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1" r:id="rId3"/>
    <p:sldMasterId id="2147483739" r:id="rId4"/>
  </p:sldMasterIdLst>
  <p:notesMasterIdLst>
    <p:notesMasterId r:id="rId23"/>
  </p:notesMasterIdLst>
  <p:handoutMasterIdLst>
    <p:handoutMasterId r:id="rId24"/>
  </p:handoutMasterIdLst>
  <p:sldIdLst>
    <p:sldId id="451" r:id="rId5"/>
    <p:sldId id="452" r:id="rId6"/>
    <p:sldId id="464" r:id="rId7"/>
    <p:sldId id="460" r:id="rId8"/>
    <p:sldId id="463" r:id="rId9"/>
    <p:sldId id="461" r:id="rId10"/>
    <p:sldId id="462" r:id="rId11"/>
    <p:sldId id="466" r:id="rId12"/>
    <p:sldId id="467" r:id="rId13"/>
    <p:sldId id="465" r:id="rId14"/>
    <p:sldId id="435" r:id="rId15"/>
    <p:sldId id="436" r:id="rId16"/>
    <p:sldId id="437" r:id="rId17"/>
    <p:sldId id="438" r:id="rId18"/>
    <p:sldId id="439" r:id="rId19"/>
    <p:sldId id="458" r:id="rId20"/>
    <p:sldId id="459" r:id="rId21"/>
    <p:sldId id="36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0" autoAdjust="0"/>
    <p:restoredTop sz="79648" autoAdjust="0"/>
  </p:normalViewPr>
  <p:slideViewPr>
    <p:cSldViewPr snapToGrid="0">
      <p:cViewPr varScale="1">
        <p:scale>
          <a:sx n="71" d="100"/>
          <a:sy n="71" d="100"/>
        </p:scale>
        <p:origin x="11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9EDD-69B6-4848-B96E-8F5974EB7C1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DDA0-F4E2-47A2-95A0-208E4B35D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2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8DF4-2D20-4847-8B25-7A4F81F9E575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E4C44-D6D5-4047-B6E7-323548C7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36D3E-94E0-4414-B87E-028610F432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7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36D3E-94E0-4414-B87E-028610F432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94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E4C44-D6D5-4047-B6E7-323548C73C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9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2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A6869D-839E-4F2C-9916-5EBFB9F5A46F}"/>
              </a:ext>
            </a:extLst>
          </p:cNvPr>
          <p:cNvCxnSpPr/>
          <p:nvPr/>
        </p:nvCxnSpPr>
        <p:spPr>
          <a:xfrm flipH="1">
            <a:off x="8227484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834CA8-70AC-46A6-BF43-AA6D69ED1097}"/>
              </a:ext>
            </a:extLst>
          </p:cNvPr>
          <p:cNvCxnSpPr/>
          <p:nvPr/>
        </p:nvCxnSpPr>
        <p:spPr>
          <a:xfrm flipH="1">
            <a:off x="6108700" y="92076"/>
            <a:ext cx="6081184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4947A8-A85E-4B04-8382-54B70254490E}"/>
              </a:ext>
            </a:extLst>
          </p:cNvPr>
          <p:cNvCxnSpPr/>
          <p:nvPr/>
        </p:nvCxnSpPr>
        <p:spPr>
          <a:xfrm flipH="1">
            <a:off x="7236884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B9F983-4F46-4168-9866-A7BAFB7C9ABD}"/>
              </a:ext>
            </a:extLst>
          </p:cNvPr>
          <p:cNvCxnSpPr/>
          <p:nvPr/>
        </p:nvCxnSpPr>
        <p:spPr>
          <a:xfrm flipH="1">
            <a:off x="7336367" y="31750"/>
            <a:ext cx="485351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0C007F-A33A-4546-82BA-CC1F3E18D7DD}"/>
              </a:ext>
            </a:extLst>
          </p:cNvPr>
          <p:cNvCxnSpPr/>
          <p:nvPr/>
        </p:nvCxnSpPr>
        <p:spPr>
          <a:xfrm flipH="1">
            <a:off x="7846484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/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9C81E7-7749-4716-8E4C-CFA0F461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A603-F6ED-4762-8AB4-0E3F7BB85493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A12A32-F541-4A93-8A14-4D591248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DAF081-5EF7-4237-9B89-C6822140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9E721-C33C-4284-B740-D92A2493C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92D3-DBEF-4A6A-931C-364137C6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84E7-D222-41A3-8FF8-8A2F5C04D167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5478E-7477-4EF8-AF54-1E170E83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9C3E-697F-4C8C-959E-AB005640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3DD2-8D86-434F-AF8F-43A6411F0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/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0E46-D4DA-4289-849E-CC0E0A9C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F3596-37CD-491D-9711-3AECB63DBBF6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75426-DB88-460F-8B99-BC2F7E75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77BA-08C1-4020-AE18-8E21F4D1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31147-D025-4B2F-A7B6-6046A7662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0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CD0842-98A6-4448-B743-C0F52CD3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D07D1-43FD-4EDF-97F6-E3D95CB42D40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C5FEF4-C306-496A-8727-09FD7959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D0A41-3ACD-414E-B9B8-DC348178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A5493-1EA9-4587-B440-4F9D3985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04CF61-3A1D-4A3E-B627-A758CE6F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BE29-D65E-417B-93BB-F4D5D962F456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F6363F-2823-42C7-B317-FC6A8C1E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63D22-27F2-4A62-B3CE-BECCE24A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A7B8-2ACC-48F6-9C94-497153A7C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2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1E30B1-7092-4351-9DDF-31D92081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2D21-7A97-4445-BB3D-25553017C4FA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B1B2B3-F717-4E30-BB6F-34DFA5C3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F05C15-96FF-4A3C-9347-C9241C07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BB2C-A844-440E-B6D3-F052721CE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08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0182F-8834-41CA-8C3C-6BCB1353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5F8A-BBFF-4B49-9DBF-4D7FA181B29D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6FA702-F161-410B-9390-E5DF3914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9ACD24-A140-4A7B-B018-A56F82E3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B9B5-CF31-4FA9-A085-AFB3DFD35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1CD7E1-0588-4A0C-B063-F079F6F1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284E-6037-43E0-9671-06D2662C2F69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C7552-26D4-43F1-9C1D-1DF705DC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AD965D-2A7F-40A5-A49B-1AC191F6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C46C0-93CA-4457-AA53-9736AD2A4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/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BC2F0F-15C6-47A7-B638-512BE1DE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2E49-C37F-4011-BB07-6D1D91AB5F8D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596506-4A68-4E6F-887C-844A52123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FB2AC0-E334-487C-BEDD-FA479283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E6847-B402-48C2-BADD-FA57A44D1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/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997ACB-5371-4233-8E93-181171793C4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D8FF-AFF0-4EB8-8699-FFF2ACAA4C10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A8B6D-FAC5-4107-A394-BC41752F88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CDAA32-2C16-4387-8C97-0937DE6C7E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8B64751-1940-46BE-BA68-6237FF911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9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4388-61B1-4C58-8EF1-1B0683C9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C2A9-DDDC-48C1-BCD7-A400B09D8A52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8433-A049-4EB4-AB3D-9B4D61B3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168BF-A277-48B1-8746-87E10BD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A619F-E367-40D7-95B3-32F7D208A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2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CB5E5169-7A47-4701-92E5-D34D77EE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84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72DE390-88F0-43D2-B043-790CD8547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4884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600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D0948-88D0-4D5F-85C0-FD0F987A60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EE8D-9B4B-45E0-B61E-25CF7B2B8224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6CF269-15A4-4A8F-9652-F261B6F722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EA4073-1B93-4158-A5FA-9A2206EA9B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4DC366-C5AE-4AB9-845F-9A29D80F8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59E39-5C3C-44AD-8FCF-F2F986AC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C8F3D-5074-4D74-A74C-33DA1F3C36CE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296B-FD8E-44B4-B204-FE1B9B1D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C4C4A-D096-43A6-BD54-41597654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ED5FD-D467-47D1-831B-9ECEBA8F4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0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157993E8-4E90-47BB-B2C2-4B845FE3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84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DCB5773A-4619-4C65-8F01-6C00E157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4884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600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anchor="b"/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/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F771B9-91F8-4790-860B-1ADCAD1997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A9FE-2570-45E2-B997-4E8E1501481A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370AE1-6FF8-48A5-B899-B9FC89AFF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F56356-9321-425C-BB2A-9AAC8016A1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7C8369-75FD-4CB9-B54E-F70EFBE0A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0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anchor="b"/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/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426FD3-85F1-4695-9144-0AF805AFFF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6B53-C05C-4708-9934-3B55B689E57A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FB2962-EA63-4061-9EED-CFDAE76B4A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8E118-0F6D-457D-9ABF-AC9D7D0D2D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7183ABE-471F-483A-9F68-207FE94B9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0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9B53A-D125-4EDE-B847-54B8BBC7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C4C5-42FE-4DFD-91B8-758BE4FBC57E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C23E-339A-48A8-9F63-94A5E038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568C-0B4B-445E-A6C8-F45DDBCF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2BE76-41C7-43EE-95CD-F16943A97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31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92B6-DEA3-4ADA-B15F-FF269C75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6BC9-603A-48AC-83F3-0B853C6C5662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06E0-2BCD-4CDD-A449-06FCABDA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1AB93-C708-4DEC-A0C2-3D8F5D19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3F9E7-81C7-43AB-8906-6BE52F60B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4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0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9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0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0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6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>
            <a:extLst>
              <a:ext uri="{FF2B5EF4-FFF2-40B4-BE49-F238E27FC236}">
                <a16:creationId xmlns:a16="http://schemas.microsoft.com/office/drawing/2014/main" id="{B17DFCC0-E3E3-4B84-A5F8-5716E8858478}"/>
              </a:ext>
            </a:extLst>
          </p:cNvPr>
          <p:cNvGrpSpPr>
            <a:grpSpLocks/>
          </p:cNvGrpSpPr>
          <p:nvPr/>
        </p:nvGrpSpPr>
        <p:grpSpPr bwMode="auto">
          <a:xfrm>
            <a:off x="9207500" y="2963864"/>
            <a:ext cx="2982384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D76D39-3DF1-4D72-A09F-10ABB9296004}"/>
                </a:ext>
              </a:extLst>
            </p:cNvPr>
            <p:cNvCxnSpPr/>
            <p:nvPr/>
          </p:nvCxnSpPr>
          <p:spPr>
            <a:xfrm flipH="1">
              <a:off x="11276704" y="2963333"/>
              <a:ext cx="912123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F5A26B-5CAB-4514-84BB-21D153035608}"/>
                </a:ext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BE45979-89FA-4400-B481-6EDC9867F545}"/>
                </a:ext>
              </a:extLst>
            </p:cNvPr>
            <p:cNvCxnSpPr/>
            <p:nvPr/>
          </p:nvCxnSpPr>
          <p:spPr>
            <a:xfrm flipH="1">
              <a:off x="10292628" y="3285648"/>
              <a:ext cx="1896199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B639419-DEAC-48B5-99AB-73A244CFD615}"/>
                </a:ext>
              </a:extLst>
            </p:cNvPr>
            <p:cNvCxnSpPr/>
            <p:nvPr/>
          </p:nvCxnSpPr>
          <p:spPr>
            <a:xfrm flipH="1">
              <a:off x="10442884" y="3131636"/>
              <a:ext cx="1745943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F07405-9579-4A6B-86D1-C72AEC9A0DF0}"/>
                </a:ext>
              </a:extLst>
            </p:cNvPr>
            <p:cNvCxnSpPr/>
            <p:nvPr/>
          </p:nvCxnSpPr>
          <p:spPr>
            <a:xfrm flipH="1">
              <a:off x="10919051" y="3682589"/>
              <a:ext cx="1269776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96F33-1365-4772-A4FD-72ABA2DD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4" y="4487864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A5E37-5A37-4C0B-B006-A745D2B12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684" y="685800"/>
            <a:ext cx="8534400" cy="3614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4153-C371-4268-9F61-5162CCE61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3884" y="617220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hangingPunct="1">
              <a:defRPr sz="8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7B3BF7F-1322-4AAA-BAB5-D3A93F1AB0BE}" type="datetimeFigureOut">
              <a:rPr lang="en-US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10/10/2023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0775F-9715-405B-9BD2-92C35C485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684" y="6172201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8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0DA88-C672-4AB2-9C47-68BF454C3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6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fld id="{61EF79D4-75E4-4855-87CA-FE26B6BFF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776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342900" rtl="0" fontAlgn="base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entury Gothic" panose="020B0502020202020204" pitchFamily="34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entury Gothic" panose="020B0502020202020204" pitchFamily="34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entury Gothic" panose="020B0502020202020204" pitchFamily="34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00"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fontAlgn="base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8567-2ECD-4528-9349-478512653813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9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5305318"/>
            <a:ext cx="1189430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For your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S1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Religious Education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class…We are going on an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Adventure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26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5305318"/>
            <a:ext cx="1189430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But there will also be a lot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more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to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discover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in our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RE course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, which is deeply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rooted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in our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Core Values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6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0164" y="97177"/>
            <a:ext cx="11611672" cy="94716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THS Core Value: Respect</a:t>
            </a:r>
            <a:endParaRPr lang="en-GB" sz="5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DD71A72-68E0-44F2-A5F2-BFF6BBB1F140}"/>
              </a:ext>
            </a:extLst>
          </p:cNvPr>
          <p:cNvSpPr txBox="1">
            <a:spLocks/>
          </p:cNvSpPr>
          <p:nvPr/>
        </p:nvSpPr>
        <p:spPr>
          <a:xfrm>
            <a:off x="290164" y="1177890"/>
            <a:ext cx="4727313" cy="30026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Respect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means showing regard for the feelings, wishes and rights of others.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E80EBCF-F8D5-DAC5-B067-C0CCBE773230}"/>
              </a:ext>
            </a:extLst>
          </p:cNvPr>
          <p:cNvSpPr txBox="1">
            <a:spLocks/>
          </p:cNvSpPr>
          <p:nvPr/>
        </p:nvSpPr>
        <p:spPr>
          <a:xfrm>
            <a:off x="290164" y="4314092"/>
            <a:ext cx="7783026" cy="236183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we experience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Respect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by learning about different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World Religions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and visiting their places of worship.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9" name="Picture 8" descr="A group of people sitting on the floor in a room&#10;&#10;Description automatically generated">
            <a:extLst>
              <a:ext uri="{FF2B5EF4-FFF2-40B4-BE49-F238E27FC236}">
                <a16:creationId xmlns:a16="http://schemas.microsoft.com/office/drawing/2014/main" id="{E15FD28E-E44B-D4A9-4387-45FBA7265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18" y="1177890"/>
            <a:ext cx="4003532" cy="3002649"/>
          </a:xfrm>
          <a:prstGeom prst="rect">
            <a:avLst/>
          </a:prstGeom>
        </p:spPr>
      </p:pic>
      <p:pic>
        <p:nvPicPr>
          <p:cNvPr id="11" name="Picture 10" descr="A group of boys wearing white and black clothes in a church&#10;&#10;Description automatically generated">
            <a:extLst>
              <a:ext uri="{FF2B5EF4-FFF2-40B4-BE49-F238E27FC236}">
                <a16:creationId xmlns:a16="http://schemas.microsoft.com/office/drawing/2014/main" id="{CC43E4D9-4944-89ED-FEDF-3AB655DA5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79" y="1177890"/>
            <a:ext cx="2479057" cy="3323772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D5DCC23-D43C-71FC-EF3D-696FC4082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31" y="4736355"/>
            <a:ext cx="3873743" cy="19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379" y="97177"/>
            <a:ext cx="11820324" cy="94716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THS Core Value: Community</a:t>
            </a:r>
            <a:endParaRPr lang="en-GB" sz="5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DD71A72-68E0-44F2-A5F2-BFF6BBB1F140}"/>
              </a:ext>
            </a:extLst>
          </p:cNvPr>
          <p:cNvSpPr txBox="1">
            <a:spLocks/>
          </p:cNvSpPr>
          <p:nvPr/>
        </p:nvSpPr>
        <p:spPr>
          <a:xfrm>
            <a:off x="4181677" y="1203158"/>
            <a:ext cx="7783026" cy="177450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Community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means a group of people who work closely together with shared interests. 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E80EBCF-F8D5-DAC5-B067-C0CCBE773230}"/>
              </a:ext>
            </a:extLst>
          </p:cNvPr>
          <p:cNvSpPr txBox="1">
            <a:spLocks/>
          </p:cNvSpPr>
          <p:nvPr/>
        </p:nvSpPr>
        <p:spPr>
          <a:xfrm>
            <a:off x="4865077" y="3136483"/>
            <a:ext cx="7099625" cy="362434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RE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we experience the value of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Community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by being involved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whole school 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and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diocesan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initiatives. By working together with other people, we discover we are part of larger community.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D4F8941-BBF1-91BA-CBD3-D1C4BB4AD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1340647"/>
            <a:ext cx="3853190" cy="2169301"/>
          </a:xfrm>
          <a:prstGeom prst="rect">
            <a:avLst/>
          </a:prstGeom>
        </p:spPr>
      </p:pic>
      <p:pic>
        <p:nvPicPr>
          <p:cNvPr id="11" name="Picture 10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EEA60FD-2850-DC6F-15AC-297DB6208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3713389"/>
            <a:ext cx="4577616" cy="24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90164" y="97177"/>
            <a:ext cx="11414155" cy="94716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THS Core Value: Equality</a:t>
            </a:r>
            <a:endParaRPr lang="en-GB" sz="5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DD71A72-68E0-44F2-A5F2-BFF6BBB1F140}"/>
              </a:ext>
            </a:extLst>
          </p:cNvPr>
          <p:cNvSpPr txBox="1">
            <a:spLocks/>
          </p:cNvSpPr>
          <p:nvPr/>
        </p:nvSpPr>
        <p:spPr>
          <a:xfrm>
            <a:off x="290164" y="1311443"/>
            <a:ext cx="7783026" cy="254544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Equality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means making sure everyone is treated fairly and given the same opportunities, with dignity and respect.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E80EBCF-F8D5-DAC5-B067-C0CCBE773230}"/>
              </a:ext>
            </a:extLst>
          </p:cNvPr>
          <p:cNvSpPr txBox="1">
            <a:spLocks/>
          </p:cNvSpPr>
          <p:nvPr/>
        </p:nvSpPr>
        <p:spPr>
          <a:xfrm>
            <a:off x="290163" y="4278923"/>
            <a:ext cx="7783026" cy="24819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we demonstrate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Equality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by treating each other in a fair way and by helping others through our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charity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work.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 descr="A group of women standing in a room with a table full of food&#10;&#10;Description automatically generated">
            <a:extLst>
              <a:ext uri="{FF2B5EF4-FFF2-40B4-BE49-F238E27FC236}">
                <a16:creationId xmlns:a16="http://schemas.microsoft.com/office/drawing/2014/main" id="{C9A742AC-BC50-DDF8-5B0D-4EA7AD3DA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2" y="1138676"/>
            <a:ext cx="2439154" cy="3250882"/>
          </a:xfrm>
          <a:prstGeom prst="rect">
            <a:avLst/>
          </a:prstGeom>
        </p:spPr>
      </p:pic>
      <p:pic>
        <p:nvPicPr>
          <p:cNvPr id="5" name="Picture 4" descr="A group of people standing around a table with food&#10;&#10;Description automatically generated">
            <a:extLst>
              <a:ext uri="{FF2B5EF4-FFF2-40B4-BE49-F238E27FC236}">
                <a16:creationId xmlns:a16="http://schemas.microsoft.com/office/drawing/2014/main" id="{97B4BB80-B745-6D5A-E0F0-03CA65145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19" y="4483898"/>
            <a:ext cx="3035900" cy="22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379" y="97177"/>
            <a:ext cx="11820324" cy="94716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THS Core Value: Achieving</a:t>
            </a:r>
            <a:endParaRPr lang="en-GB" sz="5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DD71A72-68E0-44F2-A5F2-BFF6BBB1F140}"/>
              </a:ext>
            </a:extLst>
          </p:cNvPr>
          <p:cNvSpPr txBox="1">
            <a:spLocks/>
          </p:cNvSpPr>
          <p:nvPr/>
        </p:nvSpPr>
        <p:spPr>
          <a:xfrm>
            <a:off x="4384431" y="1405102"/>
            <a:ext cx="7580272" cy="13876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Achieving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means doing your best and reaching your goals. 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E80EBCF-F8D5-DAC5-B067-C0CCBE773230}"/>
              </a:ext>
            </a:extLst>
          </p:cNvPr>
          <p:cNvSpPr txBox="1">
            <a:spLocks/>
          </p:cNvSpPr>
          <p:nvPr/>
        </p:nvSpPr>
        <p:spPr>
          <a:xfrm>
            <a:off x="4384431" y="3059723"/>
            <a:ext cx="7639412" cy="34890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we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Achieve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by taking part in extra-curricular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clubs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. In these clubs we work together to make a difference to the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local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and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global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community.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9" name="Picture 8" descr="Two girls standing next to a table with a green table covered in papers&#10;&#10;Description automatically generated">
            <a:extLst>
              <a:ext uri="{FF2B5EF4-FFF2-40B4-BE49-F238E27FC236}">
                <a16:creationId xmlns:a16="http://schemas.microsoft.com/office/drawing/2014/main" id="{F74AA826-A87B-1342-5E82-56E66F4AB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5" y="1347812"/>
            <a:ext cx="3499496" cy="2232437"/>
          </a:xfrm>
          <a:prstGeom prst="rect">
            <a:avLst/>
          </a:prstGeom>
        </p:spPr>
      </p:pic>
      <p:pic>
        <p:nvPicPr>
          <p:cNvPr id="11" name="Picture 10" descr="A group of people in uniform&#10;&#10;Description automatically generated">
            <a:extLst>
              <a:ext uri="{FF2B5EF4-FFF2-40B4-BE49-F238E27FC236}">
                <a16:creationId xmlns:a16="http://schemas.microsoft.com/office/drawing/2014/main" id="{6942A3C1-B844-9B1B-1420-ADD128356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" y="3883724"/>
            <a:ext cx="4085915" cy="25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379" y="97177"/>
            <a:ext cx="11820324" cy="94716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Our Faith Life</a:t>
            </a:r>
            <a:endParaRPr lang="en-GB" sz="5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BDD71A72-68E0-44F2-A5F2-BFF6BBB1F140}"/>
              </a:ext>
            </a:extLst>
          </p:cNvPr>
          <p:cNvSpPr txBox="1">
            <a:spLocks/>
          </p:cNvSpPr>
          <p:nvPr/>
        </p:nvSpPr>
        <p:spPr>
          <a:xfrm>
            <a:off x="2310062" y="2724977"/>
            <a:ext cx="4199021" cy="134753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Mysterious Tuesday Club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EF55026-DAE7-1D44-7D64-17BFAF977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7" y="2338488"/>
            <a:ext cx="1922524" cy="192252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9C82613-F641-06DA-A904-21175A3EC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24" y="2439526"/>
            <a:ext cx="1453779" cy="1720448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28DF4E9-6794-A82E-2A57-2DF8AA1559FF}"/>
              </a:ext>
            </a:extLst>
          </p:cNvPr>
          <p:cNvSpPr txBox="1">
            <a:spLocks/>
          </p:cNvSpPr>
          <p:nvPr/>
        </p:nvSpPr>
        <p:spPr>
          <a:xfrm>
            <a:off x="8361244" y="2785485"/>
            <a:ext cx="3689379" cy="12870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Fairtrade Club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11" name="Picture 10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E6F8EFA0-F217-FC99-AD6C-0665625358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" y="4585686"/>
            <a:ext cx="3392446" cy="2032627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4CB7FAA-26EF-8597-A340-01EBF055E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47" y="4514830"/>
            <a:ext cx="3862137" cy="2174337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35E74C1B-B39E-1BD7-D21F-9EF05BF8C872}"/>
              </a:ext>
            </a:extLst>
          </p:cNvPr>
          <p:cNvSpPr txBox="1">
            <a:spLocks/>
          </p:cNvSpPr>
          <p:nvPr/>
        </p:nvSpPr>
        <p:spPr>
          <a:xfrm>
            <a:off x="3654046" y="5122425"/>
            <a:ext cx="2241427" cy="121519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Oratory Visits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C80C25D1-7B60-8FF4-B216-71863F59A57B}"/>
              </a:ext>
            </a:extLst>
          </p:cNvPr>
          <p:cNvSpPr txBox="1">
            <a:spLocks/>
          </p:cNvSpPr>
          <p:nvPr/>
        </p:nvSpPr>
        <p:spPr>
          <a:xfrm>
            <a:off x="10120013" y="5193282"/>
            <a:ext cx="1930610" cy="65938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Mass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386AEDE-43ED-16BC-606A-C4FE43EFEFDF}"/>
              </a:ext>
            </a:extLst>
          </p:cNvPr>
          <p:cNvSpPr txBox="1">
            <a:spLocks/>
          </p:cNvSpPr>
          <p:nvPr/>
        </p:nvSpPr>
        <p:spPr>
          <a:xfrm>
            <a:off x="144380" y="1139765"/>
            <a:ext cx="11906244" cy="85744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In THS Faith underpins all our Core Values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75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46" y="101601"/>
            <a:ext cx="11894308" cy="51928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altLang="en-US" sz="35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In our special journey we will discover this,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C1B7EE-275A-41ED-B2C6-B5911559EFA3}"/>
              </a:ext>
            </a:extLst>
          </p:cNvPr>
          <p:cNvSpPr txBox="1">
            <a:spLocks/>
          </p:cNvSpPr>
          <p:nvPr/>
        </p:nvSpPr>
        <p:spPr>
          <a:xfrm>
            <a:off x="148846" y="5420008"/>
            <a:ext cx="11894308" cy="13255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… And we will have some unique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companions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to guide us along the way: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6E5883-6992-490F-90C1-A44216DB8343}"/>
              </a:ext>
            </a:extLst>
          </p:cNvPr>
          <p:cNvSpPr txBox="1">
            <a:spLocks/>
          </p:cNvSpPr>
          <p:nvPr/>
        </p:nvSpPr>
        <p:spPr>
          <a:xfrm>
            <a:off x="7337779" y="699911"/>
            <a:ext cx="4705376" cy="98213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altLang="en-US" sz="35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and so much more besides…</a:t>
            </a:r>
          </a:p>
        </p:txBody>
      </p:sp>
    </p:spTree>
    <p:extLst>
      <p:ext uri="{BB962C8B-B14F-4D97-AF65-F5344CB8AC3E}">
        <p14:creationId xmlns:p14="http://schemas.microsoft.com/office/powerpoint/2010/main" val="25449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picture containing room, drawing, food&#10;&#10;Description automatically generated">
            <a:extLst>
              <a:ext uri="{FF2B5EF4-FFF2-40B4-BE49-F238E27FC236}">
                <a16:creationId xmlns:a16="http://schemas.microsoft.com/office/drawing/2014/main" id="{8076BC7E-FFCB-427D-B004-6CC471233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74" y="340325"/>
            <a:ext cx="1798427" cy="1855391"/>
          </a:xfrm>
          <a:prstGeom prst="rect">
            <a:avLst/>
          </a:prstGeom>
        </p:spPr>
      </p:pic>
      <p:pic>
        <p:nvPicPr>
          <p:cNvPr id="10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49E0918-9F60-424E-A8A3-87E6C284C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50" y="2626022"/>
            <a:ext cx="2686874" cy="1605955"/>
          </a:xfrm>
          <a:prstGeom prst="rect">
            <a:avLst/>
          </a:prstGeom>
        </p:spPr>
      </p:pic>
      <p:pic>
        <p:nvPicPr>
          <p:cNvPr id="11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CB3CA0D-AAEF-4C1B-B24B-2CDC61D42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83" y="4841080"/>
            <a:ext cx="3934388" cy="1353608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2A198556-3ED8-4A67-8A9F-4D9CCDEA27E6}"/>
              </a:ext>
            </a:extLst>
          </p:cNvPr>
          <p:cNvSpPr txBox="1">
            <a:spLocks/>
          </p:cNvSpPr>
          <p:nvPr/>
        </p:nvSpPr>
        <p:spPr>
          <a:xfrm>
            <a:off x="4391378" y="340324"/>
            <a:ext cx="7552265" cy="1855391"/>
          </a:xfrm>
          <a:prstGeom prst="rect">
            <a:avLst/>
          </a:prstGeom>
          <a:solidFill>
            <a:schemeClr val="tx1">
              <a:alpha val="95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understand how </a:t>
            </a:r>
            <a:r>
              <a:rPr lang="en-GB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en-GB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can make you more </a:t>
            </a:r>
            <a:r>
              <a:rPr lang="en-GB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aware</a:t>
            </a:r>
            <a:r>
              <a:rPr lang="en-GB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your </a:t>
            </a:r>
            <a:r>
              <a:rPr lang="en-GB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rights</a:t>
            </a:r>
            <a:r>
              <a:rPr lang="en-GB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as a </a:t>
            </a:r>
            <a:r>
              <a:rPr lang="en-GB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child</a:t>
            </a:r>
            <a:r>
              <a:rPr lang="en-GB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E5DE4E27-F026-44C0-BFE6-4F87D5A3E37B}"/>
              </a:ext>
            </a:extLst>
          </p:cNvPr>
          <p:cNvSpPr txBox="1">
            <a:spLocks/>
          </p:cNvSpPr>
          <p:nvPr/>
        </p:nvSpPr>
        <p:spPr>
          <a:xfrm>
            <a:off x="4391378" y="4391379"/>
            <a:ext cx="7552266" cy="2253010"/>
          </a:xfrm>
          <a:prstGeom prst="rect">
            <a:avLst/>
          </a:prstGeom>
          <a:solidFill>
            <a:schemeClr val="tx1">
              <a:alpha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In 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en-US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 you will learn how to 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make a difference</a:t>
            </a:r>
            <a:r>
              <a:rPr lang="en-US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 in the 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world</a:t>
            </a:r>
            <a:r>
              <a:rPr lang="en-US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 and how to 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change</a:t>
            </a:r>
            <a:r>
              <a:rPr lang="en-US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 it </a:t>
            </a:r>
            <a:r>
              <a:rPr lang="en-US" sz="31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for the better</a:t>
            </a:r>
            <a:r>
              <a:rPr lang="en-US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 (particularly in regard to safeguarding all creatures of God)</a:t>
            </a:r>
            <a:endParaRPr lang="en-GB" sz="31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B2273BD-18C3-4A0E-8D7F-A9FA40DBCF3B}"/>
              </a:ext>
            </a:extLst>
          </p:cNvPr>
          <p:cNvSpPr txBox="1">
            <a:spLocks/>
          </p:cNvSpPr>
          <p:nvPr/>
        </p:nvSpPr>
        <p:spPr>
          <a:xfrm>
            <a:off x="4391377" y="2439228"/>
            <a:ext cx="7552265" cy="1855391"/>
          </a:xfrm>
          <a:prstGeom prst="rect">
            <a:avLst/>
          </a:prstGeom>
          <a:solidFill>
            <a:schemeClr val="tx1">
              <a:alpha val="95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In 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en-US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you will understand the importance of 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respecting</a:t>
            </a:r>
            <a:r>
              <a:rPr lang="en-US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other 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people</a:t>
            </a:r>
            <a:r>
              <a:rPr lang="en-US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and of 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preventing</a:t>
            </a:r>
            <a:r>
              <a:rPr lang="en-US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5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violence</a:t>
            </a:r>
            <a:r>
              <a:rPr lang="en-US" sz="5000" dirty="0">
                <a:solidFill>
                  <a:srgbClr val="002060"/>
                </a:solidFill>
                <a:latin typeface="Comic Sans MS" panose="030F0702030302020204" pitchFamily="66" charset="0"/>
              </a:rPr>
              <a:t> in all cases.</a:t>
            </a:r>
            <a:endParaRPr lang="en-GB" sz="5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17067" y="5480756"/>
            <a:ext cx="6581422" cy="1231358"/>
          </a:xfrm>
          <a:solidFill>
            <a:schemeClr val="bg1">
              <a:alpha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See you all very soon in the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 Department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9956" y="145886"/>
            <a:ext cx="11548533" cy="1535289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Mrs McKillop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and </a:t>
            </a:r>
            <a:r>
              <a:rPr lang="en-GB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are looking forward to </a:t>
            </a:r>
            <a:r>
              <a:rPr lang="en-GB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embarking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on this </a:t>
            </a:r>
            <a:r>
              <a:rPr lang="en-GB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journey</a:t>
            </a:r>
            <a:r>
              <a:rPr lang="en-GB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together and to visiting some amazing places…</a:t>
            </a:r>
          </a:p>
        </p:txBody>
      </p:sp>
    </p:spTree>
    <p:extLst>
      <p:ext uri="{BB962C8B-B14F-4D97-AF65-F5344CB8AC3E}">
        <p14:creationId xmlns:p14="http://schemas.microsoft.com/office/powerpoint/2010/main" val="31369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5305318"/>
            <a:ext cx="11894308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Here are some of the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Highlights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 of our </a:t>
            </a:r>
            <a:r>
              <a:rPr lang="en-GB" altLang="en-US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Journey</a:t>
            </a:r>
            <a:r>
              <a:rPr lang="en-GB" altLang="en-US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91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4964765"/>
            <a:ext cx="11605476" cy="1667768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some of the key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skills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which pupils will develop during their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Religious Education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course.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D4C116D-B8B4-4F85-BA2E-EDFBF4340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1" y="225467"/>
            <a:ext cx="8588413" cy="2342921"/>
          </a:xfrm>
          <a:prstGeom prst="rect">
            <a:avLst/>
          </a:prstGeom>
        </p:spPr>
      </p:pic>
      <p:pic>
        <p:nvPicPr>
          <p:cNvPr id="5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CC7525-FB78-4E41-8575-DBDDAB27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769" y="207002"/>
            <a:ext cx="2705970" cy="38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668" y="545519"/>
            <a:ext cx="11455181" cy="144497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focuses on these three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aspects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of the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human experience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380666" y="2439820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Religious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082D6D8-7374-454E-BD63-9A0B506F7016}"/>
              </a:ext>
            </a:extLst>
          </p:cNvPr>
          <p:cNvSpPr txBox="1">
            <a:spLocks/>
          </p:cNvSpPr>
          <p:nvPr/>
        </p:nvSpPr>
        <p:spPr>
          <a:xfrm>
            <a:off x="7410236" y="3669406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BE5F91EA-7C46-4C4F-8DD2-A825F4EFAD8B}"/>
              </a:ext>
            </a:extLst>
          </p:cNvPr>
          <p:cNvSpPr txBox="1">
            <a:spLocks/>
          </p:cNvSpPr>
          <p:nvPr/>
        </p:nvSpPr>
        <p:spPr>
          <a:xfrm>
            <a:off x="380667" y="5662329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Philosophical</a:t>
            </a:r>
          </a:p>
        </p:txBody>
      </p:sp>
    </p:spTree>
    <p:extLst>
      <p:ext uri="{BB962C8B-B14F-4D97-AF65-F5344CB8AC3E}">
        <p14:creationId xmlns:p14="http://schemas.microsoft.com/office/powerpoint/2010/main" val="6147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408" y="5225096"/>
            <a:ext cx="5670580" cy="1444978"/>
          </a:xfrm>
          <a:solidFill>
            <a:schemeClr val="bg1">
              <a:alpha val="95000"/>
            </a:schemeClr>
          </a:solidFill>
        </p:spPr>
        <p:txBody>
          <a:bodyPr>
            <a:normAutofit fontScale="92500"/>
          </a:bodyPr>
          <a:lstStyle/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Pupils will be studying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World Religions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9DAF7DF-7308-474C-BCEB-29137399F29F}"/>
              </a:ext>
            </a:extLst>
          </p:cNvPr>
          <p:cNvSpPr txBox="1">
            <a:spLocks/>
          </p:cNvSpPr>
          <p:nvPr/>
        </p:nvSpPr>
        <p:spPr>
          <a:xfrm>
            <a:off x="8364071" y="5584444"/>
            <a:ext cx="3635521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Religious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4488253-23AB-417D-B8CF-2274298C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13" y="5503858"/>
            <a:ext cx="941435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9644" y="5431661"/>
            <a:ext cx="5105732" cy="1193207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Pupils will be studying </a:t>
            </a:r>
            <a:r>
              <a:rPr lang="en-GB" sz="3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Human Relationships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8088923" y="5644858"/>
            <a:ext cx="3843433" cy="7668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A6270BC-8760-4C2F-8BAC-D9CCCFAC8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57549"/>
            <a:ext cx="941435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5186" y="5607423"/>
            <a:ext cx="4546382" cy="753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1B70847-AAC6-47DC-A132-2D7E00661FF7}"/>
              </a:ext>
            </a:extLst>
          </p:cNvPr>
          <p:cNvSpPr txBox="1">
            <a:spLocks/>
          </p:cNvSpPr>
          <p:nvPr/>
        </p:nvSpPr>
        <p:spPr>
          <a:xfrm>
            <a:off x="259644" y="281437"/>
            <a:ext cx="5065391" cy="247521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300" dirty="0">
                <a:solidFill>
                  <a:srgbClr val="002060"/>
                </a:solidFill>
                <a:latin typeface="Comic Sans MS" panose="030F0702030302020204" pitchFamily="66" charset="0"/>
              </a:rPr>
              <a:t>Pupils will be studying </a:t>
            </a:r>
            <a:r>
              <a:rPr lang="en-GB" sz="4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 Questions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4688A7B-0871-4ED3-A25E-FE460D37A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659" y="3711317"/>
            <a:ext cx="941435" cy="94143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B265A82-42A3-42B4-96F2-484F924D81FB}"/>
              </a:ext>
            </a:extLst>
          </p:cNvPr>
          <p:cNvSpPr/>
          <p:nvPr/>
        </p:nvSpPr>
        <p:spPr>
          <a:xfrm>
            <a:off x="9241536" y="86365"/>
            <a:ext cx="2804160" cy="1730243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Does God really exist or not?</a:t>
            </a:r>
          </a:p>
        </p:txBody>
      </p:sp>
    </p:spTree>
    <p:extLst>
      <p:ext uri="{BB962C8B-B14F-4D97-AF65-F5344CB8AC3E}">
        <p14:creationId xmlns:p14="http://schemas.microsoft.com/office/powerpoint/2010/main" val="24453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172632"/>
            <a:ext cx="11605476" cy="1351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some examples of RE graduates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A7A2E-E8BE-43B6-BBE1-495B57045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6" y="1845731"/>
            <a:ext cx="4363491" cy="3234267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A781C37F-AC6E-4466-9C7B-76F41F2513CA}"/>
              </a:ext>
            </a:extLst>
          </p:cNvPr>
          <p:cNvSpPr txBox="1">
            <a:spLocks/>
          </p:cNvSpPr>
          <p:nvPr/>
        </p:nvSpPr>
        <p:spPr>
          <a:xfrm>
            <a:off x="453786" y="5334000"/>
            <a:ext cx="4363491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Matt Groening – Creator of The Simpsons and Futurama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16236-0E7D-4F2C-975F-98741F8D8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33" y="1845731"/>
            <a:ext cx="5749808" cy="3234267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99402112-ADDA-4A07-9633-21AF7CBDAAE9}"/>
              </a:ext>
            </a:extLst>
          </p:cNvPr>
          <p:cNvSpPr txBox="1">
            <a:spLocks/>
          </p:cNvSpPr>
          <p:nvPr/>
        </p:nvSpPr>
        <p:spPr>
          <a:xfrm>
            <a:off x="5782733" y="5333991"/>
            <a:ext cx="5749807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Martin Luther King – Human Rights Activist</a:t>
            </a:r>
          </a:p>
        </p:txBody>
      </p:sp>
    </p:spTree>
    <p:extLst>
      <p:ext uri="{BB962C8B-B14F-4D97-AF65-F5344CB8AC3E}">
        <p14:creationId xmlns:p14="http://schemas.microsoft.com/office/powerpoint/2010/main" val="15421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172632"/>
            <a:ext cx="11605476" cy="1351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some examples of RE graduates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A781C37F-AC6E-4466-9C7B-76F41F2513CA}"/>
              </a:ext>
            </a:extLst>
          </p:cNvPr>
          <p:cNvSpPr txBox="1">
            <a:spLocks/>
          </p:cNvSpPr>
          <p:nvPr/>
        </p:nvSpPr>
        <p:spPr>
          <a:xfrm>
            <a:off x="453786" y="5334000"/>
            <a:ext cx="4363491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Ricky Gervais – Comedian, Actor, Producer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9402112-ADDA-4A07-9633-21AF7CBDAAE9}"/>
              </a:ext>
            </a:extLst>
          </p:cNvPr>
          <p:cNvSpPr txBox="1">
            <a:spLocks/>
          </p:cNvSpPr>
          <p:nvPr/>
        </p:nvSpPr>
        <p:spPr>
          <a:xfrm>
            <a:off x="5782733" y="5333991"/>
            <a:ext cx="5749807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 Jackson – Basketball Coach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83959-4078-41CC-AD16-492D0A6CD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87" y="1610186"/>
            <a:ext cx="2424487" cy="3637619"/>
          </a:xfrm>
          <a:prstGeom prst="rect">
            <a:avLst/>
          </a:prstGeom>
        </p:spPr>
      </p:pic>
      <p:pic>
        <p:nvPicPr>
          <p:cNvPr id="8" name="Picture 7" descr="A picture containing person, sport, player, athletic game&#10;&#10;Description automatically generated">
            <a:extLst>
              <a:ext uri="{FF2B5EF4-FFF2-40B4-BE49-F238E27FC236}">
                <a16:creationId xmlns:a16="http://schemas.microsoft.com/office/drawing/2014/main" id="{EEBA8E3C-8652-4865-8AA6-AFDD73D11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78" y="1862662"/>
            <a:ext cx="5137316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</TotalTime>
  <Words>477</Words>
  <Application>Microsoft Office PowerPoint</Application>
  <PresentationFormat>Widescreen</PresentationFormat>
  <Paragraphs>50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Comic Sans MS</vt:lpstr>
      <vt:lpstr>Wingdings 3</vt:lpstr>
      <vt:lpstr>Tema di Office</vt:lpstr>
      <vt:lpstr>3_Tema di Office</vt:lpstr>
      <vt:lpstr>Slice</vt:lpstr>
      <vt:lpstr>4_Tema di Office</vt:lpstr>
      <vt:lpstr>For your S1 Religious Education class…We are going on an Adventure!</vt:lpstr>
      <vt:lpstr>Here are some of the Highlights of our Journey: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there will also be a lot more to discover in our RE course, which is deeply rooted in our Core Values…</vt:lpstr>
      <vt:lpstr>THS Core Value: Respect</vt:lpstr>
      <vt:lpstr>THS Core Value: Community</vt:lpstr>
      <vt:lpstr>THS Core Value: Equality</vt:lpstr>
      <vt:lpstr>THS Core Value: Achieving</vt:lpstr>
      <vt:lpstr>Our Faith Life</vt:lpstr>
      <vt:lpstr>In our special journey we will discover this,</vt:lpstr>
      <vt:lpstr>PowerPoint Presentation</vt:lpstr>
      <vt:lpstr>See you all very soon in the RE Department!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 and Transfiguration</dc:title>
  <dc:creator>Asus</dc:creator>
  <cp:lastModifiedBy>Mr La Monica</cp:lastModifiedBy>
  <cp:revision>281</cp:revision>
  <dcterms:created xsi:type="dcterms:W3CDTF">2018-11-07T17:41:46Z</dcterms:created>
  <dcterms:modified xsi:type="dcterms:W3CDTF">2023-10-10T10:27:59Z</dcterms:modified>
</cp:coreProperties>
</file>