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2" r:id="rId6"/>
    <p:sldId id="261" r:id="rId7"/>
    <p:sldId id="265" r:id="rId8"/>
    <p:sldId id="264" r:id="rId9"/>
    <p:sldId id="263" r:id="rId10"/>
    <p:sldId id="266" r:id="rId11"/>
    <p:sldId id="267" r:id="rId12"/>
    <p:sldId id="268" r:id="rId13"/>
    <p:sldId id="269" r:id="rId14"/>
    <p:sldId id="270" r:id="rId15"/>
    <p:sldId id="272" r:id="rId16"/>
    <p:sldId id="273" r:id="rId17"/>
    <p:sldId id="271" r:id="rId1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hyperlink" Target="http://www.sqa.org.uk/scqf" TargetMode="External"/><Relationship Id="rId1" Type="http://schemas.openxmlformats.org/officeDocument/2006/relationships/hyperlink" Target="https://www.sqa.org.uk/sqa/files_ccc/ready-reckoner-for-SQA-qualifications.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sqa.org.uk/scqf" TargetMode="External"/><Relationship Id="rId1" Type="http://schemas.openxmlformats.org/officeDocument/2006/relationships/hyperlink" Target="https://www.sqa.org.uk/sqa/files_ccc/ready-reckoner-for-SQA-qualifications.pdf"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1A778-96BB-421E-88F7-0C2F2C41DE6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49C49A4-48BD-47AB-8ED1-136AE1A53FD3}">
      <dgm:prSet/>
      <dgm:spPr/>
      <dgm:t>
        <a:bodyPr/>
        <a:lstStyle/>
        <a:p>
          <a:r>
            <a:rPr lang="en-GB" b="0" i="0"/>
            <a:t>Yes. National 5 Courses (which are graded A – D) are worth 24 Scottish Credit and Qualifications Framework (SCQF) credit points at SCQF level 5.</a:t>
          </a:r>
          <a:endParaRPr lang="en-US"/>
        </a:p>
      </dgm:t>
    </dgm:pt>
    <dgm:pt modelId="{0F41C154-0D00-4B9E-91FE-069F7F8FDF7B}" type="parTrans" cxnId="{CD5859C9-43A8-43DA-BBB0-58D5F3FFA37D}">
      <dgm:prSet/>
      <dgm:spPr/>
      <dgm:t>
        <a:bodyPr/>
        <a:lstStyle/>
        <a:p>
          <a:endParaRPr lang="en-US"/>
        </a:p>
      </dgm:t>
    </dgm:pt>
    <dgm:pt modelId="{47F0C47F-10B3-452F-849B-26D28F11E4F9}" type="sibTrans" cxnId="{CD5859C9-43A8-43DA-BBB0-58D5F3FFA37D}">
      <dgm:prSet/>
      <dgm:spPr/>
      <dgm:t>
        <a:bodyPr/>
        <a:lstStyle/>
        <a:p>
          <a:endParaRPr lang="en-US"/>
        </a:p>
      </dgm:t>
    </dgm:pt>
    <dgm:pt modelId="{8293EB66-80BF-40AB-B7CD-CD63B83B5082}">
      <dgm:prSet/>
      <dgm:spPr/>
      <dgm:t>
        <a:bodyPr/>
        <a:lstStyle/>
        <a:p>
          <a:r>
            <a:rPr lang="en-GB" b="0" i="0"/>
            <a:t>National 4 Courses (which are not graded) are worth 24 SCQF points at SCQF level 4 and have a lower level of demand and challenge compared with National 5 courses.</a:t>
          </a:r>
          <a:endParaRPr lang="en-US"/>
        </a:p>
      </dgm:t>
    </dgm:pt>
    <dgm:pt modelId="{4B0588FA-3F5B-490A-879D-92B1B62D1079}" type="parTrans" cxnId="{E86779B9-1C0E-4B12-BD0C-3803C36D8D6F}">
      <dgm:prSet/>
      <dgm:spPr/>
      <dgm:t>
        <a:bodyPr/>
        <a:lstStyle/>
        <a:p>
          <a:endParaRPr lang="en-US"/>
        </a:p>
      </dgm:t>
    </dgm:pt>
    <dgm:pt modelId="{3B0C19D0-4A28-4055-B22A-E31211043827}" type="sibTrans" cxnId="{E86779B9-1C0E-4B12-BD0C-3803C36D8D6F}">
      <dgm:prSet/>
      <dgm:spPr/>
      <dgm:t>
        <a:bodyPr/>
        <a:lstStyle/>
        <a:p>
          <a:endParaRPr lang="en-US"/>
        </a:p>
      </dgm:t>
    </dgm:pt>
    <dgm:pt modelId="{E13B6BE1-5E04-4E71-BD3F-9B115981B88E}" type="pres">
      <dgm:prSet presAssocID="{F321A778-96BB-421E-88F7-0C2F2C41DE6A}" presName="hierChild1" presStyleCnt="0">
        <dgm:presLayoutVars>
          <dgm:chPref val="1"/>
          <dgm:dir/>
          <dgm:animOne val="branch"/>
          <dgm:animLvl val="lvl"/>
          <dgm:resizeHandles/>
        </dgm:presLayoutVars>
      </dgm:prSet>
      <dgm:spPr/>
    </dgm:pt>
    <dgm:pt modelId="{99B48914-BE4A-4D9E-A390-B957EB6ABC82}" type="pres">
      <dgm:prSet presAssocID="{F49C49A4-48BD-47AB-8ED1-136AE1A53FD3}" presName="hierRoot1" presStyleCnt="0"/>
      <dgm:spPr/>
    </dgm:pt>
    <dgm:pt modelId="{55A7663C-3F0A-4E96-B649-F54DE467C54A}" type="pres">
      <dgm:prSet presAssocID="{F49C49A4-48BD-47AB-8ED1-136AE1A53FD3}" presName="composite" presStyleCnt="0"/>
      <dgm:spPr/>
    </dgm:pt>
    <dgm:pt modelId="{18B6BF70-6CDD-4423-ABAE-47366E938670}" type="pres">
      <dgm:prSet presAssocID="{F49C49A4-48BD-47AB-8ED1-136AE1A53FD3}" presName="background" presStyleLbl="node0" presStyleIdx="0" presStyleCnt="2"/>
      <dgm:spPr/>
    </dgm:pt>
    <dgm:pt modelId="{8FE474F6-71ED-4DE9-B903-85696E95F663}" type="pres">
      <dgm:prSet presAssocID="{F49C49A4-48BD-47AB-8ED1-136AE1A53FD3}" presName="text" presStyleLbl="fgAcc0" presStyleIdx="0" presStyleCnt="2">
        <dgm:presLayoutVars>
          <dgm:chPref val="3"/>
        </dgm:presLayoutVars>
      </dgm:prSet>
      <dgm:spPr/>
    </dgm:pt>
    <dgm:pt modelId="{68A63150-2A94-4CA3-AEF4-64519C172E31}" type="pres">
      <dgm:prSet presAssocID="{F49C49A4-48BD-47AB-8ED1-136AE1A53FD3}" presName="hierChild2" presStyleCnt="0"/>
      <dgm:spPr/>
    </dgm:pt>
    <dgm:pt modelId="{3CDD7F30-614D-4D02-B02A-C12C1742580D}" type="pres">
      <dgm:prSet presAssocID="{8293EB66-80BF-40AB-B7CD-CD63B83B5082}" presName="hierRoot1" presStyleCnt="0"/>
      <dgm:spPr/>
    </dgm:pt>
    <dgm:pt modelId="{06A1E4D6-F783-4595-AE0F-23C5FD2D7099}" type="pres">
      <dgm:prSet presAssocID="{8293EB66-80BF-40AB-B7CD-CD63B83B5082}" presName="composite" presStyleCnt="0"/>
      <dgm:spPr/>
    </dgm:pt>
    <dgm:pt modelId="{5B4FEA07-1E5A-4496-A9C9-C63D55A8B4E4}" type="pres">
      <dgm:prSet presAssocID="{8293EB66-80BF-40AB-B7CD-CD63B83B5082}" presName="background" presStyleLbl="node0" presStyleIdx="1" presStyleCnt="2"/>
      <dgm:spPr/>
    </dgm:pt>
    <dgm:pt modelId="{4DE466F4-D622-4D25-97F7-F2941DDB89AA}" type="pres">
      <dgm:prSet presAssocID="{8293EB66-80BF-40AB-B7CD-CD63B83B5082}" presName="text" presStyleLbl="fgAcc0" presStyleIdx="1" presStyleCnt="2">
        <dgm:presLayoutVars>
          <dgm:chPref val="3"/>
        </dgm:presLayoutVars>
      </dgm:prSet>
      <dgm:spPr/>
    </dgm:pt>
    <dgm:pt modelId="{7F80D01D-1FDE-4A44-8631-B24526C499E0}" type="pres">
      <dgm:prSet presAssocID="{8293EB66-80BF-40AB-B7CD-CD63B83B5082}" presName="hierChild2" presStyleCnt="0"/>
      <dgm:spPr/>
    </dgm:pt>
  </dgm:ptLst>
  <dgm:cxnLst>
    <dgm:cxn modelId="{1631CD05-F40C-4499-A51E-26980B6475E3}" type="presOf" srcId="{F321A778-96BB-421E-88F7-0C2F2C41DE6A}" destId="{E13B6BE1-5E04-4E71-BD3F-9B115981B88E}" srcOrd="0" destOrd="0" presId="urn:microsoft.com/office/officeart/2005/8/layout/hierarchy1"/>
    <dgm:cxn modelId="{1E86A969-4575-4966-A333-524CA13D1ABB}" type="presOf" srcId="{8293EB66-80BF-40AB-B7CD-CD63B83B5082}" destId="{4DE466F4-D622-4D25-97F7-F2941DDB89AA}" srcOrd="0" destOrd="0" presId="urn:microsoft.com/office/officeart/2005/8/layout/hierarchy1"/>
    <dgm:cxn modelId="{6AB39587-DDE4-4DBA-8BCD-95A61EB00F8F}" type="presOf" srcId="{F49C49A4-48BD-47AB-8ED1-136AE1A53FD3}" destId="{8FE474F6-71ED-4DE9-B903-85696E95F663}" srcOrd="0" destOrd="0" presId="urn:microsoft.com/office/officeart/2005/8/layout/hierarchy1"/>
    <dgm:cxn modelId="{E86779B9-1C0E-4B12-BD0C-3803C36D8D6F}" srcId="{F321A778-96BB-421E-88F7-0C2F2C41DE6A}" destId="{8293EB66-80BF-40AB-B7CD-CD63B83B5082}" srcOrd="1" destOrd="0" parTransId="{4B0588FA-3F5B-490A-879D-92B1B62D1079}" sibTransId="{3B0C19D0-4A28-4055-B22A-E31211043827}"/>
    <dgm:cxn modelId="{CD5859C9-43A8-43DA-BBB0-58D5F3FFA37D}" srcId="{F321A778-96BB-421E-88F7-0C2F2C41DE6A}" destId="{F49C49A4-48BD-47AB-8ED1-136AE1A53FD3}" srcOrd="0" destOrd="0" parTransId="{0F41C154-0D00-4B9E-91FE-069F7F8FDF7B}" sibTransId="{47F0C47F-10B3-452F-849B-26D28F11E4F9}"/>
    <dgm:cxn modelId="{D67111D7-76D3-4247-A6DC-4D153E93B92C}" type="presParOf" srcId="{E13B6BE1-5E04-4E71-BD3F-9B115981B88E}" destId="{99B48914-BE4A-4D9E-A390-B957EB6ABC82}" srcOrd="0" destOrd="0" presId="urn:microsoft.com/office/officeart/2005/8/layout/hierarchy1"/>
    <dgm:cxn modelId="{38B08E9D-12CF-4B2C-8744-B13392EF6055}" type="presParOf" srcId="{99B48914-BE4A-4D9E-A390-B957EB6ABC82}" destId="{55A7663C-3F0A-4E96-B649-F54DE467C54A}" srcOrd="0" destOrd="0" presId="urn:microsoft.com/office/officeart/2005/8/layout/hierarchy1"/>
    <dgm:cxn modelId="{6E4AABD4-DA3B-4D83-BA7B-F973C3CAAE5F}" type="presParOf" srcId="{55A7663C-3F0A-4E96-B649-F54DE467C54A}" destId="{18B6BF70-6CDD-4423-ABAE-47366E938670}" srcOrd="0" destOrd="0" presId="urn:microsoft.com/office/officeart/2005/8/layout/hierarchy1"/>
    <dgm:cxn modelId="{D05254AA-B69C-48A6-BC5E-FC67318369FC}" type="presParOf" srcId="{55A7663C-3F0A-4E96-B649-F54DE467C54A}" destId="{8FE474F6-71ED-4DE9-B903-85696E95F663}" srcOrd="1" destOrd="0" presId="urn:microsoft.com/office/officeart/2005/8/layout/hierarchy1"/>
    <dgm:cxn modelId="{9FF88066-1D78-4D81-B45E-53103408208F}" type="presParOf" srcId="{99B48914-BE4A-4D9E-A390-B957EB6ABC82}" destId="{68A63150-2A94-4CA3-AEF4-64519C172E31}" srcOrd="1" destOrd="0" presId="urn:microsoft.com/office/officeart/2005/8/layout/hierarchy1"/>
    <dgm:cxn modelId="{9708FD4D-A9EB-4A6B-BB9F-EB938E1FAC42}" type="presParOf" srcId="{E13B6BE1-5E04-4E71-BD3F-9B115981B88E}" destId="{3CDD7F30-614D-4D02-B02A-C12C1742580D}" srcOrd="1" destOrd="0" presId="urn:microsoft.com/office/officeart/2005/8/layout/hierarchy1"/>
    <dgm:cxn modelId="{44C54F09-7B6E-433A-98AF-DCC3DB9FA7B6}" type="presParOf" srcId="{3CDD7F30-614D-4D02-B02A-C12C1742580D}" destId="{06A1E4D6-F783-4595-AE0F-23C5FD2D7099}" srcOrd="0" destOrd="0" presId="urn:microsoft.com/office/officeart/2005/8/layout/hierarchy1"/>
    <dgm:cxn modelId="{0FD4FB26-C205-4017-AB35-6C05C150180B}" type="presParOf" srcId="{06A1E4D6-F783-4595-AE0F-23C5FD2D7099}" destId="{5B4FEA07-1E5A-4496-A9C9-C63D55A8B4E4}" srcOrd="0" destOrd="0" presId="urn:microsoft.com/office/officeart/2005/8/layout/hierarchy1"/>
    <dgm:cxn modelId="{4100E8D0-3A32-4B1D-B56A-72ED6028AC7B}" type="presParOf" srcId="{06A1E4D6-F783-4595-AE0F-23C5FD2D7099}" destId="{4DE466F4-D622-4D25-97F7-F2941DDB89AA}" srcOrd="1" destOrd="0" presId="urn:microsoft.com/office/officeart/2005/8/layout/hierarchy1"/>
    <dgm:cxn modelId="{6FE2D642-4CF8-4829-B474-84839C793127}" type="presParOf" srcId="{3CDD7F30-614D-4D02-B02A-C12C1742580D}" destId="{7F80D01D-1FDE-4A44-8631-B24526C499E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DBC8B-854A-4976-B62C-81FE883DE70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351818A-2461-4F47-9E6D-D24443A44F31}">
      <dgm:prSet/>
      <dgm:spPr/>
      <dgm:t>
        <a:bodyPr/>
        <a:lstStyle/>
        <a:p>
          <a:r>
            <a:rPr lang="en-GB" b="0" i="0"/>
            <a:t>SCQF stands for </a:t>
          </a:r>
          <a:r>
            <a:rPr lang="en-GB" b="0" i="0" u="sng">
              <a:hlinkClick xmlns:r="http://schemas.openxmlformats.org/officeDocument/2006/relationships" r:id="rId1"/>
            </a:rPr>
            <a:t>Scottish Credit and Qualifications Framework</a:t>
          </a:r>
          <a:r>
            <a:rPr lang="en-GB" b="0" i="0"/>
            <a:t>. The SCQF shows how all qualifications in Scotland, such as those awarded by SQA and universities, compare with each other. There's more information on the SCQF website </a:t>
          </a:r>
          <a:r>
            <a:rPr lang="en-GB" b="0" i="0" u="sng">
              <a:hlinkClick xmlns:r="http://schemas.openxmlformats.org/officeDocument/2006/relationships" r:id="rId2"/>
            </a:rPr>
            <a:t>www.sqa.org.uk/scqf</a:t>
          </a:r>
          <a:r>
            <a:rPr lang="en-GB" b="0" i="0"/>
            <a:t>.</a:t>
          </a:r>
          <a:endParaRPr lang="en-US"/>
        </a:p>
      </dgm:t>
    </dgm:pt>
    <dgm:pt modelId="{A0A06F6E-C7E7-4AC6-B725-DB543326EBD3}" type="parTrans" cxnId="{B05DF622-6620-4CF8-A5CF-80B5F89D878A}">
      <dgm:prSet/>
      <dgm:spPr/>
      <dgm:t>
        <a:bodyPr/>
        <a:lstStyle/>
        <a:p>
          <a:endParaRPr lang="en-US"/>
        </a:p>
      </dgm:t>
    </dgm:pt>
    <dgm:pt modelId="{C7168339-C12D-4B2F-9F74-0DC07FC21AC4}" type="sibTrans" cxnId="{B05DF622-6620-4CF8-A5CF-80B5F89D878A}">
      <dgm:prSet/>
      <dgm:spPr/>
      <dgm:t>
        <a:bodyPr/>
        <a:lstStyle/>
        <a:p>
          <a:endParaRPr lang="en-US"/>
        </a:p>
      </dgm:t>
    </dgm:pt>
    <dgm:pt modelId="{F27B16BC-541B-44D6-AE6F-5B9EDCEDD797}">
      <dgm:prSet/>
      <dgm:spPr/>
      <dgm:t>
        <a:bodyPr/>
        <a:lstStyle/>
        <a:p>
          <a:r>
            <a:rPr lang="en-GB" b="0" i="0"/>
            <a:t>It supports progression or movement between different qualifications — for example:</a:t>
          </a:r>
          <a:endParaRPr lang="en-US"/>
        </a:p>
      </dgm:t>
    </dgm:pt>
    <dgm:pt modelId="{E66427BA-CC6A-415F-8153-9DF878399CFC}" type="parTrans" cxnId="{05C74449-EF45-4743-98A5-1BD41A6DD25E}">
      <dgm:prSet/>
      <dgm:spPr/>
      <dgm:t>
        <a:bodyPr/>
        <a:lstStyle/>
        <a:p>
          <a:endParaRPr lang="en-US"/>
        </a:p>
      </dgm:t>
    </dgm:pt>
    <dgm:pt modelId="{F59DEC6F-A7C8-4A53-A036-CACD607E82FB}" type="sibTrans" cxnId="{05C74449-EF45-4743-98A5-1BD41A6DD25E}">
      <dgm:prSet/>
      <dgm:spPr/>
      <dgm:t>
        <a:bodyPr/>
        <a:lstStyle/>
        <a:p>
          <a:endParaRPr lang="en-US"/>
        </a:p>
      </dgm:t>
    </dgm:pt>
    <dgm:pt modelId="{35990C7E-52A2-4240-9134-FF00E1E73615}">
      <dgm:prSet/>
      <dgm:spPr/>
      <dgm:t>
        <a:bodyPr/>
        <a:lstStyle/>
        <a:p>
          <a:r>
            <a:rPr lang="en-GB" b="0" i="0"/>
            <a:t>how Highers (SCQF level 6) help prepare learners for HNC/HND (SCQF level 7/8) or university degree courses (beginning at SCQF level 7 and awarding at SCQF levels 9 or 10)</a:t>
          </a:r>
          <a:endParaRPr lang="en-US"/>
        </a:p>
      </dgm:t>
    </dgm:pt>
    <dgm:pt modelId="{970F7D59-DA4B-47C6-9298-A28C2C7DAB61}" type="parTrans" cxnId="{E108C66F-C6EF-4A0D-A118-25FB56B305D4}">
      <dgm:prSet/>
      <dgm:spPr/>
      <dgm:t>
        <a:bodyPr/>
        <a:lstStyle/>
        <a:p>
          <a:endParaRPr lang="en-US"/>
        </a:p>
      </dgm:t>
    </dgm:pt>
    <dgm:pt modelId="{D6AAFEF0-75A4-4576-ACAC-2701F1B418B3}" type="sibTrans" cxnId="{E108C66F-C6EF-4A0D-A118-25FB56B305D4}">
      <dgm:prSet/>
      <dgm:spPr/>
      <dgm:t>
        <a:bodyPr/>
        <a:lstStyle/>
        <a:p>
          <a:endParaRPr lang="en-US"/>
        </a:p>
      </dgm:t>
    </dgm:pt>
    <dgm:pt modelId="{0B0C75F2-FF9B-47CC-B0BF-D8A8A86B66CF}">
      <dgm:prSet/>
      <dgm:spPr/>
      <dgm:t>
        <a:bodyPr/>
        <a:lstStyle/>
        <a:p>
          <a:r>
            <a:rPr lang="en-GB" b="0" i="0"/>
            <a:t>how learners who have achieved an HND (SCQF level 8) can often get direct entry into the third year (SCQF level 9) of a related undergraduate degree course in some universities</a:t>
          </a:r>
          <a:endParaRPr lang="en-US"/>
        </a:p>
      </dgm:t>
    </dgm:pt>
    <dgm:pt modelId="{E8BDB025-9FEC-48D1-B33C-7DB4676E9B3D}" type="parTrans" cxnId="{B8CA69FB-E7A8-47FA-8C7B-A69ADA683B1E}">
      <dgm:prSet/>
      <dgm:spPr/>
      <dgm:t>
        <a:bodyPr/>
        <a:lstStyle/>
        <a:p>
          <a:endParaRPr lang="en-US"/>
        </a:p>
      </dgm:t>
    </dgm:pt>
    <dgm:pt modelId="{187F50BC-587D-466B-805A-286BFB4770DA}" type="sibTrans" cxnId="{B8CA69FB-E7A8-47FA-8C7B-A69ADA683B1E}">
      <dgm:prSet/>
      <dgm:spPr/>
      <dgm:t>
        <a:bodyPr/>
        <a:lstStyle/>
        <a:p>
          <a:endParaRPr lang="en-US"/>
        </a:p>
      </dgm:t>
    </dgm:pt>
    <dgm:pt modelId="{D48FAE69-43C3-4A94-A323-2F220286D898}" type="pres">
      <dgm:prSet presAssocID="{221DBC8B-854A-4976-B62C-81FE883DE706}" presName="linear" presStyleCnt="0">
        <dgm:presLayoutVars>
          <dgm:animLvl val="lvl"/>
          <dgm:resizeHandles val="exact"/>
        </dgm:presLayoutVars>
      </dgm:prSet>
      <dgm:spPr/>
    </dgm:pt>
    <dgm:pt modelId="{AEBA8CA0-5054-422F-8A94-B0447CB30AAB}" type="pres">
      <dgm:prSet presAssocID="{5351818A-2461-4F47-9E6D-D24443A44F31}" presName="parentText" presStyleLbl="node1" presStyleIdx="0" presStyleCnt="4">
        <dgm:presLayoutVars>
          <dgm:chMax val="0"/>
          <dgm:bulletEnabled val="1"/>
        </dgm:presLayoutVars>
      </dgm:prSet>
      <dgm:spPr/>
    </dgm:pt>
    <dgm:pt modelId="{2099795F-A24B-40A1-A724-240DF31B81A0}" type="pres">
      <dgm:prSet presAssocID="{C7168339-C12D-4B2F-9F74-0DC07FC21AC4}" presName="spacer" presStyleCnt="0"/>
      <dgm:spPr/>
    </dgm:pt>
    <dgm:pt modelId="{B2BAEAC1-A808-449F-B039-CD6FC3162940}" type="pres">
      <dgm:prSet presAssocID="{F27B16BC-541B-44D6-AE6F-5B9EDCEDD797}" presName="parentText" presStyleLbl="node1" presStyleIdx="1" presStyleCnt="4">
        <dgm:presLayoutVars>
          <dgm:chMax val="0"/>
          <dgm:bulletEnabled val="1"/>
        </dgm:presLayoutVars>
      </dgm:prSet>
      <dgm:spPr/>
    </dgm:pt>
    <dgm:pt modelId="{E9D6BDEE-D78A-474D-ABBE-328DE6BBCD80}" type="pres">
      <dgm:prSet presAssocID="{F59DEC6F-A7C8-4A53-A036-CACD607E82FB}" presName="spacer" presStyleCnt="0"/>
      <dgm:spPr/>
    </dgm:pt>
    <dgm:pt modelId="{9541EFD4-2A43-4C94-9F35-B77B8C922805}" type="pres">
      <dgm:prSet presAssocID="{35990C7E-52A2-4240-9134-FF00E1E73615}" presName="parentText" presStyleLbl="node1" presStyleIdx="2" presStyleCnt="4">
        <dgm:presLayoutVars>
          <dgm:chMax val="0"/>
          <dgm:bulletEnabled val="1"/>
        </dgm:presLayoutVars>
      </dgm:prSet>
      <dgm:spPr/>
    </dgm:pt>
    <dgm:pt modelId="{5416DE37-62F5-4F8C-B550-144F0260C67A}" type="pres">
      <dgm:prSet presAssocID="{D6AAFEF0-75A4-4576-ACAC-2701F1B418B3}" presName="spacer" presStyleCnt="0"/>
      <dgm:spPr/>
    </dgm:pt>
    <dgm:pt modelId="{961E05C6-B2AD-43D9-A31F-A152CCE3E0AA}" type="pres">
      <dgm:prSet presAssocID="{0B0C75F2-FF9B-47CC-B0BF-D8A8A86B66CF}" presName="parentText" presStyleLbl="node1" presStyleIdx="3" presStyleCnt="4">
        <dgm:presLayoutVars>
          <dgm:chMax val="0"/>
          <dgm:bulletEnabled val="1"/>
        </dgm:presLayoutVars>
      </dgm:prSet>
      <dgm:spPr/>
    </dgm:pt>
  </dgm:ptLst>
  <dgm:cxnLst>
    <dgm:cxn modelId="{F4AD751D-E8AE-4F39-92D6-3390FDDBB527}" type="presOf" srcId="{F27B16BC-541B-44D6-AE6F-5B9EDCEDD797}" destId="{B2BAEAC1-A808-449F-B039-CD6FC3162940}" srcOrd="0" destOrd="0" presId="urn:microsoft.com/office/officeart/2005/8/layout/vList2"/>
    <dgm:cxn modelId="{B05DF622-6620-4CF8-A5CF-80B5F89D878A}" srcId="{221DBC8B-854A-4976-B62C-81FE883DE706}" destId="{5351818A-2461-4F47-9E6D-D24443A44F31}" srcOrd="0" destOrd="0" parTransId="{A0A06F6E-C7E7-4AC6-B725-DB543326EBD3}" sibTransId="{C7168339-C12D-4B2F-9F74-0DC07FC21AC4}"/>
    <dgm:cxn modelId="{05C74449-EF45-4743-98A5-1BD41A6DD25E}" srcId="{221DBC8B-854A-4976-B62C-81FE883DE706}" destId="{F27B16BC-541B-44D6-AE6F-5B9EDCEDD797}" srcOrd="1" destOrd="0" parTransId="{E66427BA-CC6A-415F-8153-9DF878399CFC}" sibTransId="{F59DEC6F-A7C8-4A53-A036-CACD607E82FB}"/>
    <dgm:cxn modelId="{E108C66F-C6EF-4A0D-A118-25FB56B305D4}" srcId="{221DBC8B-854A-4976-B62C-81FE883DE706}" destId="{35990C7E-52A2-4240-9134-FF00E1E73615}" srcOrd="2" destOrd="0" parTransId="{970F7D59-DA4B-47C6-9298-A28C2C7DAB61}" sibTransId="{D6AAFEF0-75A4-4576-ACAC-2701F1B418B3}"/>
    <dgm:cxn modelId="{652B7FAD-23D8-4885-BAD7-A132CF6514D2}" type="presOf" srcId="{221DBC8B-854A-4976-B62C-81FE883DE706}" destId="{D48FAE69-43C3-4A94-A323-2F220286D898}" srcOrd="0" destOrd="0" presId="urn:microsoft.com/office/officeart/2005/8/layout/vList2"/>
    <dgm:cxn modelId="{875748C1-16BD-4C36-92B9-E274F239CF4F}" type="presOf" srcId="{5351818A-2461-4F47-9E6D-D24443A44F31}" destId="{AEBA8CA0-5054-422F-8A94-B0447CB30AAB}" srcOrd="0" destOrd="0" presId="urn:microsoft.com/office/officeart/2005/8/layout/vList2"/>
    <dgm:cxn modelId="{FD967DDD-3BCF-44AD-8957-E6A9B24BCC27}" type="presOf" srcId="{0B0C75F2-FF9B-47CC-B0BF-D8A8A86B66CF}" destId="{961E05C6-B2AD-43D9-A31F-A152CCE3E0AA}" srcOrd="0" destOrd="0" presId="urn:microsoft.com/office/officeart/2005/8/layout/vList2"/>
    <dgm:cxn modelId="{23A011E9-8260-471E-BEC3-A96AF7A50CC6}" type="presOf" srcId="{35990C7E-52A2-4240-9134-FF00E1E73615}" destId="{9541EFD4-2A43-4C94-9F35-B77B8C922805}" srcOrd="0" destOrd="0" presId="urn:microsoft.com/office/officeart/2005/8/layout/vList2"/>
    <dgm:cxn modelId="{B8CA69FB-E7A8-47FA-8C7B-A69ADA683B1E}" srcId="{221DBC8B-854A-4976-B62C-81FE883DE706}" destId="{0B0C75F2-FF9B-47CC-B0BF-D8A8A86B66CF}" srcOrd="3" destOrd="0" parTransId="{E8BDB025-9FEC-48D1-B33C-7DB4676E9B3D}" sibTransId="{187F50BC-587D-466B-805A-286BFB4770DA}"/>
    <dgm:cxn modelId="{238C5647-53D1-45EF-A029-9AA1E9F91DFB}" type="presParOf" srcId="{D48FAE69-43C3-4A94-A323-2F220286D898}" destId="{AEBA8CA0-5054-422F-8A94-B0447CB30AAB}" srcOrd="0" destOrd="0" presId="urn:microsoft.com/office/officeart/2005/8/layout/vList2"/>
    <dgm:cxn modelId="{C28CF1F4-77AA-41DC-9D2B-50735C23538D}" type="presParOf" srcId="{D48FAE69-43C3-4A94-A323-2F220286D898}" destId="{2099795F-A24B-40A1-A724-240DF31B81A0}" srcOrd="1" destOrd="0" presId="urn:microsoft.com/office/officeart/2005/8/layout/vList2"/>
    <dgm:cxn modelId="{30CAE93D-F41F-4CC7-93ED-77367A011E73}" type="presParOf" srcId="{D48FAE69-43C3-4A94-A323-2F220286D898}" destId="{B2BAEAC1-A808-449F-B039-CD6FC3162940}" srcOrd="2" destOrd="0" presId="urn:microsoft.com/office/officeart/2005/8/layout/vList2"/>
    <dgm:cxn modelId="{67E84652-3ACE-44CD-BDD2-9532AFB83F20}" type="presParOf" srcId="{D48FAE69-43C3-4A94-A323-2F220286D898}" destId="{E9D6BDEE-D78A-474D-ABBE-328DE6BBCD80}" srcOrd="3" destOrd="0" presId="urn:microsoft.com/office/officeart/2005/8/layout/vList2"/>
    <dgm:cxn modelId="{DD9F7BFA-CF68-45D3-B948-7E9CE5765D79}" type="presParOf" srcId="{D48FAE69-43C3-4A94-A323-2F220286D898}" destId="{9541EFD4-2A43-4C94-9F35-B77B8C922805}" srcOrd="4" destOrd="0" presId="urn:microsoft.com/office/officeart/2005/8/layout/vList2"/>
    <dgm:cxn modelId="{6875E8A7-2B12-4E38-92BC-E2C54C159811}" type="presParOf" srcId="{D48FAE69-43C3-4A94-A323-2F220286D898}" destId="{5416DE37-62F5-4F8C-B550-144F0260C67A}" srcOrd="5" destOrd="0" presId="urn:microsoft.com/office/officeart/2005/8/layout/vList2"/>
    <dgm:cxn modelId="{5368BD0C-0E7E-4F4F-90C8-D08376256822}" type="presParOf" srcId="{D48FAE69-43C3-4A94-A323-2F220286D898}" destId="{961E05C6-B2AD-43D9-A31F-A152CCE3E0A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36707-BEB7-40D9-9C37-0FC42E767E9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35D6C658-CB3C-46C7-85DC-CEDC32DD8B66}">
      <dgm:prSet/>
      <dgm:spPr/>
      <dgm:t>
        <a:bodyPr/>
        <a:lstStyle/>
        <a:p>
          <a:r>
            <a:rPr lang="en-GB" b="0" i="0"/>
            <a:t>SCQF credit points are based on the amount of time the average learner would take to complete the qualification. As well as including the time spent learning in school, college, university or training, it also includes self-directed learning — study at home or the library.</a:t>
          </a:r>
          <a:endParaRPr lang="en-US"/>
        </a:p>
      </dgm:t>
    </dgm:pt>
    <dgm:pt modelId="{901562E1-CF3E-41AB-BC2E-EBD0F2B2DFED}" type="parTrans" cxnId="{496E2F0E-ADA4-4BE6-927D-E014B024E8F5}">
      <dgm:prSet/>
      <dgm:spPr/>
      <dgm:t>
        <a:bodyPr/>
        <a:lstStyle/>
        <a:p>
          <a:endParaRPr lang="en-US"/>
        </a:p>
      </dgm:t>
    </dgm:pt>
    <dgm:pt modelId="{A297E9A9-4CE7-4DB0-9A26-63AE23E4597F}" type="sibTrans" cxnId="{496E2F0E-ADA4-4BE6-927D-E014B024E8F5}">
      <dgm:prSet/>
      <dgm:spPr/>
      <dgm:t>
        <a:bodyPr/>
        <a:lstStyle/>
        <a:p>
          <a:endParaRPr lang="en-US"/>
        </a:p>
      </dgm:t>
    </dgm:pt>
    <dgm:pt modelId="{A075CC4A-D0E7-4C63-A9D6-4DE6320DC3AC}">
      <dgm:prSet/>
      <dgm:spPr/>
      <dgm:t>
        <a:bodyPr/>
        <a:lstStyle/>
        <a:p>
          <a:r>
            <a:rPr lang="en-GB" b="0" i="0"/>
            <a:t>One SCQF credit point represents a notional 10 hours of learning. So, for example, if you achieve a Higher course (SCQF level 6) with 24 SCQF credits, you will have done about 240 hours of learning.</a:t>
          </a:r>
          <a:endParaRPr lang="en-US"/>
        </a:p>
      </dgm:t>
    </dgm:pt>
    <dgm:pt modelId="{9DD1C49A-4AE3-4759-9A64-F80D443AC2A8}" type="parTrans" cxnId="{A8139EC1-864B-42A7-B5CC-2D7CBD997D77}">
      <dgm:prSet/>
      <dgm:spPr/>
      <dgm:t>
        <a:bodyPr/>
        <a:lstStyle/>
        <a:p>
          <a:endParaRPr lang="en-US"/>
        </a:p>
      </dgm:t>
    </dgm:pt>
    <dgm:pt modelId="{16C5A15C-7E1B-4D5F-997A-3C308D2D4C6F}" type="sibTrans" cxnId="{A8139EC1-864B-42A7-B5CC-2D7CBD997D77}">
      <dgm:prSet/>
      <dgm:spPr/>
      <dgm:t>
        <a:bodyPr/>
        <a:lstStyle/>
        <a:p>
          <a:endParaRPr lang="en-US"/>
        </a:p>
      </dgm:t>
    </dgm:pt>
    <dgm:pt modelId="{3BD64B98-18A7-472F-BF84-4C63B83FAA90}">
      <dgm:prSet/>
      <dgm:spPr/>
      <dgm:t>
        <a:bodyPr/>
        <a:lstStyle/>
        <a:p>
          <a:r>
            <a:rPr lang="en-GB" b="0" i="0"/>
            <a:t>SCQF credit points do not relate to UCAS tariff points. UCAS tariff points are designed solely for deciding how useful a qualification is for progression into higher education. They take account of the type of qualification and the grade achieved.</a:t>
          </a:r>
          <a:endParaRPr lang="en-US"/>
        </a:p>
      </dgm:t>
    </dgm:pt>
    <dgm:pt modelId="{366F625C-1A58-4A78-8C01-E36817E2C36C}" type="parTrans" cxnId="{2E80F27E-30E4-4F53-96C4-01E1AC2F1F1B}">
      <dgm:prSet/>
      <dgm:spPr/>
      <dgm:t>
        <a:bodyPr/>
        <a:lstStyle/>
        <a:p>
          <a:endParaRPr lang="en-US"/>
        </a:p>
      </dgm:t>
    </dgm:pt>
    <dgm:pt modelId="{F14A60F0-87A2-4781-8910-DDC3E7841D1F}" type="sibTrans" cxnId="{2E80F27E-30E4-4F53-96C4-01E1AC2F1F1B}">
      <dgm:prSet/>
      <dgm:spPr/>
      <dgm:t>
        <a:bodyPr/>
        <a:lstStyle/>
        <a:p>
          <a:endParaRPr lang="en-US"/>
        </a:p>
      </dgm:t>
    </dgm:pt>
    <dgm:pt modelId="{FFAFCBA9-7136-492F-823B-8AECAA5B107D}">
      <dgm:prSet/>
      <dgm:spPr/>
      <dgm:t>
        <a:bodyPr/>
        <a:lstStyle/>
        <a:p>
          <a:r>
            <a:rPr lang="en-GB" b="0" i="0"/>
            <a:t>By contrast, SCQF credit points measure how much learning needs to be done at a certain level to achieve a qualification, regardless of the grade achieved.</a:t>
          </a:r>
          <a:endParaRPr lang="en-US"/>
        </a:p>
      </dgm:t>
    </dgm:pt>
    <dgm:pt modelId="{6C083348-C10D-4CED-BB48-24F379B1D6C9}" type="parTrans" cxnId="{EE9C145E-3E06-496D-8C2A-565C8D67D55E}">
      <dgm:prSet/>
      <dgm:spPr/>
      <dgm:t>
        <a:bodyPr/>
        <a:lstStyle/>
        <a:p>
          <a:endParaRPr lang="en-US"/>
        </a:p>
      </dgm:t>
    </dgm:pt>
    <dgm:pt modelId="{53E4F435-B68F-45CE-A8A4-F8ABF94F95A7}" type="sibTrans" cxnId="{EE9C145E-3E06-496D-8C2A-565C8D67D55E}">
      <dgm:prSet/>
      <dgm:spPr/>
      <dgm:t>
        <a:bodyPr/>
        <a:lstStyle/>
        <a:p>
          <a:endParaRPr lang="en-US"/>
        </a:p>
      </dgm:t>
    </dgm:pt>
    <dgm:pt modelId="{0F9F6C55-9683-495A-B50E-E1A78A7A6490}" type="pres">
      <dgm:prSet presAssocID="{16736707-BEB7-40D9-9C37-0FC42E767E9C}" presName="vert0" presStyleCnt="0">
        <dgm:presLayoutVars>
          <dgm:dir/>
          <dgm:animOne val="branch"/>
          <dgm:animLvl val="lvl"/>
        </dgm:presLayoutVars>
      </dgm:prSet>
      <dgm:spPr/>
    </dgm:pt>
    <dgm:pt modelId="{CC82E16F-F82D-452D-8CA6-C73E01B06DE8}" type="pres">
      <dgm:prSet presAssocID="{35D6C658-CB3C-46C7-85DC-CEDC32DD8B66}" presName="thickLine" presStyleLbl="alignNode1" presStyleIdx="0" presStyleCnt="4"/>
      <dgm:spPr/>
    </dgm:pt>
    <dgm:pt modelId="{48BF1FB7-2B59-48BF-A676-F200396DCA89}" type="pres">
      <dgm:prSet presAssocID="{35D6C658-CB3C-46C7-85DC-CEDC32DD8B66}" presName="horz1" presStyleCnt="0"/>
      <dgm:spPr/>
    </dgm:pt>
    <dgm:pt modelId="{4D379B3B-ED07-4BB6-9146-4222182947A8}" type="pres">
      <dgm:prSet presAssocID="{35D6C658-CB3C-46C7-85DC-CEDC32DD8B66}" presName="tx1" presStyleLbl="revTx" presStyleIdx="0" presStyleCnt="4"/>
      <dgm:spPr/>
    </dgm:pt>
    <dgm:pt modelId="{5080621F-D3D0-429C-82EB-573280CD9D3D}" type="pres">
      <dgm:prSet presAssocID="{35D6C658-CB3C-46C7-85DC-CEDC32DD8B66}" presName="vert1" presStyleCnt="0"/>
      <dgm:spPr/>
    </dgm:pt>
    <dgm:pt modelId="{FC57198E-7C9A-47B6-BC45-FBFE81F71E82}" type="pres">
      <dgm:prSet presAssocID="{A075CC4A-D0E7-4C63-A9D6-4DE6320DC3AC}" presName="thickLine" presStyleLbl="alignNode1" presStyleIdx="1" presStyleCnt="4"/>
      <dgm:spPr/>
    </dgm:pt>
    <dgm:pt modelId="{DF735C66-2AC7-4BDB-BB2C-E1E9051B0F4C}" type="pres">
      <dgm:prSet presAssocID="{A075CC4A-D0E7-4C63-A9D6-4DE6320DC3AC}" presName="horz1" presStyleCnt="0"/>
      <dgm:spPr/>
    </dgm:pt>
    <dgm:pt modelId="{35DCCC43-9BFF-4042-93BB-72BDEE69F5A9}" type="pres">
      <dgm:prSet presAssocID="{A075CC4A-D0E7-4C63-A9D6-4DE6320DC3AC}" presName="tx1" presStyleLbl="revTx" presStyleIdx="1" presStyleCnt="4"/>
      <dgm:spPr/>
    </dgm:pt>
    <dgm:pt modelId="{71EB0993-C499-468E-A697-FBDCD100DAA7}" type="pres">
      <dgm:prSet presAssocID="{A075CC4A-D0E7-4C63-A9D6-4DE6320DC3AC}" presName="vert1" presStyleCnt="0"/>
      <dgm:spPr/>
    </dgm:pt>
    <dgm:pt modelId="{82C7032C-FC34-4677-8A77-9171AE736E8A}" type="pres">
      <dgm:prSet presAssocID="{3BD64B98-18A7-472F-BF84-4C63B83FAA90}" presName="thickLine" presStyleLbl="alignNode1" presStyleIdx="2" presStyleCnt="4"/>
      <dgm:spPr/>
    </dgm:pt>
    <dgm:pt modelId="{EE585327-A906-47A9-8604-34174EDAB0A4}" type="pres">
      <dgm:prSet presAssocID="{3BD64B98-18A7-472F-BF84-4C63B83FAA90}" presName="horz1" presStyleCnt="0"/>
      <dgm:spPr/>
    </dgm:pt>
    <dgm:pt modelId="{7B40AD66-BFC7-46B4-89F1-C3C2E6624425}" type="pres">
      <dgm:prSet presAssocID="{3BD64B98-18A7-472F-BF84-4C63B83FAA90}" presName="tx1" presStyleLbl="revTx" presStyleIdx="2" presStyleCnt="4"/>
      <dgm:spPr/>
    </dgm:pt>
    <dgm:pt modelId="{1BFECA6E-4D59-45E3-B6D4-8A945ECB1B14}" type="pres">
      <dgm:prSet presAssocID="{3BD64B98-18A7-472F-BF84-4C63B83FAA90}" presName="vert1" presStyleCnt="0"/>
      <dgm:spPr/>
    </dgm:pt>
    <dgm:pt modelId="{156F68CA-FB3E-4C79-8AE7-A5B92E73025D}" type="pres">
      <dgm:prSet presAssocID="{FFAFCBA9-7136-492F-823B-8AECAA5B107D}" presName="thickLine" presStyleLbl="alignNode1" presStyleIdx="3" presStyleCnt="4"/>
      <dgm:spPr/>
    </dgm:pt>
    <dgm:pt modelId="{97E75702-0224-4D42-93F7-95C30F85A4D5}" type="pres">
      <dgm:prSet presAssocID="{FFAFCBA9-7136-492F-823B-8AECAA5B107D}" presName="horz1" presStyleCnt="0"/>
      <dgm:spPr/>
    </dgm:pt>
    <dgm:pt modelId="{F048D663-B170-4862-B818-6A4B880ACD4B}" type="pres">
      <dgm:prSet presAssocID="{FFAFCBA9-7136-492F-823B-8AECAA5B107D}" presName="tx1" presStyleLbl="revTx" presStyleIdx="3" presStyleCnt="4"/>
      <dgm:spPr/>
    </dgm:pt>
    <dgm:pt modelId="{011985BB-E5A6-406F-8B46-BF1CB72BD0BA}" type="pres">
      <dgm:prSet presAssocID="{FFAFCBA9-7136-492F-823B-8AECAA5B107D}" presName="vert1" presStyleCnt="0"/>
      <dgm:spPr/>
    </dgm:pt>
  </dgm:ptLst>
  <dgm:cxnLst>
    <dgm:cxn modelId="{496E2F0E-ADA4-4BE6-927D-E014B024E8F5}" srcId="{16736707-BEB7-40D9-9C37-0FC42E767E9C}" destId="{35D6C658-CB3C-46C7-85DC-CEDC32DD8B66}" srcOrd="0" destOrd="0" parTransId="{901562E1-CF3E-41AB-BC2E-EBD0F2B2DFED}" sibTransId="{A297E9A9-4CE7-4DB0-9A26-63AE23E4597F}"/>
    <dgm:cxn modelId="{72C53416-D8BE-495F-B4B3-3A71D1285D91}" type="presOf" srcId="{35D6C658-CB3C-46C7-85DC-CEDC32DD8B66}" destId="{4D379B3B-ED07-4BB6-9146-4222182947A8}" srcOrd="0" destOrd="0" presId="urn:microsoft.com/office/officeart/2008/layout/LinedList"/>
    <dgm:cxn modelId="{EE9C145E-3E06-496D-8C2A-565C8D67D55E}" srcId="{16736707-BEB7-40D9-9C37-0FC42E767E9C}" destId="{FFAFCBA9-7136-492F-823B-8AECAA5B107D}" srcOrd="3" destOrd="0" parTransId="{6C083348-C10D-4CED-BB48-24F379B1D6C9}" sibTransId="{53E4F435-B68F-45CE-A8A4-F8ABF94F95A7}"/>
    <dgm:cxn modelId="{147D856F-5B5C-46F2-883B-4C2819A9C358}" type="presOf" srcId="{16736707-BEB7-40D9-9C37-0FC42E767E9C}" destId="{0F9F6C55-9683-495A-B50E-E1A78A7A6490}" srcOrd="0" destOrd="0" presId="urn:microsoft.com/office/officeart/2008/layout/LinedList"/>
    <dgm:cxn modelId="{2E80F27E-30E4-4F53-96C4-01E1AC2F1F1B}" srcId="{16736707-BEB7-40D9-9C37-0FC42E767E9C}" destId="{3BD64B98-18A7-472F-BF84-4C63B83FAA90}" srcOrd="2" destOrd="0" parTransId="{366F625C-1A58-4A78-8C01-E36817E2C36C}" sibTransId="{F14A60F0-87A2-4781-8910-DDC3E7841D1F}"/>
    <dgm:cxn modelId="{3F2BAFAC-C42A-4E68-9031-59924E51C805}" type="presOf" srcId="{FFAFCBA9-7136-492F-823B-8AECAA5B107D}" destId="{F048D663-B170-4862-B818-6A4B880ACD4B}" srcOrd="0" destOrd="0" presId="urn:microsoft.com/office/officeart/2008/layout/LinedList"/>
    <dgm:cxn modelId="{CA204BB8-164F-444B-BE69-A17AFF744458}" type="presOf" srcId="{3BD64B98-18A7-472F-BF84-4C63B83FAA90}" destId="{7B40AD66-BFC7-46B4-89F1-C3C2E6624425}" srcOrd="0" destOrd="0" presId="urn:microsoft.com/office/officeart/2008/layout/LinedList"/>
    <dgm:cxn modelId="{6CFCC3BF-A2FA-46EB-BA90-3ED31F155E57}" type="presOf" srcId="{A075CC4A-D0E7-4C63-A9D6-4DE6320DC3AC}" destId="{35DCCC43-9BFF-4042-93BB-72BDEE69F5A9}" srcOrd="0" destOrd="0" presId="urn:microsoft.com/office/officeart/2008/layout/LinedList"/>
    <dgm:cxn modelId="{A8139EC1-864B-42A7-B5CC-2D7CBD997D77}" srcId="{16736707-BEB7-40D9-9C37-0FC42E767E9C}" destId="{A075CC4A-D0E7-4C63-A9D6-4DE6320DC3AC}" srcOrd="1" destOrd="0" parTransId="{9DD1C49A-4AE3-4759-9A64-F80D443AC2A8}" sibTransId="{16C5A15C-7E1B-4D5F-997A-3C308D2D4C6F}"/>
    <dgm:cxn modelId="{BAA22162-7FA4-4B95-ADDD-9D10A189F62C}" type="presParOf" srcId="{0F9F6C55-9683-495A-B50E-E1A78A7A6490}" destId="{CC82E16F-F82D-452D-8CA6-C73E01B06DE8}" srcOrd="0" destOrd="0" presId="urn:microsoft.com/office/officeart/2008/layout/LinedList"/>
    <dgm:cxn modelId="{594786E9-352B-49FF-BC25-7DD327FF31EB}" type="presParOf" srcId="{0F9F6C55-9683-495A-B50E-E1A78A7A6490}" destId="{48BF1FB7-2B59-48BF-A676-F200396DCA89}" srcOrd="1" destOrd="0" presId="urn:microsoft.com/office/officeart/2008/layout/LinedList"/>
    <dgm:cxn modelId="{32977C47-16D1-4E52-9C94-525A378E10AC}" type="presParOf" srcId="{48BF1FB7-2B59-48BF-A676-F200396DCA89}" destId="{4D379B3B-ED07-4BB6-9146-4222182947A8}" srcOrd="0" destOrd="0" presId="urn:microsoft.com/office/officeart/2008/layout/LinedList"/>
    <dgm:cxn modelId="{82961EC1-991A-4A04-85E3-2AC1361662F8}" type="presParOf" srcId="{48BF1FB7-2B59-48BF-A676-F200396DCA89}" destId="{5080621F-D3D0-429C-82EB-573280CD9D3D}" srcOrd="1" destOrd="0" presId="urn:microsoft.com/office/officeart/2008/layout/LinedList"/>
    <dgm:cxn modelId="{42B07370-802C-4CBF-BF8E-BF06313A6B22}" type="presParOf" srcId="{0F9F6C55-9683-495A-B50E-E1A78A7A6490}" destId="{FC57198E-7C9A-47B6-BC45-FBFE81F71E82}" srcOrd="2" destOrd="0" presId="urn:microsoft.com/office/officeart/2008/layout/LinedList"/>
    <dgm:cxn modelId="{206EC342-E0B7-4F70-9423-71F2A0B668F3}" type="presParOf" srcId="{0F9F6C55-9683-495A-B50E-E1A78A7A6490}" destId="{DF735C66-2AC7-4BDB-BB2C-E1E9051B0F4C}" srcOrd="3" destOrd="0" presId="urn:microsoft.com/office/officeart/2008/layout/LinedList"/>
    <dgm:cxn modelId="{583F7C4F-9DC9-4DF3-95F9-5F5BF5B2836B}" type="presParOf" srcId="{DF735C66-2AC7-4BDB-BB2C-E1E9051B0F4C}" destId="{35DCCC43-9BFF-4042-93BB-72BDEE69F5A9}" srcOrd="0" destOrd="0" presId="urn:microsoft.com/office/officeart/2008/layout/LinedList"/>
    <dgm:cxn modelId="{5A64C737-86B6-48B4-9A6C-A2E81F089407}" type="presParOf" srcId="{DF735C66-2AC7-4BDB-BB2C-E1E9051B0F4C}" destId="{71EB0993-C499-468E-A697-FBDCD100DAA7}" srcOrd="1" destOrd="0" presId="urn:microsoft.com/office/officeart/2008/layout/LinedList"/>
    <dgm:cxn modelId="{988C8956-2852-4341-B814-4A830CF7C342}" type="presParOf" srcId="{0F9F6C55-9683-495A-B50E-E1A78A7A6490}" destId="{82C7032C-FC34-4677-8A77-9171AE736E8A}" srcOrd="4" destOrd="0" presId="urn:microsoft.com/office/officeart/2008/layout/LinedList"/>
    <dgm:cxn modelId="{8FDE84B3-678D-4B62-9889-0D98E85C62B8}" type="presParOf" srcId="{0F9F6C55-9683-495A-B50E-E1A78A7A6490}" destId="{EE585327-A906-47A9-8604-34174EDAB0A4}" srcOrd="5" destOrd="0" presId="urn:microsoft.com/office/officeart/2008/layout/LinedList"/>
    <dgm:cxn modelId="{69818983-6F96-4E41-AAF1-6A144DB214F3}" type="presParOf" srcId="{EE585327-A906-47A9-8604-34174EDAB0A4}" destId="{7B40AD66-BFC7-46B4-89F1-C3C2E6624425}" srcOrd="0" destOrd="0" presId="urn:microsoft.com/office/officeart/2008/layout/LinedList"/>
    <dgm:cxn modelId="{22F837B1-DA78-4709-A7A2-1B0B15FB417A}" type="presParOf" srcId="{EE585327-A906-47A9-8604-34174EDAB0A4}" destId="{1BFECA6E-4D59-45E3-B6D4-8A945ECB1B14}" srcOrd="1" destOrd="0" presId="urn:microsoft.com/office/officeart/2008/layout/LinedList"/>
    <dgm:cxn modelId="{46079D51-A841-4F7A-A184-B6133754CEA5}" type="presParOf" srcId="{0F9F6C55-9683-495A-B50E-E1A78A7A6490}" destId="{156F68CA-FB3E-4C79-8AE7-A5B92E73025D}" srcOrd="6" destOrd="0" presId="urn:microsoft.com/office/officeart/2008/layout/LinedList"/>
    <dgm:cxn modelId="{A0BCEE95-B86B-4C8E-A51E-0FCEB2B2C7E8}" type="presParOf" srcId="{0F9F6C55-9683-495A-B50E-E1A78A7A6490}" destId="{97E75702-0224-4D42-93F7-95C30F85A4D5}" srcOrd="7" destOrd="0" presId="urn:microsoft.com/office/officeart/2008/layout/LinedList"/>
    <dgm:cxn modelId="{DF5417F4-054C-4F0C-85D0-25F036C5673B}" type="presParOf" srcId="{97E75702-0224-4D42-93F7-95C30F85A4D5}" destId="{F048D663-B170-4862-B818-6A4B880ACD4B}" srcOrd="0" destOrd="0" presId="urn:microsoft.com/office/officeart/2008/layout/LinedList"/>
    <dgm:cxn modelId="{95941037-28C9-485C-82CC-30B5A7B79CDB}" type="presParOf" srcId="{97E75702-0224-4D42-93F7-95C30F85A4D5}" destId="{011985BB-E5A6-406F-8B46-BF1CB72BD0B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6BF70-6CDD-4423-ABAE-47366E938670}">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474F6-71ED-4DE9-B903-85696E95F663}">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kern="1200"/>
            <a:t>Yes. National 5 Courses (which are graded A – D) are worth 24 Scottish Credit and Qualifications Framework (SCQF) credit points at SCQF level 5.</a:t>
          </a:r>
          <a:endParaRPr lang="en-US" sz="2500" kern="1200"/>
        </a:p>
      </dsp:txBody>
      <dsp:txXfrm>
        <a:off x="696297" y="538547"/>
        <a:ext cx="4171627" cy="2590157"/>
      </dsp:txXfrm>
    </dsp:sp>
    <dsp:sp modelId="{5B4FEA07-1E5A-4496-A9C9-C63D55A8B4E4}">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466F4-D622-4D25-97F7-F2941DDB89AA}">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kern="1200"/>
            <a:t>National 4 Courses (which are not graded) are worth 24 SCQF points at SCQF level 4 and have a lower level of demand and challenge compared with National 5 courses.</a:t>
          </a:r>
          <a:endParaRPr lang="en-US" sz="25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8CA0-5054-422F-8A94-B0447CB30AAB}">
      <dsp:nvSpPr>
        <dsp:cNvPr id="0" name=""/>
        <dsp:cNvSpPr/>
      </dsp:nvSpPr>
      <dsp:spPr>
        <a:xfrm>
          <a:off x="0" y="79880"/>
          <a:ext cx="6666833" cy="12846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SCQF stands for </a:t>
          </a:r>
          <a:r>
            <a:rPr lang="en-GB" sz="1800" b="0" i="0" u="sng" kern="1200">
              <a:hlinkClick xmlns:r="http://schemas.openxmlformats.org/officeDocument/2006/relationships" r:id="rId1"/>
            </a:rPr>
            <a:t>Scottish Credit and Qualifications Framework</a:t>
          </a:r>
          <a:r>
            <a:rPr lang="en-GB" sz="1800" b="0" i="0" kern="1200"/>
            <a:t>. The SCQF shows how all qualifications in Scotland, such as those awarded by SQA and universities, compare with each other. There's more information on the SCQF website </a:t>
          </a:r>
          <a:r>
            <a:rPr lang="en-GB" sz="1800" b="0" i="0" u="sng" kern="1200">
              <a:hlinkClick xmlns:r="http://schemas.openxmlformats.org/officeDocument/2006/relationships" r:id="rId2"/>
            </a:rPr>
            <a:t>www.sqa.org.uk/scqf</a:t>
          </a:r>
          <a:r>
            <a:rPr lang="en-GB" sz="1800" b="0" i="0" kern="1200"/>
            <a:t>.</a:t>
          </a:r>
          <a:endParaRPr lang="en-US" sz="1800" kern="1200"/>
        </a:p>
      </dsp:txBody>
      <dsp:txXfrm>
        <a:off x="62712" y="142592"/>
        <a:ext cx="6541409" cy="1159235"/>
      </dsp:txXfrm>
    </dsp:sp>
    <dsp:sp modelId="{B2BAEAC1-A808-449F-B039-CD6FC3162940}">
      <dsp:nvSpPr>
        <dsp:cNvPr id="0" name=""/>
        <dsp:cNvSpPr/>
      </dsp:nvSpPr>
      <dsp:spPr>
        <a:xfrm>
          <a:off x="0" y="1416380"/>
          <a:ext cx="6666833" cy="128465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It supports progression or movement between different qualifications — for example:</a:t>
          </a:r>
          <a:endParaRPr lang="en-US" sz="1800" kern="1200"/>
        </a:p>
      </dsp:txBody>
      <dsp:txXfrm>
        <a:off x="62712" y="1479092"/>
        <a:ext cx="6541409" cy="1159235"/>
      </dsp:txXfrm>
    </dsp:sp>
    <dsp:sp modelId="{9541EFD4-2A43-4C94-9F35-B77B8C922805}">
      <dsp:nvSpPr>
        <dsp:cNvPr id="0" name=""/>
        <dsp:cNvSpPr/>
      </dsp:nvSpPr>
      <dsp:spPr>
        <a:xfrm>
          <a:off x="0" y="2752880"/>
          <a:ext cx="6666833" cy="128465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how Highers (SCQF level 6) help prepare learners for HNC/HND (SCQF level 7/8) or university degree courses (beginning at SCQF level 7 and awarding at SCQF levels 9 or 10)</a:t>
          </a:r>
          <a:endParaRPr lang="en-US" sz="1800" kern="1200"/>
        </a:p>
      </dsp:txBody>
      <dsp:txXfrm>
        <a:off x="62712" y="2815592"/>
        <a:ext cx="6541409" cy="1159235"/>
      </dsp:txXfrm>
    </dsp:sp>
    <dsp:sp modelId="{961E05C6-B2AD-43D9-A31F-A152CCE3E0AA}">
      <dsp:nvSpPr>
        <dsp:cNvPr id="0" name=""/>
        <dsp:cNvSpPr/>
      </dsp:nvSpPr>
      <dsp:spPr>
        <a:xfrm>
          <a:off x="0" y="4089379"/>
          <a:ext cx="6666833" cy="12846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how learners who have achieved an HND (SCQF level 8) can often get direct entry into the third year (SCQF level 9) of a related undergraduate degree course in some universities</a:t>
          </a:r>
          <a:endParaRPr lang="en-US" sz="1800" kern="1200"/>
        </a:p>
      </dsp:txBody>
      <dsp:txXfrm>
        <a:off x="62712" y="4152091"/>
        <a:ext cx="6541409" cy="1159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2E16F-F82D-452D-8CA6-C73E01B06DE8}">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379B3B-ED07-4BB6-9146-4222182947A8}">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a:t>SCQF credit points are based on the amount of time the average learner would take to complete the qualification. As well as including the time spent learning in school, college, university or training, it also includes self-directed learning — study at home or the library.</a:t>
          </a:r>
          <a:endParaRPr lang="en-US" sz="1800" kern="1200"/>
        </a:p>
      </dsp:txBody>
      <dsp:txXfrm>
        <a:off x="0" y="0"/>
        <a:ext cx="6666833" cy="1363480"/>
      </dsp:txXfrm>
    </dsp:sp>
    <dsp:sp modelId="{FC57198E-7C9A-47B6-BC45-FBFE81F71E82}">
      <dsp:nvSpPr>
        <dsp:cNvPr id="0" name=""/>
        <dsp:cNvSpPr/>
      </dsp:nvSpPr>
      <dsp:spPr>
        <a:xfrm>
          <a:off x="0" y="1363480"/>
          <a:ext cx="6666833"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DCCC43-9BFF-4042-93BB-72BDEE69F5A9}">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a:t>One SCQF credit point represents a notional 10 hours of learning. So, for example, if you achieve a Higher course (SCQF level 6) with 24 SCQF credits, you will have done about 240 hours of learning.</a:t>
          </a:r>
          <a:endParaRPr lang="en-US" sz="1800" kern="1200"/>
        </a:p>
      </dsp:txBody>
      <dsp:txXfrm>
        <a:off x="0" y="1363480"/>
        <a:ext cx="6666833" cy="1363480"/>
      </dsp:txXfrm>
    </dsp:sp>
    <dsp:sp modelId="{82C7032C-FC34-4677-8A77-9171AE736E8A}">
      <dsp:nvSpPr>
        <dsp:cNvPr id="0" name=""/>
        <dsp:cNvSpPr/>
      </dsp:nvSpPr>
      <dsp:spPr>
        <a:xfrm>
          <a:off x="0" y="2726960"/>
          <a:ext cx="6666833"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40AD66-BFC7-46B4-89F1-C3C2E6624425}">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a:t>SCQF credit points do not relate to UCAS tariff points. UCAS tariff points are designed solely for deciding how useful a qualification is for progression into higher education. They take account of the type of qualification and the grade achieved.</a:t>
          </a:r>
          <a:endParaRPr lang="en-US" sz="1800" kern="1200"/>
        </a:p>
      </dsp:txBody>
      <dsp:txXfrm>
        <a:off x="0" y="2726960"/>
        <a:ext cx="6666833" cy="1363480"/>
      </dsp:txXfrm>
    </dsp:sp>
    <dsp:sp modelId="{156F68CA-FB3E-4C79-8AE7-A5B92E73025D}">
      <dsp:nvSpPr>
        <dsp:cNvPr id="0" name=""/>
        <dsp:cNvSpPr/>
      </dsp:nvSpPr>
      <dsp:spPr>
        <a:xfrm>
          <a:off x="0" y="409044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48D663-B170-4862-B818-6A4B880ACD4B}">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a:t>By contrast, SCQF credit points measure how much learning needs to be done at a certain level to achieve a qualification, regardless of the grade achieved.</a:t>
          </a:r>
          <a:endParaRPr lang="en-US" sz="1800" kern="1200"/>
        </a:p>
      </dsp:txBody>
      <dsp:txXfrm>
        <a:off x="0" y="4090440"/>
        <a:ext cx="6666833" cy="1363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782E2DE-6783-4C4A-B98D-5EDA3A3CC65D}" type="datetimeFigureOut">
              <a:rPr lang="en-GB" smtClean="0"/>
              <a:t>05/09/2023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F9868D6B-31C6-40BB-9186-16AC1428D7BF}" type="slidenum">
              <a:rPr lang="en-GB" smtClean="0"/>
              <a:t>‹#›</a:t>
            </a:fld>
            <a:endParaRPr lang="en-GB"/>
          </a:p>
        </p:txBody>
      </p:sp>
    </p:spTree>
    <p:extLst>
      <p:ext uri="{BB962C8B-B14F-4D97-AF65-F5344CB8AC3E}">
        <p14:creationId xmlns:p14="http://schemas.microsoft.com/office/powerpoint/2010/main" val="382231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a:t>
            </a:fld>
            <a:endParaRPr lang="en-GB"/>
          </a:p>
        </p:txBody>
      </p:sp>
    </p:spTree>
    <p:extLst>
      <p:ext uri="{BB962C8B-B14F-4D97-AF65-F5344CB8AC3E}">
        <p14:creationId xmlns:p14="http://schemas.microsoft.com/office/powerpoint/2010/main" val="70749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10</a:t>
            </a:fld>
            <a:endParaRPr lang="en-GB"/>
          </a:p>
        </p:txBody>
      </p:sp>
    </p:spTree>
    <p:extLst>
      <p:ext uri="{BB962C8B-B14F-4D97-AF65-F5344CB8AC3E}">
        <p14:creationId xmlns:p14="http://schemas.microsoft.com/office/powerpoint/2010/main" val="320285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11</a:t>
            </a:fld>
            <a:endParaRPr lang="en-GB"/>
          </a:p>
        </p:txBody>
      </p:sp>
    </p:spTree>
    <p:extLst>
      <p:ext uri="{BB962C8B-B14F-4D97-AF65-F5344CB8AC3E}">
        <p14:creationId xmlns:p14="http://schemas.microsoft.com/office/powerpoint/2010/main" val="389073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12</a:t>
            </a:fld>
            <a:endParaRPr lang="en-GB"/>
          </a:p>
        </p:txBody>
      </p:sp>
    </p:spTree>
    <p:extLst>
      <p:ext uri="{BB962C8B-B14F-4D97-AF65-F5344CB8AC3E}">
        <p14:creationId xmlns:p14="http://schemas.microsoft.com/office/powerpoint/2010/main" val="253157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13</a:t>
            </a:fld>
            <a:endParaRPr lang="en-GB"/>
          </a:p>
        </p:txBody>
      </p:sp>
    </p:spTree>
    <p:extLst>
      <p:ext uri="{BB962C8B-B14F-4D97-AF65-F5344CB8AC3E}">
        <p14:creationId xmlns:p14="http://schemas.microsoft.com/office/powerpoint/2010/main" val="360097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14</a:t>
            </a:fld>
            <a:endParaRPr lang="en-GB"/>
          </a:p>
        </p:txBody>
      </p:sp>
    </p:spTree>
    <p:extLst>
      <p:ext uri="{BB962C8B-B14F-4D97-AF65-F5344CB8AC3E}">
        <p14:creationId xmlns:p14="http://schemas.microsoft.com/office/powerpoint/2010/main" val="399399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15</a:t>
            </a:fld>
            <a:endParaRPr lang="en-GB"/>
          </a:p>
        </p:txBody>
      </p:sp>
    </p:spTree>
    <p:extLst>
      <p:ext uri="{BB962C8B-B14F-4D97-AF65-F5344CB8AC3E}">
        <p14:creationId xmlns:p14="http://schemas.microsoft.com/office/powerpoint/2010/main" val="310820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16</a:t>
            </a:fld>
            <a:endParaRPr lang="en-GB"/>
          </a:p>
        </p:txBody>
      </p:sp>
    </p:spTree>
    <p:extLst>
      <p:ext uri="{BB962C8B-B14F-4D97-AF65-F5344CB8AC3E}">
        <p14:creationId xmlns:p14="http://schemas.microsoft.com/office/powerpoint/2010/main" val="786002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17</a:t>
            </a:fld>
            <a:endParaRPr lang="en-GB"/>
          </a:p>
        </p:txBody>
      </p:sp>
    </p:spTree>
    <p:extLst>
      <p:ext uri="{BB962C8B-B14F-4D97-AF65-F5344CB8AC3E}">
        <p14:creationId xmlns:p14="http://schemas.microsoft.com/office/powerpoint/2010/main" val="363602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2</a:t>
            </a:fld>
            <a:endParaRPr lang="en-GB"/>
          </a:p>
        </p:txBody>
      </p:sp>
    </p:spTree>
    <p:extLst>
      <p:ext uri="{BB962C8B-B14F-4D97-AF65-F5344CB8AC3E}">
        <p14:creationId xmlns:p14="http://schemas.microsoft.com/office/powerpoint/2010/main" val="176610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3</a:t>
            </a:fld>
            <a:endParaRPr lang="en-GB"/>
          </a:p>
        </p:txBody>
      </p:sp>
    </p:spTree>
    <p:extLst>
      <p:ext uri="{BB962C8B-B14F-4D97-AF65-F5344CB8AC3E}">
        <p14:creationId xmlns:p14="http://schemas.microsoft.com/office/powerpoint/2010/main" val="176651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4</a:t>
            </a:fld>
            <a:endParaRPr lang="en-GB"/>
          </a:p>
        </p:txBody>
      </p:sp>
    </p:spTree>
    <p:extLst>
      <p:ext uri="{BB962C8B-B14F-4D97-AF65-F5344CB8AC3E}">
        <p14:creationId xmlns:p14="http://schemas.microsoft.com/office/powerpoint/2010/main" val="272876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5</a:t>
            </a:fld>
            <a:endParaRPr lang="en-GB"/>
          </a:p>
        </p:txBody>
      </p:sp>
    </p:spTree>
    <p:extLst>
      <p:ext uri="{BB962C8B-B14F-4D97-AF65-F5344CB8AC3E}">
        <p14:creationId xmlns:p14="http://schemas.microsoft.com/office/powerpoint/2010/main" val="285612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6</a:t>
            </a:fld>
            <a:endParaRPr lang="en-GB"/>
          </a:p>
        </p:txBody>
      </p:sp>
    </p:spTree>
    <p:extLst>
      <p:ext uri="{BB962C8B-B14F-4D97-AF65-F5344CB8AC3E}">
        <p14:creationId xmlns:p14="http://schemas.microsoft.com/office/powerpoint/2010/main" val="382066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7</a:t>
            </a:fld>
            <a:endParaRPr lang="en-GB"/>
          </a:p>
        </p:txBody>
      </p:sp>
    </p:spTree>
    <p:extLst>
      <p:ext uri="{BB962C8B-B14F-4D97-AF65-F5344CB8AC3E}">
        <p14:creationId xmlns:p14="http://schemas.microsoft.com/office/powerpoint/2010/main" val="367409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8</a:t>
            </a:fld>
            <a:endParaRPr lang="en-GB"/>
          </a:p>
        </p:txBody>
      </p:sp>
    </p:spTree>
    <p:extLst>
      <p:ext uri="{BB962C8B-B14F-4D97-AF65-F5344CB8AC3E}">
        <p14:creationId xmlns:p14="http://schemas.microsoft.com/office/powerpoint/2010/main" val="244990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68D6B-31C6-40BB-9186-16AC1428D7BF}" type="slidenum">
              <a:rPr lang="en-GB" smtClean="0"/>
              <a:t>9</a:t>
            </a:fld>
            <a:endParaRPr lang="en-GB"/>
          </a:p>
        </p:txBody>
      </p:sp>
    </p:spTree>
    <p:extLst>
      <p:ext uri="{BB962C8B-B14F-4D97-AF65-F5344CB8AC3E}">
        <p14:creationId xmlns:p14="http://schemas.microsoft.com/office/powerpoint/2010/main" val="282997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9D48-5BF9-4304-9B93-A35F4C5672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F0156E-3CF2-4E12-B24C-201D239500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107E0-4A34-466D-A0AF-8992877624A5}"/>
              </a:ext>
            </a:extLst>
          </p:cNvPr>
          <p:cNvSpPr>
            <a:spLocks noGrp="1"/>
          </p:cNvSpPr>
          <p:nvPr>
            <p:ph type="dt" sz="half" idx="10"/>
          </p:nvPr>
        </p:nvSpPr>
        <p:spPr/>
        <p:txBody>
          <a:bodyPr/>
          <a:lstStyle/>
          <a:p>
            <a:fld id="{5D4F824A-74C1-4E96-80D3-432D2C30460D}" type="datetimeFigureOut">
              <a:rPr lang="en-GB" smtClean="0"/>
              <a:t>05/09/2023</a:t>
            </a:fld>
            <a:endParaRPr lang="en-GB"/>
          </a:p>
        </p:txBody>
      </p:sp>
      <p:sp>
        <p:nvSpPr>
          <p:cNvPr id="5" name="Footer Placeholder 4">
            <a:extLst>
              <a:ext uri="{FF2B5EF4-FFF2-40B4-BE49-F238E27FC236}">
                <a16:creationId xmlns:a16="http://schemas.microsoft.com/office/drawing/2014/main" id="{D027BDA7-A310-46BA-A307-982259610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CDF2B0-4DD4-43D8-AB73-83DC94CD0FD6}"/>
              </a:ext>
            </a:extLst>
          </p:cNvPr>
          <p:cNvSpPr>
            <a:spLocks noGrp="1"/>
          </p:cNvSpPr>
          <p:nvPr>
            <p:ph type="sldNum" sz="quarter" idx="12"/>
          </p:nvPr>
        </p:nvSpPr>
        <p:spPr/>
        <p:txBody>
          <a:bodyPr/>
          <a:lstStyle/>
          <a:p>
            <a:fld id="{60972CFE-7008-4023-9A84-69565EE3A049}" type="slidenum">
              <a:rPr lang="en-GB" smtClean="0"/>
              <a:t>‹#›</a:t>
            </a:fld>
            <a:endParaRPr lang="en-GB"/>
          </a:p>
        </p:txBody>
      </p:sp>
    </p:spTree>
    <p:extLst>
      <p:ext uri="{BB962C8B-B14F-4D97-AF65-F5344CB8AC3E}">
        <p14:creationId xmlns:p14="http://schemas.microsoft.com/office/powerpoint/2010/main" val="76412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4E51-F5E5-4C12-ADDF-81FD4B46A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F1A7BB-2FFF-421F-BF55-D4D6A8E9A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9377ED-3799-46E0-A022-60721B526B6F}"/>
              </a:ext>
            </a:extLst>
          </p:cNvPr>
          <p:cNvSpPr>
            <a:spLocks noGrp="1"/>
          </p:cNvSpPr>
          <p:nvPr>
            <p:ph type="dt" sz="half" idx="10"/>
          </p:nvPr>
        </p:nvSpPr>
        <p:spPr/>
        <p:txBody>
          <a:bodyPr/>
          <a:lstStyle/>
          <a:p>
            <a:fld id="{5D4F824A-74C1-4E96-80D3-432D2C30460D}" type="datetimeFigureOut">
              <a:rPr lang="en-GB" smtClean="0"/>
              <a:t>05/09/2023</a:t>
            </a:fld>
            <a:endParaRPr lang="en-GB"/>
          </a:p>
        </p:txBody>
      </p:sp>
      <p:sp>
        <p:nvSpPr>
          <p:cNvPr id="5" name="Footer Placeholder 4">
            <a:extLst>
              <a:ext uri="{FF2B5EF4-FFF2-40B4-BE49-F238E27FC236}">
                <a16:creationId xmlns:a16="http://schemas.microsoft.com/office/drawing/2014/main" id="{C1AB5D02-4F1F-490F-A039-CBC0F03CB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521178-0D5F-4B11-BE22-48601AAE0E2A}"/>
              </a:ext>
            </a:extLst>
          </p:cNvPr>
          <p:cNvSpPr>
            <a:spLocks noGrp="1"/>
          </p:cNvSpPr>
          <p:nvPr>
            <p:ph type="sldNum" sz="quarter" idx="12"/>
          </p:nvPr>
        </p:nvSpPr>
        <p:spPr/>
        <p:txBody>
          <a:bodyPr/>
          <a:lstStyle/>
          <a:p>
            <a:fld id="{60972CFE-7008-4023-9A84-69565EE3A049}" type="slidenum">
              <a:rPr lang="en-GB" smtClean="0"/>
              <a:t>‹#›</a:t>
            </a:fld>
            <a:endParaRPr lang="en-GB"/>
          </a:p>
        </p:txBody>
      </p:sp>
    </p:spTree>
    <p:extLst>
      <p:ext uri="{BB962C8B-B14F-4D97-AF65-F5344CB8AC3E}">
        <p14:creationId xmlns:p14="http://schemas.microsoft.com/office/powerpoint/2010/main" val="398553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E09F16-2142-4D6F-81A1-B41C3FF4A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9B626E-4D81-40A5-9B47-43B5EE56C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46DFE-81E6-47AE-8AC3-78F0EA885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F824A-74C1-4E96-80D3-432D2C30460D}" type="datetimeFigureOut">
              <a:rPr lang="en-GB" smtClean="0"/>
              <a:t>05/09/2023</a:t>
            </a:fld>
            <a:endParaRPr lang="en-GB"/>
          </a:p>
        </p:txBody>
      </p:sp>
      <p:sp>
        <p:nvSpPr>
          <p:cNvPr id="5" name="Footer Placeholder 4">
            <a:extLst>
              <a:ext uri="{FF2B5EF4-FFF2-40B4-BE49-F238E27FC236}">
                <a16:creationId xmlns:a16="http://schemas.microsoft.com/office/drawing/2014/main" id="{2470F725-03F4-40CB-8662-1D2B3B946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B5D6DA-207C-41B3-8079-A8AC98B39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72CFE-7008-4023-9A84-69565EE3A049}" type="slidenum">
              <a:rPr lang="en-GB" smtClean="0"/>
              <a:t>‹#›</a:t>
            </a:fld>
            <a:endParaRPr lang="en-GB"/>
          </a:p>
        </p:txBody>
      </p:sp>
    </p:spTree>
    <p:extLst>
      <p:ext uri="{BB962C8B-B14F-4D97-AF65-F5344CB8AC3E}">
        <p14:creationId xmlns:p14="http://schemas.microsoft.com/office/powerpoint/2010/main" val="1834708051"/>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533CF1B-A89B-4A80-A818-909B476E4793}"/>
              </a:ext>
            </a:extLst>
          </p:cNvPr>
          <p:cNvPicPr>
            <a:picLocks noChangeAspect="1"/>
          </p:cNvPicPr>
          <p:nvPr/>
        </p:nvPicPr>
        <p:blipFill rotWithShape="1">
          <a:blip r:embed="rId3"/>
          <a:srcRect t="15817" r="9089" b="1134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D28291-8C31-488D-92AD-75E7472BAC2A}"/>
              </a:ext>
            </a:extLst>
          </p:cNvPr>
          <p:cNvSpPr>
            <a:spLocks noGrp="1"/>
          </p:cNvSpPr>
          <p:nvPr>
            <p:ph type="ctrTitle"/>
          </p:nvPr>
        </p:nvSpPr>
        <p:spPr>
          <a:xfrm>
            <a:off x="477981" y="1122363"/>
            <a:ext cx="4023360" cy="3204134"/>
          </a:xfrm>
        </p:spPr>
        <p:txBody>
          <a:bodyPr anchor="b">
            <a:normAutofit fontScale="90000"/>
          </a:bodyPr>
          <a:lstStyle/>
          <a:p>
            <a:pPr algn="l"/>
            <a:r>
              <a:rPr lang="en-GB" sz="4800" dirty="0"/>
              <a:t>Trinity High School </a:t>
            </a:r>
            <a:br>
              <a:rPr lang="en-GB" sz="4800" dirty="0"/>
            </a:br>
            <a:r>
              <a:rPr lang="en-GB" sz="4800" dirty="0"/>
              <a:t>Qualifications Information Event</a:t>
            </a:r>
          </a:p>
        </p:txBody>
      </p:sp>
      <p:sp>
        <p:nvSpPr>
          <p:cNvPr id="3" name="Subtitle 2">
            <a:extLst>
              <a:ext uri="{FF2B5EF4-FFF2-40B4-BE49-F238E27FC236}">
                <a16:creationId xmlns:a16="http://schemas.microsoft.com/office/drawing/2014/main" id="{BB25586C-37DE-4314-88C8-2B3BACE3C32F}"/>
              </a:ext>
            </a:extLst>
          </p:cNvPr>
          <p:cNvSpPr>
            <a:spLocks noGrp="1"/>
          </p:cNvSpPr>
          <p:nvPr>
            <p:ph type="subTitle" idx="1"/>
          </p:nvPr>
        </p:nvSpPr>
        <p:spPr>
          <a:xfrm>
            <a:off x="477980" y="4872922"/>
            <a:ext cx="4023359" cy="1208141"/>
          </a:xfrm>
        </p:spPr>
        <p:txBody>
          <a:bodyPr>
            <a:normAutofit/>
          </a:bodyPr>
          <a:lstStyle/>
          <a:p>
            <a:pPr algn="l"/>
            <a:r>
              <a:rPr lang="en-GB" sz="2000" dirty="0"/>
              <a:t>September 2023</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4127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002A97-05C6-4F83-85EA-DE4B897B3CB1}"/>
              </a:ext>
            </a:extLst>
          </p:cNvPr>
          <p:cNvPicPr>
            <a:picLocks noChangeAspect="1"/>
          </p:cNvPicPr>
          <p:nvPr/>
        </p:nvPicPr>
        <p:blipFill rotWithShape="1">
          <a:blip r:embed="rId3"/>
          <a:srcRect t="1747"/>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33EA10-FB1B-D6BD-8B9E-6595A54EE286}"/>
              </a:ext>
            </a:extLst>
          </p:cNvPr>
          <p:cNvSpPr>
            <a:spLocks noGrp="1"/>
          </p:cNvSpPr>
          <p:nvPr>
            <p:ph type="ctrTitle"/>
          </p:nvPr>
        </p:nvSpPr>
        <p:spPr>
          <a:xfrm>
            <a:off x="404553" y="3091928"/>
            <a:ext cx="9078562" cy="2387600"/>
          </a:xfrm>
        </p:spPr>
        <p:txBody>
          <a:bodyPr>
            <a:normAutofit/>
          </a:bodyPr>
          <a:lstStyle/>
          <a:p>
            <a:pPr algn="l"/>
            <a:r>
              <a:rPr lang="en-GB" sz="6600">
                <a:solidFill>
                  <a:schemeClr val="bg1"/>
                </a:solidFill>
              </a:rPr>
              <a:t>SCQF</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90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9ECA2-5609-6171-3237-89556D6C7337}"/>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What is the SCQF and what does it do?</a:t>
            </a:r>
          </a:p>
        </p:txBody>
      </p:sp>
      <p:graphicFrame>
        <p:nvGraphicFramePr>
          <p:cNvPr id="5" name="Content Placeholder 2">
            <a:extLst>
              <a:ext uri="{FF2B5EF4-FFF2-40B4-BE49-F238E27FC236}">
                <a16:creationId xmlns:a16="http://schemas.microsoft.com/office/drawing/2014/main" id="{E1BB50E1-3E98-92E2-6096-D66699A7881E}"/>
              </a:ext>
            </a:extLst>
          </p:cNvPr>
          <p:cNvGraphicFramePr>
            <a:graphicFrameLocks noGrp="1"/>
          </p:cNvGraphicFramePr>
          <p:nvPr>
            <p:ph idx="1"/>
            <p:extLst>
              <p:ext uri="{D42A27DB-BD31-4B8C-83A1-F6EECF244321}">
                <p14:modId xmlns:p14="http://schemas.microsoft.com/office/powerpoint/2010/main" val="177967130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85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93F45-BCF2-C8BD-6CA4-CA8A1109C41D}"/>
              </a:ext>
            </a:extLst>
          </p:cNvPr>
          <p:cNvSpPr>
            <a:spLocks noGrp="1"/>
          </p:cNvSpPr>
          <p:nvPr>
            <p:ph type="title"/>
          </p:nvPr>
        </p:nvSpPr>
        <p:spPr>
          <a:xfrm>
            <a:off x="1171074" y="1396686"/>
            <a:ext cx="3240506" cy="4064628"/>
          </a:xfrm>
        </p:spPr>
        <p:txBody>
          <a:bodyPr>
            <a:normAutofit/>
          </a:bodyPr>
          <a:lstStyle/>
          <a:p>
            <a:r>
              <a:rPr lang="en-GB">
                <a:solidFill>
                  <a:srgbClr val="FFFFFF"/>
                </a:solidFill>
              </a:rPr>
              <a:t>What does SCQF level mean?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DED3A9A-6779-2B5A-A27B-C1716A74D795}"/>
              </a:ext>
            </a:extLst>
          </p:cNvPr>
          <p:cNvSpPr>
            <a:spLocks noGrp="1"/>
          </p:cNvSpPr>
          <p:nvPr>
            <p:ph idx="1"/>
          </p:nvPr>
        </p:nvSpPr>
        <p:spPr>
          <a:xfrm>
            <a:off x="5370153" y="1526033"/>
            <a:ext cx="5536397" cy="3935281"/>
          </a:xfrm>
        </p:spPr>
        <p:txBody>
          <a:bodyPr>
            <a:normAutofit/>
          </a:bodyPr>
          <a:lstStyle/>
          <a:p>
            <a:r>
              <a:rPr lang="en-GB" sz="2600" b="0" i="0">
                <a:effectLst/>
                <a:latin typeface="Helvetica Neue"/>
              </a:rPr>
              <a:t>The level of the qualification shows how demanding it is. There are 12 SCQF levels, with level 1 being the least demanding (the introductory level of qualification) and level 12 the most demanding (for example, PhDs).</a:t>
            </a:r>
          </a:p>
          <a:p>
            <a:r>
              <a:rPr lang="en-GB" sz="2600" b="0" i="0">
                <a:effectLst/>
                <a:latin typeface="Helvetica Neue"/>
              </a:rPr>
              <a:t>SCQF level 7 is the starting point of the higher education levels on the framework.</a:t>
            </a:r>
          </a:p>
          <a:p>
            <a:endParaRPr lang="en-GB" sz="2600"/>
          </a:p>
        </p:txBody>
      </p:sp>
    </p:spTree>
    <p:extLst>
      <p:ext uri="{BB962C8B-B14F-4D97-AF65-F5344CB8AC3E}">
        <p14:creationId xmlns:p14="http://schemas.microsoft.com/office/powerpoint/2010/main" val="28096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1E595-F470-E6A1-B04E-97DE89B31D58}"/>
              </a:ext>
            </a:extLst>
          </p:cNvPr>
          <p:cNvSpPr>
            <a:spLocks noGrp="1"/>
          </p:cNvSpPr>
          <p:nvPr>
            <p:ph type="title"/>
          </p:nvPr>
        </p:nvSpPr>
        <p:spPr>
          <a:xfrm>
            <a:off x="586478" y="1683756"/>
            <a:ext cx="3115265" cy="2396359"/>
          </a:xfrm>
        </p:spPr>
        <p:txBody>
          <a:bodyPr anchor="b">
            <a:normAutofit/>
          </a:bodyPr>
          <a:lstStyle/>
          <a:p>
            <a:pPr algn="r"/>
            <a:r>
              <a:rPr lang="en-GB" sz="3100">
                <a:solidFill>
                  <a:srgbClr val="FFFFFF"/>
                </a:solidFill>
              </a:rPr>
              <a:t>How do SCQF Credit points work and are they the same as UCAS points?</a:t>
            </a:r>
          </a:p>
        </p:txBody>
      </p:sp>
      <p:graphicFrame>
        <p:nvGraphicFramePr>
          <p:cNvPr id="5" name="Content Placeholder 2">
            <a:extLst>
              <a:ext uri="{FF2B5EF4-FFF2-40B4-BE49-F238E27FC236}">
                <a16:creationId xmlns:a16="http://schemas.microsoft.com/office/drawing/2014/main" id="{74AF27ED-D1A6-8670-0DF7-2A57FF93F8D9}"/>
              </a:ext>
            </a:extLst>
          </p:cNvPr>
          <p:cNvGraphicFramePr>
            <a:graphicFrameLocks noGrp="1"/>
          </p:cNvGraphicFramePr>
          <p:nvPr>
            <p:ph idx="1"/>
            <p:extLst>
              <p:ext uri="{D42A27DB-BD31-4B8C-83A1-F6EECF244321}">
                <p14:modId xmlns:p14="http://schemas.microsoft.com/office/powerpoint/2010/main" val="134265804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47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4073C-9585-C847-B6A8-27D3106E37F1}"/>
              </a:ext>
            </a:extLst>
          </p:cNvPr>
          <p:cNvSpPr>
            <a:spLocks noGrp="1"/>
          </p:cNvSpPr>
          <p:nvPr>
            <p:ph type="title"/>
          </p:nvPr>
        </p:nvSpPr>
        <p:spPr>
          <a:xfrm>
            <a:off x="4572001" y="601744"/>
            <a:ext cx="6781800" cy="1338696"/>
          </a:xfrm>
        </p:spPr>
        <p:txBody>
          <a:bodyPr>
            <a:normAutofit/>
          </a:bodyPr>
          <a:lstStyle/>
          <a:p>
            <a:r>
              <a:rPr lang="en-GB" dirty="0"/>
              <a:t>Are qualifications that have the same level, equal?</a:t>
            </a:r>
          </a:p>
        </p:txBody>
      </p:sp>
      <p:pic>
        <p:nvPicPr>
          <p:cNvPr id="5" name="Picture 4">
            <a:extLst>
              <a:ext uri="{FF2B5EF4-FFF2-40B4-BE49-F238E27FC236}">
                <a16:creationId xmlns:a16="http://schemas.microsoft.com/office/drawing/2014/main" id="{AD4D0825-DEB8-293F-79F5-B186F61F209A}"/>
              </a:ext>
            </a:extLst>
          </p:cNvPr>
          <p:cNvPicPr>
            <a:picLocks noChangeAspect="1"/>
          </p:cNvPicPr>
          <p:nvPr/>
        </p:nvPicPr>
        <p:blipFill rotWithShape="1">
          <a:blip r:embed="rId3"/>
          <a:srcRect l="21330" r="42124"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18A5B88C-108E-F7CF-9791-F567F79F1FD3}"/>
              </a:ext>
            </a:extLst>
          </p:cNvPr>
          <p:cNvSpPr>
            <a:spLocks noGrp="1"/>
          </p:cNvSpPr>
          <p:nvPr>
            <p:ph idx="1"/>
          </p:nvPr>
        </p:nvSpPr>
        <p:spPr>
          <a:xfrm>
            <a:off x="4572001" y="2201958"/>
            <a:ext cx="6781800" cy="3900730"/>
          </a:xfrm>
        </p:spPr>
        <p:txBody>
          <a:bodyPr anchor="t">
            <a:normAutofit/>
          </a:bodyPr>
          <a:lstStyle/>
          <a:p>
            <a:r>
              <a:rPr lang="en-GB" sz="2000" b="0" i="0" dirty="0">
                <a:effectLst/>
                <a:latin typeface="Helvetica Neue"/>
              </a:rPr>
              <a:t>No. The SCQF level shows that qualifications at the same level involve the same complexity of learning, but each qualification may differ in terms of the subject, purpose and size. </a:t>
            </a:r>
          </a:p>
          <a:p>
            <a:r>
              <a:rPr lang="en-GB" sz="2000" b="0" i="0" dirty="0">
                <a:effectLst/>
                <a:latin typeface="Helvetica Neue"/>
              </a:rPr>
              <a:t>For example; qualifications on the same level may have a different number of credit points, which will show that more time is needed to achieve the qualification. For example, an Advanced Higher is at SCQF level 7 and has 32 credit points, while a Higher National Certificate is also at SCQF level 7and has 96 credit points. </a:t>
            </a:r>
          </a:p>
          <a:p>
            <a:r>
              <a:rPr lang="en-GB" sz="2000" b="0" i="0" dirty="0">
                <a:effectLst/>
                <a:latin typeface="Helvetica Neue"/>
              </a:rPr>
              <a:t>Not only are the qualifications different sizes, but they are also different types and serve different purposes.</a:t>
            </a:r>
            <a:endParaRPr lang="en-GB" sz="2000" dirty="0"/>
          </a:p>
        </p:txBody>
      </p:sp>
    </p:spTree>
    <p:extLst>
      <p:ext uri="{BB962C8B-B14F-4D97-AF65-F5344CB8AC3E}">
        <p14:creationId xmlns:p14="http://schemas.microsoft.com/office/powerpoint/2010/main" val="33121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ED0EF5-4076-D4E1-52AD-D813D620758B}"/>
              </a:ext>
            </a:extLst>
          </p:cNvPr>
          <p:cNvSpPr>
            <a:spLocks noGrp="1"/>
          </p:cNvSpPr>
          <p:nvPr>
            <p:ph type="ctrTitle"/>
          </p:nvPr>
        </p:nvSpPr>
        <p:spPr>
          <a:xfrm>
            <a:off x="1127208" y="857251"/>
            <a:ext cx="4747280" cy="3098061"/>
          </a:xfrm>
        </p:spPr>
        <p:txBody>
          <a:bodyPr anchor="b">
            <a:normAutofit/>
          </a:bodyPr>
          <a:lstStyle/>
          <a:p>
            <a:pPr algn="l"/>
            <a:r>
              <a:rPr lang="en-GB" sz="4800">
                <a:solidFill>
                  <a:srgbClr val="FFFFFF"/>
                </a:solidFill>
              </a:rPr>
              <a:t>West College Scotland</a:t>
            </a:r>
            <a:br>
              <a:rPr lang="en-GB" sz="4800">
                <a:solidFill>
                  <a:srgbClr val="FFFFFF"/>
                </a:solidFill>
              </a:rPr>
            </a:br>
            <a:r>
              <a:rPr lang="en-GB" sz="4800">
                <a:solidFill>
                  <a:srgbClr val="FFFFFF"/>
                </a:solidFill>
              </a:rPr>
              <a:t>Vocational Courses</a:t>
            </a:r>
          </a:p>
        </p:txBody>
      </p:sp>
      <p:sp>
        <p:nvSpPr>
          <p:cNvPr id="30" name="Rectangle 2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65AD2F-F1FE-01DC-131A-999AADD5B524}"/>
              </a:ext>
            </a:extLst>
          </p:cNvPr>
          <p:cNvPicPr>
            <a:picLocks noChangeAspect="1"/>
          </p:cNvPicPr>
          <p:nvPr/>
        </p:nvPicPr>
        <p:blipFill>
          <a:blip r:embed="rId3"/>
          <a:stretch>
            <a:fillRect/>
          </a:stretch>
        </p:blipFill>
        <p:spPr>
          <a:xfrm>
            <a:off x="6920559" y="2361709"/>
            <a:ext cx="3737164" cy="2148869"/>
          </a:xfrm>
          <a:prstGeom prst="rect">
            <a:avLst/>
          </a:prstGeom>
        </p:spPr>
      </p:pic>
    </p:spTree>
    <p:extLst>
      <p:ext uri="{BB962C8B-B14F-4D97-AF65-F5344CB8AC3E}">
        <p14:creationId xmlns:p14="http://schemas.microsoft.com/office/powerpoint/2010/main" val="176803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ED0EF5-4076-D4E1-52AD-D813D620758B}"/>
              </a:ext>
            </a:extLst>
          </p:cNvPr>
          <p:cNvSpPr>
            <a:spLocks noGrp="1"/>
          </p:cNvSpPr>
          <p:nvPr>
            <p:ph type="ctrTitle"/>
          </p:nvPr>
        </p:nvSpPr>
        <p:spPr>
          <a:xfrm>
            <a:off x="1127208" y="857251"/>
            <a:ext cx="4747280" cy="3098061"/>
          </a:xfrm>
        </p:spPr>
        <p:txBody>
          <a:bodyPr anchor="b">
            <a:normAutofit/>
          </a:bodyPr>
          <a:lstStyle/>
          <a:p>
            <a:pPr algn="l"/>
            <a:r>
              <a:rPr lang="en-GB" sz="4800" dirty="0">
                <a:solidFill>
                  <a:srgbClr val="FFFFFF"/>
                </a:solidFill>
              </a:rPr>
              <a:t>West College Scotland</a:t>
            </a:r>
            <a:br>
              <a:rPr lang="en-GB" sz="4800" dirty="0">
                <a:solidFill>
                  <a:srgbClr val="FFFFFF"/>
                </a:solidFill>
              </a:rPr>
            </a:br>
            <a:r>
              <a:rPr lang="en-GB" sz="4800" dirty="0">
                <a:solidFill>
                  <a:srgbClr val="FFFFFF"/>
                </a:solidFill>
              </a:rPr>
              <a:t>Vocational Courses</a:t>
            </a:r>
          </a:p>
        </p:txBody>
      </p:sp>
      <p:sp>
        <p:nvSpPr>
          <p:cNvPr id="30" name="Rectangle 2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0A5B21-44C1-4493-6DAA-D62898D584AD}"/>
              </a:ext>
            </a:extLst>
          </p:cNvPr>
          <p:cNvPicPr>
            <a:picLocks noChangeAspect="1"/>
          </p:cNvPicPr>
          <p:nvPr/>
        </p:nvPicPr>
        <p:blipFill>
          <a:blip r:embed="rId3"/>
          <a:stretch>
            <a:fillRect/>
          </a:stretch>
        </p:blipFill>
        <p:spPr>
          <a:xfrm>
            <a:off x="7382782" y="2003945"/>
            <a:ext cx="2771775" cy="2543175"/>
          </a:xfrm>
          <a:prstGeom prst="rect">
            <a:avLst/>
          </a:prstGeom>
        </p:spPr>
      </p:pic>
    </p:spTree>
    <p:extLst>
      <p:ext uri="{BB962C8B-B14F-4D97-AF65-F5344CB8AC3E}">
        <p14:creationId xmlns:p14="http://schemas.microsoft.com/office/powerpoint/2010/main" val="96585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09540BA-EA25-44C1-D249-F9279A97546E}"/>
              </a:ext>
            </a:extLst>
          </p:cNvPr>
          <p:cNvSpPr>
            <a:spLocks noGrp="1"/>
          </p:cNvSpPr>
          <p:nvPr>
            <p:ph type="ctrTitle"/>
          </p:nvPr>
        </p:nvSpPr>
        <p:spPr>
          <a:xfrm>
            <a:off x="660041" y="2767106"/>
            <a:ext cx="2880828" cy="3071906"/>
          </a:xfrm>
        </p:spPr>
        <p:txBody>
          <a:bodyPr anchor="t">
            <a:normAutofit/>
          </a:bodyPr>
          <a:lstStyle/>
          <a:p>
            <a:pPr algn="l"/>
            <a:r>
              <a:rPr lang="en-GB" sz="4000">
                <a:solidFill>
                  <a:srgbClr val="FFFFFF"/>
                </a:solidFill>
              </a:rPr>
              <a:t>Tigers</a:t>
            </a:r>
          </a:p>
        </p:txBody>
      </p:sp>
      <p:sp>
        <p:nvSpPr>
          <p:cNvPr id="3" name="Subtitle 2">
            <a:extLst>
              <a:ext uri="{FF2B5EF4-FFF2-40B4-BE49-F238E27FC236}">
                <a16:creationId xmlns:a16="http://schemas.microsoft.com/office/drawing/2014/main" id="{E8A6DAD5-6B52-7652-A217-4C91D20AAC07}"/>
              </a:ext>
            </a:extLst>
          </p:cNvPr>
          <p:cNvSpPr>
            <a:spLocks noGrp="1"/>
          </p:cNvSpPr>
          <p:nvPr>
            <p:ph type="subTitle" idx="1"/>
          </p:nvPr>
        </p:nvSpPr>
        <p:spPr>
          <a:xfrm>
            <a:off x="660042" y="806824"/>
            <a:ext cx="2919738" cy="1494117"/>
          </a:xfrm>
        </p:spPr>
        <p:txBody>
          <a:bodyPr anchor="b">
            <a:normAutofit/>
          </a:bodyPr>
          <a:lstStyle/>
          <a:p>
            <a:pPr algn="l"/>
            <a:r>
              <a:rPr lang="en-GB" sz="2000">
                <a:solidFill>
                  <a:srgbClr val="FFFFFF"/>
                </a:solidFill>
              </a:rPr>
              <a:t>Foundation Apprenticeships </a:t>
            </a:r>
          </a:p>
        </p:txBody>
      </p:sp>
      <p:pic>
        <p:nvPicPr>
          <p:cNvPr id="7" name="Picture 6" descr="A logo for a training institute&#10;&#10;Description automatically generated">
            <a:extLst>
              <a:ext uri="{FF2B5EF4-FFF2-40B4-BE49-F238E27FC236}">
                <a16:creationId xmlns:a16="http://schemas.microsoft.com/office/drawing/2014/main" id="{0B383FD7-06E8-6D69-A5FF-8CAA2DDA040D}"/>
              </a:ext>
            </a:extLst>
          </p:cNvPr>
          <p:cNvPicPr>
            <a:picLocks noChangeAspect="1"/>
          </p:cNvPicPr>
          <p:nvPr/>
        </p:nvPicPr>
        <p:blipFill>
          <a:blip r:embed="rId3"/>
          <a:stretch>
            <a:fillRect/>
          </a:stretch>
        </p:blipFill>
        <p:spPr>
          <a:xfrm>
            <a:off x="4502428" y="1353913"/>
            <a:ext cx="7225748" cy="4150173"/>
          </a:xfrm>
          <a:prstGeom prst="rect">
            <a:avLst/>
          </a:prstGeom>
        </p:spPr>
      </p:pic>
    </p:spTree>
    <p:extLst>
      <p:ext uri="{BB962C8B-B14F-4D97-AF65-F5344CB8AC3E}">
        <p14:creationId xmlns:p14="http://schemas.microsoft.com/office/powerpoint/2010/main" val="76051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BA7EA311-0064-41A2-BF4E-6B9AFFC75641}"/>
              </a:ext>
            </a:extLst>
          </p:cNvPr>
          <p:cNvSpPr>
            <a:spLocks noGrp="1"/>
          </p:cNvSpPr>
          <p:nvPr>
            <p:ph type="title"/>
          </p:nvPr>
        </p:nvSpPr>
        <p:spPr>
          <a:xfrm>
            <a:off x="1136397" y="502020"/>
            <a:ext cx="5323715" cy="1642970"/>
          </a:xfrm>
        </p:spPr>
        <p:txBody>
          <a:bodyPr anchor="b">
            <a:normAutofit/>
          </a:bodyPr>
          <a:lstStyle/>
          <a:p>
            <a:r>
              <a:rPr lang="en-GB" sz="4000"/>
              <a:t>Tonight’s Event</a:t>
            </a:r>
          </a:p>
        </p:txBody>
      </p:sp>
      <p:sp>
        <p:nvSpPr>
          <p:cNvPr id="12" name="Content Placeholder 11">
            <a:extLst>
              <a:ext uri="{FF2B5EF4-FFF2-40B4-BE49-F238E27FC236}">
                <a16:creationId xmlns:a16="http://schemas.microsoft.com/office/drawing/2014/main" id="{513EDBFA-4DD0-46A3-B51B-188F040FBDC4}"/>
              </a:ext>
            </a:extLst>
          </p:cNvPr>
          <p:cNvSpPr>
            <a:spLocks noGrp="1"/>
          </p:cNvSpPr>
          <p:nvPr>
            <p:ph idx="1"/>
          </p:nvPr>
        </p:nvSpPr>
        <p:spPr>
          <a:xfrm>
            <a:off x="1144923" y="2405894"/>
            <a:ext cx="5315189" cy="3535083"/>
          </a:xfrm>
        </p:spPr>
        <p:txBody>
          <a:bodyPr anchor="t">
            <a:normAutofit/>
          </a:bodyPr>
          <a:lstStyle/>
          <a:p>
            <a:pPr marL="0" indent="0">
              <a:buNone/>
            </a:pPr>
            <a:r>
              <a:rPr lang="en-GB" sz="1400" dirty="0"/>
              <a:t>Welcome introduction from Mr Marshall, Head Teacher</a:t>
            </a:r>
          </a:p>
          <a:p>
            <a:pPr marL="0" indent="0">
              <a:buNone/>
            </a:pPr>
            <a:endParaRPr lang="en-GB" sz="1400" dirty="0"/>
          </a:p>
          <a:p>
            <a:pPr marL="0" indent="0">
              <a:buNone/>
            </a:pPr>
            <a:r>
              <a:rPr lang="en-GB" sz="1400" dirty="0"/>
              <a:t>SQA 2023 Update</a:t>
            </a:r>
          </a:p>
          <a:p>
            <a:pPr marL="0" indent="0">
              <a:buNone/>
            </a:pPr>
            <a:endParaRPr lang="en-GB" sz="1400" dirty="0"/>
          </a:p>
          <a:p>
            <a:pPr marL="0" indent="0">
              <a:buNone/>
            </a:pPr>
            <a:r>
              <a:rPr lang="en-GB" sz="1400" dirty="0"/>
              <a:t>Key Information for Parents and Carers </a:t>
            </a:r>
          </a:p>
          <a:p>
            <a:pPr marL="0" indent="0">
              <a:buNone/>
            </a:pPr>
            <a:endParaRPr lang="en-GB" sz="1400" dirty="0"/>
          </a:p>
          <a:p>
            <a:pPr marL="0" indent="0">
              <a:buNone/>
            </a:pPr>
            <a:r>
              <a:rPr lang="en-GB" sz="1400" dirty="0"/>
              <a:t>SCQF </a:t>
            </a:r>
          </a:p>
          <a:p>
            <a:pPr marL="0" indent="0">
              <a:buNone/>
            </a:pPr>
            <a:endParaRPr lang="en-GB" sz="1400" dirty="0"/>
          </a:p>
          <a:p>
            <a:pPr marL="0" indent="0">
              <a:buNone/>
            </a:pPr>
            <a:r>
              <a:rPr lang="en-GB" sz="1400" dirty="0"/>
              <a:t>West College Scotland </a:t>
            </a:r>
          </a:p>
          <a:p>
            <a:pPr marL="0" indent="0">
              <a:buNone/>
            </a:pPr>
            <a:endParaRPr lang="en-GB" sz="1400" dirty="0"/>
          </a:p>
          <a:p>
            <a:pPr marL="0" indent="0">
              <a:buNone/>
            </a:pPr>
            <a:r>
              <a:rPr lang="en-GB" sz="1400" dirty="0"/>
              <a:t>Tigers (Foundation Apprenticeships)</a:t>
            </a:r>
          </a:p>
          <a:p>
            <a:pPr marL="0" indent="0">
              <a:buNone/>
            </a:pPr>
            <a:endParaRPr lang="en-GB" sz="1400" dirty="0"/>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74D7A1E-1A65-0246-7638-0D81B14DD066}"/>
              </a:ext>
            </a:extLst>
          </p:cNvPr>
          <p:cNvPicPr>
            <a:picLocks noChangeAspect="1"/>
          </p:cNvPicPr>
          <p:nvPr/>
        </p:nvPicPr>
        <p:blipFill>
          <a:blip r:embed="rId3"/>
          <a:stretch>
            <a:fillRect/>
          </a:stretch>
        </p:blipFill>
        <p:spPr>
          <a:xfrm>
            <a:off x="7367106" y="909081"/>
            <a:ext cx="3588251" cy="5071731"/>
          </a:xfrm>
          <a:prstGeom prst="rect">
            <a:avLst/>
          </a:prstGeom>
        </p:spPr>
      </p:pic>
    </p:spTree>
    <p:extLst>
      <p:ext uri="{BB962C8B-B14F-4D97-AF65-F5344CB8AC3E}">
        <p14:creationId xmlns:p14="http://schemas.microsoft.com/office/powerpoint/2010/main" val="248901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CC388A43-54C2-1002-5BC9-E045802B3152}"/>
              </a:ext>
            </a:extLst>
          </p:cNvPr>
          <p:cNvPicPr>
            <a:picLocks noChangeAspect="1"/>
          </p:cNvPicPr>
          <p:nvPr/>
        </p:nvPicPr>
        <p:blipFill rotWithShape="1">
          <a:blip r:embed="rId3"/>
          <a:srcRect l="7923" r="33255"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856F6-4264-80BB-F29A-EAC2764AC5E6}"/>
              </a:ext>
            </a:extLst>
          </p:cNvPr>
          <p:cNvSpPr>
            <a:spLocks noGrp="1"/>
          </p:cNvSpPr>
          <p:nvPr>
            <p:ph type="title"/>
          </p:nvPr>
        </p:nvSpPr>
        <p:spPr>
          <a:xfrm>
            <a:off x="761801" y="328512"/>
            <a:ext cx="4778387" cy="1628970"/>
          </a:xfrm>
        </p:spPr>
        <p:txBody>
          <a:bodyPr anchor="ctr">
            <a:normAutofit/>
          </a:bodyPr>
          <a:lstStyle/>
          <a:p>
            <a:r>
              <a:rPr lang="en-GB" sz="4000"/>
              <a:t>SQA 2023 – National Qualifications</a:t>
            </a:r>
          </a:p>
        </p:txBody>
      </p:sp>
      <p:sp>
        <p:nvSpPr>
          <p:cNvPr id="3" name="Content Placeholder 2">
            <a:extLst>
              <a:ext uri="{FF2B5EF4-FFF2-40B4-BE49-F238E27FC236}">
                <a16:creationId xmlns:a16="http://schemas.microsoft.com/office/drawing/2014/main" id="{E69FDD66-5A17-58D9-9D8B-25B8EB801603}"/>
              </a:ext>
            </a:extLst>
          </p:cNvPr>
          <p:cNvSpPr>
            <a:spLocks noGrp="1"/>
          </p:cNvSpPr>
          <p:nvPr>
            <p:ph idx="1"/>
          </p:nvPr>
        </p:nvSpPr>
        <p:spPr>
          <a:xfrm>
            <a:off x="761801" y="2884929"/>
            <a:ext cx="4659756" cy="3374137"/>
          </a:xfrm>
        </p:spPr>
        <p:txBody>
          <a:bodyPr anchor="ctr">
            <a:normAutofit/>
          </a:bodyPr>
          <a:lstStyle/>
          <a:p>
            <a:pPr marL="0" indent="0">
              <a:buNone/>
            </a:pPr>
            <a:r>
              <a:rPr lang="en-GB" sz="1400" b="1" u="sng"/>
              <a:t>What are National Qualifications?</a:t>
            </a:r>
          </a:p>
          <a:p>
            <a:r>
              <a:rPr lang="en-GB" sz="1400" b="0" i="0">
                <a:effectLst/>
              </a:rPr>
              <a:t>National Qualifications are one of the most important types of qualification in Scotland, and almost everyone leaving school or college today has one or more National Qualification. They are mainly taken by learners in the senior phase of secondary school (S4 to S6) and learners in colleges.</a:t>
            </a:r>
          </a:p>
          <a:p>
            <a:br>
              <a:rPr lang="en-GB" sz="1400"/>
            </a:br>
            <a:r>
              <a:rPr lang="en-GB" sz="1400" b="0" i="0">
                <a:effectLst/>
              </a:rPr>
              <a:t>They cover a range of subjects and are designed to develop the skills and knowledge needed to succeed beyond the classroom; whether progressing to other SQA qualifications, training, employment or university.</a:t>
            </a:r>
            <a:endParaRPr lang="en-GB" sz="1400"/>
          </a:p>
        </p:txBody>
      </p:sp>
    </p:spTree>
    <p:extLst>
      <p:ext uri="{BB962C8B-B14F-4D97-AF65-F5344CB8AC3E}">
        <p14:creationId xmlns:p14="http://schemas.microsoft.com/office/powerpoint/2010/main" val="41151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3217-D1EB-8A81-77CD-4B93D82AB389}"/>
              </a:ext>
            </a:extLst>
          </p:cNvPr>
          <p:cNvSpPr>
            <a:spLocks noGrp="1"/>
          </p:cNvSpPr>
          <p:nvPr>
            <p:ph type="title"/>
          </p:nvPr>
        </p:nvSpPr>
        <p:spPr>
          <a:xfrm>
            <a:off x="876692" y="741391"/>
            <a:ext cx="5479719" cy="1616203"/>
          </a:xfrm>
        </p:spPr>
        <p:txBody>
          <a:bodyPr anchor="b">
            <a:normAutofit/>
          </a:bodyPr>
          <a:lstStyle/>
          <a:p>
            <a:r>
              <a:rPr lang="en-GB" sz="3200" dirty="0"/>
              <a:t>How are National Courses Assessed?</a:t>
            </a:r>
          </a:p>
        </p:txBody>
      </p:sp>
      <p:sp>
        <p:nvSpPr>
          <p:cNvPr id="3" name="Content Placeholder 2">
            <a:extLst>
              <a:ext uri="{FF2B5EF4-FFF2-40B4-BE49-F238E27FC236}">
                <a16:creationId xmlns:a16="http://schemas.microsoft.com/office/drawing/2014/main" id="{B3AF7914-FD7D-BC80-957B-B869189B469E}"/>
              </a:ext>
            </a:extLst>
          </p:cNvPr>
          <p:cNvSpPr>
            <a:spLocks noGrp="1"/>
          </p:cNvSpPr>
          <p:nvPr>
            <p:ph idx="1"/>
          </p:nvPr>
        </p:nvSpPr>
        <p:spPr>
          <a:xfrm>
            <a:off x="876692" y="2533476"/>
            <a:ext cx="5479719" cy="3447832"/>
          </a:xfrm>
        </p:spPr>
        <p:txBody>
          <a:bodyPr anchor="t">
            <a:normAutofit/>
          </a:bodyPr>
          <a:lstStyle/>
          <a:p>
            <a:pPr marL="0" indent="0">
              <a:buNone/>
            </a:pPr>
            <a:endParaRPr lang="en-GB" sz="1100" b="1" i="0">
              <a:effectLst/>
              <a:latin typeface="Helvetica Neue"/>
            </a:endParaRPr>
          </a:p>
          <a:p>
            <a:pPr marL="0" indent="0">
              <a:buNone/>
            </a:pPr>
            <a:r>
              <a:rPr lang="en-GB" sz="1100" b="1" i="0">
                <a:effectLst/>
                <a:latin typeface="Helvetica Neue"/>
              </a:rPr>
              <a:t>National 2, National 3 and National 4</a:t>
            </a:r>
            <a:endParaRPr lang="en-GB" sz="1100" b="0" i="0">
              <a:effectLst/>
              <a:latin typeface="Helvetica Neue"/>
            </a:endParaRPr>
          </a:p>
          <a:p>
            <a:r>
              <a:rPr lang="en-GB" sz="1100" b="0" i="0">
                <a:effectLst/>
                <a:latin typeface="Helvetica Neue"/>
              </a:rPr>
              <a:t>In National 2, National 3 and National 4 courses, learners complete unit assessments throughout the year. National 4 courses also include an end-of-year assessment called an Added </a:t>
            </a:r>
            <a:r>
              <a:rPr lang="en-GB" sz="1100">
                <a:latin typeface="Helvetica Neue"/>
              </a:rPr>
              <a:t>V</a:t>
            </a:r>
            <a:r>
              <a:rPr lang="en-GB" sz="1100" b="0" i="0">
                <a:effectLst/>
                <a:latin typeface="Helvetica Neue"/>
              </a:rPr>
              <a:t>alue </a:t>
            </a:r>
            <a:r>
              <a:rPr lang="en-GB" sz="1100">
                <a:latin typeface="Helvetica Neue"/>
              </a:rPr>
              <a:t>U</a:t>
            </a:r>
            <a:r>
              <a:rPr lang="en-GB" sz="1100" b="0" i="0">
                <a:effectLst/>
                <a:latin typeface="Helvetica Neue"/>
              </a:rPr>
              <a:t>nit.</a:t>
            </a:r>
          </a:p>
          <a:p>
            <a:r>
              <a:rPr lang="en-GB" sz="1100" b="0" i="0">
                <a:effectLst/>
                <a:latin typeface="Helvetica Neue"/>
              </a:rPr>
              <a:t>These assessments are marked internally by the teacher, lecturer or training practitioner. National 2, National 3 and National 4 courses are assessed as ‘pass’ or ‘fail’ and are quality assured by SQA.</a:t>
            </a:r>
          </a:p>
          <a:p>
            <a:r>
              <a:rPr lang="en-GB" sz="1100" b="0" i="0">
                <a:effectLst/>
                <a:latin typeface="Helvetica Neue"/>
              </a:rPr>
              <a:t>National 4 courses have been designed to provide flexibility in timetabling and assessment. Internal assessment is more suitable for courses at National 4 level and will help to build learners' confidence in preparation for National 5. </a:t>
            </a:r>
          </a:p>
          <a:p>
            <a:r>
              <a:rPr lang="en-GB" sz="1100" b="0" i="0">
                <a:effectLst/>
                <a:latin typeface="Helvetica Neue"/>
              </a:rPr>
              <a:t>Learners complete a National 4 Added Value Unit assessment instead of an exam, and the Added Value Unit assessment allows them to demonstrate the knowledge and skills they have developed throughout the course.</a:t>
            </a:r>
          </a:p>
          <a:p>
            <a:pPr marL="0" indent="0">
              <a:buNone/>
            </a:pPr>
            <a:endParaRPr lang="en-GB" sz="1100" b="1" i="0">
              <a:effectLst/>
              <a:latin typeface="Helvetica Neue"/>
            </a:endParaRPr>
          </a:p>
          <a:p>
            <a:endParaRPr lang="en-GB" sz="1100"/>
          </a:p>
        </p:txBody>
      </p:sp>
      <p:pic>
        <p:nvPicPr>
          <p:cNvPr id="13" name="Picture 4" descr="Light bulb on yellow background with sketched light beams and cord">
            <a:extLst>
              <a:ext uri="{FF2B5EF4-FFF2-40B4-BE49-F238E27FC236}">
                <a16:creationId xmlns:a16="http://schemas.microsoft.com/office/drawing/2014/main" id="{158B5F16-33CE-80B5-4771-0CC644C50F1E}"/>
              </a:ext>
            </a:extLst>
          </p:cNvPr>
          <p:cNvPicPr>
            <a:picLocks noChangeAspect="1"/>
          </p:cNvPicPr>
          <p:nvPr/>
        </p:nvPicPr>
        <p:blipFill rotWithShape="1">
          <a:blip r:embed="rId3"/>
          <a:srcRect l="50063" r="5805"/>
          <a:stretch/>
        </p:blipFill>
        <p:spPr>
          <a:xfrm>
            <a:off x="7270812" y="10"/>
            <a:ext cx="4921187" cy="6857990"/>
          </a:xfrm>
          <a:prstGeom prst="rect">
            <a:avLst/>
          </a:prstGeom>
        </p:spPr>
      </p:pic>
      <p:grpSp>
        <p:nvGrpSpPr>
          <p:cNvPr id="14"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5"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41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s in empty classroom">
            <a:extLst>
              <a:ext uri="{FF2B5EF4-FFF2-40B4-BE49-F238E27FC236}">
                <a16:creationId xmlns:a16="http://schemas.microsoft.com/office/drawing/2014/main" id="{2DDA64A4-4D52-22B1-406B-5268DAC3FD29}"/>
              </a:ext>
            </a:extLst>
          </p:cNvPr>
          <p:cNvPicPr>
            <a:picLocks noChangeAspect="1"/>
          </p:cNvPicPr>
          <p:nvPr/>
        </p:nvPicPr>
        <p:blipFill rotWithShape="1">
          <a:blip r:embed="rId3"/>
          <a:srcRect l="19686" r="16309" b="-1"/>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7B743BB3-56E4-F5AB-D48D-24AD5F41F34C}"/>
              </a:ext>
            </a:extLst>
          </p:cNvPr>
          <p:cNvSpPr>
            <a:spLocks noGrp="1"/>
          </p:cNvSpPr>
          <p:nvPr>
            <p:ph type="title"/>
          </p:nvPr>
        </p:nvSpPr>
        <p:spPr>
          <a:xfrm>
            <a:off x="6094105" y="802955"/>
            <a:ext cx="4977976" cy="1454051"/>
          </a:xfrm>
        </p:spPr>
        <p:txBody>
          <a:bodyPr anchor="b">
            <a:normAutofit/>
          </a:bodyPr>
          <a:lstStyle/>
          <a:p>
            <a:r>
              <a:rPr lang="en-GB" sz="3600">
                <a:solidFill>
                  <a:schemeClr val="tx2"/>
                </a:solidFill>
              </a:rPr>
              <a:t>National 5, Higher and Advanced Higher</a:t>
            </a:r>
          </a:p>
        </p:txBody>
      </p:sp>
      <p:sp>
        <p:nvSpPr>
          <p:cNvPr id="3" name="Content Placeholder 2">
            <a:extLst>
              <a:ext uri="{FF2B5EF4-FFF2-40B4-BE49-F238E27FC236}">
                <a16:creationId xmlns:a16="http://schemas.microsoft.com/office/drawing/2014/main" id="{E06BDD12-0040-7BF8-4A3C-DE8D3D1644BB}"/>
              </a:ext>
            </a:extLst>
          </p:cNvPr>
          <p:cNvSpPr>
            <a:spLocks noGrp="1"/>
          </p:cNvSpPr>
          <p:nvPr>
            <p:ph idx="1"/>
          </p:nvPr>
        </p:nvSpPr>
        <p:spPr>
          <a:xfrm>
            <a:off x="6090574" y="2415756"/>
            <a:ext cx="4977578" cy="3639289"/>
          </a:xfrm>
        </p:spPr>
        <p:txBody>
          <a:bodyPr anchor="ctr">
            <a:normAutofit/>
          </a:bodyPr>
          <a:lstStyle/>
          <a:p>
            <a:pPr marL="0" indent="0">
              <a:buNone/>
            </a:pPr>
            <a:r>
              <a:rPr lang="en-GB" sz="900" b="1" i="0" dirty="0">
                <a:solidFill>
                  <a:schemeClr val="tx2"/>
                </a:solidFill>
                <a:effectLst/>
                <a:latin typeface="Helvetica Neue"/>
              </a:rPr>
              <a:t>National 5, Higher and Advanced Higher</a:t>
            </a:r>
            <a:endParaRPr lang="en-GB" sz="900" b="0" i="0" dirty="0">
              <a:solidFill>
                <a:schemeClr val="tx2"/>
              </a:solidFill>
              <a:effectLst/>
              <a:latin typeface="Helvetica Neue"/>
            </a:endParaRPr>
          </a:p>
          <a:p>
            <a:pPr marL="0" indent="0">
              <a:buNone/>
            </a:pPr>
            <a:r>
              <a:rPr lang="en-GB" sz="900" b="0" i="0" dirty="0">
                <a:solidFill>
                  <a:schemeClr val="tx2"/>
                </a:solidFill>
                <a:effectLst/>
                <a:latin typeface="Helvetica Neue"/>
              </a:rPr>
              <a:t>In National 5, Higher and Advanced Higher courses, learners complete a course assessment towards the end of the course. This will usually involve one or more of the following:</a:t>
            </a:r>
          </a:p>
          <a:p>
            <a:r>
              <a:rPr lang="en-GB" sz="900" b="0" i="0" dirty="0">
                <a:solidFill>
                  <a:schemeClr val="tx2"/>
                </a:solidFill>
                <a:effectLst/>
                <a:latin typeface="Helvetica Neue"/>
              </a:rPr>
              <a:t>Exam</a:t>
            </a:r>
          </a:p>
          <a:p>
            <a:pPr>
              <a:buFont typeface="Arial" panose="020B0604020202020204" pitchFamily="34" charset="0"/>
              <a:buChar char="•"/>
            </a:pPr>
            <a:r>
              <a:rPr lang="en-GB" sz="900" b="0" i="0" dirty="0">
                <a:solidFill>
                  <a:schemeClr val="tx2"/>
                </a:solidFill>
                <a:effectLst/>
                <a:latin typeface="Helvetica Neue"/>
              </a:rPr>
              <a:t>Coursework (such as an assignment, project or portfolio)</a:t>
            </a:r>
          </a:p>
          <a:p>
            <a:pPr>
              <a:buFont typeface="Arial" panose="020B0604020202020204" pitchFamily="34" charset="0"/>
              <a:buChar char="•"/>
            </a:pPr>
            <a:r>
              <a:rPr lang="en-GB" sz="900" b="0" i="0" dirty="0">
                <a:solidFill>
                  <a:schemeClr val="tx2"/>
                </a:solidFill>
                <a:effectLst/>
                <a:latin typeface="Helvetica Neue"/>
              </a:rPr>
              <a:t>Performance</a:t>
            </a:r>
          </a:p>
          <a:p>
            <a:pPr>
              <a:buFont typeface="Arial" panose="020B0604020202020204" pitchFamily="34" charset="0"/>
              <a:buChar char="•"/>
            </a:pPr>
            <a:r>
              <a:rPr lang="en-GB" sz="900" b="0" i="0" dirty="0">
                <a:solidFill>
                  <a:schemeClr val="tx2"/>
                </a:solidFill>
                <a:effectLst/>
                <a:latin typeface="Helvetica Neue"/>
              </a:rPr>
              <a:t>Practical activity</a:t>
            </a:r>
          </a:p>
          <a:p>
            <a:pPr marL="0" indent="0">
              <a:buNone/>
            </a:pPr>
            <a:endParaRPr lang="en-GB" sz="900" b="0" i="0" dirty="0">
              <a:solidFill>
                <a:schemeClr val="tx2"/>
              </a:solidFill>
              <a:effectLst/>
              <a:latin typeface="Helvetica Neue"/>
            </a:endParaRPr>
          </a:p>
          <a:p>
            <a:pPr marL="0" indent="0">
              <a:buNone/>
            </a:pPr>
            <a:r>
              <a:rPr lang="en-GB" sz="900" b="0" i="0" dirty="0">
                <a:solidFill>
                  <a:schemeClr val="tx2"/>
                </a:solidFill>
                <a:effectLst/>
                <a:latin typeface="Helvetica Neue"/>
              </a:rPr>
              <a:t>Exams and coursework are submitted to SQA for marking. Depending on the subject, performances and practical activities will be marked through one of the following approaches:</a:t>
            </a:r>
          </a:p>
          <a:p>
            <a:pPr>
              <a:buFont typeface="Arial" panose="020B0604020202020204" pitchFamily="34" charset="0"/>
              <a:buChar char="•"/>
            </a:pPr>
            <a:r>
              <a:rPr lang="en-GB" sz="900" b="0" i="0" dirty="0">
                <a:solidFill>
                  <a:schemeClr val="tx2"/>
                </a:solidFill>
                <a:effectLst/>
                <a:latin typeface="Helvetica Neue"/>
              </a:rPr>
              <a:t>The teacher will mark the assessment and it will be quality assured by SQA.</a:t>
            </a:r>
          </a:p>
          <a:p>
            <a:pPr>
              <a:buFont typeface="Arial" panose="020B0604020202020204" pitchFamily="34" charset="0"/>
              <a:buChar char="•"/>
            </a:pPr>
            <a:r>
              <a:rPr lang="en-GB" sz="900" b="0" i="0" dirty="0">
                <a:solidFill>
                  <a:schemeClr val="tx2"/>
                </a:solidFill>
                <a:effectLst/>
                <a:latin typeface="Helvetica Neue"/>
              </a:rPr>
              <a:t>The assessment will be marked by a visiting examiner appointed by SQA.</a:t>
            </a:r>
          </a:p>
          <a:p>
            <a:pPr>
              <a:buFont typeface="Arial" panose="020B0604020202020204" pitchFamily="34" charset="0"/>
              <a:buChar char="•"/>
            </a:pPr>
            <a:r>
              <a:rPr lang="en-GB" sz="900" b="0" i="0" dirty="0">
                <a:solidFill>
                  <a:schemeClr val="tx2"/>
                </a:solidFill>
                <a:effectLst/>
                <a:latin typeface="Helvetica Neue"/>
              </a:rPr>
              <a:t>The assessment will be marked in collaboration between the teacher, lecturer or training practitioner and a visiting examiner appointed by SQA.</a:t>
            </a:r>
          </a:p>
          <a:p>
            <a:pPr marL="0" indent="0">
              <a:buNone/>
            </a:pPr>
            <a:endParaRPr lang="en-GB" sz="900" b="0" i="0" dirty="0">
              <a:solidFill>
                <a:schemeClr val="tx2"/>
              </a:solidFill>
              <a:effectLst/>
              <a:latin typeface="Helvetica Neue"/>
            </a:endParaRPr>
          </a:p>
          <a:p>
            <a:pPr marL="0" indent="0">
              <a:buNone/>
            </a:pPr>
            <a:r>
              <a:rPr lang="en-GB" sz="900" b="0" i="0" dirty="0">
                <a:solidFill>
                  <a:schemeClr val="tx2"/>
                </a:solidFill>
                <a:effectLst/>
                <a:latin typeface="Helvetica Neue"/>
              </a:rPr>
              <a:t>National 5, Higher and Advanced Higher courses are graded A to D or ‘No Award’.</a:t>
            </a:r>
          </a:p>
          <a:p>
            <a:endParaRPr lang="en-GB" sz="900" dirty="0">
              <a:solidFill>
                <a:schemeClr val="tx2"/>
              </a:solidFill>
            </a:endParaRPr>
          </a:p>
        </p:txBody>
      </p:sp>
    </p:spTree>
    <p:extLst>
      <p:ext uri="{BB962C8B-B14F-4D97-AF65-F5344CB8AC3E}">
        <p14:creationId xmlns:p14="http://schemas.microsoft.com/office/powerpoint/2010/main" val="265902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D5D75-ABD7-9D89-321E-52A14069388F}"/>
              </a:ext>
            </a:extLst>
          </p:cNvPr>
          <p:cNvSpPr>
            <a:spLocks noGrp="1"/>
          </p:cNvSpPr>
          <p:nvPr>
            <p:ph type="title"/>
          </p:nvPr>
        </p:nvSpPr>
        <p:spPr>
          <a:xfrm>
            <a:off x="1043631" y="809898"/>
            <a:ext cx="10173010" cy="1554480"/>
          </a:xfrm>
        </p:spPr>
        <p:txBody>
          <a:bodyPr anchor="ctr">
            <a:normAutofit/>
          </a:bodyPr>
          <a:lstStyle/>
          <a:p>
            <a:r>
              <a:rPr lang="en-GB" sz="4800"/>
              <a:t>Is a grade D worth more than a National 4?</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ABCBA89-AA60-1749-0CDA-5271BFEC38CA}"/>
              </a:ext>
            </a:extLst>
          </p:cNvPr>
          <p:cNvGraphicFramePr>
            <a:graphicFrameLocks noGrp="1"/>
          </p:cNvGraphicFramePr>
          <p:nvPr>
            <p:ph idx="1"/>
            <p:extLst>
              <p:ext uri="{D42A27DB-BD31-4B8C-83A1-F6EECF244321}">
                <p14:modId xmlns:p14="http://schemas.microsoft.com/office/powerpoint/2010/main" val="358755269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68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A231F-0B9A-254C-450C-7F3C1D4803DB}"/>
              </a:ext>
            </a:extLst>
          </p:cNvPr>
          <p:cNvSpPr>
            <a:spLocks noGrp="1"/>
          </p:cNvSpPr>
          <p:nvPr>
            <p:ph type="title"/>
          </p:nvPr>
        </p:nvSpPr>
        <p:spPr>
          <a:xfrm>
            <a:off x="761800" y="762001"/>
            <a:ext cx="5334197" cy="1708242"/>
          </a:xfrm>
        </p:spPr>
        <p:txBody>
          <a:bodyPr anchor="ctr">
            <a:normAutofit/>
          </a:bodyPr>
          <a:lstStyle/>
          <a:p>
            <a:r>
              <a:rPr lang="en-GB" sz="4000"/>
              <a:t>What does a ‘No Award’ mean?</a:t>
            </a:r>
          </a:p>
        </p:txBody>
      </p:sp>
      <p:sp>
        <p:nvSpPr>
          <p:cNvPr id="3" name="Content Placeholder 2">
            <a:extLst>
              <a:ext uri="{FF2B5EF4-FFF2-40B4-BE49-F238E27FC236}">
                <a16:creationId xmlns:a16="http://schemas.microsoft.com/office/drawing/2014/main" id="{27E83A77-F5D4-A7B3-F345-82C864153648}"/>
              </a:ext>
            </a:extLst>
          </p:cNvPr>
          <p:cNvSpPr>
            <a:spLocks noGrp="1"/>
          </p:cNvSpPr>
          <p:nvPr>
            <p:ph idx="1"/>
          </p:nvPr>
        </p:nvSpPr>
        <p:spPr>
          <a:xfrm>
            <a:off x="761800" y="2470244"/>
            <a:ext cx="5334197" cy="3769835"/>
          </a:xfrm>
        </p:spPr>
        <p:txBody>
          <a:bodyPr anchor="ctr">
            <a:normAutofit/>
          </a:bodyPr>
          <a:lstStyle/>
          <a:p>
            <a:r>
              <a:rPr lang="en-GB" sz="1600" b="0" i="0">
                <a:effectLst/>
                <a:latin typeface="Helvetica Neue"/>
              </a:rPr>
              <a:t>For National 5, Higher and Advanced Higher courses, a ‘No Award’ result means the candidate has not passed the course assessment and therefore has not been awarded the course.</a:t>
            </a:r>
          </a:p>
          <a:p>
            <a:r>
              <a:rPr lang="en-GB" sz="1600" b="0" i="0">
                <a:effectLst/>
                <a:latin typeface="Helvetica Neue"/>
              </a:rPr>
              <a:t>Candidates must score at least 40% in the course assessment to be awarded the course. Those who score less than 40% will receive a ‘No Award’ result.</a:t>
            </a:r>
          </a:p>
          <a:p>
            <a:endParaRPr lang="en-GB" sz="1600">
              <a:latin typeface="Helvetica Neue"/>
            </a:endParaRPr>
          </a:p>
          <a:p>
            <a:pPr marL="0" indent="0">
              <a:buNone/>
            </a:pPr>
            <a:r>
              <a:rPr lang="en-GB" sz="1600" b="1" i="0" u="sng">
                <a:effectLst/>
                <a:latin typeface="Helvetica Neue"/>
              </a:rPr>
              <a:t>Is there a fallback position for National Courses?</a:t>
            </a:r>
          </a:p>
          <a:p>
            <a:r>
              <a:rPr lang="en-GB" sz="1600" b="0" i="0">
                <a:effectLst/>
                <a:latin typeface="Helvetica Neue"/>
              </a:rPr>
              <a:t>No, there is no automatic fallback, or other compensatory arrangement at any level. For example, if you fail a National 5 course, you will not automatically receive a National 4 award.</a:t>
            </a:r>
          </a:p>
          <a:p>
            <a:endParaRPr lang="en-GB" sz="1600"/>
          </a:p>
        </p:txBody>
      </p:sp>
      <p:pic>
        <p:nvPicPr>
          <p:cNvPr id="5" name="Picture 4" descr="Large skydiving group mid-air">
            <a:extLst>
              <a:ext uri="{FF2B5EF4-FFF2-40B4-BE49-F238E27FC236}">
                <a16:creationId xmlns:a16="http://schemas.microsoft.com/office/drawing/2014/main" id="{356F9FA5-9AD1-FF89-FCBC-610C8AAA3B6D}"/>
              </a:ext>
            </a:extLst>
          </p:cNvPr>
          <p:cNvPicPr>
            <a:picLocks noChangeAspect="1"/>
          </p:cNvPicPr>
          <p:nvPr/>
        </p:nvPicPr>
        <p:blipFill rotWithShape="1">
          <a:blip r:embed="rId3"/>
          <a:srcRect l="24763" r="23595"/>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6846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D3840-C8B3-B33E-58C2-CB6086C99DEC}"/>
              </a:ext>
            </a:extLst>
          </p:cNvPr>
          <p:cNvSpPr>
            <a:spLocks noGrp="1"/>
          </p:cNvSpPr>
          <p:nvPr>
            <p:ph type="title"/>
          </p:nvPr>
        </p:nvSpPr>
        <p:spPr>
          <a:xfrm>
            <a:off x="6094105" y="802955"/>
            <a:ext cx="4977976" cy="1454051"/>
          </a:xfrm>
        </p:spPr>
        <p:txBody>
          <a:bodyPr anchor="b">
            <a:normAutofit/>
          </a:bodyPr>
          <a:lstStyle/>
          <a:p>
            <a:r>
              <a:rPr lang="en-GB" sz="3300">
                <a:solidFill>
                  <a:schemeClr val="tx2"/>
                </a:solidFill>
              </a:rPr>
              <a:t>What support is available for learners with support needs?</a:t>
            </a:r>
          </a:p>
        </p:txBody>
      </p:sp>
      <p:pic>
        <p:nvPicPr>
          <p:cNvPr id="5" name="Picture 4" descr="Working space background">
            <a:extLst>
              <a:ext uri="{FF2B5EF4-FFF2-40B4-BE49-F238E27FC236}">
                <a16:creationId xmlns:a16="http://schemas.microsoft.com/office/drawing/2014/main" id="{2129118E-E07C-5F00-A35E-2285BADDA810}"/>
              </a:ext>
            </a:extLst>
          </p:cNvPr>
          <p:cNvPicPr>
            <a:picLocks noChangeAspect="1"/>
          </p:cNvPicPr>
          <p:nvPr/>
        </p:nvPicPr>
        <p:blipFill rotWithShape="1">
          <a:blip r:embed="rId3">
            <a:alphaModFix/>
          </a:blip>
          <a:srcRect l="36226" r="-2"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11" name="Group 10">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12" name="Freeform: Shape 11">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6F5C4D7-1ECD-E378-8490-2FAC281F67B2}"/>
              </a:ext>
            </a:extLst>
          </p:cNvPr>
          <p:cNvSpPr>
            <a:spLocks noGrp="1"/>
          </p:cNvSpPr>
          <p:nvPr>
            <p:ph idx="1"/>
          </p:nvPr>
        </p:nvSpPr>
        <p:spPr>
          <a:xfrm>
            <a:off x="6090574" y="2421682"/>
            <a:ext cx="4977578" cy="3639289"/>
          </a:xfrm>
        </p:spPr>
        <p:txBody>
          <a:bodyPr anchor="ctr">
            <a:normAutofit/>
          </a:bodyPr>
          <a:lstStyle/>
          <a:p>
            <a:r>
              <a:rPr lang="en-GB" sz="1300" b="0" i="0">
                <a:solidFill>
                  <a:schemeClr val="tx2"/>
                </a:solidFill>
                <a:effectLst/>
                <a:latin typeface="Helvetica Neue"/>
              </a:rPr>
              <a:t>SQA can allow assessment arrangements to be made for learners in their exams and assessments. For example, a learner who experiences difficulties with handwriting can use a laptop to write up their work. We allow many kinds of assessment support, such as using sign language, human readers, scribes or prompters, or allowing extra time to complete assessments. We can also provide adapted question papers, including Braille question papers, digital question papers, large print question papers and question papers that printed on coloured paper.</a:t>
            </a:r>
          </a:p>
          <a:p>
            <a:r>
              <a:rPr lang="en-GB" sz="1300" b="0" i="0">
                <a:solidFill>
                  <a:schemeClr val="tx2"/>
                </a:solidFill>
                <a:effectLst/>
                <a:latin typeface="Helvetica Neue"/>
              </a:rPr>
              <a:t>Schools, colleges and training providers are responsible for making an ‘assessment arrangements’ request to SQA on behalf of the learner. We will then work with them to find the most suitable arrangement for the learner to complete their assessments. In most cases, the school, college or training provider has already identified the learner's needs and is providing support for them during their studies.</a:t>
            </a:r>
          </a:p>
          <a:p>
            <a:endParaRPr lang="en-GB" sz="1300">
              <a:solidFill>
                <a:schemeClr val="tx2"/>
              </a:solidFill>
            </a:endParaRPr>
          </a:p>
        </p:txBody>
      </p:sp>
    </p:spTree>
    <p:extLst>
      <p:ext uri="{BB962C8B-B14F-4D97-AF65-F5344CB8AC3E}">
        <p14:creationId xmlns:p14="http://schemas.microsoft.com/office/powerpoint/2010/main" val="377986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s in empty classroom">
            <a:extLst>
              <a:ext uri="{FF2B5EF4-FFF2-40B4-BE49-F238E27FC236}">
                <a16:creationId xmlns:a16="http://schemas.microsoft.com/office/drawing/2014/main" id="{E4FCE57A-AE4B-EFD8-C431-1E8B1BCF53BC}"/>
              </a:ext>
            </a:extLst>
          </p:cNvPr>
          <p:cNvPicPr>
            <a:picLocks noChangeAspect="1"/>
          </p:cNvPicPr>
          <p:nvPr/>
        </p:nvPicPr>
        <p:blipFill rotWithShape="1">
          <a:blip r:embed="rId3"/>
          <a:srcRect t="3893" b="1543"/>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3FB620-2691-2081-FD04-C3660B33DA99}"/>
              </a:ext>
            </a:extLst>
          </p:cNvPr>
          <p:cNvSpPr>
            <a:spLocks noGrp="1"/>
          </p:cNvSpPr>
          <p:nvPr>
            <p:ph type="title"/>
          </p:nvPr>
        </p:nvSpPr>
        <p:spPr>
          <a:xfrm>
            <a:off x="7531610" y="365125"/>
            <a:ext cx="3822189" cy="1899912"/>
          </a:xfrm>
        </p:spPr>
        <p:txBody>
          <a:bodyPr>
            <a:normAutofit/>
          </a:bodyPr>
          <a:lstStyle/>
          <a:p>
            <a:r>
              <a:rPr lang="en-GB" sz="4000"/>
              <a:t>Do all learners sit ‘Prelims’?</a:t>
            </a:r>
          </a:p>
        </p:txBody>
      </p:sp>
      <p:sp>
        <p:nvSpPr>
          <p:cNvPr id="3" name="Content Placeholder 2">
            <a:extLst>
              <a:ext uri="{FF2B5EF4-FFF2-40B4-BE49-F238E27FC236}">
                <a16:creationId xmlns:a16="http://schemas.microsoft.com/office/drawing/2014/main" id="{8A040708-BD13-6E32-4CCA-F09DCECE04BE}"/>
              </a:ext>
            </a:extLst>
          </p:cNvPr>
          <p:cNvSpPr>
            <a:spLocks noGrp="1"/>
          </p:cNvSpPr>
          <p:nvPr>
            <p:ph idx="1"/>
          </p:nvPr>
        </p:nvSpPr>
        <p:spPr>
          <a:xfrm>
            <a:off x="7531610" y="2434201"/>
            <a:ext cx="3822189" cy="3742762"/>
          </a:xfrm>
        </p:spPr>
        <p:txBody>
          <a:bodyPr>
            <a:normAutofit/>
          </a:bodyPr>
          <a:lstStyle/>
          <a:p>
            <a:r>
              <a:rPr lang="en-GB" sz="1900" b="0" i="0">
                <a:effectLst/>
                <a:latin typeface="Helvetica Neue"/>
              </a:rPr>
              <a:t>Individual schools, colleges and training providers will decide whether to hold prelims. Prelims are not part of the formal assessment process for National Qualifications and are not a requirement.</a:t>
            </a:r>
          </a:p>
          <a:p>
            <a:r>
              <a:rPr lang="en-GB" sz="1900" b="0" i="0">
                <a:effectLst/>
                <a:latin typeface="Helvetica Neue"/>
              </a:rPr>
              <a:t>SQA does not produce or mark prelim papers. Prelim papers are set and marked by the school, college or training provider.</a:t>
            </a:r>
          </a:p>
          <a:p>
            <a:endParaRPr lang="en-GB" sz="1900"/>
          </a:p>
        </p:txBody>
      </p:sp>
    </p:spTree>
    <p:extLst>
      <p:ext uri="{BB962C8B-B14F-4D97-AF65-F5344CB8AC3E}">
        <p14:creationId xmlns:p14="http://schemas.microsoft.com/office/powerpoint/2010/main" val="53649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3350</TotalTime>
  <Words>1440</Words>
  <Application>Microsoft Office PowerPoint</Application>
  <PresentationFormat>Widescreen</PresentationFormat>
  <Paragraphs>93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 Neue</vt:lpstr>
      <vt:lpstr>Office Theme</vt:lpstr>
      <vt:lpstr>Trinity High School  Qualifications Information Event</vt:lpstr>
      <vt:lpstr>Tonight’s Event</vt:lpstr>
      <vt:lpstr>SQA 2023 – National Qualifications</vt:lpstr>
      <vt:lpstr>How are National Courses Assessed?</vt:lpstr>
      <vt:lpstr>National 5, Higher and Advanced Higher</vt:lpstr>
      <vt:lpstr>Is a grade D worth more than a National 4?</vt:lpstr>
      <vt:lpstr>What does a ‘No Award’ mean?</vt:lpstr>
      <vt:lpstr>What support is available for learners with support needs?</vt:lpstr>
      <vt:lpstr>Do all learners sit ‘Prelims’?</vt:lpstr>
      <vt:lpstr>SCQF</vt:lpstr>
      <vt:lpstr>What is the SCQF and what does it do?</vt:lpstr>
      <vt:lpstr>What does SCQF level mean?</vt:lpstr>
      <vt:lpstr>How do SCQF Credit points work and are they the same as UCAS points?</vt:lpstr>
      <vt:lpstr>Are qualifications that have the same level, equal?</vt:lpstr>
      <vt:lpstr>West College Scotland Vocational Courses</vt:lpstr>
      <vt:lpstr>West College Scotland Vocational Courses</vt:lpstr>
      <vt:lpstr>Tigers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Monaghan</dc:creator>
  <cp:lastModifiedBy>a mcewan</cp:lastModifiedBy>
  <cp:revision>4</cp:revision>
  <cp:lastPrinted>2023-09-05T09:30:54Z</cp:lastPrinted>
  <dcterms:created xsi:type="dcterms:W3CDTF">2023-08-22T11:50:22Z</dcterms:created>
  <dcterms:modified xsi:type="dcterms:W3CDTF">2023-09-06T20:41:39Z</dcterms:modified>
</cp:coreProperties>
</file>