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sldIdLst>
    <p:sldId id="256" r:id="rId2"/>
    <p:sldId id="263" r:id="rId3"/>
    <p:sldId id="259" r:id="rId4"/>
    <p:sldId id="268" r:id="rId5"/>
    <p:sldId id="265" r:id="rId6"/>
    <p:sldId id="261" r:id="rId7"/>
    <p:sldId id="266" r:id="rId8"/>
    <p:sldId id="267" r:id="rId9"/>
    <p:sldId id="269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62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3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4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8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0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2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9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30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7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0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7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5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633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eadingeggs.co.u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1936" y="315685"/>
            <a:ext cx="2922198" cy="1409464"/>
          </a:xfrm>
        </p:spPr>
        <p:txBody>
          <a:bodyPr anchor="b">
            <a:normAutofit fontScale="90000"/>
          </a:bodyPr>
          <a:lstStyle/>
          <a:p>
            <a:r>
              <a:rPr lang="en-GB" sz="5400" b="1" dirty="0">
                <a:latin typeface="Sassoon Primary Std" panose="020B0503020103030203" pitchFamily="34" charset="0"/>
              </a:rPr>
              <a:t>Meet the Teacher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61936" y="2111829"/>
            <a:ext cx="3394977" cy="4430486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Sassoon Primary Std" panose="020B0503020103030203" pitchFamily="34" charset="0"/>
              </a:rPr>
              <a:t>Welcome to </a:t>
            </a:r>
          </a:p>
          <a:p>
            <a:r>
              <a:rPr lang="en-GB" sz="2800" dirty="0">
                <a:solidFill>
                  <a:schemeClr val="bg1"/>
                </a:solidFill>
                <a:latin typeface="Sassoon Primary Std" panose="020B0503020103030203" pitchFamily="34" charset="0"/>
              </a:rPr>
              <a:t>Primary 6-5</a:t>
            </a:r>
          </a:p>
          <a:p>
            <a:endParaRPr lang="en-GB" sz="2800" dirty="0">
              <a:solidFill>
                <a:schemeClr val="bg1"/>
              </a:solidFill>
            </a:endParaRPr>
          </a:p>
          <a:p>
            <a:endParaRPr lang="en-GB" sz="2800" dirty="0"/>
          </a:p>
          <a:p>
            <a:r>
              <a:rPr lang="en-GB" sz="2800" dirty="0">
                <a:latin typeface="Sassoon Primary Std" panose="020B0503020103030203" pitchFamily="34" charset="0"/>
              </a:rPr>
              <a:t>Class teacher:</a:t>
            </a:r>
          </a:p>
          <a:p>
            <a:r>
              <a:rPr lang="en-GB" sz="2800" dirty="0">
                <a:latin typeface="Sassoon Primary Std" panose="020B0503020103030203" pitchFamily="34" charset="0"/>
              </a:rPr>
              <a:t>Mrs Nicola McNeil</a:t>
            </a:r>
          </a:p>
          <a:p>
            <a:endParaRPr lang="en-GB" sz="2800" dirty="0">
              <a:latin typeface="Sassoon Primary Std" panose="020B0503020103030203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Colorful pencils and books">
            <a:extLst>
              <a:ext uri="{FF2B5EF4-FFF2-40B4-BE49-F238E27FC236}">
                <a16:creationId xmlns:a16="http://schemas.microsoft.com/office/drawing/2014/main" id="{595124FC-C0E1-66C2-0063-BCF65DE4F4F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9988" r="9448" b="2"/>
          <a:stretch>
            <a:fillRect/>
          </a:stretch>
        </p:blipFill>
        <p:spPr>
          <a:xfrm>
            <a:off x="20" y="10"/>
            <a:ext cx="5175811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0F2535-8B04-D78A-CAE8-45A2F4E78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9241A-2398-BCAB-DE46-862FA8279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 dirty="0">
                <a:solidFill>
                  <a:srgbClr val="0066CC"/>
                </a:solidFill>
                <a:latin typeface="Sassoon Primary Std" panose="020B0503020103030203" pitchFamily="34" charset="0"/>
              </a:rPr>
              <a:t>Please give us your feedback</a:t>
            </a:r>
            <a:endParaRPr sz="4000" b="1" dirty="0">
              <a:solidFill>
                <a:srgbClr val="0066CC"/>
              </a:solidFill>
              <a:latin typeface="Sassoon Primary Std" panose="020B050302010303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FB85AB-6023-65D1-C1A3-FF6140C07170}"/>
              </a:ext>
            </a:extLst>
          </p:cNvPr>
          <p:cNvSpPr txBox="1"/>
          <p:nvPr/>
        </p:nvSpPr>
        <p:spPr>
          <a:xfrm>
            <a:off x="326571" y="2024743"/>
            <a:ext cx="8469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>
              <a:latin typeface="Sassoon Primary Std" panose="020B0503020103030203" pitchFamily="34" charset="0"/>
            </a:endParaRP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8BB174-87B7-73E7-2BF1-81497623C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126" y="2024743"/>
            <a:ext cx="4339747" cy="4353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527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 dirty="0">
                <a:solidFill>
                  <a:srgbClr val="0066CC"/>
                </a:solidFill>
                <a:latin typeface="Sassoon Primary Std" panose="020B0503020103030203" pitchFamily="34" charset="0"/>
              </a:rPr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9" y="2547256"/>
            <a:ext cx="7772400" cy="3670663"/>
          </a:xfrm>
        </p:spPr>
        <p:txBody>
          <a:bodyPr>
            <a:normAutofit/>
          </a:bodyPr>
          <a:lstStyle/>
          <a:p>
            <a:r>
              <a:rPr sz="3200" dirty="0"/>
              <a:t> </a:t>
            </a:r>
            <a:r>
              <a:rPr sz="3200" dirty="0">
                <a:latin typeface="Sassoon Primary Std" panose="020B0503020103030203" pitchFamily="34" charset="0"/>
              </a:rPr>
              <a:t>How </a:t>
            </a:r>
            <a:r>
              <a:rPr lang="en-GB" sz="3200" dirty="0">
                <a:latin typeface="Sassoon Primary Std" panose="020B0503020103030203" pitchFamily="34" charset="0"/>
              </a:rPr>
              <a:t>and when t</a:t>
            </a:r>
            <a:r>
              <a:rPr sz="3200" dirty="0">
                <a:latin typeface="Sassoon Primary Std" panose="020B0503020103030203" pitchFamily="34" charset="0"/>
              </a:rPr>
              <a:t>o contact me</a:t>
            </a:r>
            <a:r>
              <a:rPr lang="en-GB" sz="3200" dirty="0">
                <a:latin typeface="Sassoon Primary Std" panose="020B0503020103030203" pitchFamily="34" charset="0"/>
              </a:rPr>
              <a:t>:</a:t>
            </a:r>
          </a:p>
          <a:p>
            <a:pPr marL="0" indent="0">
              <a:buNone/>
            </a:pPr>
            <a:r>
              <a:rPr lang="en-GB" sz="3200" dirty="0">
                <a:latin typeface="Sassoon Primary Std" panose="020B0503020103030203" pitchFamily="34" charset="0"/>
              </a:rPr>
              <a:t>School office, Seesaw, After school in playground.    </a:t>
            </a:r>
          </a:p>
          <a:p>
            <a:pPr marL="0" indent="0">
              <a:buNone/>
            </a:pPr>
            <a:endParaRPr lang="en-GB" sz="3200" dirty="0">
              <a:latin typeface="Sassoon Primary Std" panose="020B0503020103030203" pitchFamily="34" charset="0"/>
            </a:endParaRPr>
          </a:p>
          <a:p>
            <a:r>
              <a:rPr sz="3200" dirty="0">
                <a:latin typeface="Sassoon Primary Std" panose="020B0503020103030203" pitchFamily="34" charset="0"/>
              </a:rPr>
              <a:t> </a:t>
            </a:r>
            <a:r>
              <a:rPr lang="en-GB" sz="3200" dirty="0">
                <a:latin typeface="Sassoon Primary Std" panose="020B0503020103030203" pitchFamily="34" charset="0"/>
              </a:rPr>
              <a:t>Information and </a:t>
            </a:r>
            <a:r>
              <a:rPr sz="3200" dirty="0">
                <a:latin typeface="Sassoon Primary Std" panose="020B0503020103030203" pitchFamily="34" charset="0"/>
              </a:rPr>
              <a:t>updates:</a:t>
            </a:r>
            <a:r>
              <a:rPr lang="en-GB" sz="3200" dirty="0">
                <a:latin typeface="Sassoon Primary Std" panose="020B0503020103030203" pitchFamily="34" charset="0"/>
              </a:rPr>
              <a:t> </a:t>
            </a:r>
            <a:r>
              <a:rPr sz="3200" dirty="0">
                <a:latin typeface="Sassoon Primary Std" panose="020B0503020103030203" pitchFamily="34" charset="0"/>
              </a:rPr>
              <a:t>Seesaw</a:t>
            </a:r>
            <a:r>
              <a:rPr lang="en-GB" sz="3200" dirty="0">
                <a:latin typeface="Sassoon Primary Std" panose="020B0503020103030203" pitchFamily="34" charset="0"/>
              </a:rPr>
              <a:t>, Sway digital newsletters</a:t>
            </a:r>
          </a:p>
          <a:p>
            <a:endParaRPr sz="2400" dirty="0">
              <a:solidFill>
                <a:srgbClr val="3C3C3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 dirty="0">
                <a:solidFill>
                  <a:srgbClr val="0066CC"/>
                </a:solidFill>
                <a:latin typeface="Sassoon Primary Std" panose="020B0503020103030203" pitchFamily="34" charset="0"/>
              </a:rPr>
              <a:t>Class routines, Ethos &amp; Celebrating Success</a:t>
            </a:r>
            <a:endParaRPr sz="4000" b="1" dirty="0">
              <a:solidFill>
                <a:srgbClr val="0066CC"/>
              </a:solidFill>
              <a:latin typeface="Sassoon Primary Std" panose="020B0503020103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0110C4-59D4-F9C2-B07F-E4C6FDDFDFA1}"/>
              </a:ext>
            </a:extLst>
          </p:cNvPr>
          <p:cNvSpPr txBox="1"/>
          <p:nvPr/>
        </p:nvSpPr>
        <p:spPr>
          <a:xfrm>
            <a:off x="326571" y="1959429"/>
            <a:ext cx="8382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/>
              <a:t>•     </a:t>
            </a:r>
            <a:r>
              <a:rPr lang="en-GB" sz="3200">
                <a:latin typeface="Sassoon Primary Std" panose="020B0503020103030203" pitchFamily="34" charset="0"/>
              </a:rPr>
              <a:t>High </a:t>
            </a:r>
            <a:r>
              <a:rPr lang="en-GB" sz="3200" dirty="0">
                <a:latin typeface="Sassoon Primary Std" panose="020B0503020103030203" pitchFamily="34" charset="0"/>
              </a:rPr>
              <a:t>expectations</a:t>
            </a:r>
          </a:p>
          <a:p>
            <a:endParaRPr lang="en-GB" sz="3200" dirty="0">
              <a:latin typeface="Sassoon Primary Std" panose="020B0503020103030203" pitchFamily="34" charset="0"/>
            </a:endParaRPr>
          </a:p>
          <a:p>
            <a:r>
              <a:rPr lang="en-GB" sz="3200" dirty="0">
                <a:latin typeface="Sassoon Primary Std" panose="020B0503020103030203" pitchFamily="34" charset="0"/>
              </a:rPr>
              <a:t>•   Rewards &amp; celebrations</a:t>
            </a:r>
          </a:p>
          <a:p>
            <a:endParaRPr lang="en-GB" sz="3200" dirty="0">
              <a:latin typeface="Sassoon Primary Std" panose="020B050302010303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>
                <a:latin typeface="Sassoon Primary Std" panose="020B0503020103030203" pitchFamily="34" charset="0"/>
              </a:rPr>
              <a:t>Leadership opportunities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D3572-6EC5-5B0D-DE84-D766BB92FA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6FD1A-B736-23C3-4E7F-778E1FD8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 dirty="0">
                <a:solidFill>
                  <a:srgbClr val="0066CC"/>
                </a:solidFill>
                <a:latin typeface="Sassoon Primary Std" panose="020B0503020103030203" pitchFamily="34" charset="0"/>
              </a:rPr>
              <a:t>Important </a:t>
            </a:r>
            <a:r>
              <a:rPr lang="en-GB" sz="4000" b="1" dirty="0">
                <a:solidFill>
                  <a:srgbClr val="0066CC"/>
                </a:solidFill>
                <a:latin typeface="Sassoon Primary Std" panose="020B0503020103030203" pitchFamily="34" charset="0"/>
              </a:rPr>
              <a:t>class </a:t>
            </a:r>
            <a:r>
              <a:rPr sz="4000" b="1" dirty="0">
                <a:solidFill>
                  <a:srgbClr val="0066CC"/>
                </a:solidFill>
                <a:latin typeface="Sassoon Primary Std" panose="020B0503020103030203" pitchFamily="34" charset="0"/>
              </a:rPr>
              <a:t>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E25D9-4DC3-CB02-9D61-D79F96767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792936"/>
            <a:ext cx="8708572" cy="4346607"/>
          </a:xfrm>
        </p:spPr>
        <p:txBody>
          <a:bodyPr>
            <a:normAutofit fontScale="92500" lnSpcReduction="10000"/>
          </a:bodyPr>
          <a:lstStyle/>
          <a:p>
            <a:r>
              <a:rPr sz="3600" b="1" dirty="0">
                <a:latin typeface="Sassoon Primary Std" panose="020B0503020103030203" pitchFamily="34" charset="0"/>
              </a:rPr>
              <a:t>PE days</a:t>
            </a:r>
            <a:r>
              <a:rPr lang="en-GB" sz="3600" dirty="0">
                <a:latin typeface="Sassoon Primary Std" panose="020B0503020103030203" pitchFamily="34" charset="0"/>
              </a:rPr>
              <a:t>: Tuesday &amp; Thursday</a:t>
            </a:r>
          </a:p>
          <a:p>
            <a:pPr marL="0" indent="0">
              <a:buNone/>
            </a:pPr>
            <a:r>
              <a:rPr lang="en-GB" sz="3600" dirty="0">
                <a:latin typeface="Sassoon Primary Std" panose="020B0503020103030203" pitchFamily="34" charset="0"/>
              </a:rPr>
              <a:t>Tuesday will be gymnastics and Thursday fitness for this term.</a:t>
            </a:r>
          </a:p>
          <a:p>
            <a:pPr marL="0" indent="0">
              <a:buNone/>
            </a:pPr>
            <a:r>
              <a:rPr lang="en-GB" sz="3600" b="1" dirty="0">
                <a:latin typeface="Sassoon Primary Std" panose="020B0503020103030203" pitchFamily="34" charset="0"/>
              </a:rPr>
              <a:t>Class Topics : </a:t>
            </a:r>
          </a:p>
          <a:p>
            <a:r>
              <a:rPr lang="en-GB" sz="3600" dirty="0">
                <a:latin typeface="Sassoon Primary Std" panose="020B0503020103030203" pitchFamily="34" charset="0"/>
              </a:rPr>
              <a:t>UNCRC/ Class Charter</a:t>
            </a:r>
          </a:p>
          <a:p>
            <a:r>
              <a:rPr lang="en-GB" sz="3600" dirty="0">
                <a:latin typeface="Sassoon Primary Std" panose="020B0503020103030203" pitchFamily="34" charset="0"/>
              </a:rPr>
              <a:t>Health and Wellbeing – Food and Health</a:t>
            </a:r>
          </a:p>
          <a:p>
            <a:r>
              <a:rPr lang="en-GB" sz="3600" dirty="0">
                <a:latin typeface="Sassoon Primary Std" panose="020B0503020103030203" pitchFamily="34" charset="0"/>
              </a:rPr>
              <a:t>Europe – Preparation to enter a team to Euro quiz (P6 only this year…P5 turn next year!)</a:t>
            </a:r>
          </a:p>
          <a:p>
            <a:endParaRPr lang="en-GB" sz="2400" dirty="0">
              <a:solidFill>
                <a:srgbClr val="3C3C3C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3C3C3C"/>
              </a:solidFill>
            </a:endParaRPr>
          </a:p>
          <a:p>
            <a:endParaRPr lang="en-GB" sz="2400" dirty="0">
              <a:solidFill>
                <a:srgbClr val="3C3C3C"/>
              </a:solidFill>
            </a:endParaRPr>
          </a:p>
          <a:p>
            <a:endParaRPr sz="2400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593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4000" b="1" dirty="0">
                <a:solidFill>
                  <a:srgbClr val="0066CC"/>
                </a:solidFill>
                <a:latin typeface="Sassoon Primary Std" panose="020B0503020103030203" pitchFamily="34" charset="0"/>
              </a:rPr>
              <a:t>Important </a:t>
            </a:r>
            <a:r>
              <a:rPr lang="en-GB" sz="4000" b="1" dirty="0">
                <a:solidFill>
                  <a:srgbClr val="0066CC"/>
                </a:solidFill>
                <a:latin typeface="Sassoon Primary Std" panose="020B0503020103030203" pitchFamily="34" charset="0"/>
              </a:rPr>
              <a:t>class </a:t>
            </a:r>
            <a:r>
              <a:rPr sz="4000" b="1" dirty="0">
                <a:solidFill>
                  <a:srgbClr val="0066CC"/>
                </a:solidFill>
                <a:latin typeface="Sassoon Primary Std" panose="020B0503020103030203" pitchFamily="34" charset="0"/>
              </a:rPr>
              <a:t>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1792936"/>
            <a:ext cx="8708572" cy="50650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GB" sz="11200" b="1" dirty="0">
                <a:latin typeface="Sassoon Primary Std" panose="020B0503020103030203" pitchFamily="34" charset="0"/>
              </a:rPr>
              <a:t>Numeracy</a:t>
            </a:r>
          </a:p>
          <a:p>
            <a:r>
              <a:rPr lang="en-GB" sz="11200" dirty="0">
                <a:latin typeface="Sassoon Primary Std" panose="020B0503020103030203" pitchFamily="34" charset="0"/>
              </a:rPr>
              <a:t>Place Value, Number Processes and Time. Focussing on building mental maths strategies. </a:t>
            </a:r>
          </a:p>
          <a:p>
            <a:pPr marL="0" indent="0">
              <a:buNone/>
            </a:pPr>
            <a:r>
              <a:rPr lang="en-GB" sz="11200" b="1" dirty="0">
                <a:latin typeface="Sassoon Primary Std" panose="020B0503020103030203" pitchFamily="34" charset="0"/>
              </a:rPr>
              <a:t>Literacy</a:t>
            </a:r>
          </a:p>
          <a:p>
            <a:r>
              <a:rPr lang="en-GB" sz="11200" dirty="0">
                <a:latin typeface="Sassoon Primary Std" panose="020B0503020103030203" pitchFamily="34" charset="0"/>
              </a:rPr>
              <a:t>Talk for Writing – Traditional meeting story pattern using a descriptive toolkit.</a:t>
            </a:r>
          </a:p>
          <a:p>
            <a:r>
              <a:rPr lang="en-GB" sz="11200" dirty="0">
                <a:latin typeface="Sassoon Primary Std" panose="020B0503020103030203" pitchFamily="34" charset="0"/>
              </a:rPr>
              <a:t>Reading – Novel – Holes by Louis Sachar, ERIC, reading books, end of day novel – Wolf Brother.</a:t>
            </a:r>
          </a:p>
          <a:p>
            <a:r>
              <a:rPr lang="en-GB" sz="11200" dirty="0">
                <a:latin typeface="Sassoon Primary Std" panose="020B0503020103030203" pitchFamily="34" charset="0"/>
              </a:rPr>
              <a:t>Solo talk about chosen European country – taking place throughout week beginning 6</a:t>
            </a:r>
            <a:r>
              <a:rPr lang="en-GB" sz="11200" baseline="30000" dirty="0">
                <a:latin typeface="Sassoon Primary Std" panose="020B0503020103030203" pitchFamily="34" charset="0"/>
              </a:rPr>
              <a:t>th</a:t>
            </a:r>
            <a:r>
              <a:rPr lang="en-GB" sz="11200" dirty="0">
                <a:latin typeface="Sassoon Primary Std" panose="020B0503020103030203" pitchFamily="34" charset="0"/>
              </a:rPr>
              <a:t> October.  </a:t>
            </a:r>
          </a:p>
          <a:p>
            <a:pPr marL="0" indent="0">
              <a:buNone/>
            </a:pPr>
            <a:r>
              <a:rPr lang="en-GB" sz="5900" dirty="0">
                <a:latin typeface="Sassoon Primary Std" panose="020B0503020103030203" pitchFamily="34" charset="0"/>
              </a:rPr>
              <a:t> </a:t>
            </a:r>
          </a:p>
          <a:p>
            <a:endParaRPr lang="en-GB" sz="2400" dirty="0">
              <a:solidFill>
                <a:srgbClr val="3C3C3C"/>
              </a:solidFill>
            </a:endParaRPr>
          </a:p>
          <a:p>
            <a:pPr marL="0" indent="0">
              <a:buNone/>
            </a:pPr>
            <a:endParaRPr lang="en-GB" sz="2400" dirty="0">
              <a:solidFill>
                <a:srgbClr val="3C3C3C"/>
              </a:solidFill>
            </a:endParaRPr>
          </a:p>
          <a:p>
            <a:endParaRPr lang="en-GB" sz="2400" dirty="0">
              <a:solidFill>
                <a:srgbClr val="3C3C3C"/>
              </a:solidFill>
            </a:endParaRPr>
          </a:p>
          <a:p>
            <a:endParaRPr sz="2400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2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826167"/>
          </a:xfrm>
        </p:spPr>
        <p:txBody>
          <a:bodyPr/>
          <a:lstStyle/>
          <a:p>
            <a:r>
              <a:rPr sz="4000" b="1" dirty="0">
                <a:solidFill>
                  <a:srgbClr val="0066CC"/>
                </a:solidFill>
                <a:latin typeface="Sassoon Primary Std" panose="020B0503020103030203" pitchFamily="34" charset="0"/>
              </a:rPr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514" y="2024742"/>
            <a:ext cx="8893629" cy="4549081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Sassoon Primary Std" panose="020B0503020103030203" pitchFamily="34" charset="0"/>
              </a:rPr>
              <a:t>Homework will be posted to Seesaw</a:t>
            </a:r>
          </a:p>
          <a:p>
            <a:r>
              <a:rPr lang="en-GB" sz="2400" dirty="0">
                <a:latin typeface="Sassoon Primary Std" panose="020B0503020103030203" pitchFamily="34" charset="0"/>
              </a:rPr>
              <a:t>Posted Monday and returned by Friday</a:t>
            </a:r>
            <a:endParaRPr sz="2400" dirty="0">
              <a:latin typeface="Sassoon Primary Std" panose="020B0503020103030203" pitchFamily="34" charset="0"/>
            </a:endParaRPr>
          </a:p>
          <a:p>
            <a:r>
              <a:rPr sz="2400" dirty="0">
                <a:latin typeface="Sassoon Primary Std" panose="020B0503020103030203" pitchFamily="34" charset="0"/>
              </a:rPr>
              <a:t>Types: reading, spelling, </a:t>
            </a:r>
            <a:r>
              <a:rPr sz="2400" dirty="0" err="1">
                <a:latin typeface="Sassoon Primary Std" panose="020B0503020103030203" pitchFamily="34" charset="0"/>
              </a:rPr>
              <a:t>maths</a:t>
            </a:r>
            <a:r>
              <a:rPr lang="en-GB" sz="2400" dirty="0">
                <a:latin typeface="Sassoon Primary Std" panose="020B0503020103030203" pitchFamily="34" charset="0"/>
              </a:rPr>
              <a:t>, and occasionally </a:t>
            </a:r>
            <a:r>
              <a:rPr sz="2400" dirty="0">
                <a:latin typeface="Sassoon Primary Std" panose="020B0503020103030203" pitchFamily="34" charset="0"/>
              </a:rPr>
              <a:t> </a:t>
            </a:r>
            <a:r>
              <a:rPr lang="en-GB" sz="2400" dirty="0">
                <a:latin typeface="Sassoon Primary Std" panose="020B0503020103030203" pitchFamily="34" charset="0"/>
              </a:rPr>
              <a:t>IDL tasks</a:t>
            </a:r>
            <a:endParaRPr sz="2400" dirty="0">
              <a:latin typeface="Sassoon Primary Std" panose="020B0503020103030203" pitchFamily="34" charset="0"/>
            </a:endParaRPr>
          </a:p>
          <a:p>
            <a:r>
              <a:rPr lang="en-GB" sz="2400" dirty="0">
                <a:latin typeface="Sassoon Primary Std" panose="020B0503020103030203" pitchFamily="34" charset="0"/>
              </a:rPr>
              <a:t>Homework jotters to be returned to school by the Friday of that week to be checked by the teacher.</a:t>
            </a:r>
          </a:p>
          <a:p>
            <a:r>
              <a:rPr lang="en-GB" sz="2400" dirty="0">
                <a:latin typeface="Sassoon Primary Std" panose="020B0503020103030203" pitchFamily="34" charset="0"/>
              </a:rPr>
              <a:t>Some digital tasks will be allocated: Reading Eggs, Maths Seeds, You will have been given a QR Code to log into Reading Eggs/Math Seeds.  </a:t>
            </a:r>
          </a:p>
          <a:p>
            <a:r>
              <a:rPr lang="en-GB" sz="2400" dirty="0">
                <a:latin typeface="Sassoon Primary Std" panose="020B0503020103030203" pitchFamily="34" charset="0"/>
              </a:rPr>
              <a:t>Reading Eggs &amp; Math Seeds can be played on a phone, laptop, Chromebook or an </a:t>
            </a:r>
            <a:r>
              <a:rPr lang="en-GB" sz="2400" dirty="0" err="1">
                <a:latin typeface="Sassoon Primary Std" panose="020B0503020103030203" pitchFamily="34" charset="0"/>
              </a:rPr>
              <a:t>i</a:t>
            </a:r>
            <a:r>
              <a:rPr lang="en-GB" sz="2400" dirty="0">
                <a:latin typeface="Sassoon Primary Std" panose="020B0503020103030203" pitchFamily="34" charset="0"/>
              </a:rPr>
              <a:t> pad or tablet. </a:t>
            </a:r>
            <a:endParaRPr sz="2400" dirty="0">
              <a:latin typeface="Sassoon Primary Std" panose="020B0503020103030203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>
                <a:solidFill>
                  <a:srgbClr val="0066CC"/>
                </a:solidFill>
                <a:latin typeface="Sassoon Primary Std" panose="020B0503020103030203" pitchFamily="34" charset="0"/>
              </a:rPr>
              <a:t>Reading eggs &amp; Math Seeds </a:t>
            </a:r>
            <a:endParaRPr sz="4000" b="1" dirty="0">
              <a:solidFill>
                <a:srgbClr val="0066CC"/>
              </a:solidFill>
              <a:latin typeface="Sassoon Primary Std" panose="020B050302010303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D84E35-7EB8-015D-E408-3BDD9A0F18BB}"/>
              </a:ext>
            </a:extLst>
          </p:cNvPr>
          <p:cNvSpPr txBox="1"/>
          <p:nvPr/>
        </p:nvSpPr>
        <p:spPr>
          <a:xfrm>
            <a:off x="283028" y="2024743"/>
            <a:ext cx="842554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Sassoon Primary Std" panose="020B0503020103030203" pitchFamily="34" charset="0"/>
              </a:rPr>
              <a:t>Let’s now look at the Reading Eggs and Math Seeds platform to know exactly what the class will be asked to complete and where to find it: </a:t>
            </a:r>
            <a:r>
              <a:rPr lang="en-GB" sz="2400" dirty="0">
                <a:latin typeface="Sassoon Primary Std" panose="020B050302010303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https://readingeggs.co.uk/</a:t>
            </a:r>
            <a:r>
              <a:rPr lang="en-GB" sz="2400" dirty="0">
                <a:latin typeface="Sassoon Primary Std" panose="020B0503020103030203" pitchFamily="34" charset="0"/>
              </a:rPr>
              <a:t> </a:t>
            </a:r>
          </a:p>
          <a:p>
            <a:pPr algn="ctr"/>
            <a:r>
              <a:rPr lang="en-GB" sz="1000" dirty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43A3FE-B7D5-56D6-EE24-9FFF74F97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26EA8-D054-D3A7-02AD-0E86CC4F5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 dirty="0" err="1">
                <a:solidFill>
                  <a:srgbClr val="0066CC"/>
                </a:solidFill>
              </a:rPr>
              <a:t>SEEsaw</a:t>
            </a:r>
            <a:endParaRPr sz="4000" b="1" dirty="0">
              <a:solidFill>
                <a:srgbClr val="0066C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97178C-A27A-B7D3-1FCD-76A9EA2306EF}"/>
              </a:ext>
            </a:extLst>
          </p:cNvPr>
          <p:cNvSpPr txBox="1"/>
          <p:nvPr/>
        </p:nvSpPr>
        <p:spPr>
          <a:xfrm>
            <a:off x="326571" y="2024743"/>
            <a:ext cx="84690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Sassoon Primary Std" panose="020B0503020103030203" pitchFamily="34" charset="0"/>
              </a:rPr>
              <a:t>You should be logged in as a family member to see updates on the class feed and your child should be logged in to be able to complete homework tasks.</a:t>
            </a:r>
          </a:p>
          <a:p>
            <a:endParaRPr lang="en-GB" sz="2400" dirty="0">
              <a:latin typeface="Sassoon Primary Std" panose="020B0503020103030203" pitchFamily="34" charset="0"/>
            </a:endParaRPr>
          </a:p>
          <a:p>
            <a:r>
              <a:rPr lang="en-GB" sz="2400" dirty="0">
                <a:latin typeface="Sassoon Primary Std" panose="020B0503020103030203" pitchFamily="34" charset="0"/>
              </a:rPr>
              <a:t> QR codes have been sent home however please let me know if you need another QR code. </a:t>
            </a:r>
          </a:p>
          <a:p>
            <a:endParaRPr lang="en-GB" sz="2400" dirty="0">
              <a:latin typeface="Sassoon Primary Std" panose="020B0503020103030203" pitchFamily="34" charset="0"/>
            </a:endParaRPr>
          </a:p>
          <a:p>
            <a:r>
              <a:rPr lang="en-GB" sz="2400" dirty="0">
                <a:latin typeface="Sassoon Primary Std" panose="020B0503020103030203" pitchFamily="34" charset="0"/>
              </a:rPr>
              <a:t>If anyone is having trouble getting onto Seesaw then we can try and sort it today, if not we can organise support.</a:t>
            </a:r>
          </a:p>
          <a:p>
            <a:endParaRPr lang="en-GB" dirty="0">
              <a:latin typeface="Sassoon Primary Std" panose="020B0503020103030203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072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9D72C2-0EC1-B02B-BF2E-A824DFB531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606D2-5C68-FEA6-B0AA-6928BE8E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0066CC"/>
                </a:solidFill>
              </a:rPr>
              <a:t>Finale</a:t>
            </a:r>
            <a:endParaRPr sz="4000" b="1" dirty="0">
              <a:solidFill>
                <a:srgbClr val="0066CC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DAF39D-A558-D89A-6C1B-328BDB62E886}"/>
              </a:ext>
            </a:extLst>
          </p:cNvPr>
          <p:cNvSpPr txBox="1"/>
          <p:nvPr/>
        </p:nvSpPr>
        <p:spPr>
          <a:xfrm>
            <a:off x="326571" y="2024743"/>
            <a:ext cx="84690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Sassoon Primary Std" panose="020B0503020103030203" pitchFamily="34" charset="0"/>
              </a:rPr>
              <a:t>Any questions?</a:t>
            </a:r>
          </a:p>
          <a:p>
            <a:pPr algn="ctr"/>
            <a:endParaRPr lang="en-GB" sz="3600" dirty="0">
              <a:latin typeface="Sassoon Primary Std" panose="020B0503020103030203" pitchFamily="34" charset="0"/>
            </a:endParaRPr>
          </a:p>
          <a:p>
            <a:pPr algn="ctr"/>
            <a:r>
              <a:rPr lang="en-GB" sz="3600" dirty="0">
                <a:latin typeface="Sassoon Primary Std" panose="020B0503020103030203" pitchFamily="34" charset="0"/>
              </a:rPr>
              <a:t> Thank you for your support!</a:t>
            </a:r>
          </a:p>
          <a:p>
            <a:pPr algn="ctr"/>
            <a:r>
              <a:rPr lang="en-GB" sz="3600" dirty="0">
                <a:latin typeface="Sassoon Primary Std" panose="020B0503020103030203" pitchFamily="34" charset="0"/>
              </a:rPr>
              <a:t> Looking forward to a great year ahead!</a:t>
            </a:r>
          </a:p>
          <a:p>
            <a:pPr algn="ctr"/>
            <a:r>
              <a:rPr lang="en-GB" sz="3600" dirty="0">
                <a:latin typeface="Sassoon Primary Std" panose="020B0503020103030203" pitchFamily="34" charset="0"/>
              </a:rPr>
              <a:t>You are free to go!</a:t>
            </a:r>
          </a:p>
          <a:p>
            <a:pPr algn="ctr"/>
            <a:r>
              <a:rPr lang="en-GB" sz="3600" dirty="0">
                <a:latin typeface="Sassoon Primary Std" panose="020B0503020103030203" pitchFamily="34" charset="0"/>
              </a:rPr>
              <a:t>Have a great weekend everyone. </a:t>
            </a:r>
          </a:p>
          <a:p>
            <a:pPr algn="ctr"/>
            <a:endParaRPr lang="en-GB" dirty="0">
              <a:latin typeface="Sassoon Primary Std" panose="020B0503020103030203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391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620</TotalTime>
  <Words>436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Corbel</vt:lpstr>
      <vt:lpstr>Sassoon Primary Std</vt:lpstr>
      <vt:lpstr>Wingdings</vt:lpstr>
      <vt:lpstr>Banded</vt:lpstr>
      <vt:lpstr>Meet the Teacher</vt:lpstr>
      <vt:lpstr>Communication</vt:lpstr>
      <vt:lpstr>Class routines, Ethos &amp; Celebrating Success</vt:lpstr>
      <vt:lpstr>Important class Information</vt:lpstr>
      <vt:lpstr>Important class Information</vt:lpstr>
      <vt:lpstr>Homework</vt:lpstr>
      <vt:lpstr>Reading eggs &amp; Math Seeds </vt:lpstr>
      <vt:lpstr>SEEsaw</vt:lpstr>
      <vt:lpstr>Finale</vt:lpstr>
      <vt:lpstr>Please give us your feedback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catriona mcaleney</dc:creator>
  <cp:keywords/>
  <dc:description>generated using python-pptx</dc:description>
  <cp:lastModifiedBy>NICOLA McNeil</cp:lastModifiedBy>
  <cp:revision>15</cp:revision>
  <dcterms:created xsi:type="dcterms:W3CDTF">2013-01-27T09:14:16Z</dcterms:created>
  <dcterms:modified xsi:type="dcterms:W3CDTF">2025-09-14T10:03:08Z</dcterms:modified>
  <cp:category/>
</cp:coreProperties>
</file>