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1"/>
  </p:sldMasterIdLst>
  <p:sldIdLst>
    <p:sldId id="256" r:id="rId2"/>
    <p:sldId id="257" r:id="rId3"/>
    <p:sldId id="263" r:id="rId4"/>
    <p:sldId id="265" r:id="rId5"/>
    <p:sldId id="259" r:id="rId6"/>
    <p:sldId id="261" r:id="rId7"/>
    <p:sldId id="264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308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BA31BB-6952-401A-A2D0-DFFEFE54918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A02CB06-4813-4686-8B49-7A353BE7EE70}">
      <dgm:prSet/>
      <dgm:spPr/>
      <dgm:t>
        <a:bodyPr/>
        <a:lstStyle/>
        <a:p>
          <a:r>
            <a:rPr lang="en-US"/>
            <a:t>How </a:t>
          </a:r>
          <a:r>
            <a:rPr lang="en-GB"/>
            <a:t>and when t</a:t>
          </a:r>
          <a:r>
            <a:rPr lang="en-US"/>
            <a:t>o contact me</a:t>
          </a:r>
          <a:r>
            <a:rPr lang="en-GB"/>
            <a:t>:  </a:t>
          </a:r>
          <a:endParaRPr lang="en-US"/>
        </a:p>
      </dgm:t>
    </dgm:pt>
    <dgm:pt modelId="{B8CD5D7B-277F-43AD-BE00-E8DEE1769B98}" type="parTrans" cxnId="{5B3FEB88-2C51-42DF-8B5D-D8E00DD605CA}">
      <dgm:prSet/>
      <dgm:spPr/>
      <dgm:t>
        <a:bodyPr/>
        <a:lstStyle/>
        <a:p>
          <a:endParaRPr lang="en-US"/>
        </a:p>
      </dgm:t>
    </dgm:pt>
    <dgm:pt modelId="{0D4F349B-311D-4A9C-8C11-8D2B67EC5C6A}" type="sibTrans" cxnId="{5B3FEB88-2C51-42DF-8B5D-D8E00DD605CA}">
      <dgm:prSet/>
      <dgm:spPr/>
      <dgm:t>
        <a:bodyPr/>
        <a:lstStyle/>
        <a:p>
          <a:endParaRPr lang="en-US"/>
        </a:p>
      </dgm:t>
    </dgm:pt>
    <dgm:pt modelId="{C5F32200-C2DA-4330-A0ED-F013A440280B}">
      <dgm:prSet/>
      <dgm:spPr/>
      <dgm:t>
        <a:bodyPr/>
        <a:lstStyle/>
        <a:p>
          <a:r>
            <a:rPr lang="en-GB"/>
            <a:t>Through Seesaw for minor questions or information</a:t>
          </a:r>
          <a:endParaRPr lang="en-US"/>
        </a:p>
      </dgm:t>
    </dgm:pt>
    <dgm:pt modelId="{2EF4E1F7-F755-4909-B91A-933FB84D32BE}" type="parTrans" cxnId="{366501AF-BBB8-4C68-97AE-37C48F47B3F0}">
      <dgm:prSet/>
      <dgm:spPr/>
      <dgm:t>
        <a:bodyPr/>
        <a:lstStyle/>
        <a:p>
          <a:endParaRPr lang="en-US"/>
        </a:p>
      </dgm:t>
    </dgm:pt>
    <dgm:pt modelId="{237BAC4E-D753-410A-904C-8AA9DFC37EA0}" type="sibTrans" cxnId="{366501AF-BBB8-4C68-97AE-37C48F47B3F0}">
      <dgm:prSet/>
      <dgm:spPr/>
      <dgm:t>
        <a:bodyPr/>
        <a:lstStyle/>
        <a:p>
          <a:endParaRPr lang="en-US"/>
        </a:p>
      </dgm:t>
    </dgm:pt>
    <dgm:pt modelId="{691CFF1D-38DC-46AD-B362-552E62EFBAB3}">
      <dgm:prSet/>
      <dgm:spPr/>
      <dgm:t>
        <a:bodyPr/>
        <a:lstStyle/>
        <a:p>
          <a:r>
            <a:rPr lang="en-GB" dirty="0"/>
            <a:t>Via the office for bigger issues or things that may need more discussion</a:t>
          </a:r>
          <a:endParaRPr lang="en-US" dirty="0"/>
        </a:p>
      </dgm:t>
    </dgm:pt>
    <dgm:pt modelId="{DF6545BE-12B9-4B72-9E5D-6F166A474F5D}" type="parTrans" cxnId="{3D154BD3-773C-46DA-9216-E780A762B862}">
      <dgm:prSet/>
      <dgm:spPr/>
      <dgm:t>
        <a:bodyPr/>
        <a:lstStyle/>
        <a:p>
          <a:endParaRPr lang="en-US"/>
        </a:p>
      </dgm:t>
    </dgm:pt>
    <dgm:pt modelId="{54996923-9947-4692-BC56-51440AF16C99}" type="sibTrans" cxnId="{3D154BD3-773C-46DA-9216-E780A762B862}">
      <dgm:prSet/>
      <dgm:spPr/>
      <dgm:t>
        <a:bodyPr/>
        <a:lstStyle/>
        <a:p>
          <a:endParaRPr lang="en-US"/>
        </a:p>
      </dgm:t>
    </dgm:pt>
    <dgm:pt modelId="{84FEC855-6623-4940-9A5E-FA37D99C54A7}">
      <dgm:prSet/>
      <dgm:spPr/>
      <dgm:t>
        <a:bodyPr/>
        <a:lstStyle/>
        <a:p>
          <a:r>
            <a:rPr lang="en-GB"/>
            <a:t>Information and </a:t>
          </a:r>
          <a:r>
            <a:rPr lang="en-US"/>
            <a:t>updates:</a:t>
          </a:r>
          <a:r>
            <a:rPr lang="en-GB"/>
            <a:t> </a:t>
          </a:r>
          <a:r>
            <a:rPr lang="en-US"/>
            <a:t>Seesaw</a:t>
          </a:r>
          <a:r>
            <a:rPr lang="en-GB"/>
            <a:t>, Sway digital newsletters</a:t>
          </a:r>
          <a:endParaRPr lang="en-US"/>
        </a:p>
      </dgm:t>
    </dgm:pt>
    <dgm:pt modelId="{62EB442B-63BE-4D43-9B6A-D24470E66D3D}" type="parTrans" cxnId="{55301EBC-5F70-41C1-A01F-CFF1864A6A93}">
      <dgm:prSet/>
      <dgm:spPr/>
      <dgm:t>
        <a:bodyPr/>
        <a:lstStyle/>
        <a:p>
          <a:endParaRPr lang="en-US"/>
        </a:p>
      </dgm:t>
    </dgm:pt>
    <dgm:pt modelId="{A7B7E779-AFFA-47B5-91BC-877032020DA1}" type="sibTrans" cxnId="{55301EBC-5F70-41C1-A01F-CFF1864A6A93}">
      <dgm:prSet/>
      <dgm:spPr/>
      <dgm:t>
        <a:bodyPr/>
        <a:lstStyle/>
        <a:p>
          <a:endParaRPr lang="en-US"/>
        </a:p>
      </dgm:t>
    </dgm:pt>
    <dgm:pt modelId="{15D0F2B4-C556-43A4-8F90-83D8C615D32B}" type="pres">
      <dgm:prSet presAssocID="{B3BA31BB-6952-401A-A2D0-DFFEFE54918D}" presName="diagram" presStyleCnt="0">
        <dgm:presLayoutVars>
          <dgm:dir/>
          <dgm:resizeHandles val="exact"/>
        </dgm:presLayoutVars>
      </dgm:prSet>
      <dgm:spPr/>
    </dgm:pt>
    <dgm:pt modelId="{0F0EB8E7-80EA-4BA4-859D-B4DCB16CF03B}" type="pres">
      <dgm:prSet presAssocID="{4A02CB06-4813-4686-8B49-7A353BE7EE70}" presName="node" presStyleLbl="node1" presStyleIdx="0" presStyleCnt="4">
        <dgm:presLayoutVars>
          <dgm:bulletEnabled val="1"/>
        </dgm:presLayoutVars>
      </dgm:prSet>
      <dgm:spPr/>
    </dgm:pt>
    <dgm:pt modelId="{1D27C3F0-F09C-43D8-95AD-C9437D869879}" type="pres">
      <dgm:prSet presAssocID="{0D4F349B-311D-4A9C-8C11-8D2B67EC5C6A}" presName="sibTrans" presStyleCnt="0"/>
      <dgm:spPr/>
    </dgm:pt>
    <dgm:pt modelId="{9BD2CB05-71B2-452C-AA01-0685A7149093}" type="pres">
      <dgm:prSet presAssocID="{C5F32200-C2DA-4330-A0ED-F013A440280B}" presName="node" presStyleLbl="node1" presStyleIdx="1" presStyleCnt="4">
        <dgm:presLayoutVars>
          <dgm:bulletEnabled val="1"/>
        </dgm:presLayoutVars>
      </dgm:prSet>
      <dgm:spPr/>
    </dgm:pt>
    <dgm:pt modelId="{100D8FE6-5EB0-4F13-B164-BE5B38E695C6}" type="pres">
      <dgm:prSet presAssocID="{237BAC4E-D753-410A-904C-8AA9DFC37EA0}" presName="sibTrans" presStyleCnt="0"/>
      <dgm:spPr/>
    </dgm:pt>
    <dgm:pt modelId="{47C0AD80-A00C-45C3-B82F-38ADA13AF17F}" type="pres">
      <dgm:prSet presAssocID="{691CFF1D-38DC-46AD-B362-552E62EFBAB3}" presName="node" presStyleLbl="node1" presStyleIdx="2" presStyleCnt="4">
        <dgm:presLayoutVars>
          <dgm:bulletEnabled val="1"/>
        </dgm:presLayoutVars>
      </dgm:prSet>
      <dgm:spPr/>
    </dgm:pt>
    <dgm:pt modelId="{58946EE2-3D16-4080-A2B5-88C47DAA8DAF}" type="pres">
      <dgm:prSet presAssocID="{54996923-9947-4692-BC56-51440AF16C99}" presName="sibTrans" presStyleCnt="0"/>
      <dgm:spPr/>
    </dgm:pt>
    <dgm:pt modelId="{E1BF305F-6DAF-4E68-911A-97AA86EDE4BA}" type="pres">
      <dgm:prSet presAssocID="{84FEC855-6623-4940-9A5E-FA37D99C54A7}" presName="node" presStyleLbl="node1" presStyleIdx="3" presStyleCnt="4">
        <dgm:presLayoutVars>
          <dgm:bulletEnabled val="1"/>
        </dgm:presLayoutVars>
      </dgm:prSet>
      <dgm:spPr/>
    </dgm:pt>
  </dgm:ptLst>
  <dgm:cxnLst>
    <dgm:cxn modelId="{13E43713-D989-46C3-AD1F-1A14B2575FEC}" type="presOf" srcId="{4A02CB06-4813-4686-8B49-7A353BE7EE70}" destId="{0F0EB8E7-80EA-4BA4-859D-B4DCB16CF03B}" srcOrd="0" destOrd="0" presId="urn:microsoft.com/office/officeart/2005/8/layout/default"/>
    <dgm:cxn modelId="{CEDB705F-606E-483B-89B5-1EF4327DC587}" type="presOf" srcId="{691CFF1D-38DC-46AD-B362-552E62EFBAB3}" destId="{47C0AD80-A00C-45C3-B82F-38ADA13AF17F}" srcOrd="0" destOrd="0" presId="urn:microsoft.com/office/officeart/2005/8/layout/default"/>
    <dgm:cxn modelId="{5B3FEB88-2C51-42DF-8B5D-D8E00DD605CA}" srcId="{B3BA31BB-6952-401A-A2D0-DFFEFE54918D}" destId="{4A02CB06-4813-4686-8B49-7A353BE7EE70}" srcOrd="0" destOrd="0" parTransId="{B8CD5D7B-277F-43AD-BE00-E8DEE1769B98}" sibTransId="{0D4F349B-311D-4A9C-8C11-8D2B67EC5C6A}"/>
    <dgm:cxn modelId="{366501AF-BBB8-4C68-97AE-37C48F47B3F0}" srcId="{B3BA31BB-6952-401A-A2D0-DFFEFE54918D}" destId="{C5F32200-C2DA-4330-A0ED-F013A440280B}" srcOrd="1" destOrd="0" parTransId="{2EF4E1F7-F755-4909-B91A-933FB84D32BE}" sibTransId="{237BAC4E-D753-410A-904C-8AA9DFC37EA0}"/>
    <dgm:cxn modelId="{55301EBC-5F70-41C1-A01F-CFF1864A6A93}" srcId="{B3BA31BB-6952-401A-A2D0-DFFEFE54918D}" destId="{84FEC855-6623-4940-9A5E-FA37D99C54A7}" srcOrd="3" destOrd="0" parTransId="{62EB442B-63BE-4D43-9B6A-D24470E66D3D}" sibTransId="{A7B7E779-AFFA-47B5-91BC-877032020DA1}"/>
    <dgm:cxn modelId="{0C37A0C8-A179-4293-8779-61DA93229DDF}" type="presOf" srcId="{B3BA31BB-6952-401A-A2D0-DFFEFE54918D}" destId="{15D0F2B4-C556-43A4-8F90-83D8C615D32B}" srcOrd="0" destOrd="0" presId="urn:microsoft.com/office/officeart/2005/8/layout/default"/>
    <dgm:cxn modelId="{3D154BD3-773C-46DA-9216-E780A762B862}" srcId="{B3BA31BB-6952-401A-A2D0-DFFEFE54918D}" destId="{691CFF1D-38DC-46AD-B362-552E62EFBAB3}" srcOrd="2" destOrd="0" parTransId="{DF6545BE-12B9-4B72-9E5D-6F166A474F5D}" sibTransId="{54996923-9947-4692-BC56-51440AF16C99}"/>
    <dgm:cxn modelId="{4EDEE6E1-113C-45A3-83A3-E23FBF93A67C}" type="presOf" srcId="{84FEC855-6623-4940-9A5E-FA37D99C54A7}" destId="{E1BF305F-6DAF-4E68-911A-97AA86EDE4BA}" srcOrd="0" destOrd="0" presId="urn:microsoft.com/office/officeart/2005/8/layout/default"/>
    <dgm:cxn modelId="{976AB6E5-FCFB-4C43-A472-727EA7F61368}" type="presOf" srcId="{C5F32200-C2DA-4330-A0ED-F013A440280B}" destId="{9BD2CB05-71B2-452C-AA01-0685A7149093}" srcOrd="0" destOrd="0" presId="urn:microsoft.com/office/officeart/2005/8/layout/default"/>
    <dgm:cxn modelId="{20F31CE3-9C5D-433F-B4E5-B546C2236DF6}" type="presParOf" srcId="{15D0F2B4-C556-43A4-8F90-83D8C615D32B}" destId="{0F0EB8E7-80EA-4BA4-859D-B4DCB16CF03B}" srcOrd="0" destOrd="0" presId="urn:microsoft.com/office/officeart/2005/8/layout/default"/>
    <dgm:cxn modelId="{36C69B60-AA8D-4C60-8336-F868E0C02A66}" type="presParOf" srcId="{15D0F2B4-C556-43A4-8F90-83D8C615D32B}" destId="{1D27C3F0-F09C-43D8-95AD-C9437D869879}" srcOrd="1" destOrd="0" presId="urn:microsoft.com/office/officeart/2005/8/layout/default"/>
    <dgm:cxn modelId="{34110F0C-DBD5-48AC-95A7-13434B5A4D0C}" type="presParOf" srcId="{15D0F2B4-C556-43A4-8F90-83D8C615D32B}" destId="{9BD2CB05-71B2-452C-AA01-0685A7149093}" srcOrd="2" destOrd="0" presId="urn:microsoft.com/office/officeart/2005/8/layout/default"/>
    <dgm:cxn modelId="{7D94B6C9-6E91-40E1-8763-633F48C8A57F}" type="presParOf" srcId="{15D0F2B4-C556-43A4-8F90-83D8C615D32B}" destId="{100D8FE6-5EB0-4F13-B164-BE5B38E695C6}" srcOrd="3" destOrd="0" presId="urn:microsoft.com/office/officeart/2005/8/layout/default"/>
    <dgm:cxn modelId="{777A3F68-6E0B-4CA3-82B8-075B6072950F}" type="presParOf" srcId="{15D0F2B4-C556-43A4-8F90-83D8C615D32B}" destId="{47C0AD80-A00C-45C3-B82F-38ADA13AF17F}" srcOrd="4" destOrd="0" presId="urn:microsoft.com/office/officeart/2005/8/layout/default"/>
    <dgm:cxn modelId="{4BC10B29-EE4C-4B44-82BD-BB1148833092}" type="presParOf" srcId="{15D0F2B4-C556-43A4-8F90-83D8C615D32B}" destId="{58946EE2-3D16-4080-A2B5-88C47DAA8DAF}" srcOrd="5" destOrd="0" presId="urn:microsoft.com/office/officeart/2005/8/layout/default"/>
    <dgm:cxn modelId="{3CFF72C1-EABF-4D3F-BEAA-7882EEABCF6D}" type="presParOf" srcId="{15D0F2B4-C556-43A4-8F90-83D8C615D32B}" destId="{E1BF305F-6DAF-4E68-911A-97AA86EDE4B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EB8E7-80EA-4BA4-859D-B4DCB16CF03B}">
      <dsp:nvSpPr>
        <dsp:cNvPr id="0" name=""/>
        <dsp:cNvSpPr/>
      </dsp:nvSpPr>
      <dsp:spPr>
        <a:xfrm>
          <a:off x="354255" y="2336"/>
          <a:ext cx="1837154" cy="11022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How </a:t>
          </a:r>
          <a:r>
            <a:rPr lang="en-GB" sz="1500" kern="1200"/>
            <a:t>and when t</a:t>
          </a:r>
          <a:r>
            <a:rPr lang="en-US" sz="1500" kern="1200"/>
            <a:t>o contact me</a:t>
          </a:r>
          <a:r>
            <a:rPr lang="en-GB" sz="1500" kern="1200"/>
            <a:t>:  </a:t>
          </a:r>
          <a:endParaRPr lang="en-US" sz="1500" kern="1200"/>
        </a:p>
      </dsp:txBody>
      <dsp:txXfrm>
        <a:off x="354255" y="2336"/>
        <a:ext cx="1837154" cy="1102292"/>
      </dsp:txXfrm>
    </dsp:sp>
    <dsp:sp modelId="{9BD2CB05-71B2-452C-AA01-0685A7149093}">
      <dsp:nvSpPr>
        <dsp:cNvPr id="0" name=""/>
        <dsp:cNvSpPr/>
      </dsp:nvSpPr>
      <dsp:spPr>
        <a:xfrm>
          <a:off x="354255" y="1288344"/>
          <a:ext cx="1837154" cy="11022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Through Seesaw for minor questions or information</a:t>
          </a:r>
          <a:endParaRPr lang="en-US" sz="1500" kern="1200"/>
        </a:p>
      </dsp:txBody>
      <dsp:txXfrm>
        <a:off x="354255" y="1288344"/>
        <a:ext cx="1837154" cy="1102292"/>
      </dsp:txXfrm>
    </dsp:sp>
    <dsp:sp modelId="{47C0AD80-A00C-45C3-B82F-38ADA13AF17F}">
      <dsp:nvSpPr>
        <dsp:cNvPr id="0" name=""/>
        <dsp:cNvSpPr/>
      </dsp:nvSpPr>
      <dsp:spPr>
        <a:xfrm>
          <a:off x="354255" y="2574353"/>
          <a:ext cx="1837154" cy="11022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Via the office for bigger issues or things that may need more discussion</a:t>
          </a:r>
          <a:endParaRPr lang="en-US" sz="1500" kern="1200" dirty="0"/>
        </a:p>
      </dsp:txBody>
      <dsp:txXfrm>
        <a:off x="354255" y="2574353"/>
        <a:ext cx="1837154" cy="1102292"/>
      </dsp:txXfrm>
    </dsp:sp>
    <dsp:sp modelId="{E1BF305F-6DAF-4E68-911A-97AA86EDE4BA}">
      <dsp:nvSpPr>
        <dsp:cNvPr id="0" name=""/>
        <dsp:cNvSpPr/>
      </dsp:nvSpPr>
      <dsp:spPr>
        <a:xfrm>
          <a:off x="354255" y="3860361"/>
          <a:ext cx="1837154" cy="11022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Information and </a:t>
          </a:r>
          <a:r>
            <a:rPr lang="en-US" sz="1500" kern="1200"/>
            <a:t>updates:</a:t>
          </a:r>
          <a:r>
            <a:rPr lang="en-GB" sz="1500" kern="1200"/>
            <a:t> </a:t>
          </a:r>
          <a:r>
            <a:rPr lang="en-US" sz="1500" kern="1200"/>
            <a:t>Seesaw</a:t>
          </a:r>
          <a:r>
            <a:rPr lang="en-GB" sz="1500" kern="1200"/>
            <a:t>, Sway digital newsletters</a:t>
          </a:r>
          <a:endParaRPr lang="en-US" sz="1500" kern="1200"/>
        </a:p>
      </dsp:txBody>
      <dsp:txXfrm>
        <a:off x="354255" y="3860361"/>
        <a:ext cx="1837154" cy="1102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35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49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88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0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82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99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3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71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0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76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5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633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readingeggs.co.uk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50990" y="702365"/>
            <a:ext cx="2922198" cy="1409464"/>
          </a:xfrm>
        </p:spPr>
        <p:txBody>
          <a:bodyPr anchor="b">
            <a:normAutofit/>
          </a:bodyPr>
          <a:lstStyle/>
          <a:p>
            <a:r>
              <a:rPr lang="en-GB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Meet the Teacher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50989" y="2460171"/>
            <a:ext cx="2900304" cy="3592286"/>
          </a:xfrm>
        </p:spPr>
        <p:txBody>
          <a:bodyPr>
            <a:normAutofit fontScale="85000" lnSpcReduction="20000"/>
          </a:bodyPr>
          <a:lstStyle/>
          <a:p>
            <a:r>
              <a:rPr lang="en-GB" sz="28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Welcome to Primary 7</a:t>
            </a:r>
          </a:p>
          <a:p>
            <a:endParaRPr lang="en-GB" sz="28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GB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GB" sz="2800" dirty="0">
                <a:latin typeface="Cavolini" panose="03000502040302020204" pitchFamily="66" charset="0"/>
                <a:cs typeface="Cavolini" panose="03000502040302020204" pitchFamily="66" charset="0"/>
              </a:rPr>
              <a:t>Class teacher: Laura Rennie</a:t>
            </a:r>
          </a:p>
          <a:p>
            <a:endParaRPr lang="en-GB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GB" sz="2800" dirty="0">
                <a:latin typeface="Cavolini" panose="03000502040302020204" pitchFamily="66" charset="0"/>
                <a:cs typeface="Cavolini" panose="03000502040302020204" pitchFamily="66" charset="0"/>
              </a:rPr>
              <a:t>Questions can be asked at the end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 descr="Colorful pencils and books">
            <a:extLst>
              <a:ext uri="{FF2B5EF4-FFF2-40B4-BE49-F238E27FC236}">
                <a16:creationId xmlns:a16="http://schemas.microsoft.com/office/drawing/2014/main" id="{595124FC-C0E1-66C2-0063-BCF65DE4F4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988" r="9448" b="2"/>
          <a:stretch>
            <a:fillRect/>
          </a:stretch>
        </p:blipFill>
        <p:spPr>
          <a:xfrm>
            <a:off x="20" y="10"/>
            <a:ext cx="5175811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F21389-9CC3-55C1-5DE4-2B9B67115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817" y="850900"/>
            <a:ext cx="5206365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33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707" y="284176"/>
            <a:ext cx="2753156" cy="1508760"/>
          </a:xfrm>
        </p:spPr>
        <p:txBody>
          <a:bodyPr>
            <a:normAutofit/>
          </a:bodyPr>
          <a:lstStyle/>
          <a:p>
            <a:r>
              <a:rPr lang="en-GB" b="1">
                <a:latin typeface="Cavolini" panose="03000502040302020204" pitchFamily="66" charset="0"/>
                <a:cs typeface="Cavolini" panose="03000502040302020204" pitchFamily="66" charset="0"/>
              </a:rPr>
              <a:t>About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707" y="2011680"/>
            <a:ext cx="2757509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u="sng"/>
          </a:p>
          <a:p>
            <a:pPr marL="0" indent="0">
              <a:buNone/>
            </a:pPr>
            <a:endParaRPr lang="en-GB" u="sng"/>
          </a:p>
          <a:p>
            <a:pPr marL="0" indent="0">
              <a:buNone/>
            </a:pPr>
            <a:endParaRPr lang="en-GB" u="sng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endParaRPr lang="en-GB" u="sng"/>
          </a:p>
          <a:p>
            <a:pPr marL="0" indent="0">
              <a:buNone/>
            </a:pPr>
            <a:endParaRPr lang="en-GB" u="sng"/>
          </a:p>
          <a:p>
            <a:pPr marL="0" indent="0">
              <a:buNone/>
            </a:pPr>
            <a:endParaRPr lang="en-GB" u="sng"/>
          </a:p>
          <a:p>
            <a:pPr marL="0" indent="0">
              <a:buNone/>
            </a:pPr>
            <a:endParaRPr lang="en-GB" u="sng"/>
          </a:p>
          <a:p>
            <a:pPr marL="0" indent="0">
              <a:buNone/>
            </a:pPr>
            <a:endParaRPr lang="en-GB" u="sng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DBFBD2-23B9-4007-B82F-D0C394407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8892" y="0"/>
            <a:ext cx="567510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439F80-1E79-EB9C-E5C4-51810D23EA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0572"/>
          <a:stretch>
            <a:fillRect/>
          </a:stretch>
        </p:blipFill>
        <p:spPr>
          <a:xfrm>
            <a:off x="3946776" y="598634"/>
            <a:ext cx="4712701" cy="56192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E471017-3497-4F9F-A862-BA1016D13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7BB245-1516-48B9-8C45-E83FC9BF6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648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62C5FF7-82FA-4981-A20D-264C4BBF1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24216"/>
            <a:ext cx="5657850" cy="17381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53" y="2338928"/>
            <a:ext cx="4504947" cy="1508760"/>
          </a:xfrm>
        </p:spPr>
        <p:txBody>
          <a:bodyPr>
            <a:normAutofit/>
          </a:bodyPr>
          <a:lstStyle/>
          <a:p>
            <a:pPr algn="ctr"/>
            <a:r>
              <a:rPr lang="en-GB" sz="3400" b="1">
                <a:solidFill>
                  <a:schemeClr val="tx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Communication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C0DDAD5-C19C-5471-020F-F4B3297BC8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5967598"/>
              </p:ext>
            </p:extLst>
          </p:nvPr>
        </p:nvGraphicFramePr>
        <p:xfrm>
          <a:off x="6115050" y="927809"/>
          <a:ext cx="2545665" cy="4964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189" y="284176"/>
            <a:ext cx="7338060" cy="1508760"/>
          </a:xfrm>
        </p:spPr>
        <p:txBody>
          <a:bodyPr>
            <a:normAutofit/>
          </a:bodyPr>
          <a:lstStyle/>
          <a:p>
            <a:r>
              <a:rPr lang="en-GB" b="1">
                <a:latin typeface="Cavolini" panose="03000502040302020204" pitchFamily="66" charset="0"/>
                <a:cs typeface="Cavolini" panose="03000502040302020204" pitchFamily="66" charset="0"/>
              </a:rPr>
              <a:t>Important class Information</a:t>
            </a:r>
          </a:p>
        </p:txBody>
      </p:sp>
      <p:pic>
        <p:nvPicPr>
          <p:cNvPr id="5" name="Picture 4" descr="Red marker and calendar">
            <a:extLst>
              <a:ext uri="{FF2B5EF4-FFF2-40B4-BE49-F238E27FC236}">
                <a16:creationId xmlns:a16="http://schemas.microsoft.com/office/drawing/2014/main" id="{5FDEA987-9030-B8B5-29A3-0ED4B7763A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112" r="34720" b="-2"/>
          <a:stretch>
            <a:fillRect/>
          </a:stretch>
        </p:blipFill>
        <p:spPr>
          <a:xfrm>
            <a:off x="362" y="1822028"/>
            <a:ext cx="3256813" cy="50359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9018" y="2011680"/>
            <a:ext cx="4893469" cy="4206240"/>
          </a:xfrm>
        </p:spPr>
        <p:txBody>
          <a:bodyPr>
            <a:normAutofit/>
          </a:bodyPr>
          <a:lstStyle/>
          <a:p>
            <a:r>
              <a:rPr lang="en-GB" dirty="0">
                <a:latin typeface="Cavolini" panose="03000502040302020204" pitchFamily="66" charset="0"/>
                <a:cs typeface="Cavolini" panose="03000502040302020204" pitchFamily="66" charset="0"/>
              </a:rPr>
              <a:t>PE days: Monday and Friday</a:t>
            </a:r>
          </a:p>
          <a:p>
            <a:r>
              <a:rPr lang="en-GB" dirty="0">
                <a:latin typeface="Cavolini" panose="03000502040302020204" pitchFamily="66" charset="0"/>
                <a:cs typeface="Cavolini" panose="03000502040302020204" pitchFamily="66" charset="0"/>
              </a:rPr>
              <a:t>Homework given out on a Monday and returned on a Friday.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222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 dirty="0">
                <a:solidFill>
                  <a:srgbClr val="0066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Class routines &amp; Class Charter</a:t>
            </a:r>
            <a:endParaRPr sz="4000" b="1" dirty="0">
              <a:solidFill>
                <a:srgbClr val="0066CC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0110C4-59D4-F9C2-B07F-E4C6FDDFDFA1}"/>
              </a:ext>
            </a:extLst>
          </p:cNvPr>
          <p:cNvSpPr txBox="1"/>
          <p:nvPr/>
        </p:nvSpPr>
        <p:spPr>
          <a:xfrm>
            <a:off x="326571" y="1959429"/>
            <a:ext cx="8382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Cavolini" panose="03000502040302020204" pitchFamily="66" charset="0"/>
                <a:cs typeface="Cavolini" panose="03000502040302020204" pitchFamily="66" charset="0"/>
              </a:rPr>
              <a:t>• Let’s look at our class charter</a:t>
            </a:r>
          </a:p>
          <a:p>
            <a:endParaRPr lang="en-GB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GB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GB" sz="2400" dirty="0">
                <a:latin typeface="Cavolini" panose="03000502040302020204" pitchFamily="66" charset="0"/>
                <a:cs typeface="Cavolini" panose="03000502040302020204" pitchFamily="66" charset="0"/>
              </a:rPr>
              <a:t>• Positive behaviour approach</a:t>
            </a:r>
          </a:p>
          <a:p>
            <a:endParaRPr lang="en-GB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GB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GB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GB" sz="2400" dirty="0">
                <a:latin typeface="Cavolini" panose="03000502040302020204" pitchFamily="66" charset="0"/>
                <a:cs typeface="Cavolini" panose="03000502040302020204" pitchFamily="66" charset="0"/>
              </a:rPr>
              <a:t>• Rewards &amp; celebrations</a:t>
            </a:r>
          </a:p>
          <a:p>
            <a:endParaRPr lang="en-GB" sz="2400" dirty="0"/>
          </a:p>
          <a:p>
            <a:endParaRPr lang="en-GB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826167"/>
          </a:xfrm>
        </p:spPr>
        <p:txBody>
          <a:bodyPr/>
          <a:lstStyle/>
          <a:p>
            <a:r>
              <a:rPr sz="4000" b="1" dirty="0">
                <a:solidFill>
                  <a:srgbClr val="0066CC"/>
                </a:solidFill>
              </a:rPr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14" y="2024742"/>
            <a:ext cx="8893629" cy="4549081"/>
          </a:xfrm>
        </p:spPr>
        <p:txBody>
          <a:bodyPr>
            <a:normAutofit fontScale="70000" lnSpcReduction="20000"/>
          </a:bodyPr>
          <a:lstStyle/>
          <a:p>
            <a:r>
              <a:rPr lang="en-GB" sz="2400" dirty="0">
                <a:latin typeface="Cavolini" panose="03000502040302020204" pitchFamily="66" charset="0"/>
                <a:cs typeface="Cavolini" panose="03000502040302020204" pitchFamily="66" charset="0"/>
              </a:rPr>
              <a:t>Homework will be posted to Seesaw</a:t>
            </a:r>
          </a:p>
          <a:p>
            <a:r>
              <a:rPr sz="2400" dirty="0">
                <a:latin typeface="Cavolini" panose="03000502040302020204" pitchFamily="66" charset="0"/>
                <a:cs typeface="Cavolini" panose="03000502040302020204" pitchFamily="66" charset="0"/>
              </a:rPr>
              <a:t>Frequency and expectations</a:t>
            </a:r>
            <a:r>
              <a:rPr lang="en-GB" sz="2400" dirty="0">
                <a:latin typeface="Cavolini" panose="03000502040302020204" pitchFamily="66" charset="0"/>
                <a:cs typeface="Cavolini" panose="03000502040302020204" pitchFamily="66" charset="0"/>
              </a:rPr>
              <a:t>: </a:t>
            </a:r>
          </a:p>
          <a:p>
            <a:endParaRPr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sz="2400" dirty="0">
                <a:latin typeface="Cavolini" panose="03000502040302020204" pitchFamily="66" charset="0"/>
                <a:cs typeface="Cavolini" panose="03000502040302020204" pitchFamily="66" charset="0"/>
              </a:rPr>
              <a:t>Types: reading, spelling, </a:t>
            </a:r>
            <a:r>
              <a:rPr sz="2400" dirty="0" err="1">
                <a:latin typeface="Cavolini" panose="03000502040302020204" pitchFamily="66" charset="0"/>
                <a:cs typeface="Cavolini" panose="03000502040302020204" pitchFamily="66" charset="0"/>
              </a:rPr>
              <a:t>maths</a:t>
            </a:r>
            <a:r>
              <a:rPr sz="2400" dirty="0"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GB" sz="2400" dirty="0">
                <a:latin typeface="Cavolini" panose="03000502040302020204" pitchFamily="66" charset="0"/>
                <a:cs typeface="Cavolini" panose="03000502040302020204" pitchFamily="66" charset="0"/>
              </a:rPr>
              <a:t>IDL tasks</a:t>
            </a:r>
          </a:p>
          <a:p>
            <a:pPr marL="0" indent="0">
              <a:buNone/>
            </a:pPr>
            <a:endParaRPr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GB" sz="2400" dirty="0">
                <a:latin typeface="Cavolini" panose="03000502040302020204" pitchFamily="66" charset="0"/>
                <a:cs typeface="Cavolini" panose="03000502040302020204" pitchFamily="66" charset="0"/>
              </a:rPr>
              <a:t>Some written tasks will be expected to be completed: Spelling, some maths tasks.  These can be completed in the homework jotter and returned on a Friday to be corrected.</a:t>
            </a:r>
          </a:p>
          <a:p>
            <a:endParaRPr lang="en-GB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GB" sz="2400" dirty="0">
                <a:latin typeface="Cavolini" panose="03000502040302020204" pitchFamily="66" charset="0"/>
                <a:cs typeface="Cavolini" panose="03000502040302020204" pitchFamily="66" charset="0"/>
              </a:rPr>
              <a:t>Some digital tasks will be expected to be completed: Reading Eggs, Maths Seeds, Maths tasks and IDL related tasks. </a:t>
            </a:r>
          </a:p>
          <a:p>
            <a:r>
              <a:rPr lang="en-GB" sz="2400" dirty="0">
                <a:latin typeface="Cavolini" panose="03000502040302020204" pitchFamily="66" charset="0"/>
                <a:cs typeface="Cavolini" panose="03000502040302020204" pitchFamily="66" charset="0"/>
              </a:rPr>
              <a:t>You will receive a QR Code to log into Reading Eggs/Math Seeds. Stuck inside homework jotter</a:t>
            </a:r>
          </a:p>
          <a:p>
            <a:r>
              <a:rPr lang="en-GB" sz="2400" dirty="0">
                <a:latin typeface="Cavolini" panose="03000502040302020204" pitchFamily="66" charset="0"/>
                <a:cs typeface="Cavolini" panose="03000502040302020204" pitchFamily="66" charset="0"/>
              </a:rPr>
              <a:t>Reading Eggs &amp; Math Seeds can be played on an I phone, laptop, Chromebook or an I pad. </a:t>
            </a:r>
            <a:endParaRPr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4000" b="1" dirty="0">
                <a:solidFill>
                  <a:srgbClr val="0066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How You Can Help at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sz="2400" dirty="0">
                <a:latin typeface="Cavolini" panose="03000502040302020204" pitchFamily="66" charset="0"/>
                <a:cs typeface="Cavolini" panose="03000502040302020204" pitchFamily="66" charset="0"/>
              </a:rPr>
              <a:t>Encourage reading for pleasure</a:t>
            </a:r>
            <a:r>
              <a:rPr lang="en-GB" sz="2400" dirty="0">
                <a:latin typeface="Cavolini" panose="03000502040302020204" pitchFamily="66" charset="0"/>
                <a:cs typeface="Cavolini" panose="03000502040302020204" pitchFamily="66" charset="0"/>
              </a:rPr>
              <a:t> with physical books and the Reading Eggs  Online library</a:t>
            </a:r>
          </a:p>
          <a:p>
            <a:r>
              <a:rPr lang="en-GB" sz="2400" dirty="0">
                <a:latin typeface="Cavolini" panose="03000502040302020204" pitchFamily="66" charset="0"/>
                <a:cs typeface="Cavolini" panose="03000502040302020204" pitchFamily="66" charset="0"/>
              </a:rPr>
              <a:t>Relate and encourage  learning to real life e.g.  encourage children to use their maths skills when shopping</a:t>
            </a:r>
            <a:endParaRPr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sz="2400" dirty="0">
                <a:latin typeface="Cavolini" panose="03000502040302020204" pitchFamily="66" charset="0"/>
                <a:cs typeface="Cavolini" panose="03000502040302020204" pitchFamily="66" charset="0"/>
              </a:rPr>
              <a:t>Support homework routines</a:t>
            </a:r>
            <a:r>
              <a:rPr lang="en-GB" sz="2400" dirty="0">
                <a:latin typeface="Cavolini" panose="03000502040302020204" pitchFamily="66" charset="0"/>
                <a:cs typeface="Cavolini" panose="03000502040302020204" pitchFamily="66" charset="0"/>
              </a:rPr>
              <a:t> and deadlines</a:t>
            </a:r>
            <a:endParaRPr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sz="2400" dirty="0">
                <a:latin typeface="Cavolini" panose="03000502040302020204" pitchFamily="66" charset="0"/>
                <a:cs typeface="Cavolini" panose="03000502040302020204" pitchFamily="66" charset="0"/>
              </a:rPr>
              <a:t>Talk about </a:t>
            </a:r>
            <a:r>
              <a:rPr lang="en-GB" sz="2400" dirty="0">
                <a:latin typeface="Cavolini" panose="03000502040302020204" pitchFamily="66" charset="0"/>
                <a:cs typeface="Cavolini" panose="03000502040302020204" pitchFamily="66" charset="0"/>
              </a:rPr>
              <a:t>the importance of following the Class Charter and </a:t>
            </a:r>
            <a:r>
              <a:rPr sz="2400" dirty="0">
                <a:latin typeface="Cavolini" panose="03000502040302020204" pitchFamily="66" charset="0"/>
                <a:cs typeface="Cavolini" panose="03000502040302020204" pitchFamily="66" charset="0"/>
              </a:rPr>
              <a:t>learning</a:t>
            </a:r>
          </a:p>
          <a:p>
            <a:r>
              <a:rPr sz="2400" dirty="0">
                <a:latin typeface="Cavolini" panose="03000502040302020204" pitchFamily="66" charset="0"/>
                <a:cs typeface="Cavolini" panose="03000502040302020204" pitchFamily="66" charset="0"/>
              </a:rPr>
              <a:t>Praise effort and perseverance</a:t>
            </a:r>
            <a:endParaRPr lang="en-GB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GB" sz="2400" dirty="0">
                <a:latin typeface="Cavolini" panose="03000502040302020204" pitchFamily="66" charset="0"/>
                <a:cs typeface="Cavolini" panose="03000502040302020204" pitchFamily="66" charset="0"/>
              </a:rPr>
              <a:t>Complete Reading Eggs / Math seeds tasks; we receive weekly report on usage and achievement.  The class are used to using this resource and should know what to play and where to find it on the resource</a:t>
            </a:r>
          </a:p>
          <a:p>
            <a:pPr marL="0" indent="0">
              <a:buNone/>
            </a:pPr>
            <a:endParaRPr lang="en-GB" sz="2400" dirty="0"/>
          </a:p>
          <a:p>
            <a:endParaRPr sz="2400" dirty="0">
              <a:solidFill>
                <a:srgbClr val="3C3C3C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>
                <a:solidFill>
                  <a:srgbClr val="0066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Reading eggs &amp; Math Seeds </a:t>
            </a:r>
            <a:endParaRPr sz="4000" b="1" dirty="0">
              <a:solidFill>
                <a:srgbClr val="0066CC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028" y="3951513"/>
            <a:ext cx="8556171" cy="262231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Please let me know at the end if you do not have a device they can use at home for online homework tasks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D84E35-7EB8-015D-E408-3BDD9A0F18BB}"/>
              </a:ext>
            </a:extLst>
          </p:cNvPr>
          <p:cNvSpPr txBox="1"/>
          <p:nvPr/>
        </p:nvSpPr>
        <p:spPr>
          <a:xfrm>
            <a:off x="283028" y="2024743"/>
            <a:ext cx="842554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Let’s now look at the Reading Eggs and Math Seeds platform to know exactly what the class will be asked to complete and where to find it: </a:t>
            </a:r>
            <a:r>
              <a:rPr lang="en-GB" sz="2400" dirty="0">
                <a:latin typeface="Cavolini" panose="03000502040302020204" pitchFamily="66" charset="0"/>
                <a:cs typeface="Cavolini" panose="0300050204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https://readingeggs.co.uk/</a:t>
            </a:r>
            <a:r>
              <a:rPr lang="en-GB" sz="2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GB" sz="1000" dirty="0"/>
              <a:t> 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9686AB-2CB6-9DBA-6C5D-B39EB9295254}"/>
              </a:ext>
            </a:extLst>
          </p:cNvPr>
          <p:cNvSpPr txBox="1"/>
          <p:nvPr/>
        </p:nvSpPr>
        <p:spPr>
          <a:xfrm>
            <a:off x="391887" y="3563626"/>
            <a:ext cx="82731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volini" panose="03000502040302020204" pitchFamily="66" charset="0"/>
                <a:cs typeface="Cavolini" panose="03000502040302020204" pitchFamily="66" charset="0"/>
              </a:rPr>
              <a:t>In summary the Homework tasks will be usually be:</a:t>
            </a:r>
          </a:p>
          <a:p>
            <a:r>
              <a:rPr lang="en-GB" sz="2000" dirty="0">
                <a:latin typeface="Cavolini" panose="03000502040302020204" pitchFamily="66" charset="0"/>
                <a:cs typeface="Cavolini" panose="03000502040302020204" pitchFamily="66" charset="0"/>
              </a:rPr>
              <a:t>Reading Eggs book/quiz once it is finished.  This will be set by the teacher and appear in the LIBRARY area.</a:t>
            </a:r>
          </a:p>
          <a:p>
            <a:r>
              <a:rPr lang="en-GB" sz="2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Occasionally </a:t>
            </a:r>
            <a:r>
              <a:rPr lang="en-GB" sz="2000" dirty="0">
                <a:latin typeface="Cavolini" panose="03000502040302020204" pitchFamily="66" charset="0"/>
                <a:cs typeface="Cavolini" panose="03000502040302020204" pitchFamily="66" charset="0"/>
              </a:rPr>
              <a:t>a Reading Eggs OR Reading Express ‘My Lessons’ Comprehension task.  We will be doing these in school.</a:t>
            </a:r>
          </a:p>
          <a:p>
            <a:r>
              <a:rPr lang="en-GB" sz="2000" dirty="0">
                <a:latin typeface="Cavolini" panose="03000502040302020204" pitchFamily="66" charset="0"/>
                <a:cs typeface="Cavolini" panose="03000502040302020204" pitchFamily="66" charset="0"/>
              </a:rPr>
              <a:t>Math Seeds ‘Lessons’.  (Complete one)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3A3FE-B7D5-56D6-EE24-9FFF74F97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26EA8-D054-D3A7-02AD-0E86CC4F5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 dirty="0" err="1">
                <a:solidFill>
                  <a:srgbClr val="0066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SEEsaw</a:t>
            </a:r>
            <a:endParaRPr sz="4000" b="1" dirty="0">
              <a:solidFill>
                <a:srgbClr val="0066CC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B955B-EB04-918B-261C-B357F436D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019" y="4800600"/>
            <a:ext cx="7772400" cy="16110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97178C-A27A-B7D3-1FCD-76A9EA2306EF}"/>
              </a:ext>
            </a:extLst>
          </p:cNvPr>
          <p:cNvSpPr txBox="1"/>
          <p:nvPr/>
        </p:nvSpPr>
        <p:spPr>
          <a:xfrm>
            <a:off x="326571" y="2024743"/>
            <a:ext cx="84690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volini" panose="03000502040302020204" pitchFamily="66" charset="0"/>
                <a:cs typeface="Cavolini" panose="03000502040302020204" pitchFamily="66" charset="0"/>
              </a:rPr>
              <a:t>You should be logged in as a FAMILY member to see updates on the class feed AND your child should be logged in to be able to complete homework tasks.</a:t>
            </a:r>
          </a:p>
          <a:p>
            <a:endParaRPr lang="en-GB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GB" sz="2000" dirty="0">
                <a:latin typeface="Cavolini" panose="03000502040302020204" pitchFamily="66" charset="0"/>
                <a:cs typeface="Cavolini" panose="03000502040302020204" pitchFamily="66" charset="0"/>
              </a:rPr>
              <a:t> QR codes have been sent home however let me know if you need another QR code. </a:t>
            </a:r>
          </a:p>
          <a:p>
            <a:endParaRPr lang="en-GB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GB" sz="2000" dirty="0">
                <a:latin typeface="Cavolini" panose="03000502040302020204" pitchFamily="66" charset="0"/>
                <a:cs typeface="Cavolini" panose="03000502040302020204" pitchFamily="66" charset="0"/>
              </a:rPr>
              <a:t>If anyone is having trouble getting onto Seesaw then we can try and sort it today, if not we can organise support.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0722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95</TotalTime>
  <Words>519</Words>
  <Application>Microsoft Office PowerPoint</Application>
  <PresentationFormat>On-screen Show (4:3)</PresentationFormat>
  <Paragraphs>73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Cavolini</vt:lpstr>
      <vt:lpstr>Corbel</vt:lpstr>
      <vt:lpstr>Wingdings</vt:lpstr>
      <vt:lpstr>Banded</vt:lpstr>
      <vt:lpstr>Meet the Teacher</vt:lpstr>
      <vt:lpstr>About Me</vt:lpstr>
      <vt:lpstr>Communication</vt:lpstr>
      <vt:lpstr>Important class Information</vt:lpstr>
      <vt:lpstr>Class routines &amp; Class Charter</vt:lpstr>
      <vt:lpstr>Homework</vt:lpstr>
      <vt:lpstr>How You Can Help at Home</vt:lpstr>
      <vt:lpstr>Reading eggs &amp; Math Seeds </vt:lpstr>
      <vt:lpstr>SEEsaw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catriona mcaleney</dc:creator>
  <cp:keywords/>
  <dc:description>generated using python-pptx</dc:description>
  <cp:lastModifiedBy>L Rennie</cp:lastModifiedBy>
  <cp:revision>7</cp:revision>
  <dcterms:created xsi:type="dcterms:W3CDTF">2013-01-27T09:14:16Z</dcterms:created>
  <dcterms:modified xsi:type="dcterms:W3CDTF">2025-09-11T15:41:33Z</dcterms:modified>
  <cp:category/>
</cp:coreProperties>
</file>