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sldIdLst>
    <p:sldId id="256" r:id="rId2"/>
    <p:sldId id="269" r:id="rId3"/>
    <p:sldId id="263" r:id="rId4"/>
    <p:sldId id="265" r:id="rId5"/>
    <p:sldId id="266" r:id="rId6"/>
    <p:sldId id="264" r:id="rId7"/>
    <p:sldId id="259" r:id="rId8"/>
    <p:sldId id="268" r:id="rId9"/>
    <p:sldId id="267"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snapToObjects="1">
      <p:cViewPr varScale="1">
        <p:scale>
          <a:sx n="67" d="100"/>
          <a:sy n="67" d="100"/>
        </p:scale>
        <p:origin x="162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tIns="45720" bIns="45720" anchor="ctr">
            <a:normAutofit/>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6553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21749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5BCAD085-E8A6-8845-BD4E-CB4CCA059FC4}" type="datetimeFigureOut">
              <a:rPr lang="en-US" smtClean="0"/>
              <a:t>9/18/2025</a:t>
            </a:fld>
            <a:endParaRPr lang="en-US"/>
          </a:p>
        </p:txBody>
      </p:sp>
      <p:sp>
        <p:nvSpPr>
          <p:cNvPr id="5" name="Footer Placeholder 4"/>
          <p:cNvSpPr>
            <a:spLocks noGrp="1"/>
          </p:cNvSpPr>
          <p:nvPr>
            <p:ph type="ftr" sz="quarter" idx="11"/>
          </p:nvPr>
        </p:nvSpPr>
        <p:spPr>
          <a:xfrm>
            <a:off x="2832102" y="6422855"/>
            <a:ext cx="3209752" cy="365125"/>
          </a:xfrm>
        </p:spPr>
        <p:txBody>
          <a:bodyPr/>
          <a:lstStyle/>
          <a:p>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33988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2500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BCAD085-E8A6-8845-BD4E-CB4CCA059FC4}" type="datetimeFigureOut">
              <a:rPr lang="en-US" smtClean="0"/>
              <a:t>9/18/2025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80498254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28199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6183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94971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0430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32276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1565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019" y="284176"/>
            <a:ext cx="777240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019" y="2011680"/>
            <a:ext cx="777240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557" y="6422855"/>
            <a:ext cx="2595043" cy="365125"/>
          </a:xfrm>
          <a:prstGeom prst="rect">
            <a:avLst/>
          </a:prstGeom>
        </p:spPr>
        <p:txBody>
          <a:bodyPr vert="horz" lIns="91440" tIns="45720" rIns="45720" bIns="45720" rtlCol="0" anchor="ctr"/>
          <a:lstStyle>
            <a:lvl1pPr algn="l">
              <a:defRPr sz="1050">
                <a:solidFill>
                  <a:schemeClr val="tx1"/>
                </a:solidFill>
              </a:defRPr>
            </a:lvl1pPr>
          </a:lstStyle>
          <a:p>
            <a:fld id="{5BCAD085-E8A6-8845-BD4E-CB4CCA059FC4}" type="datetimeFigureOut">
              <a:rPr lang="en-US" smtClean="0"/>
              <a:t>9/18/2025</a:t>
            </a:fld>
            <a:endParaRPr lang="en-US"/>
          </a:p>
        </p:txBody>
      </p:sp>
      <p:sp>
        <p:nvSpPr>
          <p:cNvPr id="5" name="Footer Placeholder 4"/>
          <p:cNvSpPr>
            <a:spLocks noGrp="1"/>
          </p:cNvSpPr>
          <p:nvPr>
            <p:ph type="ftr" sz="quarter" idx="3"/>
          </p:nvPr>
        </p:nvSpPr>
        <p:spPr>
          <a:xfrm>
            <a:off x="4191000" y="6422855"/>
            <a:ext cx="4060627"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8265139" y="6422855"/>
            <a:ext cx="709698" cy="365125"/>
          </a:xfrm>
          <a:prstGeom prst="rect">
            <a:avLst/>
          </a:prstGeom>
        </p:spPr>
        <p:txBody>
          <a:bodyPr vert="horz" lIns="45720" tIns="45720" rIns="91440" bIns="45720" rtlCol="0" anchor="ctr"/>
          <a:lstStyle>
            <a:lvl1pPr algn="l">
              <a:defRPr sz="1200" b="0">
                <a:solidFill>
                  <a:schemeClr val="tx1"/>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633063379"/>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readingeggs.co.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18" Type="http://schemas.openxmlformats.org/officeDocument/2006/relationships/image" Target="../media/image2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17" Type="http://schemas.openxmlformats.org/officeDocument/2006/relationships/image" Target="../media/image19.JPG"/><Relationship Id="rId2" Type="http://schemas.openxmlformats.org/officeDocument/2006/relationships/image" Target="../media/image4.JPG"/><Relationship Id="rId16"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5" Type="http://schemas.openxmlformats.org/officeDocument/2006/relationships/image" Target="../media/image17.JPG"/><Relationship Id="rId10" Type="http://schemas.openxmlformats.org/officeDocument/2006/relationships/image" Target="../media/image12.JPG"/><Relationship Id="rId19" Type="http://schemas.openxmlformats.org/officeDocument/2006/relationships/image" Target="../media/image21.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50990" y="702365"/>
            <a:ext cx="2922198" cy="1409464"/>
          </a:xfrm>
        </p:spPr>
        <p:txBody>
          <a:bodyPr anchor="b">
            <a:normAutofit fontScale="90000"/>
          </a:bodyPr>
          <a:lstStyle/>
          <a:p>
            <a:r>
              <a:rPr lang="en-GB" sz="5400" b="1" dirty="0"/>
              <a:t>Meet the Teacher</a:t>
            </a:r>
          </a:p>
        </p:txBody>
      </p:sp>
      <p:sp>
        <p:nvSpPr>
          <p:cNvPr id="3" name="Subtitle 2"/>
          <p:cNvSpPr>
            <a:spLocks noGrp="1"/>
          </p:cNvSpPr>
          <p:nvPr>
            <p:ph type="subTitle" idx="1"/>
          </p:nvPr>
        </p:nvSpPr>
        <p:spPr>
          <a:xfrm>
            <a:off x="5553015" y="2460171"/>
            <a:ext cx="3286182" cy="3592286"/>
          </a:xfrm>
        </p:spPr>
        <p:txBody>
          <a:bodyPr>
            <a:normAutofit fontScale="92500" lnSpcReduction="10000"/>
          </a:bodyPr>
          <a:lstStyle/>
          <a:p>
            <a:r>
              <a:rPr lang="en-GB" sz="2800" dirty="0">
                <a:solidFill>
                  <a:schemeClr val="bg1"/>
                </a:solidFill>
              </a:rPr>
              <a:t>Welcome to Primary 1</a:t>
            </a:r>
          </a:p>
          <a:p>
            <a:endParaRPr lang="en-GB" sz="2800" dirty="0">
              <a:solidFill>
                <a:schemeClr val="bg1"/>
              </a:solidFill>
            </a:endParaRPr>
          </a:p>
          <a:p>
            <a:endParaRPr lang="en-GB" sz="2800" dirty="0"/>
          </a:p>
          <a:p>
            <a:r>
              <a:rPr lang="en-GB" sz="2800" dirty="0"/>
              <a:t>Class teachers:          Mrs Kaney &amp; Mrs Sim</a:t>
            </a:r>
          </a:p>
          <a:p>
            <a:endParaRPr lang="en-GB" sz="2800" dirty="0"/>
          </a:p>
          <a:p>
            <a:r>
              <a:rPr lang="en-GB" sz="2800" dirty="0"/>
              <a:t>Questions can be asked at the end</a:t>
            </a:r>
          </a:p>
          <a:p>
            <a:endParaRPr lang="en-GB" dirty="0"/>
          </a:p>
          <a:p>
            <a:endParaRPr lang="en-GB" dirty="0"/>
          </a:p>
        </p:txBody>
      </p:sp>
      <p:pic>
        <p:nvPicPr>
          <p:cNvPr id="5" name="Picture 4" descr="Colorful pencils and books">
            <a:extLst>
              <a:ext uri="{FF2B5EF4-FFF2-40B4-BE49-F238E27FC236}">
                <a16:creationId xmlns:a16="http://schemas.microsoft.com/office/drawing/2014/main" id="{595124FC-C0E1-66C2-0063-BCF65DE4F4FE}"/>
              </a:ext>
            </a:extLst>
          </p:cNvPr>
          <p:cNvPicPr>
            <a:picLocks noChangeAspect="1"/>
          </p:cNvPicPr>
          <p:nvPr/>
        </p:nvPicPr>
        <p:blipFill>
          <a:blip r:embed="rId2"/>
          <a:srcRect l="39988" r="9448" b="2"/>
          <a:stretch>
            <a:fillRect/>
          </a:stretch>
        </p:blipFill>
        <p:spPr>
          <a:xfrm>
            <a:off x="20" y="10"/>
            <a:ext cx="5175811" cy="68579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E37985-09B8-4F09-93C7-44CB3EDE5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9144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ACE3465-09BC-73B6-2C3F-C7551950CF0A}"/>
              </a:ext>
            </a:extLst>
          </p:cNvPr>
          <p:cNvPicPr>
            <a:picLocks noChangeAspect="1"/>
          </p:cNvPicPr>
          <p:nvPr/>
        </p:nvPicPr>
        <p:blipFill>
          <a:blip r:embed="rId2"/>
          <a:stretch>
            <a:fillRect/>
          </a:stretch>
        </p:blipFill>
        <p:spPr>
          <a:xfrm>
            <a:off x="1861127" y="745236"/>
            <a:ext cx="5421746" cy="5367528"/>
          </a:xfrm>
          <a:prstGeom prst="rect">
            <a:avLst/>
          </a:prstGeom>
        </p:spPr>
      </p:pic>
    </p:spTree>
    <p:extLst>
      <p:ext uri="{BB962C8B-B14F-4D97-AF65-F5344CB8AC3E}">
        <p14:creationId xmlns:p14="http://schemas.microsoft.com/office/powerpoint/2010/main" val="423733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000" b="1">
                <a:solidFill>
                  <a:srgbClr val="0066CC"/>
                </a:solidFill>
              </a:rPr>
              <a:t>Communication</a:t>
            </a:r>
          </a:p>
        </p:txBody>
      </p:sp>
      <p:sp>
        <p:nvSpPr>
          <p:cNvPr id="3" name="Content Placeholder 2"/>
          <p:cNvSpPr>
            <a:spLocks noGrp="1"/>
          </p:cNvSpPr>
          <p:nvPr>
            <p:ph idx="1"/>
          </p:nvPr>
        </p:nvSpPr>
        <p:spPr>
          <a:xfrm>
            <a:off x="522514" y="2002972"/>
            <a:ext cx="8153400" cy="4702628"/>
          </a:xfrm>
        </p:spPr>
        <p:txBody>
          <a:bodyPr>
            <a:normAutofit fontScale="92500" lnSpcReduction="10000"/>
          </a:bodyPr>
          <a:lstStyle/>
          <a:p>
            <a:pPr marL="0" indent="0">
              <a:buNone/>
            </a:pPr>
            <a:r>
              <a:rPr sz="3200" b="1" dirty="0"/>
              <a:t>How </a:t>
            </a:r>
            <a:r>
              <a:rPr lang="en-GB" sz="3200" b="1" dirty="0"/>
              <a:t>and when t</a:t>
            </a:r>
            <a:r>
              <a:rPr sz="3200" b="1" dirty="0"/>
              <a:t>o contact </a:t>
            </a:r>
            <a:r>
              <a:rPr lang="en-GB" sz="3200" b="1" dirty="0"/>
              <a:t>us:    </a:t>
            </a:r>
          </a:p>
          <a:p>
            <a:r>
              <a:rPr lang="en-GB" sz="3200" dirty="0"/>
              <a:t> You can call the school office, send a private message on Seesaw or a note in the diary, or feel free to catch us for a chat at the end of the day. </a:t>
            </a:r>
          </a:p>
          <a:p>
            <a:r>
              <a:rPr lang="en-GB" sz="3200" dirty="0"/>
              <a:t>We will always aim to get back to you as soon as we can.</a:t>
            </a:r>
          </a:p>
          <a:p>
            <a:endParaRPr lang="en-GB" sz="3200" dirty="0"/>
          </a:p>
          <a:p>
            <a:pPr marL="0" indent="0">
              <a:buNone/>
            </a:pPr>
            <a:r>
              <a:rPr sz="3200" dirty="0"/>
              <a:t> </a:t>
            </a:r>
            <a:r>
              <a:rPr lang="en-GB" sz="3200" b="1" dirty="0"/>
              <a:t>Information and </a:t>
            </a:r>
            <a:r>
              <a:rPr sz="3200" b="1" dirty="0"/>
              <a:t>updates:</a:t>
            </a:r>
            <a:r>
              <a:rPr lang="en-GB" sz="3200" b="1" dirty="0"/>
              <a:t> </a:t>
            </a:r>
          </a:p>
          <a:p>
            <a:r>
              <a:rPr sz="3200" dirty="0"/>
              <a:t>Seesaw</a:t>
            </a:r>
            <a:r>
              <a:rPr lang="en-GB" sz="3200" dirty="0"/>
              <a:t>, Sway digital newsletters or homework diary</a:t>
            </a:r>
          </a:p>
          <a:p>
            <a:endParaRPr sz="2400" dirty="0">
              <a:solidFill>
                <a:srgbClr val="3C3C3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4000" b="1" dirty="0">
                <a:solidFill>
                  <a:srgbClr val="0066CC"/>
                </a:solidFill>
              </a:rPr>
              <a:t>Important </a:t>
            </a:r>
            <a:r>
              <a:rPr lang="en-GB" sz="4000" b="1" dirty="0">
                <a:solidFill>
                  <a:srgbClr val="0066CC"/>
                </a:solidFill>
              </a:rPr>
              <a:t>class </a:t>
            </a:r>
            <a:r>
              <a:rPr sz="4000" b="1" dirty="0">
                <a:solidFill>
                  <a:srgbClr val="0066CC"/>
                </a:solidFill>
              </a:rPr>
              <a:t>Information</a:t>
            </a:r>
          </a:p>
        </p:txBody>
      </p:sp>
      <p:sp>
        <p:nvSpPr>
          <p:cNvPr id="3" name="Content Placeholder 2"/>
          <p:cNvSpPr>
            <a:spLocks noGrp="1"/>
          </p:cNvSpPr>
          <p:nvPr>
            <p:ph idx="1"/>
          </p:nvPr>
        </p:nvSpPr>
        <p:spPr>
          <a:xfrm>
            <a:off x="337456" y="1792936"/>
            <a:ext cx="8719457" cy="4956207"/>
          </a:xfrm>
        </p:spPr>
        <p:txBody>
          <a:bodyPr>
            <a:normAutofit fontScale="92500"/>
          </a:bodyPr>
          <a:lstStyle/>
          <a:p>
            <a:pPr marL="0" indent="0" algn="ctr">
              <a:buNone/>
            </a:pPr>
            <a:r>
              <a:rPr sz="2400" b="1" dirty="0"/>
              <a:t>PE days</a:t>
            </a:r>
            <a:endParaRPr lang="en-GB" sz="2400" b="1" dirty="0"/>
          </a:p>
          <a:p>
            <a:r>
              <a:rPr lang="en-GB" sz="2400" dirty="0"/>
              <a:t>Our PE days are Tuesdays and Thursdays.</a:t>
            </a:r>
          </a:p>
          <a:p>
            <a:r>
              <a:rPr lang="en-GB" sz="2400" dirty="0"/>
              <a:t>Children can come to school in their tracksuits on these days. </a:t>
            </a:r>
          </a:p>
          <a:p>
            <a:pPr marL="0" indent="0" algn="ctr">
              <a:buNone/>
            </a:pPr>
            <a:r>
              <a:rPr lang="en-GB" sz="2400" b="1" dirty="0"/>
              <a:t>Homework</a:t>
            </a:r>
          </a:p>
          <a:p>
            <a:r>
              <a:rPr lang="en-GB" sz="2400" dirty="0"/>
              <a:t>Homework will always be set on a Monday and due on the Friday  (Thursday if Friday is a holiday.) </a:t>
            </a:r>
          </a:p>
          <a:p>
            <a:r>
              <a:rPr lang="en-GB" sz="2400" dirty="0"/>
              <a:t>Children will have their sound and word tubs to practise every evening, and a reading book will be introduced when appropriate. They will also have a worksheet to reinforce phonics or number work. </a:t>
            </a:r>
          </a:p>
          <a:p>
            <a:r>
              <a:rPr lang="en-GB" sz="2400" dirty="0"/>
              <a:t>As the year progresses, online homework will also be set on Reading Eggs or Math Seeds. Your child will be familiar with these platforms by this time, and we will give you an overview of this today.</a:t>
            </a:r>
          </a:p>
          <a:p>
            <a:endParaRPr lang="en-GB" sz="2400" dirty="0"/>
          </a:p>
          <a:p>
            <a:endParaRPr lang="en-GB" sz="2400" dirty="0">
              <a:solidFill>
                <a:srgbClr val="3C3C3C"/>
              </a:solidFill>
            </a:endParaRPr>
          </a:p>
          <a:p>
            <a:pPr marL="0" indent="0">
              <a:buNone/>
            </a:pPr>
            <a:endParaRPr lang="en-GB" sz="2400" dirty="0">
              <a:solidFill>
                <a:srgbClr val="3C3C3C"/>
              </a:solidFill>
            </a:endParaRPr>
          </a:p>
          <a:p>
            <a:endParaRPr lang="en-GB" sz="2400" dirty="0">
              <a:solidFill>
                <a:srgbClr val="3C3C3C"/>
              </a:solidFill>
            </a:endParaRPr>
          </a:p>
          <a:p>
            <a:endParaRPr sz="2400" dirty="0">
              <a:solidFill>
                <a:srgbClr val="3C3C3C"/>
              </a:solidFill>
            </a:endParaRPr>
          </a:p>
        </p:txBody>
      </p:sp>
    </p:spTree>
    <p:extLst>
      <p:ext uri="{BB962C8B-B14F-4D97-AF65-F5344CB8AC3E}">
        <p14:creationId xmlns:p14="http://schemas.microsoft.com/office/powerpoint/2010/main" val="1405222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b="1" dirty="0">
                <a:solidFill>
                  <a:srgbClr val="0066CC"/>
                </a:solidFill>
              </a:rPr>
              <a:t>Reading eggs &amp; Math Seeds </a:t>
            </a:r>
            <a:endParaRPr sz="4000" b="1" dirty="0">
              <a:solidFill>
                <a:srgbClr val="0066CC"/>
              </a:solidFill>
            </a:endParaRPr>
          </a:p>
        </p:txBody>
      </p:sp>
      <p:sp>
        <p:nvSpPr>
          <p:cNvPr id="3" name="Content Placeholder 2"/>
          <p:cNvSpPr>
            <a:spLocks noGrp="1"/>
          </p:cNvSpPr>
          <p:nvPr>
            <p:ph idx="1"/>
          </p:nvPr>
        </p:nvSpPr>
        <p:spPr>
          <a:xfrm>
            <a:off x="283028" y="3951513"/>
            <a:ext cx="8556171" cy="2622311"/>
          </a:xfrm>
        </p:spPr>
        <p:txBody>
          <a:bodyPr>
            <a:normAutofit fontScale="85000" lnSpcReduction="20000"/>
          </a:bodyPr>
          <a:lstStyle/>
          <a:p>
            <a:pPr marL="0" indent="0">
              <a:buNone/>
            </a:pPr>
            <a:endParaRPr lang="en-GB" sz="2000" dirty="0"/>
          </a:p>
          <a:p>
            <a:pPr marL="0" indent="0">
              <a:buNone/>
            </a:pPr>
            <a:endParaRPr lang="en-GB" sz="2000" dirty="0"/>
          </a:p>
          <a:p>
            <a:pPr marL="0" indent="0">
              <a:buNone/>
            </a:pPr>
            <a:endParaRPr lang="en-GB" sz="2000" dirty="0"/>
          </a:p>
          <a:p>
            <a:pPr marL="0" indent="0">
              <a:buNone/>
            </a:pPr>
            <a:endParaRPr lang="en-GB" sz="2800" dirty="0"/>
          </a:p>
          <a:p>
            <a:pPr marL="0" indent="0">
              <a:buNone/>
            </a:pPr>
            <a:endParaRPr lang="en-GB" sz="2800" dirty="0">
              <a:solidFill>
                <a:schemeClr val="bg1"/>
              </a:solidFill>
            </a:endParaRPr>
          </a:p>
          <a:p>
            <a:pPr marL="0" indent="0">
              <a:buNone/>
            </a:pPr>
            <a:r>
              <a:rPr lang="en-GB" sz="2800" dirty="0">
                <a:solidFill>
                  <a:schemeClr val="bg1"/>
                </a:solidFill>
              </a:rPr>
              <a:t>Please let me know at the end if you do not have a device they can use at home for online homework tasks</a:t>
            </a:r>
          </a:p>
        </p:txBody>
      </p:sp>
      <p:sp>
        <p:nvSpPr>
          <p:cNvPr id="4" name="TextBox 3">
            <a:extLst>
              <a:ext uri="{FF2B5EF4-FFF2-40B4-BE49-F238E27FC236}">
                <a16:creationId xmlns:a16="http://schemas.microsoft.com/office/drawing/2014/main" id="{4ED84E35-7EB8-015D-E408-3BDD9A0F18BB}"/>
              </a:ext>
            </a:extLst>
          </p:cNvPr>
          <p:cNvSpPr txBox="1"/>
          <p:nvPr/>
        </p:nvSpPr>
        <p:spPr>
          <a:xfrm>
            <a:off x="283028" y="2024743"/>
            <a:ext cx="8425543" cy="1354217"/>
          </a:xfrm>
          <a:prstGeom prst="rect">
            <a:avLst/>
          </a:prstGeom>
          <a:noFill/>
        </p:spPr>
        <p:txBody>
          <a:bodyPr wrap="square" rtlCol="0">
            <a:spAutoFit/>
          </a:bodyPr>
          <a:lstStyle/>
          <a:p>
            <a:r>
              <a:rPr lang="en-GB" sz="2400" dirty="0">
                <a:solidFill>
                  <a:schemeClr val="bg1"/>
                </a:solidFill>
              </a:rPr>
              <a:t>Let’s now look at the Reading Eggs and Math Seeds platform to know exactly what the class will be asked to complete and where to find it: </a:t>
            </a:r>
            <a:r>
              <a:rPr lang="en-GB" sz="2400" dirty="0">
                <a:hlinkClick r:id="rId2">
                  <a:extLst>
                    <a:ext uri="{A12FA001-AC4F-418D-AE19-62706E023703}">
                      <ahyp:hlinkClr xmlns:ahyp="http://schemas.microsoft.com/office/drawing/2018/hyperlinkcolor" val="tx"/>
                    </a:ext>
                  </a:extLst>
                </a:hlinkClick>
              </a:rPr>
              <a:t>https://readingeggs.co.uk/</a:t>
            </a:r>
            <a:r>
              <a:rPr lang="en-GB" sz="2400" dirty="0"/>
              <a:t> </a:t>
            </a:r>
          </a:p>
          <a:p>
            <a:pPr algn="ctr"/>
            <a:r>
              <a:rPr lang="en-GB" sz="1000" dirty="0"/>
              <a:t> </a:t>
            </a:r>
            <a:endParaRPr lang="en-GB" dirty="0"/>
          </a:p>
        </p:txBody>
      </p:sp>
      <p:sp>
        <p:nvSpPr>
          <p:cNvPr id="5" name="TextBox 4">
            <a:extLst>
              <a:ext uri="{FF2B5EF4-FFF2-40B4-BE49-F238E27FC236}">
                <a16:creationId xmlns:a16="http://schemas.microsoft.com/office/drawing/2014/main" id="{AE9686AB-2CB6-9DBA-6C5D-B39EB9295254}"/>
              </a:ext>
            </a:extLst>
          </p:cNvPr>
          <p:cNvSpPr txBox="1"/>
          <p:nvPr/>
        </p:nvSpPr>
        <p:spPr>
          <a:xfrm>
            <a:off x="283028" y="3473877"/>
            <a:ext cx="8577944" cy="1938992"/>
          </a:xfrm>
          <a:prstGeom prst="rect">
            <a:avLst/>
          </a:prstGeom>
          <a:noFill/>
        </p:spPr>
        <p:txBody>
          <a:bodyPr wrap="square" rtlCol="0">
            <a:spAutoFit/>
          </a:bodyPr>
          <a:lstStyle/>
          <a:p>
            <a:r>
              <a:rPr lang="en-GB" sz="2400" dirty="0"/>
              <a:t>In summary the homework tasks will be usually be:</a:t>
            </a:r>
          </a:p>
          <a:p>
            <a:endParaRPr lang="en-GB" sz="2400" dirty="0"/>
          </a:p>
          <a:p>
            <a:pPr marL="342900" indent="-342900">
              <a:buFont typeface="Arial" panose="020B0604020202020204" pitchFamily="34" charset="0"/>
              <a:buChar char="•"/>
            </a:pPr>
            <a:r>
              <a:rPr lang="en-GB" sz="2400" dirty="0"/>
              <a:t>Reading Eggs lessons</a:t>
            </a:r>
          </a:p>
          <a:p>
            <a:pPr marL="342900" indent="-342900">
              <a:buFont typeface="Arial" panose="020B0604020202020204" pitchFamily="34" charset="0"/>
              <a:buChar char="•"/>
            </a:pPr>
            <a:r>
              <a:rPr lang="en-GB" sz="2400" dirty="0"/>
              <a:t>Fast Phonics</a:t>
            </a:r>
          </a:p>
          <a:p>
            <a:pPr marL="342900" indent="-342900">
              <a:buFont typeface="Arial" panose="020B0604020202020204" pitchFamily="34" charset="0"/>
              <a:buChar char="•"/>
            </a:pPr>
            <a:r>
              <a:rPr lang="en-GB" sz="2400" dirty="0"/>
              <a:t>Maths Seeds lessons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b="1" dirty="0">
                <a:solidFill>
                  <a:srgbClr val="0066CC"/>
                </a:solidFill>
              </a:rPr>
              <a:t>How You Can </a:t>
            </a:r>
            <a:r>
              <a:rPr lang="en-GB" sz="4000" b="1" dirty="0">
                <a:solidFill>
                  <a:srgbClr val="0066CC"/>
                </a:solidFill>
              </a:rPr>
              <a:t>You </a:t>
            </a:r>
            <a:r>
              <a:rPr sz="4000" b="1" dirty="0">
                <a:solidFill>
                  <a:srgbClr val="0066CC"/>
                </a:solidFill>
              </a:rPr>
              <a:t>Help at Home</a:t>
            </a:r>
          </a:p>
        </p:txBody>
      </p:sp>
      <p:sp>
        <p:nvSpPr>
          <p:cNvPr id="3" name="Content Placeholder 2"/>
          <p:cNvSpPr>
            <a:spLocks noGrp="1"/>
          </p:cNvSpPr>
          <p:nvPr>
            <p:ph idx="1"/>
          </p:nvPr>
        </p:nvSpPr>
        <p:spPr>
          <a:xfrm>
            <a:off x="342509" y="2011680"/>
            <a:ext cx="8458981" cy="4562144"/>
          </a:xfrm>
        </p:spPr>
        <p:txBody>
          <a:bodyPr>
            <a:normAutofit/>
          </a:bodyPr>
          <a:lstStyle/>
          <a:p>
            <a:r>
              <a:rPr lang="en-GB" sz="2400" dirty="0"/>
              <a:t>Encourage reading for pleasure</a:t>
            </a:r>
          </a:p>
          <a:p>
            <a:r>
              <a:rPr lang="en-GB" sz="2400" dirty="0"/>
              <a:t>Read aloud to your child</a:t>
            </a:r>
          </a:p>
          <a:p>
            <a:r>
              <a:rPr lang="en-GB" sz="2400" dirty="0"/>
              <a:t>Frequent use of word and sound tubs </a:t>
            </a:r>
          </a:p>
          <a:p>
            <a:r>
              <a:rPr lang="en-GB" sz="2400" dirty="0"/>
              <a:t>Frequent opportunity to read aloud to a parent, reading books are perfect for this.</a:t>
            </a:r>
          </a:p>
          <a:p>
            <a:r>
              <a:rPr lang="en-GB" sz="2400" dirty="0"/>
              <a:t>Count together</a:t>
            </a:r>
          </a:p>
          <a:p>
            <a:r>
              <a:rPr lang="en-GB" sz="2400" dirty="0"/>
              <a:t>Play car games such as I spy, I went to the shop or sing number songs together.</a:t>
            </a:r>
          </a:p>
          <a:p>
            <a:endParaRPr sz="2400" dirty="0">
              <a:solidFill>
                <a:srgbClr val="3C3C3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41" y="309003"/>
            <a:ext cx="7772400" cy="1508760"/>
          </a:xfrm>
        </p:spPr>
        <p:txBody>
          <a:bodyPr/>
          <a:lstStyle/>
          <a:p>
            <a:pPr algn="ctr"/>
            <a:r>
              <a:rPr lang="en-GB" sz="4000" b="1" dirty="0">
                <a:solidFill>
                  <a:srgbClr val="0066CC"/>
                </a:solidFill>
              </a:rPr>
              <a:t>Class Charter &amp; CELEBRATING SUCCESS</a:t>
            </a:r>
            <a:endParaRPr sz="4000" b="1" dirty="0">
              <a:solidFill>
                <a:srgbClr val="0066CC"/>
              </a:solidFill>
            </a:endParaRPr>
          </a:p>
        </p:txBody>
      </p:sp>
      <p:pic>
        <p:nvPicPr>
          <p:cNvPr id="14" name="Picture 13" descr="A child smiling at the camera&#10;&#10;AI-generated content may be incorrect.">
            <a:extLst>
              <a:ext uri="{FF2B5EF4-FFF2-40B4-BE49-F238E27FC236}">
                <a16:creationId xmlns:a16="http://schemas.microsoft.com/office/drawing/2014/main" id="{6F5E848F-AF95-2472-B625-331C326E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647" y="1857479"/>
            <a:ext cx="1217069" cy="1174755"/>
          </a:xfrm>
          <a:prstGeom prst="rect">
            <a:avLst/>
          </a:prstGeom>
          <a:ln w="57150">
            <a:solidFill>
              <a:schemeClr val="tx1"/>
            </a:solidFill>
          </a:ln>
        </p:spPr>
      </p:pic>
      <p:pic>
        <p:nvPicPr>
          <p:cNvPr id="15" name="Picture 14" descr="A child smiling at the camera&#10;&#10;AI-generated content may be incorrect.">
            <a:extLst>
              <a:ext uri="{FF2B5EF4-FFF2-40B4-BE49-F238E27FC236}">
                <a16:creationId xmlns:a16="http://schemas.microsoft.com/office/drawing/2014/main" id="{DEA96B5E-96B5-41B0-E7FB-49A411F23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786" y="1857479"/>
            <a:ext cx="1153384" cy="1244857"/>
          </a:xfrm>
          <a:prstGeom prst="rect">
            <a:avLst/>
          </a:prstGeom>
          <a:ln w="57150">
            <a:solidFill>
              <a:schemeClr val="tx1"/>
            </a:solidFill>
          </a:ln>
        </p:spPr>
      </p:pic>
      <p:pic>
        <p:nvPicPr>
          <p:cNvPr id="16" name="Picture 15" descr="A child wearing glasses and smiling&#10;&#10;AI-generated content may be incorrect.">
            <a:extLst>
              <a:ext uri="{FF2B5EF4-FFF2-40B4-BE49-F238E27FC236}">
                <a16:creationId xmlns:a16="http://schemas.microsoft.com/office/drawing/2014/main" id="{3FFFF752-A36C-E8A3-3600-80D27AB52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8958" y="1825427"/>
            <a:ext cx="1055806" cy="1245601"/>
          </a:xfrm>
          <a:prstGeom prst="rect">
            <a:avLst/>
          </a:prstGeom>
          <a:ln w="57150">
            <a:solidFill>
              <a:schemeClr val="tx1"/>
            </a:solidFill>
          </a:ln>
        </p:spPr>
      </p:pic>
      <p:pic>
        <p:nvPicPr>
          <p:cNvPr id="17" name="Picture 16" descr="A child smiling at the camera&#10;&#10;AI-generated content may be incorrect.">
            <a:extLst>
              <a:ext uri="{FF2B5EF4-FFF2-40B4-BE49-F238E27FC236}">
                <a16:creationId xmlns:a16="http://schemas.microsoft.com/office/drawing/2014/main" id="{8A9FFB1C-3BEC-900D-4470-32212DA0F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4834" y="1833607"/>
            <a:ext cx="956615" cy="1304529"/>
          </a:xfrm>
          <a:prstGeom prst="rect">
            <a:avLst/>
          </a:prstGeom>
          <a:ln w="57150">
            <a:solidFill>
              <a:schemeClr val="tx1"/>
            </a:solidFill>
          </a:ln>
        </p:spPr>
      </p:pic>
      <p:pic>
        <p:nvPicPr>
          <p:cNvPr id="18" name="Picture 17" descr="A child in a blue shirt&#10;&#10;AI-generated content may be incorrect.">
            <a:extLst>
              <a:ext uri="{FF2B5EF4-FFF2-40B4-BE49-F238E27FC236}">
                <a16:creationId xmlns:a16="http://schemas.microsoft.com/office/drawing/2014/main" id="{641D4409-8D77-6674-20EA-CF684C5D0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5112" y="1835707"/>
            <a:ext cx="1162100" cy="1355310"/>
          </a:xfrm>
          <a:prstGeom prst="rect">
            <a:avLst/>
          </a:prstGeom>
          <a:ln w="57150">
            <a:solidFill>
              <a:schemeClr val="tx1"/>
            </a:solidFill>
          </a:ln>
        </p:spPr>
      </p:pic>
      <p:pic>
        <p:nvPicPr>
          <p:cNvPr id="19" name="Picture 18" descr="A child smiling at the camera&#10;&#10;AI-generated content may be incorrect.">
            <a:extLst>
              <a:ext uri="{FF2B5EF4-FFF2-40B4-BE49-F238E27FC236}">
                <a16:creationId xmlns:a16="http://schemas.microsoft.com/office/drawing/2014/main" id="{89B81EF8-F479-96CC-E7E5-C4CB98C94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0369" y="3130457"/>
            <a:ext cx="1153385" cy="1250416"/>
          </a:xfrm>
          <a:prstGeom prst="rect">
            <a:avLst/>
          </a:prstGeom>
          <a:ln w="57150">
            <a:solidFill>
              <a:schemeClr val="tx1"/>
            </a:solidFill>
          </a:ln>
        </p:spPr>
      </p:pic>
      <p:pic>
        <p:nvPicPr>
          <p:cNvPr id="20" name="Picture 19" descr="A child smiling at the camera&#10;&#10;AI-generated content may be incorrect.">
            <a:extLst>
              <a:ext uri="{FF2B5EF4-FFF2-40B4-BE49-F238E27FC236}">
                <a16:creationId xmlns:a16="http://schemas.microsoft.com/office/drawing/2014/main" id="{897963DA-9273-2DA4-EDE4-6C3609332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842" y="3127631"/>
            <a:ext cx="1095870" cy="1244857"/>
          </a:xfrm>
          <a:prstGeom prst="rect">
            <a:avLst/>
          </a:prstGeom>
          <a:ln w="57150">
            <a:solidFill>
              <a:schemeClr val="tx1"/>
            </a:solidFill>
          </a:ln>
        </p:spPr>
      </p:pic>
      <p:pic>
        <p:nvPicPr>
          <p:cNvPr id="21" name="Picture 20" descr="A child smiling at the camera&#10;&#10;AI-generated content may be incorrect.">
            <a:extLst>
              <a:ext uri="{FF2B5EF4-FFF2-40B4-BE49-F238E27FC236}">
                <a16:creationId xmlns:a16="http://schemas.microsoft.com/office/drawing/2014/main" id="{F5A867E6-6674-D07E-BD54-5F7917A768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7800" y="3138136"/>
            <a:ext cx="1095870" cy="1212108"/>
          </a:xfrm>
          <a:prstGeom prst="rect">
            <a:avLst/>
          </a:prstGeom>
          <a:ln w="57150">
            <a:solidFill>
              <a:schemeClr val="tx1"/>
            </a:solidFill>
          </a:ln>
        </p:spPr>
      </p:pic>
      <p:pic>
        <p:nvPicPr>
          <p:cNvPr id="22" name="Picture 21" descr="A child with blonde hair wearing a backpack&#10;&#10;AI-generated content may be incorrect.">
            <a:extLst>
              <a:ext uri="{FF2B5EF4-FFF2-40B4-BE49-F238E27FC236}">
                <a16:creationId xmlns:a16="http://schemas.microsoft.com/office/drawing/2014/main" id="{514EE266-8688-C892-46E9-0AC451C80A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8537" y="1875973"/>
            <a:ext cx="1127983" cy="1137765"/>
          </a:xfrm>
          <a:prstGeom prst="rect">
            <a:avLst/>
          </a:prstGeom>
          <a:ln w="57150">
            <a:solidFill>
              <a:schemeClr val="tx1"/>
            </a:solidFill>
          </a:ln>
        </p:spPr>
      </p:pic>
      <p:pic>
        <p:nvPicPr>
          <p:cNvPr id="23" name="Picture 22" descr="A child smiling at the camera&#10;&#10;AI-generated content may be incorrect.">
            <a:extLst>
              <a:ext uri="{FF2B5EF4-FFF2-40B4-BE49-F238E27FC236}">
                <a16:creationId xmlns:a16="http://schemas.microsoft.com/office/drawing/2014/main" id="{68F6EE1A-F07A-37B3-0A92-2804F51D9E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6520" y="1875973"/>
            <a:ext cx="1145189" cy="1137765"/>
          </a:xfrm>
          <a:prstGeom prst="rect">
            <a:avLst/>
          </a:prstGeom>
          <a:ln w="57150">
            <a:solidFill>
              <a:schemeClr val="tx1"/>
            </a:solidFill>
          </a:ln>
        </p:spPr>
      </p:pic>
      <p:pic>
        <p:nvPicPr>
          <p:cNvPr id="24" name="Picture 23" descr="A child smiling at the camera&#10;&#10;AI-generated content may be incorrect.">
            <a:extLst>
              <a:ext uri="{FF2B5EF4-FFF2-40B4-BE49-F238E27FC236}">
                <a16:creationId xmlns:a16="http://schemas.microsoft.com/office/drawing/2014/main" id="{B8C9E4BB-5F36-F48B-823B-CF87760E04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76247" y="4437031"/>
            <a:ext cx="1172711" cy="1231312"/>
          </a:xfrm>
          <a:prstGeom prst="rect">
            <a:avLst/>
          </a:prstGeom>
          <a:ln w="57150">
            <a:solidFill>
              <a:schemeClr val="tx1"/>
            </a:solidFill>
          </a:ln>
        </p:spPr>
      </p:pic>
      <p:pic>
        <p:nvPicPr>
          <p:cNvPr id="25" name="Picture 24" descr="A child with red hair&#10;&#10;AI-generated content may be incorrect.">
            <a:extLst>
              <a:ext uri="{FF2B5EF4-FFF2-40B4-BE49-F238E27FC236}">
                <a16:creationId xmlns:a16="http://schemas.microsoft.com/office/drawing/2014/main" id="{0F7CFD43-1106-7F03-00AA-A41E3D7058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53457" y="4410096"/>
            <a:ext cx="1222647" cy="1231312"/>
          </a:xfrm>
          <a:prstGeom prst="rect">
            <a:avLst/>
          </a:prstGeom>
          <a:ln w="57150">
            <a:solidFill>
              <a:schemeClr val="tx1"/>
            </a:solidFill>
          </a:ln>
        </p:spPr>
      </p:pic>
      <p:pic>
        <p:nvPicPr>
          <p:cNvPr id="26" name="Picture 25" descr="A child looking down at the camera&#10;&#10;AI-generated content may be incorrect.">
            <a:extLst>
              <a:ext uri="{FF2B5EF4-FFF2-40B4-BE49-F238E27FC236}">
                <a16:creationId xmlns:a16="http://schemas.microsoft.com/office/drawing/2014/main" id="{B7A9CBAE-FA8C-2875-E9CC-DBA382CB92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3881" y="3096775"/>
            <a:ext cx="1279023" cy="1245601"/>
          </a:xfrm>
          <a:prstGeom prst="rect">
            <a:avLst/>
          </a:prstGeom>
          <a:ln w="57150">
            <a:solidFill>
              <a:schemeClr val="tx1"/>
            </a:solidFill>
          </a:ln>
        </p:spPr>
      </p:pic>
      <p:pic>
        <p:nvPicPr>
          <p:cNvPr id="27" name="Picture 26" descr="A child smiling at the camera&#10;&#10;AI-generated content may be incorrect.">
            <a:extLst>
              <a:ext uri="{FF2B5EF4-FFF2-40B4-BE49-F238E27FC236}">
                <a16:creationId xmlns:a16="http://schemas.microsoft.com/office/drawing/2014/main" id="{470A60B9-6AA2-6CF1-2BA1-5A9F856023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7828" y="4402951"/>
            <a:ext cx="1161663" cy="1245601"/>
          </a:xfrm>
          <a:prstGeom prst="rect">
            <a:avLst/>
          </a:prstGeom>
          <a:ln w="57150">
            <a:solidFill>
              <a:schemeClr val="tx1"/>
            </a:solidFill>
          </a:ln>
        </p:spPr>
      </p:pic>
      <p:pic>
        <p:nvPicPr>
          <p:cNvPr id="28" name="Picture 27" descr="A child looking up with a blue bow on her head&#10;&#10;AI-generated content may be incorrect.">
            <a:extLst>
              <a:ext uri="{FF2B5EF4-FFF2-40B4-BE49-F238E27FC236}">
                <a16:creationId xmlns:a16="http://schemas.microsoft.com/office/drawing/2014/main" id="{1B55A4C3-14B0-0590-910E-95E117C430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98815" y="4429091"/>
            <a:ext cx="1250476" cy="1231312"/>
          </a:xfrm>
          <a:prstGeom prst="rect">
            <a:avLst/>
          </a:prstGeom>
          <a:ln w="57150">
            <a:solidFill>
              <a:schemeClr val="tx1"/>
            </a:solidFill>
          </a:ln>
        </p:spPr>
      </p:pic>
      <p:pic>
        <p:nvPicPr>
          <p:cNvPr id="29" name="Picture 28" descr="A child in a blue shirt&#10;&#10;AI-generated content may be incorrect.">
            <a:extLst>
              <a:ext uri="{FF2B5EF4-FFF2-40B4-BE49-F238E27FC236}">
                <a16:creationId xmlns:a16="http://schemas.microsoft.com/office/drawing/2014/main" id="{6E0F2A5B-C766-F24E-A690-28E3E0AB657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75181" y="4417240"/>
            <a:ext cx="1222797" cy="1231312"/>
          </a:xfrm>
          <a:prstGeom prst="rect">
            <a:avLst/>
          </a:prstGeom>
          <a:ln w="57150">
            <a:solidFill>
              <a:schemeClr val="tx1"/>
            </a:solidFill>
          </a:ln>
        </p:spPr>
      </p:pic>
      <p:pic>
        <p:nvPicPr>
          <p:cNvPr id="30" name="Picture 29" descr="A child smiling at the camera&#10;&#10;AI-generated content may be incorrect.">
            <a:extLst>
              <a:ext uri="{FF2B5EF4-FFF2-40B4-BE49-F238E27FC236}">
                <a16:creationId xmlns:a16="http://schemas.microsoft.com/office/drawing/2014/main" id="{48A83B2A-2291-388D-96A5-438F2ADDE2B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21161" y="3127631"/>
            <a:ext cx="1095905" cy="1239797"/>
          </a:xfrm>
          <a:prstGeom prst="rect">
            <a:avLst/>
          </a:prstGeom>
          <a:ln w="57150">
            <a:solidFill>
              <a:schemeClr val="tx1"/>
            </a:solidFill>
          </a:ln>
        </p:spPr>
      </p:pic>
      <p:pic>
        <p:nvPicPr>
          <p:cNvPr id="31" name="Picture 30" descr="A child with bows in her hair&#10;&#10;AI-generated content may be incorrect.">
            <a:extLst>
              <a:ext uri="{FF2B5EF4-FFF2-40B4-BE49-F238E27FC236}">
                <a16:creationId xmlns:a16="http://schemas.microsoft.com/office/drawing/2014/main" id="{53CB159A-A02E-6B76-E7D6-D309F6CA7FD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15376" y="3071028"/>
            <a:ext cx="1222647" cy="1310327"/>
          </a:xfrm>
          <a:prstGeom prst="rect">
            <a:avLst/>
          </a:prstGeom>
          <a:ln w="57150">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C5AF-2487-B936-FDFF-A1926348D1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CB307-5DF9-F544-AD08-187CF75A484D}"/>
              </a:ext>
            </a:extLst>
          </p:cNvPr>
          <p:cNvSpPr>
            <a:spLocks noGrp="1"/>
          </p:cNvSpPr>
          <p:nvPr>
            <p:ph type="title"/>
          </p:nvPr>
        </p:nvSpPr>
        <p:spPr/>
        <p:txBody>
          <a:bodyPr/>
          <a:lstStyle/>
          <a:p>
            <a:pPr algn="ctr"/>
            <a:r>
              <a:rPr lang="en-GB" sz="4000" b="1" dirty="0">
                <a:solidFill>
                  <a:srgbClr val="0066CC"/>
                </a:solidFill>
              </a:rPr>
              <a:t>Class Charter &amp; CELEBRATING SUCCESS</a:t>
            </a:r>
            <a:endParaRPr sz="4000" b="1" dirty="0">
              <a:solidFill>
                <a:srgbClr val="0066CC"/>
              </a:solidFill>
            </a:endParaRPr>
          </a:p>
        </p:txBody>
      </p:sp>
      <p:sp>
        <p:nvSpPr>
          <p:cNvPr id="6" name="TextBox 5">
            <a:extLst>
              <a:ext uri="{FF2B5EF4-FFF2-40B4-BE49-F238E27FC236}">
                <a16:creationId xmlns:a16="http://schemas.microsoft.com/office/drawing/2014/main" id="{A6FDB4B3-EB44-49B0-45DA-EE5A489C0F1A}"/>
              </a:ext>
            </a:extLst>
          </p:cNvPr>
          <p:cNvSpPr txBox="1"/>
          <p:nvPr/>
        </p:nvSpPr>
        <p:spPr>
          <a:xfrm>
            <a:off x="326571" y="1959429"/>
            <a:ext cx="8382000" cy="5632311"/>
          </a:xfrm>
          <a:prstGeom prst="rect">
            <a:avLst/>
          </a:prstGeom>
          <a:noFill/>
        </p:spPr>
        <p:txBody>
          <a:bodyPr wrap="square">
            <a:spAutoFit/>
          </a:bodyPr>
          <a:lstStyle/>
          <a:p>
            <a:pPr marL="342900" indent="-342900">
              <a:buFont typeface="Arial" panose="020B0604020202020204" pitchFamily="34" charset="0"/>
              <a:buChar char="•"/>
            </a:pPr>
            <a:r>
              <a:rPr lang="en-GB" sz="2400" dirty="0"/>
              <a:t>Positive behaviour approach- In St Fillan’s children are given house points for displaying the values of our class charter. These points are counted each week and the winning house receives an extra play. At the end of the year the winning house is awarded the house cup.</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Rewards &amp; celebrations: We love to celebrate our pupils’ achievements both in and out of school via our wider achievement wall. Please encourage your child to share their achievements with us.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In school achievements are celebrated at assembly via our Head Teacher Awards and Everyday Hero Awards. </a:t>
            </a:r>
          </a:p>
          <a:p>
            <a:endParaRPr lang="en-GB" sz="2400" dirty="0"/>
          </a:p>
          <a:p>
            <a:endParaRPr lang="en-GB" sz="2400" dirty="0"/>
          </a:p>
        </p:txBody>
      </p:sp>
    </p:spTree>
    <p:extLst>
      <p:ext uri="{BB962C8B-B14F-4D97-AF65-F5344CB8AC3E}">
        <p14:creationId xmlns:p14="http://schemas.microsoft.com/office/powerpoint/2010/main" val="2796284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3A3FE-B7D5-56D6-EE24-9FFF74F97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26EA8-D054-D3A7-02AD-0E86CC4F5AA6}"/>
              </a:ext>
            </a:extLst>
          </p:cNvPr>
          <p:cNvSpPr>
            <a:spLocks noGrp="1"/>
          </p:cNvSpPr>
          <p:nvPr>
            <p:ph type="title"/>
          </p:nvPr>
        </p:nvSpPr>
        <p:spPr/>
        <p:txBody>
          <a:bodyPr/>
          <a:lstStyle/>
          <a:p>
            <a:pPr algn="ctr"/>
            <a:r>
              <a:rPr lang="en-GB" sz="4000" b="1" dirty="0" err="1">
                <a:solidFill>
                  <a:srgbClr val="0066CC"/>
                </a:solidFill>
              </a:rPr>
              <a:t>SEEsaw</a:t>
            </a:r>
            <a:endParaRPr sz="4000" b="1" dirty="0">
              <a:solidFill>
                <a:srgbClr val="0066CC"/>
              </a:solidFill>
            </a:endParaRPr>
          </a:p>
        </p:txBody>
      </p:sp>
      <p:sp>
        <p:nvSpPr>
          <p:cNvPr id="3" name="Content Placeholder 2">
            <a:extLst>
              <a:ext uri="{FF2B5EF4-FFF2-40B4-BE49-F238E27FC236}">
                <a16:creationId xmlns:a16="http://schemas.microsoft.com/office/drawing/2014/main" id="{320B955B-EB04-918B-261C-B357F436D120}"/>
              </a:ext>
            </a:extLst>
          </p:cNvPr>
          <p:cNvSpPr>
            <a:spLocks noGrp="1"/>
          </p:cNvSpPr>
          <p:nvPr>
            <p:ph idx="1"/>
          </p:nvPr>
        </p:nvSpPr>
        <p:spPr>
          <a:xfrm>
            <a:off x="685019" y="4561114"/>
            <a:ext cx="7772400" cy="1850572"/>
          </a:xfrm>
        </p:spPr>
        <p:txBody>
          <a:bodyPr>
            <a:normAutofit fontScale="85000" lnSpcReduction="20000"/>
          </a:bodyPr>
          <a:lstStyle/>
          <a:p>
            <a:pPr marL="0" indent="0">
              <a:buNone/>
            </a:pPr>
            <a:endParaRPr lang="en-GB" sz="2400" dirty="0"/>
          </a:p>
          <a:p>
            <a:r>
              <a:rPr lang="en-GB" dirty="0">
                <a:solidFill>
                  <a:schemeClr val="bg1"/>
                </a:solidFill>
              </a:rPr>
              <a:t>Any questions?</a:t>
            </a:r>
          </a:p>
          <a:p>
            <a:r>
              <a:rPr dirty="0">
                <a:solidFill>
                  <a:schemeClr val="bg1"/>
                </a:solidFill>
              </a:rPr>
              <a:t> Thank you for your support</a:t>
            </a:r>
            <a:r>
              <a:rPr lang="en-GB" dirty="0">
                <a:solidFill>
                  <a:schemeClr val="bg1"/>
                </a:solidFill>
              </a:rPr>
              <a:t>!</a:t>
            </a:r>
            <a:endParaRPr dirty="0">
              <a:solidFill>
                <a:schemeClr val="bg1"/>
              </a:solidFill>
            </a:endParaRPr>
          </a:p>
          <a:p>
            <a:r>
              <a:rPr dirty="0">
                <a:solidFill>
                  <a:schemeClr val="bg1"/>
                </a:solidFill>
              </a:rPr>
              <a:t> Looking forward to a great year ahead!</a:t>
            </a:r>
            <a:endParaRPr lang="en-GB" dirty="0">
              <a:solidFill>
                <a:schemeClr val="bg1"/>
              </a:solidFill>
            </a:endParaRPr>
          </a:p>
          <a:p>
            <a:r>
              <a:rPr lang="en-GB" dirty="0">
                <a:solidFill>
                  <a:schemeClr val="bg1"/>
                </a:solidFill>
              </a:rPr>
              <a:t>Table top activities have been set for you to enjoy with </a:t>
            </a:r>
            <a:r>
              <a:rPr lang="en-GB">
                <a:solidFill>
                  <a:schemeClr val="bg1"/>
                </a:solidFill>
              </a:rPr>
              <a:t>your child.</a:t>
            </a:r>
            <a:endParaRPr dirty="0">
              <a:solidFill>
                <a:schemeClr val="bg1"/>
              </a:solidFill>
            </a:endParaRPr>
          </a:p>
        </p:txBody>
      </p:sp>
      <p:sp>
        <p:nvSpPr>
          <p:cNvPr id="4" name="TextBox 3">
            <a:extLst>
              <a:ext uri="{FF2B5EF4-FFF2-40B4-BE49-F238E27FC236}">
                <a16:creationId xmlns:a16="http://schemas.microsoft.com/office/drawing/2014/main" id="{7297178C-A27A-B7D3-1FCD-76A9EA2306EF}"/>
              </a:ext>
            </a:extLst>
          </p:cNvPr>
          <p:cNvSpPr txBox="1"/>
          <p:nvPr/>
        </p:nvSpPr>
        <p:spPr>
          <a:xfrm>
            <a:off x="326571" y="2024743"/>
            <a:ext cx="8469086" cy="3108543"/>
          </a:xfrm>
          <a:prstGeom prst="rect">
            <a:avLst/>
          </a:prstGeom>
          <a:noFill/>
        </p:spPr>
        <p:txBody>
          <a:bodyPr wrap="square" rtlCol="0">
            <a:spAutoFit/>
          </a:bodyPr>
          <a:lstStyle/>
          <a:p>
            <a:r>
              <a:rPr lang="en-GB" sz="2000" dirty="0"/>
              <a:t>You should be logged in as a FAMILY member to see updates on the class feed AND your child should be logged in to be able to complete homework tasks.</a:t>
            </a:r>
          </a:p>
          <a:p>
            <a:endParaRPr lang="en-GB" sz="2000" dirty="0"/>
          </a:p>
          <a:p>
            <a:r>
              <a:rPr lang="en-GB" sz="2000" dirty="0"/>
              <a:t> QR codes have been sent home however let me know if you need another QR code. </a:t>
            </a:r>
          </a:p>
          <a:p>
            <a:endParaRPr lang="en-GB" sz="2000" dirty="0"/>
          </a:p>
          <a:p>
            <a:r>
              <a:rPr lang="en-GB" sz="2000" dirty="0"/>
              <a:t>If anyone is having trouble getting onto Seesaw then we can try and sort it today, if not we can organise support.</a:t>
            </a:r>
          </a:p>
          <a:p>
            <a:endParaRPr lang="en-GB" dirty="0"/>
          </a:p>
          <a:p>
            <a:endParaRPr lang="en-GB" dirty="0"/>
          </a:p>
        </p:txBody>
      </p:sp>
    </p:spTree>
    <p:extLst>
      <p:ext uri="{BB962C8B-B14F-4D97-AF65-F5344CB8AC3E}">
        <p14:creationId xmlns:p14="http://schemas.microsoft.com/office/powerpoint/2010/main" val="13940722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TM03090430[[fn=Banded]]</Template>
  <TotalTime>128</TotalTime>
  <Words>582</Words>
  <Application>Microsoft Office PowerPoint</Application>
  <PresentationFormat>On-screen Show (4:3)</PresentationFormat>
  <Paragraphs>64</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Corbel</vt:lpstr>
      <vt:lpstr>Wingdings</vt:lpstr>
      <vt:lpstr>Banded</vt:lpstr>
      <vt:lpstr>Meet the Teacher</vt:lpstr>
      <vt:lpstr>PowerPoint Presentation</vt:lpstr>
      <vt:lpstr>Communication</vt:lpstr>
      <vt:lpstr>Important class Information</vt:lpstr>
      <vt:lpstr>Reading eggs &amp; Math Seeds </vt:lpstr>
      <vt:lpstr>How You Can You Help at Home</vt:lpstr>
      <vt:lpstr>Class Charter &amp; CELEBRATING SUCCESS</vt:lpstr>
      <vt:lpstr>Class Charter &amp; CELEBRATING SUCCESS</vt:lpstr>
      <vt:lpstr>SEEsaw</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catriona mcaleney</dc:creator>
  <cp:keywords/>
  <dc:description>generated using python-pptx</dc:description>
  <cp:lastModifiedBy>Deirdre Sutherland</cp:lastModifiedBy>
  <cp:revision>7</cp:revision>
  <dcterms:created xsi:type="dcterms:W3CDTF">2013-01-27T09:14:16Z</dcterms:created>
  <dcterms:modified xsi:type="dcterms:W3CDTF">2025-09-18T11:39:52Z</dcterms:modified>
  <cp:category/>
</cp:coreProperties>
</file>