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</p:sldMasterIdLst>
  <p:sldIdLst>
    <p:sldId id="256" r:id="rId2"/>
    <p:sldId id="257" r:id="rId3"/>
    <p:sldId id="263" r:id="rId4"/>
    <p:sldId id="265" r:id="rId5"/>
    <p:sldId id="259" r:id="rId6"/>
    <p:sldId id="261" r:id="rId7"/>
    <p:sldId id="264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5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3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4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8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06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82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9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30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71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0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7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5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633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readingeggs.co.uk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0990" y="702365"/>
            <a:ext cx="2922198" cy="1409464"/>
          </a:xfrm>
        </p:spPr>
        <p:txBody>
          <a:bodyPr anchor="b">
            <a:normAutofit fontScale="90000"/>
          </a:bodyPr>
          <a:lstStyle/>
          <a:p>
            <a:r>
              <a:rPr lang="en-GB" sz="5400" b="1" dirty="0"/>
              <a:t>Meet the Teacher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72884" y="2471057"/>
            <a:ext cx="2900304" cy="3592286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Welcome to Primary 4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endParaRPr lang="en-GB" sz="2800" dirty="0"/>
          </a:p>
          <a:p>
            <a:r>
              <a:rPr lang="en-GB" sz="2800" dirty="0"/>
              <a:t>Class teacher(s):</a:t>
            </a:r>
          </a:p>
          <a:p>
            <a:r>
              <a:rPr lang="en-GB" sz="2800" dirty="0"/>
              <a:t>Mrs Driver &amp; Miss Duffy</a:t>
            </a:r>
          </a:p>
          <a:p>
            <a:endParaRPr lang="en-GB" sz="2800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 descr="Colorful pencils and books">
            <a:extLst>
              <a:ext uri="{FF2B5EF4-FFF2-40B4-BE49-F238E27FC236}">
                <a16:creationId xmlns:a16="http://schemas.microsoft.com/office/drawing/2014/main" id="{595124FC-C0E1-66C2-0063-BCF65DE4F4F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9988" r="9448" b="2"/>
          <a:stretch>
            <a:fillRect/>
          </a:stretch>
        </p:blipFill>
        <p:spPr>
          <a:xfrm>
            <a:off x="20" y="10"/>
            <a:ext cx="5175811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C4CCE-C01C-4789-2BE3-BF371F1C8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189" y="284176"/>
            <a:ext cx="7338060" cy="1508760"/>
          </a:xfrm>
        </p:spPr>
        <p:txBody>
          <a:bodyPr>
            <a:normAutofit/>
          </a:bodyPr>
          <a:lstStyle/>
          <a:p>
            <a:r>
              <a:rPr lang="en-GB" dirty="0"/>
              <a:t>PARENT QUESTIONNAIRE: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4338229-18EA-0B8E-7F10-0EF55857EB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826" y="2120054"/>
            <a:ext cx="4156364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807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27" y="838646"/>
            <a:ext cx="2782493" cy="2002525"/>
          </a:xfrm>
        </p:spPr>
        <p:txBody>
          <a:bodyPr>
            <a:normAutofit/>
          </a:bodyPr>
          <a:lstStyle/>
          <a:p>
            <a:pPr algn="ctr"/>
            <a:r>
              <a:rPr lang="en-GB" sz="3100" b="1" dirty="0"/>
              <a:t>About Me</a:t>
            </a:r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0721" y="-2"/>
            <a:ext cx="565327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0720" y="816874"/>
            <a:ext cx="5435563" cy="603068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sz="17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7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sz="3900" u="sng" dirty="0">
                <a:solidFill>
                  <a:schemeClr val="tx2"/>
                </a:solidFill>
              </a:rPr>
              <a:t>As a teacher:</a:t>
            </a:r>
          </a:p>
          <a:p>
            <a:pPr marL="0" indent="0">
              <a:buNone/>
            </a:pPr>
            <a:r>
              <a:rPr lang="en-GB" sz="3900" dirty="0">
                <a:solidFill>
                  <a:schemeClr val="tx2"/>
                </a:solidFill>
              </a:rPr>
              <a:t>Mrs Driver – Monday, Tuesday</a:t>
            </a:r>
          </a:p>
          <a:p>
            <a:pPr marL="0" indent="0">
              <a:buNone/>
            </a:pPr>
            <a:r>
              <a:rPr lang="en-GB" sz="3900" dirty="0">
                <a:solidFill>
                  <a:schemeClr val="tx2"/>
                </a:solidFill>
              </a:rPr>
              <a:t>Miss Duffy – Wednesday- Friday</a:t>
            </a:r>
          </a:p>
          <a:p>
            <a:pPr marL="0" indent="0">
              <a:buNone/>
            </a:pPr>
            <a:endParaRPr lang="en-GB" sz="39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7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7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7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7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7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7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7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700" dirty="0">
              <a:solidFill>
                <a:schemeClr val="tx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4000" b="1">
                <a:solidFill>
                  <a:srgbClr val="0066CC"/>
                </a:solidFill>
              </a:rPr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9" y="2547256"/>
            <a:ext cx="7772400" cy="3670663"/>
          </a:xfrm>
        </p:spPr>
        <p:txBody>
          <a:bodyPr/>
          <a:lstStyle/>
          <a:p>
            <a:r>
              <a:rPr sz="3200" dirty="0"/>
              <a:t> How </a:t>
            </a:r>
            <a:r>
              <a:rPr lang="en-GB" sz="3200" dirty="0"/>
              <a:t>and when t</a:t>
            </a:r>
            <a:r>
              <a:rPr sz="3200" dirty="0"/>
              <a:t>o contact me</a:t>
            </a:r>
            <a:r>
              <a:rPr lang="en-GB" sz="3200" dirty="0"/>
              <a:t>:</a:t>
            </a:r>
          </a:p>
          <a:p>
            <a:pPr marL="0" indent="0">
              <a:buNone/>
            </a:pPr>
            <a:r>
              <a:rPr lang="en-GB" sz="3200" dirty="0"/>
              <a:t>School office, drop off/ pick up, Seesaw   </a:t>
            </a:r>
          </a:p>
          <a:p>
            <a:endParaRPr lang="en-GB" sz="3200" dirty="0"/>
          </a:p>
          <a:p>
            <a:endParaRPr lang="en-GB" sz="3200" dirty="0"/>
          </a:p>
          <a:p>
            <a:r>
              <a:rPr sz="3200" dirty="0"/>
              <a:t> </a:t>
            </a:r>
            <a:r>
              <a:rPr lang="en-GB" sz="3200" dirty="0"/>
              <a:t>Information and </a:t>
            </a:r>
            <a:r>
              <a:rPr sz="3200" dirty="0"/>
              <a:t>updates:</a:t>
            </a:r>
            <a:r>
              <a:rPr lang="en-GB" sz="3200" dirty="0"/>
              <a:t> </a:t>
            </a:r>
            <a:r>
              <a:rPr sz="3200" dirty="0"/>
              <a:t>Seesaw</a:t>
            </a:r>
            <a:r>
              <a:rPr lang="en-GB" sz="3200" dirty="0"/>
              <a:t>, Sway digital newsletters</a:t>
            </a:r>
          </a:p>
          <a:p>
            <a:endParaRPr sz="2400" dirty="0">
              <a:solidFill>
                <a:srgbClr val="3C3C3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4000" b="1" dirty="0">
                <a:solidFill>
                  <a:srgbClr val="0066CC"/>
                </a:solidFill>
              </a:rPr>
              <a:t>Important </a:t>
            </a:r>
            <a:r>
              <a:rPr lang="en-GB" sz="4000" b="1" dirty="0">
                <a:solidFill>
                  <a:srgbClr val="0066CC"/>
                </a:solidFill>
              </a:rPr>
              <a:t>class </a:t>
            </a:r>
            <a:r>
              <a:rPr sz="4000" b="1" dirty="0">
                <a:solidFill>
                  <a:srgbClr val="0066CC"/>
                </a:solidFill>
              </a:rPr>
              <a:t>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9" y="2262052"/>
            <a:ext cx="7772400" cy="3877491"/>
          </a:xfrm>
        </p:spPr>
        <p:txBody>
          <a:bodyPr>
            <a:normAutofit fontScale="92500" lnSpcReduction="10000"/>
          </a:bodyPr>
          <a:lstStyle/>
          <a:p>
            <a:r>
              <a:rPr sz="1800" b="1" dirty="0"/>
              <a:t>PE days</a:t>
            </a:r>
            <a:r>
              <a:rPr lang="en-GB" sz="1800" dirty="0"/>
              <a:t>: Monday &amp; Thursday</a:t>
            </a:r>
          </a:p>
          <a:p>
            <a:r>
              <a:rPr lang="en-GB" sz="1800" b="1" dirty="0"/>
              <a:t>Class Topics </a:t>
            </a:r>
            <a:r>
              <a:rPr lang="en-GB" sz="1800" dirty="0"/>
              <a:t>: </a:t>
            </a:r>
          </a:p>
          <a:p>
            <a:r>
              <a:rPr lang="en-GB" sz="1800" dirty="0"/>
              <a:t>UNCRC/ Class Charter-  Health and Wellbeing</a:t>
            </a:r>
          </a:p>
          <a:p>
            <a:r>
              <a:rPr lang="en-GB" sz="1800" dirty="0"/>
              <a:t>Rivers – Social studies, Literacy, Art</a:t>
            </a:r>
          </a:p>
          <a:p>
            <a:pPr marL="0" indent="0">
              <a:buNone/>
            </a:pPr>
            <a:r>
              <a:rPr lang="en-GB" sz="1800" b="1" dirty="0"/>
              <a:t>Numeracy</a:t>
            </a:r>
          </a:p>
          <a:p>
            <a:pPr marL="0" indent="0">
              <a:buNone/>
            </a:pPr>
            <a:r>
              <a:rPr lang="en-GB" sz="1800" b="1" dirty="0"/>
              <a:t>-</a:t>
            </a:r>
            <a:r>
              <a:rPr lang="en-GB" sz="1800" dirty="0"/>
              <a:t>Place Value, Length, Symmetry </a:t>
            </a:r>
          </a:p>
          <a:p>
            <a:pPr marL="0" indent="0">
              <a:buNone/>
            </a:pPr>
            <a:r>
              <a:rPr lang="en-GB" sz="1800" b="1" dirty="0"/>
              <a:t>Literacy</a:t>
            </a:r>
          </a:p>
          <a:p>
            <a:r>
              <a:rPr lang="en-GB" sz="1800" dirty="0"/>
              <a:t>Talk for Writing- The Amazon River</a:t>
            </a:r>
          </a:p>
          <a:p>
            <a:r>
              <a:rPr lang="en-GB" sz="1800" dirty="0"/>
              <a:t>Reading skills through class novel: The Thames and Tide Club: The Secret City</a:t>
            </a:r>
          </a:p>
          <a:p>
            <a:pPr marL="0" indent="0">
              <a:buNone/>
            </a:pPr>
            <a:r>
              <a:rPr lang="en-GB" sz="1800" dirty="0"/>
              <a:t> </a:t>
            </a:r>
          </a:p>
          <a:p>
            <a:endParaRPr lang="en-GB" sz="1800" dirty="0">
              <a:solidFill>
                <a:srgbClr val="3C3C3C"/>
              </a:solidFill>
            </a:endParaRPr>
          </a:p>
          <a:p>
            <a:pPr marL="0" indent="0">
              <a:buNone/>
            </a:pPr>
            <a:endParaRPr lang="en-GB" sz="1800" dirty="0">
              <a:solidFill>
                <a:srgbClr val="3C3C3C"/>
              </a:solidFill>
            </a:endParaRPr>
          </a:p>
          <a:p>
            <a:endParaRPr lang="en-GB" sz="1800" dirty="0">
              <a:solidFill>
                <a:srgbClr val="3C3C3C"/>
              </a:solidFill>
            </a:endParaRPr>
          </a:p>
          <a:p>
            <a:endParaRPr sz="1800" dirty="0">
              <a:solidFill>
                <a:srgbClr val="3C3C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222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b="1" dirty="0">
                <a:solidFill>
                  <a:srgbClr val="0066CC"/>
                </a:solidFill>
              </a:rPr>
              <a:t>Class routines &amp; Class Charter</a:t>
            </a:r>
            <a:endParaRPr sz="4000" b="1" dirty="0">
              <a:solidFill>
                <a:srgbClr val="0066CC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0110C4-59D4-F9C2-B07F-E4C6FDDFDFA1}"/>
              </a:ext>
            </a:extLst>
          </p:cNvPr>
          <p:cNvSpPr txBox="1"/>
          <p:nvPr/>
        </p:nvSpPr>
        <p:spPr>
          <a:xfrm>
            <a:off x="326571" y="1959429"/>
            <a:ext cx="8382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• Let’s look at our class charter: Created using UNCRC, school vision, value and aims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• Rewards &amp; celebrations: Wider achievement, Chance box, Table Points, House Points, Golden Ticket Tea Party, Weekly/ Termly Awards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826167"/>
          </a:xfrm>
        </p:spPr>
        <p:txBody>
          <a:bodyPr/>
          <a:lstStyle/>
          <a:p>
            <a:r>
              <a:rPr sz="4000" b="1" dirty="0">
                <a:solidFill>
                  <a:srgbClr val="0066CC"/>
                </a:solidFill>
              </a:rPr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514" y="2024742"/>
            <a:ext cx="8893629" cy="4549081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/>
              <a:t>Homework will be posted to Seesaw</a:t>
            </a:r>
          </a:p>
          <a:p>
            <a:r>
              <a:rPr sz="2400" dirty="0"/>
              <a:t>Frequency and expectations</a:t>
            </a:r>
            <a:r>
              <a:rPr lang="en-GB" sz="2400" dirty="0"/>
              <a:t>: Posted Monday and returned by Friday</a:t>
            </a:r>
            <a:endParaRPr sz="2400" dirty="0"/>
          </a:p>
          <a:p>
            <a:r>
              <a:rPr sz="2400" dirty="0"/>
              <a:t>Types: </a:t>
            </a:r>
            <a:r>
              <a:rPr lang="en-GB" sz="2400" dirty="0"/>
              <a:t>Numeracy, Weekly spelling sound, Research, Learning Logs</a:t>
            </a:r>
            <a:endParaRPr sz="2400" dirty="0"/>
          </a:p>
          <a:p>
            <a:r>
              <a:rPr lang="en-GB" sz="2400" dirty="0"/>
              <a:t>Some written tasks will be expected to be completed: Spelling, some maths tasks.  A picture of these can be taken and uploaded to the homework post on Seesaw and checked by the teacher.</a:t>
            </a:r>
          </a:p>
          <a:p>
            <a:r>
              <a:rPr lang="en-GB" sz="2400" dirty="0"/>
              <a:t>Some digital tasks will be expected to be completed: Reading Eggs, Maths Seeds and topic related tasks. </a:t>
            </a:r>
          </a:p>
          <a:p>
            <a:r>
              <a:rPr lang="en-GB" sz="2400" dirty="0"/>
              <a:t>You will receive a QR Code to log into Reading Eggs/Math Seeds.  Keep it safe!</a:t>
            </a:r>
          </a:p>
          <a:p>
            <a:r>
              <a:rPr lang="en-GB" sz="2400" dirty="0"/>
              <a:t>Reading Eggs &amp; Math Seeds can be played on an I phone, laptop, Chromebook or an I pad. </a:t>
            </a:r>
            <a:endParaRPr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4000" b="1" dirty="0">
                <a:solidFill>
                  <a:srgbClr val="0066CC"/>
                </a:solidFill>
              </a:rPr>
              <a:t>How You Can Help at 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/>
              <a:t>Encourage reading for pleasure</a:t>
            </a:r>
            <a:r>
              <a:rPr lang="en-GB" sz="2400" dirty="0"/>
              <a:t> with physical books and the Reading Eggs  Online library</a:t>
            </a:r>
          </a:p>
          <a:p>
            <a:r>
              <a:rPr lang="en-GB" sz="2400" dirty="0"/>
              <a:t>Relate and encourage learning to real life e.g.  encourage children to use their maths skills when shopping</a:t>
            </a:r>
            <a:endParaRPr sz="2400" dirty="0"/>
          </a:p>
          <a:p>
            <a:r>
              <a:rPr sz="2400" dirty="0"/>
              <a:t>Support homework routines</a:t>
            </a:r>
            <a:r>
              <a:rPr lang="en-GB" sz="2400" dirty="0"/>
              <a:t> and deadlines if possible</a:t>
            </a:r>
            <a:endParaRPr sz="2400" dirty="0"/>
          </a:p>
          <a:p>
            <a:r>
              <a:rPr sz="2400" dirty="0"/>
              <a:t>Praise effort and perseverance</a:t>
            </a:r>
            <a:endParaRPr lang="en-GB" sz="2400" dirty="0"/>
          </a:p>
          <a:p>
            <a:r>
              <a:rPr lang="en-GB" sz="2400" dirty="0"/>
              <a:t>Complete Reading Eggs / Math seeds tasks; we receive weekly report on usage and achievement.  The class are used to using this resource and should know what to play and where to find it on the resource</a:t>
            </a:r>
          </a:p>
          <a:p>
            <a:pPr marL="0" indent="0">
              <a:buNone/>
            </a:pPr>
            <a:endParaRPr lang="en-GB" sz="2400" dirty="0"/>
          </a:p>
          <a:p>
            <a:endParaRPr sz="2400" dirty="0">
              <a:solidFill>
                <a:srgbClr val="3C3C3C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>
                <a:solidFill>
                  <a:srgbClr val="0066CC"/>
                </a:solidFill>
              </a:rPr>
              <a:t>Reading eggs &amp; Math Seeds </a:t>
            </a:r>
            <a:endParaRPr sz="4000" b="1" dirty="0">
              <a:solidFill>
                <a:srgbClr val="0066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028" y="3951513"/>
            <a:ext cx="8556171" cy="26223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800" dirty="0">
                <a:solidFill>
                  <a:schemeClr val="bg1"/>
                </a:solidFill>
              </a:rPr>
              <a:t>Please let me know at the end if you do not have a device they can use at home for online homework tasks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D84E35-7EB8-015D-E408-3BDD9A0F18BB}"/>
              </a:ext>
            </a:extLst>
          </p:cNvPr>
          <p:cNvSpPr txBox="1"/>
          <p:nvPr/>
        </p:nvSpPr>
        <p:spPr>
          <a:xfrm>
            <a:off x="283028" y="2024743"/>
            <a:ext cx="842554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Let’s now look at the Reading Eggs and Math Seeds platform to know exactly what the class will be asked to complete and where to find it: </a:t>
            </a:r>
            <a:r>
              <a:rPr lang="en-GB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https://readingeggs.co.uk/</a:t>
            </a:r>
            <a:r>
              <a:rPr lang="en-GB" sz="2400" dirty="0"/>
              <a:t> </a:t>
            </a:r>
          </a:p>
          <a:p>
            <a:pPr algn="ctr"/>
            <a:r>
              <a:rPr lang="en-GB" sz="1000" dirty="0"/>
              <a:t> 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9686AB-2CB6-9DBA-6C5D-B39EB9295254}"/>
              </a:ext>
            </a:extLst>
          </p:cNvPr>
          <p:cNvSpPr txBox="1"/>
          <p:nvPr/>
        </p:nvSpPr>
        <p:spPr>
          <a:xfrm>
            <a:off x="391887" y="3563626"/>
            <a:ext cx="82731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In summary the Homework tasks will be usually be:</a:t>
            </a:r>
          </a:p>
          <a:p>
            <a:r>
              <a:rPr lang="en-GB" sz="2000" dirty="0"/>
              <a:t>Reading Eggs book/quiz once it is finished.  This will be set by the teacher and appear in the LIBRARY area.</a:t>
            </a:r>
          </a:p>
          <a:p>
            <a:r>
              <a:rPr lang="en-GB" sz="2000" b="1" u="sng" dirty="0"/>
              <a:t>Occasionally </a:t>
            </a:r>
            <a:r>
              <a:rPr lang="en-GB" sz="2000" dirty="0"/>
              <a:t>a Reading Eggs OR Reading Express ‘My Lessons’ Comprehension task.  We will be doing these in school.</a:t>
            </a:r>
          </a:p>
          <a:p>
            <a:r>
              <a:rPr lang="en-GB" sz="2000" dirty="0"/>
              <a:t>Math Seeds ‘Lessons.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43A3FE-B7D5-56D6-EE24-9FFF74F971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26EA8-D054-D3A7-02AD-0E86CC4F5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b="1" dirty="0" err="1">
                <a:solidFill>
                  <a:srgbClr val="0066CC"/>
                </a:solidFill>
              </a:rPr>
              <a:t>SEEsaw</a:t>
            </a:r>
            <a:endParaRPr sz="4000" b="1" dirty="0">
              <a:solidFill>
                <a:srgbClr val="0066C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B955B-EB04-918B-261C-B357F436D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019" y="4561114"/>
            <a:ext cx="7772400" cy="18505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sz="2400" dirty="0"/>
          </a:p>
          <a:p>
            <a:r>
              <a:rPr lang="en-GB" dirty="0">
                <a:solidFill>
                  <a:schemeClr val="bg1"/>
                </a:solidFill>
              </a:rPr>
              <a:t>Any questions?</a:t>
            </a:r>
          </a:p>
          <a:p>
            <a:r>
              <a:rPr dirty="0">
                <a:solidFill>
                  <a:schemeClr val="bg1"/>
                </a:solidFill>
              </a:rPr>
              <a:t> Thank you for your support</a:t>
            </a:r>
            <a:r>
              <a:rPr lang="en-GB" dirty="0">
                <a:solidFill>
                  <a:schemeClr val="bg1"/>
                </a:solidFill>
              </a:rPr>
              <a:t>!</a:t>
            </a:r>
            <a:endParaRPr dirty="0">
              <a:solidFill>
                <a:schemeClr val="bg1"/>
              </a:solidFill>
            </a:endParaRPr>
          </a:p>
          <a:p>
            <a:r>
              <a:rPr dirty="0">
                <a:solidFill>
                  <a:schemeClr val="bg1"/>
                </a:solidFill>
              </a:rPr>
              <a:t> Looking forward to a great year ahead!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You are free to go!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97178C-A27A-B7D3-1FCD-76A9EA2306EF}"/>
              </a:ext>
            </a:extLst>
          </p:cNvPr>
          <p:cNvSpPr txBox="1"/>
          <p:nvPr/>
        </p:nvSpPr>
        <p:spPr>
          <a:xfrm>
            <a:off x="326571" y="2024743"/>
            <a:ext cx="84690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You should be logged in as a FAMILY member to see updates on the class feed AND your child should be logged in to be able to complete homework tasks.</a:t>
            </a:r>
          </a:p>
          <a:p>
            <a:endParaRPr lang="en-GB" sz="2000" dirty="0"/>
          </a:p>
          <a:p>
            <a:r>
              <a:rPr lang="en-GB" sz="2000" dirty="0"/>
              <a:t> QR codes have been sent home however let me know if you need another QR code. </a:t>
            </a:r>
          </a:p>
          <a:p>
            <a:endParaRPr lang="en-GB" sz="2000" dirty="0"/>
          </a:p>
          <a:p>
            <a:r>
              <a:rPr lang="en-GB" sz="2000" dirty="0"/>
              <a:t>If anyone is having trouble getting onto Seesaw then we can try and sort it today, if not we can organise support.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0722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97</TotalTime>
  <Words>614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Corbel</vt:lpstr>
      <vt:lpstr>Wingdings</vt:lpstr>
      <vt:lpstr>Banded</vt:lpstr>
      <vt:lpstr>Meet the Teacher</vt:lpstr>
      <vt:lpstr>About Me</vt:lpstr>
      <vt:lpstr>Communication</vt:lpstr>
      <vt:lpstr>Important class Information</vt:lpstr>
      <vt:lpstr>Class routines &amp; Class Charter</vt:lpstr>
      <vt:lpstr>Homework</vt:lpstr>
      <vt:lpstr>How You Can Help at Home</vt:lpstr>
      <vt:lpstr>Reading eggs &amp; Math Seeds </vt:lpstr>
      <vt:lpstr>SEEsaw</vt:lpstr>
      <vt:lpstr>PARENT QUESTIONNAIRE: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catriona mcaleney</dc:creator>
  <cp:keywords/>
  <dc:description>generated using python-pptx</dc:description>
  <cp:lastModifiedBy>erin duffy</cp:lastModifiedBy>
  <cp:revision>16</cp:revision>
  <dcterms:created xsi:type="dcterms:W3CDTF">2013-01-27T09:14:16Z</dcterms:created>
  <dcterms:modified xsi:type="dcterms:W3CDTF">2025-09-12T10:12:55Z</dcterms:modified>
  <cp:category/>
</cp:coreProperties>
</file>