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sldIdLst>
    <p:sldId id="487" r:id="rId2"/>
    <p:sldId id="263" r:id="rId3"/>
    <p:sldId id="2147482458" r:id="rId4"/>
    <p:sldId id="2147482469" r:id="rId5"/>
    <p:sldId id="2147482459" r:id="rId6"/>
    <p:sldId id="2147482467" r:id="rId7"/>
    <p:sldId id="2147482468" r:id="rId8"/>
    <p:sldId id="2147482457" r:id="rId9"/>
    <p:sldId id="2147482470" r:id="rId10"/>
    <p:sldId id="2147482471" r:id="rId11"/>
    <p:sldId id="362" r:id="rId12"/>
    <p:sldId id="2147482461" r:id="rId13"/>
    <p:sldId id="2147482449" r:id="rId14"/>
    <p:sldId id="2147482455" r:id="rId15"/>
    <p:sldId id="478" r:id="rId16"/>
    <p:sldId id="2147482464" r:id="rId17"/>
    <p:sldId id="2147482465" r:id="rId18"/>
    <p:sldId id="2147482462" r:id="rId19"/>
    <p:sldId id="2147482460" r:id="rId20"/>
    <p:sldId id="2147482472" r:id="rId21"/>
    <p:sldId id="2147482466" r:id="rId22"/>
    <p:sldId id="2147482473" r:id="rId23"/>
    <p:sldId id="480" r:id="rId24"/>
    <p:sldId id="481" r:id="rId25"/>
    <p:sldId id="482"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43"/>
  </p:normalViewPr>
  <p:slideViewPr>
    <p:cSldViewPr snapToGrid="0">
      <p:cViewPr varScale="1">
        <p:scale>
          <a:sx n="65" d="100"/>
          <a:sy n="65" d="100"/>
        </p:scale>
        <p:origin x="1092"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258577-CB01-41AE-9966-6886ED5F9D1C}" type="datetimeFigureOut">
              <a:rPr lang="en-GB" smtClean="0"/>
              <a:t>16/06/2025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138D8A-A421-47EA-B867-3D11BC08014F}" type="slidenum">
              <a:rPr lang="en-GB" smtClean="0"/>
              <a:t>‹#›</a:t>
            </a:fld>
            <a:endParaRPr lang="en-GB"/>
          </a:p>
        </p:txBody>
      </p:sp>
    </p:spTree>
    <p:extLst>
      <p:ext uri="{BB962C8B-B14F-4D97-AF65-F5344CB8AC3E}">
        <p14:creationId xmlns:p14="http://schemas.microsoft.com/office/powerpoint/2010/main" val="33518286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11AF29D9-35C3-CC80-ABD1-A04D844A7DB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137A319A-81F1-22D8-0712-24680255286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p:txBody>
      </p:sp>
      <p:sp>
        <p:nvSpPr>
          <p:cNvPr id="39940" name="Slide Number Placeholder 3">
            <a:extLst>
              <a:ext uri="{FF2B5EF4-FFF2-40B4-BE49-F238E27FC236}">
                <a16:creationId xmlns:a16="http://schemas.microsoft.com/office/drawing/2014/main" id="{109CD1A0-DBB5-4375-A85D-0C6AB46399F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5650" indent="-290513">
              <a:defRPr>
                <a:solidFill>
                  <a:schemeClr val="tx1"/>
                </a:solidFill>
                <a:latin typeface="Arial" panose="020B0604020202020204" pitchFamily="34" charset="0"/>
              </a:defRPr>
            </a:lvl2pPr>
            <a:lvl3pPr marL="1163638" indent="-231775">
              <a:defRPr>
                <a:solidFill>
                  <a:schemeClr val="tx1"/>
                </a:solidFill>
                <a:latin typeface="Arial" panose="020B0604020202020204" pitchFamily="34" charset="0"/>
              </a:defRPr>
            </a:lvl3pPr>
            <a:lvl4pPr marL="1628775" indent="-231775">
              <a:defRPr>
                <a:solidFill>
                  <a:schemeClr val="tx1"/>
                </a:solidFill>
                <a:latin typeface="Arial" panose="020B0604020202020204" pitchFamily="34" charset="0"/>
              </a:defRPr>
            </a:lvl4pPr>
            <a:lvl5pPr marL="2093913" indent="-231775">
              <a:defRPr>
                <a:solidFill>
                  <a:schemeClr val="tx1"/>
                </a:solidFill>
                <a:latin typeface="Arial" panose="020B0604020202020204" pitchFamily="34" charset="0"/>
              </a:defRPr>
            </a:lvl5pPr>
            <a:lvl6pPr marL="2551113" indent="-231775" eaLnBrk="0" fontAlgn="base" hangingPunct="0">
              <a:spcBef>
                <a:spcPct val="0"/>
              </a:spcBef>
              <a:spcAft>
                <a:spcPct val="0"/>
              </a:spcAft>
              <a:defRPr>
                <a:solidFill>
                  <a:schemeClr val="tx1"/>
                </a:solidFill>
                <a:latin typeface="Arial" panose="020B0604020202020204" pitchFamily="34" charset="0"/>
              </a:defRPr>
            </a:lvl6pPr>
            <a:lvl7pPr marL="3008313" indent="-231775" eaLnBrk="0" fontAlgn="base" hangingPunct="0">
              <a:spcBef>
                <a:spcPct val="0"/>
              </a:spcBef>
              <a:spcAft>
                <a:spcPct val="0"/>
              </a:spcAft>
              <a:defRPr>
                <a:solidFill>
                  <a:schemeClr val="tx1"/>
                </a:solidFill>
                <a:latin typeface="Arial" panose="020B0604020202020204" pitchFamily="34" charset="0"/>
              </a:defRPr>
            </a:lvl7pPr>
            <a:lvl8pPr marL="3465513" indent="-231775" eaLnBrk="0" fontAlgn="base" hangingPunct="0">
              <a:spcBef>
                <a:spcPct val="0"/>
              </a:spcBef>
              <a:spcAft>
                <a:spcPct val="0"/>
              </a:spcAft>
              <a:defRPr>
                <a:solidFill>
                  <a:schemeClr val="tx1"/>
                </a:solidFill>
                <a:latin typeface="Arial" panose="020B0604020202020204" pitchFamily="34" charset="0"/>
              </a:defRPr>
            </a:lvl8pPr>
            <a:lvl9pPr marL="3922713" indent="-231775" eaLnBrk="0" fontAlgn="base" hangingPunct="0">
              <a:spcBef>
                <a:spcPct val="0"/>
              </a:spcBef>
              <a:spcAft>
                <a:spcPct val="0"/>
              </a:spcAft>
              <a:defRPr>
                <a:solidFill>
                  <a:schemeClr val="tx1"/>
                </a:solidFill>
                <a:latin typeface="Arial" panose="020B0604020202020204" pitchFamily="34" charset="0"/>
              </a:defRPr>
            </a:lvl9pPr>
          </a:lstStyle>
          <a:p>
            <a:fld id="{04AEE9CB-453E-41D4-A04F-864B81FDEAD8}" type="slidenum">
              <a:rPr lang="en-GB" altLang="en-US" smtClean="0"/>
              <a:pPr/>
              <a:t>20</a:t>
            </a:fld>
            <a:endParaRPr lang="en-GB" altLang="en-US"/>
          </a:p>
        </p:txBody>
      </p:sp>
    </p:spTree>
    <p:extLst>
      <p:ext uri="{BB962C8B-B14F-4D97-AF65-F5344CB8AC3E}">
        <p14:creationId xmlns:p14="http://schemas.microsoft.com/office/powerpoint/2010/main" val="21444644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7138D8A-A421-47EA-B867-3D11BC08014F}" type="slidenum">
              <a:rPr lang="en-GB" smtClean="0"/>
              <a:t>25</a:t>
            </a:fld>
            <a:endParaRPr lang="en-GB"/>
          </a:p>
        </p:txBody>
      </p:sp>
    </p:spTree>
    <p:extLst>
      <p:ext uri="{BB962C8B-B14F-4D97-AF65-F5344CB8AC3E}">
        <p14:creationId xmlns:p14="http://schemas.microsoft.com/office/powerpoint/2010/main" val="34785260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66777-6B94-7A27-C3D2-1D91C6E7A9BA}"/>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C787C549-97C3-38FD-2054-58F52F8167D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00F1EB3A-4086-9964-16CE-791E07DDF1C3}"/>
              </a:ext>
            </a:extLst>
          </p:cNvPr>
          <p:cNvSpPr>
            <a:spLocks noGrp="1"/>
          </p:cNvSpPr>
          <p:nvPr>
            <p:ph type="dt" sz="half" idx="10"/>
          </p:nvPr>
        </p:nvSpPr>
        <p:spPr/>
        <p:txBody>
          <a:bodyPr/>
          <a:lstStyle/>
          <a:p>
            <a:fld id="{D88C9DDE-3CF8-EF45-87D4-B00B4FEDE87D}" type="datetimeFigureOut">
              <a:rPr lang="en-US" smtClean="0"/>
              <a:t>6/16/2025</a:t>
            </a:fld>
            <a:endParaRPr lang="en-US"/>
          </a:p>
        </p:txBody>
      </p:sp>
      <p:sp>
        <p:nvSpPr>
          <p:cNvPr id="5" name="Footer Placeholder 4">
            <a:extLst>
              <a:ext uri="{FF2B5EF4-FFF2-40B4-BE49-F238E27FC236}">
                <a16:creationId xmlns:a16="http://schemas.microsoft.com/office/drawing/2014/main" id="{202DE65A-4D21-5680-CBE4-E2997572A6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798CAA-5911-F573-391F-BD652E12D7BE}"/>
              </a:ext>
            </a:extLst>
          </p:cNvPr>
          <p:cNvSpPr>
            <a:spLocks noGrp="1"/>
          </p:cNvSpPr>
          <p:nvPr>
            <p:ph type="sldNum" sz="quarter" idx="12"/>
          </p:nvPr>
        </p:nvSpPr>
        <p:spPr/>
        <p:txBody>
          <a:bodyPr/>
          <a:lstStyle/>
          <a:p>
            <a:fld id="{8B0034D7-BA30-084D-B676-C68F267F947C}" type="slidenum">
              <a:rPr lang="en-US" smtClean="0"/>
              <a:t>‹#›</a:t>
            </a:fld>
            <a:endParaRPr lang="en-US"/>
          </a:p>
        </p:txBody>
      </p:sp>
    </p:spTree>
    <p:extLst>
      <p:ext uri="{BB962C8B-B14F-4D97-AF65-F5344CB8AC3E}">
        <p14:creationId xmlns:p14="http://schemas.microsoft.com/office/powerpoint/2010/main" val="189496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0D490-AC22-A8A6-914A-1B1CD94BA1C2}"/>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4C12D38F-ED0E-A42A-0E4C-687E6F58E68D}"/>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FDB3B06-F405-7E1B-A12E-DF10C077BAA3}"/>
              </a:ext>
            </a:extLst>
          </p:cNvPr>
          <p:cNvSpPr>
            <a:spLocks noGrp="1"/>
          </p:cNvSpPr>
          <p:nvPr>
            <p:ph type="dt" sz="half" idx="10"/>
          </p:nvPr>
        </p:nvSpPr>
        <p:spPr/>
        <p:txBody>
          <a:bodyPr/>
          <a:lstStyle/>
          <a:p>
            <a:fld id="{D88C9DDE-3CF8-EF45-87D4-B00B4FEDE87D}" type="datetimeFigureOut">
              <a:rPr lang="en-US" smtClean="0"/>
              <a:t>6/16/2025</a:t>
            </a:fld>
            <a:endParaRPr lang="en-US"/>
          </a:p>
        </p:txBody>
      </p:sp>
      <p:sp>
        <p:nvSpPr>
          <p:cNvPr id="5" name="Footer Placeholder 4">
            <a:extLst>
              <a:ext uri="{FF2B5EF4-FFF2-40B4-BE49-F238E27FC236}">
                <a16:creationId xmlns:a16="http://schemas.microsoft.com/office/drawing/2014/main" id="{F021908D-148D-CDD1-6E07-B54FA66437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32485D-DD63-415B-0C74-0DA8A26F0F17}"/>
              </a:ext>
            </a:extLst>
          </p:cNvPr>
          <p:cNvSpPr>
            <a:spLocks noGrp="1"/>
          </p:cNvSpPr>
          <p:nvPr>
            <p:ph type="sldNum" sz="quarter" idx="12"/>
          </p:nvPr>
        </p:nvSpPr>
        <p:spPr/>
        <p:txBody>
          <a:bodyPr/>
          <a:lstStyle/>
          <a:p>
            <a:fld id="{8B0034D7-BA30-084D-B676-C68F267F947C}" type="slidenum">
              <a:rPr lang="en-US" smtClean="0"/>
              <a:t>‹#›</a:t>
            </a:fld>
            <a:endParaRPr lang="en-US"/>
          </a:p>
        </p:txBody>
      </p:sp>
    </p:spTree>
    <p:extLst>
      <p:ext uri="{BB962C8B-B14F-4D97-AF65-F5344CB8AC3E}">
        <p14:creationId xmlns:p14="http://schemas.microsoft.com/office/powerpoint/2010/main" val="38698491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BC2943E-FA1E-3372-8C49-C33F772EA48A}"/>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A7320988-D448-8071-E1BB-22A3368DE62A}"/>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5C2D621-BCB5-A8D8-F425-203BDE62FA50}"/>
              </a:ext>
            </a:extLst>
          </p:cNvPr>
          <p:cNvSpPr>
            <a:spLocks noGrp="1"/>
          </p:cNvSpPr>
          <p:nvPr>
            <p:ph type="dt" sz="half" idx="10"/>
          </p:nvPr>
        </p:nvSpPr>
        <p:spPr/>
        <p:txBody>
          <a:bodyPr/>
          <a:lstStyle/>
          <a:p>
            <a:fld id="{D88C9DDE-3CF8-EF45-87D4-B00B4FEDE87D}" type="datetimeFigureOut">
              <a:rPr lang="en-US" smtClean="0"/>
              <a:t>6/16/2025</a:t>
            </a:fld>
            <a:endParaRPr lang="en-US"/>
          </a:p>
        </p:txBody>
      </p:sp>
      <p:sp>
        <p:nvSpPr>
          <p:cNvPr id="5" name="Footer Placeholder 4">
            <a:extLst>
              <a:ext uri="{FF2B5EF4-FFF2-40B4-BE49-F238E27FC236}">
                <a16:creationId xmlns:a16="http://schemas.microsoft.com/office/drawing/2014/main" id="{8AC1A6B6-0BCD-183C-9796-C94ADB6770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3B2430-DE3F-F3BF-4E13-99450849B225}"/>
              </a:ext>
            </a:extLst>
          </p:cNvPr>
          <p:cNvSpPr>
            <a:spLocks noGrp="1"/>
          </p:cNvSpPr>
          <p:nvPr>
            <p:ph type="sldNum" sz="quarter" idx="12"/>
          </p:nvPr>
        </p:nvSpPr>
        <p:spPr/>
        <p:txBody>
          <a:bodyPr/>
          <a:lstStyle/>
          <a:p>
            <a:fld id="{8B0034D7-BA30-084D-B676-C68F267F947C}" type="slidenum">
              <a:rPr lang="en-US" smtClean="0"/>
              <a:t>‹#›</a:t>
            </a:fld>
            <a:endParaRPr lang="en-US"/>
          </a:p>
        </p:txBody>
      </p:sp>
    </p:spTree>
    <p:extLst>
      <p:ext uri="{BB962C8B-B14F-4D97-AF65-F5344CB8AC3E}">
        <p14:creationId xmlns:p14="http://schemas.microsoft.com/office/powerpoint/2010/main" val="2698109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483DA-9833-0363-9024-775528ECE2A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B3B41774-15D0-3031-6E38-698E60328BB3}"/>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8ABBBA1-8F31-7AF3-075B-B44C411A09F8}"/>
              </a:ext>
            </a:extLst>
          </p:cNvPr>
          <p:cNvSpPr>
            <a:spLocks noGrp="1"/>
          </p:cNvSpPr>
          <p:nvPr>
            <p:ph type="dt" sz="half" idx="10"/>
          </p:nvPr>
        </p:nvSpPr>
        <p:spPr/>
        <p:txBody>
          <a:bodyPr/>
          <a:lstStyle/>
          <a:p>
            <a:fld id="{D88C9DDE-3CF8-EF45-87D4-B00B4FEDE87D}" type="datetimeFigureOut">
              <a:rPr lang="en-US" smtClean="0"/>
              <a:t>6/16/2025</a:t>
            </a:fld>
            <a:endParaRPr lang="en-US"/>
          </a:p>
        </p:txBody>
      </p:sp>
      <p:sp>
        <p:nvSpPr>
          <p:cNvPr id="5" name="Footer Placeholder 4">
            <a:extLst>
              <a:ext uri="{FF2B5EF4-FFF2-40B4-BE49-F238E27FC236}">
                <a16:creationId xmlns:a16="http://schemas.microsoft.com/office/drawing/2014/main" id="{04BB952C-EF91-C29C-6158-6B6336B07A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AB02E8-383B-5E49-58FC-4FF90B5E0F36}"/>
              </a:ext>
            </a:extLst>
          </p:cNvPr>
          <p:cNvSpPr>
            <a:spLocks noGrp="1"/>
          </p:cNvSpPr>
          <p:nvPr>
            <p:ph type="sldNum" sz="quarter" idx="12"/>
          </p:nvPr>
        </p:nvSpPr>
        <p:spPr/>
        <p:txBody>
          <a:bodyPr/>
          <a:lstStyle/>
          <a:p>
            <a:fld id="{8B0034D7-BA30-084D-B676-C68F267F947C}" type="slidenum">
              <a:rPr lang="en-US" smtClean="0"/>
              <a:t>‹#›</a:t>
            </a:fld>
            <a:endParaRPr lang="en-US"/>
          </a:p>
        </p:txBody>
      </p:sp>
    </p:spTree>
    <p:extLst>
      <p:ext uri="{BB962C8B-B14F-4D97-AF65-F5344CB8AC3E}">
        <p14:creationId xmlns:p14="http://schemas.microsoft.com/office/powerpoint/2010/main" val="30980738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7CF64-1DF7-46FC-4F6B-40F523E77BE4}"/>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E46D8E8B-8609-9E7F-4EB9-EC961BBD6A6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67E857C2-D43A-F0EB-E49E-AC178C5D1273}"/>
              </a:ext>
            </a:extLst>
          </p:cNvPr>
          <p:cNvSpPr>
            <a:spLocks noGrp="1"/>
          </p:cNvSpPr>
          <p:nvPr>
            <p:ph type="dt" sz="half" idx="10"/>
          </p:nvPr>
        </p:nvSpPr>
        <p:spPr/>
        <p:txBody>
          <a:bodyPr/>
          <a:lstStyle/>
          <a:p>
            <a:fld id="{D88C9DDE-3CF8-EF45-87D4-B00B4FEDE87D}" type="datetimeFigureOut">
              <a:rPr lang="en-US" smtClean="0"/>
              <a:t>6/16/2025</a:t>
            </a:fld>
            <a:endParaRPr lang="en-US"/>
          </a:p>
        </p:txBody>
      </p:sp>
      <p:sp>
        <p:nvSpPr>
          <p:cNvPr id="5" name="Footer Placeholder 4">
            <a:extLst>
              <a:ext uri="{FF2B5EF4-FFF2-40B4-BE49-F238E27FC236}">
                <a16:creationId xmlns:a16="http://schemas.microsoft.com/office/drawing/2014/main" id="{EDFF82D6-F7E9-3C60-A1CF-189BDF232F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F44F70-04D1-B032-A69C-899AE0F7017A}"/>
              </a:ext>
            </a:extLst>
          </p:cNvPr>
          <p:cNvSpPr>
            <a:spLocks noGrp="1"/>
          </p:cNvSpPr>
          <p:nvPr>
            <p:ph type="sldNum" sz="quarter" idx="12"/>
          </p:nvPr>
        </p:nvSpPr>
        <p:spPr/>
        <p:txBody>
          <a:bodyPr/>
          <a:lstStyle/>
          <a:p>
            <a:fld id="{8B0034D7-BA30-084D-B676-C68F267F947C}" type="slidenum">
              <a:rPr lang="en-US" smtClean="0"/>
              <a:t>‹#›</a:t>
            </a:fld>
            <a:endParaRPr lang="en-US"/>
          </a:p>
        </p:txBody>
      </p:sp>
    </p:spTree>
    <p:extLst>
      <p:ext uri="{BB962C8B-B14F-4D97-AF65-F5344CB8AC3E}">
        <p14:creationId xmlns:p14="http://schemas.microsoft.com/office/powerpoint/2010/main" val="12215398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7E836-6478-5883-0EBD-479ECD0B1828}"/>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6C56AA03-0338-743A-D491-BAA836B804CB}"/>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A18B8FDE-F16F-A3D9-F65F-A318E64ECCB7}"/>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0EFF5FC1-8A8E-732C-8877-C61E14690A9D}"/>
              </a:ext>
            </a:extLst>
          </p:cNvPr>
          <p:cNvSpPr>
            <a:spLocks noGrp="1"/>
          </p:cNvSpPr>
          <p:nvPr>
            <p:ph type="dt" sz="half" idx="10"/>
          </p:nvPr>
        </p:nvSpPr>
        <p:spPr/>
        <p:txBody>
          <a:bodyPr/>
          <a:lstStyle/>
          <a:p>
            <a:fld id="{D88C9DDE-3CF8-EF45-87D4-B00B4FEDE87D}" type="datetimeFigureOut">
              <a:rPr lang="en-US" smtClean="0"/>
              <a:t>6/16/2025</a:t>
            </a:fld>
            <a:endParaRPr lang="en-US"/>
          </a:p>
        </p:txBody>
      </p:sp>
      <p:sp>
        <p:nvSpPr>
          <p:cNvPr id="6" name="Footer Placeholder 5">
            <a:extLst>
              <a:ext uri="{FF2B5EF4-FFF2-40B4-BE49-F238E27FC236}">
                <a16:creationId xmlns:a16="http://schemas.microsoft.com/office/drawing/2014/main" id="{E5D1D87B-3E8A-CB97-A644-558E7EBAF91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711D3A-B035-6C55-F7D2-DA37AB464D37}"/>
              </a:ext>
            </a:extLst>
          </p:cNvPr>
          <p:cNvSpPr>
            <a:spLocks noGrp="1"/>
          </p:cNvSpPr>
          <p:nvPr>
            <p:ph type="sldNum" sz="quarter" idx="12"/>
          </p:nvPr>
        </p:nvSpPr>
        <p:spPr/>
        <p:txBody>
          <a:bodyPr/>
          <a:lstStyle/>
          <a:p>
            <a:fld id="{8B0034D7-BA30-084D-B676-C68F267F947C}" type="slidenum">
              <a:rPr lang="en-US" smtClean="0"/>
              <a:t>‹#›</a:t>
            </a:fld>
            <a:endParaRPr lang="en-US"/>
          </a:p>
        </p:txBody>
      </p:sp>
    </p:spTree>
    <p:extLst>
      <p:ext uri="{BB962C8B-B14F-4D97-AF65-F5344CB8AC3E}">
        <p14:creationId xmlns:p14="http://schemas.microsoft.com/office/powerpoint/2010/main" val="42733746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9A35C-8A73-35BE-72C0-8206206945CA}"/>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CC4341AD-DBCD-4657-8345-DA7691E965E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83BDD6BC-091C-0D5C-795B-3D75A1421BE8}"/>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57A57EC1-322C-5F2F-2C31-931ECD32394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50CEFB6F-BD4E-8155-2780-E789C557F58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E6F470A6-F788-7EA1-38D8-F439AD73D4BA}"/>
              </a:ext>
            </a:extLst>
          </p:cNvPr>
          <p:cNvSpPr>
            <a:spLocks noGrp="1"/>
          </p:cNvSpPr>
          <p:nvPr>
            <p:ph type="dt" sz="half" idx="10"/>
          </p:nvPr>
        </p:nvSpPr>
        <p:spPr/>
        <p:txBody>
          <a:bodyPr/>
          <a:lstStyle/>
          <a:p>
            <a:fld id="{D88C9DDE-3CF8-EF45-87D4-B00B4FEDE87D}" type="datetimeFigureOut">
              <a:rPr lang="en-US" smtClean="0"/>
              <a:t>6/16/2025</a:t>
            </a:fld>
            <a:endParaRPr lang="en-US"/>
          </a:p>
        </p:txBody>
      </p:sp>
      <p:sp>
        <p:nvSpPr>
          <p:cNvPr id="8" name="Footer Placeholder 7">
            <a:extLst>
              <a:ext uri="{FF2B5EF4-FFF2-40B4-BE49-F238E27FC236}">
                <a16:creationId xmlns:a16="http://schemas.microsoft.com/office/drawing/2014/main" id="{C09CC67D-38B3-BC5F-E8F1-76E5A079A51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6251F59-3115-B04E-B242-DF3C9DDB9350}"/>
              </a:ext>
            </a:extLst>
          </p:cNvPr>
          <p:cNvSpPr>
            <a:spLocks noGrp="1"/>
          </p:cNvSpPr>
          <p:nvPr>
            <p:ph type="sldNum" sz="quarter" idx="12"/>
          </p:nvPr>
        </p:nvSpPr>
        <p:spPr/>
        <p:txBody>
          <a:bodyPr/>
          <a:lstStyle/>
          <a:p>
            <a:fld id="{8B0034D7-BA30-084D-B676-C68F267F947C}" type="slidenum">
              <a:rPr lang="en-US" smtClean="0"/>
              <a:t>‹#›</a:t>
            </a:fld>
            <a:endParaRPr lang="en-US"/>
          </a:p>
        </p:txBody>
      </p:sp>
    </p:spTree>
    <p:extLst>
      <p:ext uri="{BB962C8B-B14F-4D97-AF65-F5344CB8AC3E}">
        <p14:creationId xmlns:p14="http://schemas.microsoft.com/office/powerpoint/2010/main" val="1962438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559A6-5EAD-E882-6780-56E04647CB3E}"/>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CD4C2FBB-D86D-6ACC-AB1E-F2194198A967}"/>
              </a:ext>
            </a:extLst>
          </p:cNvPr>
          <p:cNvSpPr>
            <a:spLocks noGrp="1"/>
          </p:cNvSpPr>
          <p:nvPr>
            <p:ph type="dt" sz="half" idx="10"/>
          </p:nvPr>
        </p:nvSpPr>
        <p:spPr/>
        <p:txBody>
          <a:bodyPr/>
          <a:lstStyle/>
          <a:p>
            <a:fld id="{D88C9DDE-3CF8-EF45-87D4-B00B4FEDE87D}" type="datetimeFigureOut">
              <a:rPr lang="en-US" smtClean="0"/>
              <a:t>6/16/2025</a:t>
            </a:fld>
            <a:endParaRPr lang="en-US"/>
          </a:p>
        </p:txBody>
      </p:sp>
      <p:sp>
        <p:nvSpPr>
          <p:cNvPr id="4" name="Footer Placeholder 3">
            <a:extLst>
              <a:ext uri="{FF2B5EF4-FFF2-40B4-BE49-F238E27FC236}">
                <a16:creationId xmlns:a16="http://schemas.microsoft.com/office/drawing/2014/main" id="{2BC8C2B7-5361-7857-4C03-A04680FC72A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58034EC-9CEA-2E24-A758-D455454FD679}"/>
              </a:ext>
            </a:extLst>
          </p:cNvPr>
          <p:cNvSpPr>
            <a:spLocks noGrp="1"/>
          </p:cNvSpPr>
          <p:nvPr>
            <p:ph type="sldNum" sz="quarter" idx="12"/>
          </p:nvPr>
        </p:nvSpPr>
        <p:spPr/>
        <p:txBody>
          <a:bodyPr/>
          <a:lstStyle/>
          <a:p>
            <a:fld id="{8B0034D7-BA30-084D-B676-C68F267F947C}" type="slidenum">
              <a:rPr lang="en-US" smtClean="0"/>
              <a:t>‹#›</a:t>
            </a:fld>
            <a:endParaRPr lang="en-US"/>
          </a:p>
        </p:txBody>
      </p:sp>
    </p:spTree>
    <p:extLst>
      <p:ext uri="{BB962C8B-B14F-4D97-AF65-F5344CB8AC3E}">
        <p14:creationId xmlns:p14="http://schemas.microsoft.com/office/powerpoint/2010/main" val="42805775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B326D9C-FEB9-CF3C-CDF3-3C970433AB0D}"/>
              </a:ext>
            </a:extLst>
          </p:cNvPr>
          <p:cNvSpPr>
            <a:spLocks noGrp="1"/>
          </p:cNvSpPr>
          <p:nvPr>
            <p:ph type="dt" sz="half" idx="10"/>
          </p:nvPr>
        </p:nvSpPr>
        <p:spPr/>
        <p:txBody>
          <a:bodyPr/>
          <a:lstStyle/>
          <a:p>
            <a:fld id="{D88C9DDE-3CF8-EF45-87D4-B00B4FEDE87D}" type="datetimeFigureOut">
              <a:rPr lang="en-US" smtClean="0"/>
              <a:t>6/16/2025</a:t>
            </a:fld>
            <a:endParaRPr lang="en-US"/>
          </a:p>
        </p:txBody>
      </p:sp>
      <p:sp>
        <p:nvSpPr>
          <p:cNvPr id="3" name="Footer Placeholder 2">
            <a:extLst>
              <a:ext uri="{FF2B5EF4-FFF2-40B4-BE49-F238E27FC236}">
                <a16:creationId xmlns:a16="http://schemas.microsoft.com/office/drawing/2014/main" id="{DE6087A0-7E05-7F5F-1391-00FEB2A8F64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75D9515-7EA4-BC7E-C744-74CCEEB49EC5}"/>
              </a:ext>
            </a:extLst>
          </p:cNvPr>
          <p:cNvSpPr>
            <a:spLocks noGrp="1"/>
          </p:cNvSpPr>
          <p:nvPr>
            <p:ph type="sldNum" sz="quarter" idx="12"/>
          </p:nvPr>
        </p:nvSpPr>
        <p:spPr/>
        <p:txBody>
          <a:bodyPr/>
          <a:lstStyle/>
          <a:p>
            <a:fld id="{8B0034D7-BA30-084D-B676-C68F267F947C}" type="slidenum">
              <a:rPr lang="en-US" smtClean="0"/>
              <a:t>‹#›</a:t>
            </a:fld>
            <a:endParaRPr lang="en-US"/>
          </a:p>
        </p:txBody>
      </p:sp>
    </p:spTree>
    <p:extLst>
      <p:ext uri="{BB962C8B-B14F-4D97-AF65-F5344CB8AC3E}">
        <p14:creationId xmlns:p14="http://schemas.microsoft.com/office/powerpoint/2010/main" val="16068062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2C16D-4334-20D0-387D-4D5185A5842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0421888D-6802-F763-C642-D4A697A7D69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1D8341E2-990A-C560-44A6-8AF9B81B55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04EC027-A69F-D325-F154-7602923C274D}"/>
              </a:ext>
            </a:extLst>
          </p:cNvPr>
          <p:cNvSpPr>
            <a:spLocks noGrp="1"/>
          </p:cNvSpPr>
          <p:nvPr>
            <p:ph type="dt" sz="half" idx="10"/>
          </p:nvPr>
        </p:nvSpPr>
        <p:spPr/>
        <p:txBody>
          <a:bodyPr/>
          <a:lstStyle/>
          <a:p>
            <a:fld id="{D88C9DDE-3CF8-EF45-87D4-B00B4FEDE87D}" type="datetimeFigureOut">
              <a:rPr lang="en-US" smtClean="0"/>
              <a:t>6/16/2025</a:t>
            </a:fld>
            <a:endParaRPr lang="en-US"/>
          </a:p>
        </p:txBody>
      </p:sp>
      <p:sp>
        <p:nvSpPr>
          <p:cNvPr id="6" name="Footer Placeholder 5">
            <a:extLst>
              <a:ext uri="{FF2B5EF4-FFF2-40B4-BE49-F238E27FC236}">
                <a16:creationId xmlns:a16="http://schemas.microsoft.com/office/drawing/2014/main" id="{4EE300BC-780A-BE1E-031B-7436F78D40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A6CFF7-7260-1BE9-9965-2C11E85F1E1D}"/>
              </a:ext>
            </a:extLst>
          </p:cNvPr>
          <p:cNvSpPr>
            <a:spLocks noGrp="1"/>
          </p:cNvSpPr>
          <p:nvPr>
            <p:ph type="sldNum" sz="quarter" idx="12"/>
          </p:nvPr>
        </p:nvSpPr>
        <p:spPr/>
        <p:txBody>
          <a:bodyPr/>
          <a:lstStyle/>
          <a:p>
            <a:fld id="{8B0034D7-BA30-084D-B676-C68F267F947C}" type="slidenum">
              <a:rPr lang="en-US" smtClean="0"/>
              <a:t>‹#›</a:t>
            </a:fld>
            <a:endParaRPr lang="en-US"/>
          </a:p>
        </p:txBody>
      </p:sp>
    </p:spTree>
    <p:extLst>
      <p:ext uri="{BB962C8B-B14F-4D97-AF65-F5344CB8AC3E}">
        <p14:creationId xmlns:p14="http://schemas.microsoft.com/office/powerpoint/2010/main" val="14304277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2978F-4499-78CF-DC84-0E3A6AFB671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223050FD-B77F-5E35-310E-63482BEE3F7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590C337-89F4-9E56-4BEB-55365597AD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DC19C1B-3939-694F-45CA-18CD50263484}"/>
              </a:ext>
            </a:extLst>
          </p:cNvPr>
          <p:cNvSpPr>
            <a:spLocks noGrp="1"/>
          </p:cNvSpPr>
          <p:nvPr>
            <p:ph type="dt" sz="half" idx="10"/>
          </p:nvPr>
        </p:nvSpPr>
        <p:spPr/>
        <p:txBody>
          <a:bodyPr/>
          <a:lstStyle/>
          <a:p>
            <a:fld id="{D88C9DDE-3CF8-EF45-87D4-B00B4FEDE87D}" type="datetimeFigureOut">
              <a:rPr lang="en-US" smtClean="0"/>
              <a:t>6/16/2025</a:t>
            </a:fld>
            <a:endParaRPr lang="en-US"/>
          </a:p>
        </p:txBody>
      </p:sp>
      <p:sp>
        <p:nvSpPr>
          <p:cNvPr id="6" name="Footer Placeholder 5">
            <a:extLst>
              <a:ext uri="{FF2B5EF4-FFF2-40B4-BE49-F238E27FC236}">
                <a16:creationId xmlns:a16="http://schemas.microsoft.com/office/drawing/2014/main" id="{34507357-042A-FC7E-EE05-5981191EEE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D21E99-321E-632D-7DA1-D0C50C9BA0A9}"/>
              </a:ext>
            </a:extLst>
          </p:cNvPr>
          <p:cNvSpPr>
            <a:spLocks noGrp="1"/>
          </p:cNvSpPr>
          <p:nvPr>
            <p:ph type="sldNum" sz="quarter" idx="12"/>
          </p:nvPr>
        </p:nvSpPr>
        <p:spPr/>
        <p:txBody>
          <a:bodyPr/>
          <a:lstStyle/>
          <a:p>
            <a:fld id="{8B0034D7-BA30-084D-B676-C68F267F947C}" type="slidenum">
              <a:rPr lang="en-US" smtClean="0"/>
              <a:t>‹#›</a:t>
            </a:fld>
            <a:endParaRPr lang="en-US"/>
          </a:p>
        </p:txBody>
      </p:sp>
    </p:spTree>
    <p:extLst>
      <p:ext uri="{BB962C8B-B14F-4D97-AF65-F5344CB8AC3E}">
        <p14:creationId xmlns:p14="http://schemas.microsoft.com/office/powerpoint/2010/main" val="17818125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000" b="-1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895121-640D-EB8E-D7E7-DA7BE2F53E7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3BF06822-2569-4D8B-564B-0379E89F65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A97B02E-C276-976B-1631-B6EA09C6ED8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88C9DDE-3CF8-EF45-87D4-B00B4FEDE87D}" type="datetimeFigureOut">
              <a:rPr lang="en-US" smtClean="0"/>
              <a:t>6/16/2025</a:t>
            </a:fld>
            <a:endParaRPr lang="en-US"/>
          </a:p>
        </p:txBody>
      </p:sp>
      <p:sp>
        <p:nvSpPr>
          <p:cNvPr id="5" name="Footer Placeholder 4">
            <a:extLst>
              <a:ext uri="{FF2B5EF4-FFF2-40B4-BE49-F238E27FC236}">
                <a16:creationId xmlns:a16="http://schemas.microsoft.com/office/drawing/2014/main" id="{6BDFD78B-86CF-AD81-2C7F-5B22E756B6B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11D0F443-4653-BF1B-473F-58EC495C0FA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B0034D7-BA30-084D-B676-C68F267F947C}" type="slidenum">
              <a:rPr lang="en-US" smtClean="0"/>
              <a:t>‹#›</a:t>
            </a:fld>
            <a:endParaRPr lang="en-US"/>
          </a:p>
        </p:txBody>
      </p:sp>
    </p:spTree>
    <p:extLst>
      <p:ext uri="{BB962C8B-B14F-4D97-AF65-F5344CB8AC3E}">
        <p14:creationId xmlns:p14="http://schemas.microsoft.com/office/powerpoint/2010/main" val="6886891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B5D3E-F9B7-7075-0232-52A0288DF060}"/>
              </a:ext>
            </a:extLst>
          </p:cNvPr>
          <p:cNvSpPr>
            <a:spLocks noGrp="1"/>
          </p:cNvSpPr>
          <p:nvPr>
            <p:ph type="ctrTitle"/>
          </p:nvPr>
        </p:nvSpPr>
        <p:spPr>
          <a:xfrm>
            <a:off x="875818" y="1214438"/>
            <a:ext cx="9144000" cy="2387600"/>
          </a:xfrm>
        </p:spPr>
        <p:txBody>
          <a:bodyPr/>
          <a:lstStyle/>
          <a:p>
            <a:r>
              <a:rPr lang="en-GB" dirty="0"/>
              <a:t>P7 Parent/Carer Information Evening</a:t>
            </a:r>
          </a:p>
        </p:txBody>
      </p:sp>
      <p:sp>
        <p:nvSpPr>
          <p:cNvPr id="3" name="Subtitle 2">
            <a:extLst>
              <a:ext uri="{FF2B5EF4-FFF2-40B4-BE49-F238E27FC236}">
                <a16:creationId xmlns:a16="http://schemas.microsoft.com/office/drawing/2014/main" id="{EFF54392-5B43-1070-87C2-A2A6390161B0}"/>
              </a:ext>
            </a:extLst>
          </p:cNvPr>
          <p:cNvSpPr>
            <a:spLocks noGrp="1"/>
          </p:cNvSpPr>
          <p:nvPr>
            <p:ph type="subTitle" idx="1"/>
          </p:nvPr>
        </p:nvSpPr>
        <p:spPr>
          <a:xfrm>
            <a:off x="875818" y="4203921"/>
            <a:ext cx="9144000" cy="1655762"/>
          </a:xfrm>
        </p:spPr>
        <p:txBody>
          <a:bodyPr/>
          <a:lstStyle/>
          <a:p>
            <a:r>
              <a:rPr lang="en-GB" dirty="0"/>
              <a:t>Wednesday 11 June 2025</a:t>
            </a:r>
          </a:p>
          <a:p>
            <a:endParaRPr lang="en-GB" dirty="0"/>
          </a:p>
        </p:txBody>
      </p:sp>
    </p:spTree>
    <p:extLst>
      <p:ext uri="{BB962C8B-B14F-4D97-AF65-F5344CB8AC3E}">
        <p14:creationId xmlns:p14="http://schemas.microsoft.com/office/powerpoint/2010/main" val="21890063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D61B6-E6A9-B88D-3476-9E2244929D48}"/>
              </a:ext>
            </a:extLst>
          </p:cNvPr>
          <p:cNvSpPr>
            <a:spLocks noGrp="1"/>
          </p:cNvSpPr>
          <p:nvPr>
            <p:ph type="title"/>
          </p:nvPr>
        </p:nvSpPr>
        <p:spPr/>
        <p:txBody>
          <a:bodyPr/>
          <a:lstStyle/>
          <a:p>
            <a:r>
              <a:rPr lang="en-GB" dirty="0"/>
              <a:t>Questions…</a:t>
            </a:r>
          </a:p>
        </p:txBody>
      </p:sp>
      <p:sp>
        <p:nvSpPr>
          <p:cNvPr id="3" name="Content Placeholder 2">
            <a:extLst>
              <a:ext uri="{FF2B5EF4-FFF2-40B4-BE49-F238E27FC236}">
                <a16:creationId xmlns:a16="http://schemas.microsoft.com/office/drawing/2014/main" id="{3FF79282-AF6B-23BA-ED31-8E01CDCBA41C}"/>
              </a:ext>
            </a:extLst>
          </p:cNvPr>
          <p:cNvSpPr>
            <a:spLocks noGrp="1"/>
          </p:cNvSpPr>
          <p:nvPr>
            <p:ph idx="1"/>
          </p:nvPr>
        </p:nvSpPr>
        <p:spPr>
          <a:xfrm>
            <a:off x="838200" y="1825625"/>
            <a:ext cx="8328949" cy="4351338"/>
          </a:xfrm>
        </p:spPr>
        <p:txBody>
          <a:bodyPr/>
          <a:lstStyle/>
          <a:p>
            <a:r>
              <a:rPr lang="en-GB" dirty="0"/>
              <a:t>House classes and practical classes?</a:t>
            </a:r>
          </a:p>
          <a:p>
            <a:r>
              <a:rPr lang="en-GB" dirty="0"/>
              <a:t>Moving around the school – getting lost!</a:t>
            </a:r>
          </a:p>
          <a:p>
            <a:r>
              <a:rPr lang="en-GB" dirty="0"/>
              <a:t>Being late for classes</a:t>
            </a:r>
          </a:p>
          <a:p>
            <a:r>
              <a:rPr lang="en-GB" dirty="0"/>
              <a:t>Access to toilets / Social Area</a:t>
            </a:r>
          </a:p>
          <a:p>
            <a:r>
              <a:rPr lang="en-GB" dirty="0"/>
              <a:t>What to bring? </a:t>
            </a:r>
          </a:p>
          <a:p>
            <a:r>
              <a:rPr lang="en-GB" dirty="0"/>
              <a:t>Using the canteen </a:t>
            </a:r>
          </a:p>
          <a:p>
            <a:r>
              <a:rPr lang="en-GB" dirty="0"/>
              <a:t>Leaving the school campus</a:t>
            </a:r>
          </a:p>
          <a:p>
            <a:pPr marL="0" indent="0">
              <a:buNone/>
            </a:pPr>
            <a:endParaRPr lang="en-GB" dirty="0"/>
          </a:p>
          <a:p>
            <a:pPr marL="0" indent="0">
              <a:buNone/>
            </a:pPr>
            <a:endParaRPr lang="en-GB" dirty="0"/>
          </a:p>
          <a:p>
            <a:pPr marL="0" indent="0">
              <a:buNone/>
            </a:pPr>
            <a:endParaRPr lang="en-GB" dirty="0"/>
          </a:p>
          <a:p>
            <a:endParaRPr lang="en-GB" dirty="0"/>
          </a:p>
        </p:txBody>
      </p:sp>
    </p:spTree>
    <p:extLst>
      <p:ext uri="{BB962C8B-B14F-4D97-AF65-F5344CB8AC3E}">
        <p14:creationId xmlns:p14="http://schemas.microsoft.com/office/powerpoint/2010/main" val="2092490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xt&#10;&#10;Description automatically generated">
            <a:extLst>
              <a:ext uri="{FF2B5EF4-FFF2-40B4-BE49-F238E27FC236}">
                <a16:creationId xmlns:a16="http://schemas.microsoft.com/office/drawing/2014/main" id="{CD4802CC-3139-48A1-AF77-B294F59D81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065" y="656192"/>
            <a:ext cx="4361698" cy="5616181"/>
          </a:xfrm>
          <a:prstGeom prst="rect">
            <a:avLst/>
          </a:prstGeom>
        </p:spPr>
      </p:pic>
      <p:sp>
        <p:nvSpPr>
          <p:cNvPr id="5" name="TextBox 4">
            <a:extLst>
              <a:ext uri="{FF2B5EF4-FFF2-40B4-BE49-F238E27FC236}">
                <a16:creationId xmlns:a16="http://schemas.microsoft.com/office/drawing/2014/main" id="{5C04FA3D-E45E-4285-BC4B-02A474C00D79}"/>
              </a:ext>
            </a:extLst>
          </p:cNvPr>
          <p:cNvSpPr txBox="1"/>
          <p:nvPr/>
        </p:nvSpPr>
        <p:spPr>
          <a:xfrm>
            <a:off x="5561745" y="797510"/>
            <a:ext cx="4008714" cy="5262979"/>
          </a:xfrm>
          <a:prstGeom prst="rect">
            <a:avLst/>
          </a:prstGeom>
          <a:noFill/>
        </p:spPr>
        <p:txBody>
          <a:bodyPr wrap="square" rtlCol="0">
            <a:spAutoFit/>
          </a:bodyPr>
          <a:lstStyle/>
          <a:p>
            <a:r>
              <a:rPr lang="en-GB" sz="2800" dirty="0">
                <a:latin typeface="Arial" panose="020B0604020202020204" pitchFamily="34" charset="0"/>
                <a:cs typeface="Arial" panose="020B0604020202020204" pitchFamily="34" charset="0"/>
              </a:rPr>
              <a:t>Our expectations for school uniform are clear, consistent and fair. We know that uniform promotes equity for all our pupils and as of today, we expect all young people to wear full school uniform. It tells us that you are proud to be part of our school.</a:t>
            </a:r>
          </a:p>
        </p:txBody>
      </p:sp>
      <p:sp>
        <p:nvSpPr>
          <p:cNvPr id="2" name="Title 1">
            <a:extLst>
              <a:ext uri="{FF2B5EF4-FFF2-40B4-BE49-F238E27FC236}">
                <a16:creationId xmlns:a16="http://schemas.microsoft.com/office/drawing/2014/main" id="{25A003EA-463E-A1FD-473A-DED54E54D2F3}"/>
              </a:ext>
            </a:extLst>
          </p:cNvPr>
          <p:cNvSpPr>
            <a:spLocks noGrp="1"/>
          </p:cNvSpPr>
          <p:nvPr>
            <p:ph type="title"/>
          </p:nvPr>
        </p:nvSpPr>
        <p:spPr>
          <a:xfrm>
            <a:off x="1018573" y="10079"/>
            <a:ext cx="8449518" cy="646113"/>
          </a:xfrm>
        </p:spPr>
        <p:txBody>
          <a:bodyPr>
            <a:normAutofit fontScale="90000"/>
          </a:bodyPr>
          <a:lstStyle/>
          <a:p>
            <a:r>
              <a:rPr lang="en-GB" sz="4400" dirty="0"/>
              <a:t>P7 Parent/Carer Information Evening</a:t>
            </a:r>
            <a:endParaRPr lang="en-GB" b="1" dirty="0">
              <a:solidFill>
                <a:srgbClr val="00009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356921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xt&#10;&#10;Description automatically generated">
            <a:extLst>
              <a:ext uri="{FF2B5EF4-FFF2-40B4-BE49-F238E27FC236}">
                <a16:creationId xmlns:a16="http://schemas.microsoft.com/office/drawing/2014/main" id="{CD4802CC-3139-48A1-AF77-B294F59D81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065" y="656192"/>
            <a:ext cx="4361698" cy="5616181"/>
          </a:xfrm>
          <a:prstGeom prst="rect">
            <a:avLst/>
          </a:prstGeom>
        </p:spPr>
      </p:pic>
      <p:sp>
        <p:nvSpPr>
          <p:cNvPr id="5" name="TextBox 4">
            <a:extLst>
              <a:ext uri="{FF2B5EF4-FFF2-40B4-BE49-F238E27FC236}">
                <a16:creationId xmlns:a16="http://schemas.microsoft.com/office/drawing/2014/main" id="{5C04FA3D-E45E-4285-BC4B-02A474C00D79}"/>
              </a:ext>
            </a:extLst>
          </p:cNvPr>
          <p:cNvSpPr txBox="1"/>
          <p:nvPr/>
        </p:nvSpPr>
        <p:spPr>
          <a:xfrm>
            <a:off x="5249229" y="656192"/>
            <a:ext cx="4361698" cy="6063198"/>
          </a:xfrm>
          <a:prstGeom prst="rect">
            <a:avLst/>
          </a:prstGeom>
          <a:noFill/>
        </p:spPr>
        <p:txBody>
          <a:bodyPr wrap="square" rtlCol="0">
            <a:spAutoFit/>
          </a:bodyPr>
          <a:lstStyle/>
          <a:p>
            <a:pPr marL="342900" lvl="0" indent="-342900">
              <a:buFont typeface="Symbol" panose="05050102010706020507" pitchFamily="18" charset="2"/>
              <a:buChar char=""/>
            </a:pPr>
            <a:r>
              <a:rPr lang="en-GB" sz="2000" dirty="0">
                <a:effectLst/>
                <a:latin typeface="+mj-lt"/>
                <a:ea typeface="Calibri" panose="020F0502020204030204" pitchFamily="34" charset="0"/>
                <a:cs typeface="Times New Roman" panose="02020603050405020304" pitchFamily="18" charset="0"/>
              </a:rPr>
              <a:t>Blazer: S1–S5 without braiding; S6 with red braiding</a:t>
            </a:r>
          </a:p>
          <a:p>
            <a:pPr marL="342900" lvl="0" indent="-342900">
              <a:buFont typeface="Symbol" panose="05050102010706020507" pitchFamily="18" charset="2"/>
              <a:buChar char=""/>
            </a:pPr>
            <a:r>
              <a:rPr lang="en-GB" sz="2000" dirty="0">
                <a:effectLst/>
                <a:latin typeface="+mj-lt"/>
                <a:ea typeface="Calibri" panose="020F0502020204030204" pitchFamily="34" charset="0"/>
                <a:cs typeface="Times New Roman" panose="02020603050405020304" pitchFamily="18" charset="0"/>
              </a:rPr>
              <a:t>Black (or navy) trousers or skirt – no sports leggings</a:t>
            </a:r>
          </a:p>
          <a:p>
            <a:pPr marL="342900" lvl="0" indent="-342900">
              <a:buFont typeface="Symbol" panose="05050102010706020507" pitchFamily="18" charset="2"/>
              <a:buChar char=""/>
            </a:pPr>
            <a:r>
              <a:rPr lang="en-GB" sz="2000" dirty="0">
                <a:latin typeface="+mj-lt"/>
                <a:ea typeface="Calibri" panose="020F0502020204030204" pitchFamily="34" charset="0"/>
                <a:cs typeface="Times New Roman" panose="02020603050405020304" pitchFamily="18" charset="0"/>
              </a:rPr>
              <a:t>Black (or navy) plain jumper – no hoodies</a:t>
            </a:r>
          </a:p>
          <a:p>
            <a:pPr marL="342900" lvl="0" indent="-342900">
              <a:buFont typeface="Symbol" panose="05050102010706020507" pitchFamily="18" charset="2"/>
              <a:buChar char=""/>
            </a:pPr>
            <a:r>
              <a:rPr lang="en-GB" sz="2000" dirty="0">
                <a:effectLst/>
                <a:latin typeface="+mj-lt"/>
                <a:ea typeface="Calibri" panose="020F0502020204030204" pitchFamily="34" charset="0"/>
                <a:cs typeface="Times New Roman" panose="02020603050405020304" pitchFamily="18" charset="0"/>
              </a:rPr>
              <a:t>White long or short-sleeved shirt, worn with a school tie</a:t>
            </a:r>
          </a:p>
          <a:p>
            <a:pPr marL="342900" lvl="0" indent="-342900">
              <a:buFont typeface="Symbol" panose="05050102010706020507" pitchFamily="18" charset="2"/>
              <a:buChar char=""/>
            </a:pPr>
            <a:r>
              <a:rPr lang="en-GB" sz="2000" dirty="0">
                <a:effectLst/>
                <a:latin typeface="+mj-lt"/>
                <a:ea typeface="Calibri" panose="020F0502020204030204" pitchFamily="34" charset="0"/>
                <a:cs typeface="Times New Roman" panose="02020603050405020304" pitchFamily="18" charset="0"/>
              </a:rPr>
              <a:t>Plain black shoes or trainers –  baseball/basketball boots/shoes with white trim are not permitted as part of the school uniform</a:t>
            </a:r>
          </a:p>
          <a:p>
            <a:pPr marL="342900" lvl="0" indent="-342900">
              <a:buFont typeface="Symbol" panose="05050102010706020507" pitchFamily="18" charset="2"/>
              <a:buChar char=""/>
            </a:pPr>
            <a:r>
              <a:rPr lang="en-GB" sz="2000" dirty="0">
                <a:effectLst/>
                <a:latin typeface="+mj-lt"/>
                <a:ea typeface="Calibri" panose="020F0502020204030204" pitchFamily="34" charset="0"/>
                <a:cs typeface="Times New Roman" panose="02020603050405020304" pitchFamily="18" charset="0"/>
              </a:rPr>
              <a:t>Tie: School tie, worn neatly at the collar</a:t>
            </a:r>
          </a:p>
          <a:p>
            <a:pPr marL="342900" lvl="0" indent="-342900">
              <a:buFont typeface="Symbol" panose="05050102010706020507" pitchFamily="18" charset="2"/>
              <a:buChar char=""/>
            </a:pPr>
            <a:r>
              <a:rPr lang="en-GB" sz="2000" dirty="0">
                <a:effectLst/>
                <a:latin typeface="+mj-lt"/>
                <a:ea typeface="Calibri" panose="020F0502020204030204" pitchFamily="34" charset="0"/>
                <a:cs typeface="Times New Roman" panose="02020603050405020304" pitchFamily="18" charset="0"/>
              </a:rPr>
              <a:t>PE Kit: Gryffe High School or plain white T-shirt or polo shirt with black shorts or tracksuit bottoms. Appropriate footwear must be worn.</a:t>
            </a:r>
          </a:p>
          <a:p>
            <a:endParaRPr lang="en-GB" sz="2800" dirty="0">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25A003EA-463E-A1FD-473A-DED54E54D2F3}"/>
              </a:ext>
            </a:extLst>
          </p:cNvPr>
          <p:cNvSpPr>
            <a:spLocks noGrp="1"/>
          </p:cNvSpPr>
          <p:nvPr>
            <p:ph type="title"/>
          </p:nvPr>
        </p:nvSpPr>
        <p:spPr>
          <a:xfrm>
            <a:off x="1018573" y="10079"/>
            <a:ext cx="8449518" cy="646113"/>
          </a:xfrm>
        </p:spPr>
        <p:txBody>
          <a:bodyPr>
            <a:normAutofit fontScale="90000"/>
          </a:bodyPr>
          <a:lstStyle/>
          <a:p>
            <a:r>
              <a:rPr lang="en-GB" sz="4400" dirty="0"/>
              <a:t>P7 Parent/carer Information Evening</a:t>
            </a:r>
            <a:endParaRPr lang="en-GB" b="1" dirty="0">
              <a:solidFill>
                <a:srgbClr val="000099"/>
              </a:solidFill>
              <a:latin typeface="Arial" panose="020B0604020202020204" pitchFamily="34" charset="0"/>
              <a:cs typeface="Arial" panose="020B0604020202020204" pitchFamily="34" charset="0"/>
            </a:endParaRPr>
          </a:p>
        </p:txBody>
      </p:sp>
      <p:sp>
        <p:nvSpPr>
          <p:cNvPr id="3" name="Circle: Hollow 2">
            <a:extLst>
              <a:ext uri="{FF2B5EF4-FFF2-40B4-BE49-F238E27FC236}">
                <a16:creationId xmlns:a16="http://schemas.microsoft.com/office/drawing/2014/main" id="{3A02D8BF-3C0A-E9DD-0594-82897D180E7B}"/>
              </a:ext>
            </a:extLst>
          </p:cNvPr>
          <p:cNvSpPr/>
          <p:nvPr/>
        </p:nvSpPr>
        <p:spPr>
          <a:xfrm>
            <a:off x="1331089" y="1261641"/>
            <a:ext cx="3483979" cy="1898248"/>
          </a:xfrm>
          <a:prstGeom prst="donut">
            <a:avLst>
              <a:gd name="adj" fmla="val 176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18677701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20EA1-112F-D72F-2522-270F36B53745}"/>
              </a:ext>
            </a:extLst>
          </p:cNvPr>
          <p:cNvSpPr>
            <a:spLocks noGrp="1"/>
          </p:cNvSpPr>
          <p:nvPr>
            <p:ph type="title"/>
          </p:nvPr>
        </p:nvSpPr>
        <p:spPr>
          <a:xfrm>
            <a:off x="838200" y="-236758"/>
            <a:ext cx="10515600" cy="1325563"/>
          </a:xfrm>
        </p:spPr>
        <p:txBody>
          <a:bodyPr/>
          <a:lstStyle/>
          <a:p>
            <a:r>
              <a:rPr lang="en-GB" sz="4400" dirty="0"/>
              <a:t>P7 Parent/carer Information Evening</a:t>
            </a:r>
            <a:endParaRPr lang="en-GB" dirty="0"/>
          </a:p>
        </p:txBody>
      </p:sp>
      <p:sp>
        <p:nvSpPr>
          <p:cNvPr id="3" name="Content Placeholder 2">
            <a:extLst>
              <a:ext uri="{FF2B5EF4-FFF2-40B4-BE49-F238E27FC236}">
                <a16:creationId xmlns:a16="http://schemas.microsoft.com/office/drawing/2014/main" id="{0D946827-62E1-A341-3FB0-C6C531FADD2C}"/>
              </a:ext>
            </a:extLst>
          </p:cNvPr>
          <p:cNvSpPr>
            <a:spLocks noGrp="1"/>
          </p:cNvSpPr>
          <p:nvPr>
            <p:ph idx="1"/>
          </p:nvPr>
        </p:nvSpPr>
        <p:spPr>
          <a:xfrm>
            <a:off x="687729" y="1297149"/>
            <a:ext cx="8815086" cy="4833515"/>
          </a:xfrm>
        </p:spPr>
        <p:txBody>
          <a:bodyPr>
            <a:normAutofit/>
          </a:bodyPr>
          <a:lstStyle/>
          <a:p>
            <a:r>
              <a:rPr lang="en-GB" dirty="0"/>
              <a:t>The School Day</a:t>
            </a:r>
          </a:p>
          <a:p>
            <a:endParaRPr lang="en-GB" dirty="0"/>
          </a:p>
          <a:p>
            <a:endParaRPr lang="en-GB" dirty="0"/>
          </a:p>
          <a:p>
            <a:endParaRPr lang="en-GB" dirty="0"/>
          </a:p>
        </p:txBody>
      </p:sp>
      <p:graphicFrame>
        <p:nvGraphicFramePr>
          <p:cNvPr id="4" name="Table 3">
            <a:extLst>
              <a:ext uri="{FF2B5EF4-FFF2-40B4-BE49-F238E27FC236}">
                <a16:creationId xmlns:a16="http://schemas.microsoft.com/office/drawing/2014/main" id="{8F9A998A-AAD3-8798-11C7-338C0F08CECB}"/>
              </a:ext>
            </a:extLst>
          </p:cNvPr>
          <p:cNvGraphicFramePr>
            <a:graphicFrameLocks noGrp="1"/>
          </p:cNvGraphicFramePr>
          <p:nvPr>
            <p:extLst>
              <p:ext uri="{D42A27DB-BD31-4B8C-83A1-F6EECF244321}">
                <p14:modId xmlns:p14="http://schemas.microsoft.com/office/powerpoint/2010/main" val="3096834689"/>
              </p:ext>
            </p:extLst>
          </p:nvPr>
        </p:nvGraphicFramePr>
        <p:xfrm>
          <a:off x="838200" y="1819255"/>
          <a:ext cx="8072438" cy="4429130"/>
        </p:xfrm>
        <a:graphic>
          <a:graphicData uri="http://schemas.openxmlformats.org/drawingml/2006/table">
            <a:tbl>
              <a:tblPr firstRow="1" bandRow="1">
                <a:tableStyleId>{5C22544A-7EE6-4342-B048-85BDC9FD1C3A}</a:tableStyleId>
              </a:tblPr>
              <a:tblGrid>
                <a:gridCol w="2149996">
                  <a:extLst>
                    <a:ext uri="{9D8B030D-6E8A-4147-A177-3AD203B41FA5}">
                      <a16:colId xmlns:a16="http://schemas.microsoft.com/office/drawing/2014/main" val="20000"/>
                    </a:ext>
                  </a:extLst>
                </a:gridCol>
                <a:gridCol w="1779067">
                  <a:extLst>
                    <a:ext uri="{9D8B030D-6E8A-4147-A177-3AD203B41FA5}">
                      <a16:colId xmlns:a16="http://schemas.microsoft.com/office/drawing/2014/main" val="20001"/>
                    </a:ext>
                  </a:extLst>
                </a:gridCol>
                <a:gridCol w="2125266">
                  <a:extLst>
                    <a:ext uri="{9D8B030D-6E8A-4147-A177-3AD203B41FA5}">
                      <a16:colId xmlns:a16="http://schemas.microsoft.com/office/drawing/2014/main" val="20002"/>
                    </a:ext>
                  </a:extLst>
                </a:gridCol>
                <a:gridCol w="2018109">
                  <a:extLst>
                    <a:ext uri="{9D8B030D-6E8A-4147-A177-3AD203B41FA5}">
                      <a16:colId xmlns:a16="http://schemas.microsoft.com/office/drawing/2014/main" val="20003"/>
                    </a:ext>
                  </a:extLst>
                </a:gridCol>
              </a:tblGrid>
              <a:tr h="442913">
                <a:tc gridSpan="2">
                  <a:txBody>
                    <a:bodyPr/>
                    <a:lstStyle/>
                    <a:p>
                      <a:r>
                        <a:rPr lang="en-GB" sz="2000" dirty="0">
                          <a:solidFill>
                            <a:schemeClr val="bg1"/>
                          </a:solidFill>
                        </a:rPr>
                        <a:t>Monday / Tuesday/ Thursday</a:t>
                      </a:r>
                    </a:p>
                  </a:txBody>
                  <a:tcPr marL="91439" marR="91439"/>
                </a:tc>
                <a:tc hMerge="1">
                  <a:txBody>
                    <a:bodyPr/>
                    <a:lstStyle/>
                    <a:p>
                      <a:endParaRPr lang="en-GB"/>
                    </a:p>
                  </a:txBody>
                  <a:tcPr/>
                </a:tc>
                <a:tc gridSpan="2">
                  <a:txBody>
                    <a:bodyPr/>
                    <a:lstStyle/>
                    <a:p>
                      <a:r>
                        <a:rPr lang="en-GB" sz="2000" dirty="0">
                          <a:solidFill>
                            <a:schemeClr val="bg1"/>
                          </a:solidFill>
                        </a:rPr>
                        <a:t>Wednesday / Friday</a:t>
                      </a:r>
                    </a:p>
                  </a:txBody>
                  <a:tcPr marL="91439" marR="91439"/>
                </a:tc>
                <a:tc hMerge="1">
                  <a:txBody>
                    <a:bodyPr/>
                    <a:lstStyle/>
                    <a:p>
                      <a:endParaRPr lang="en-GB"/>
                    </a:p>
                  </a:txBody>
                  <a:tcPr/>
                </a:tc>
                <a:extLst>
                  <a:ext uri="{0D108BD9-81ED-4DB2-BD59-A6C34878D82A}">
                    <a16:rowId xmlns:a16="http://schemas.microsoft.com/office/drawing/2014/main" val="10000"/>
                  </a:ext>
                </a:extLst>
              </a:tr>
              <a:tr h="442913">
                <a:tc>
                  <a:txBody>
                    <a:bodyPr/>
                    <a:lstStyle/>
                    <a:p>
                      <a:r>
                        <a:rPr lang="en-GB" sz="2000" dirty="0">
                          <a:solidFill>
                            <a:schemeClr val="tx1"/>
                          </a:solidFill>
                        </a:rPr>
                        <a:t>8:50-9:40</a:t>
                      </a:r>
                    </a:p>
                  </a:txBody>
                  <a:tcPr marL="91439" marR="91439"/>
                </a:tc>
                <a:tc>
                  <a:txBody>
                    <a:bodyPr/>
                    <a:lstStyle/>
                    <a:p>
                      <a:r>
                        <a:rPr lang="en-GB" sz="2000" dirty="0">
                          <a:solidFill>
                            <a:schemeClr val="tx1"/>
                          </a:solidFill>
                        </a:rPr>
                        <a:t>Period 1</a:t>
                      </a:r>
                    </a:p>
                  </a:txBody>
                  <a:tcPr marL="91439" marR="91439"/>
                </a:tc>
                <a:tc>
                  <a:txBody>
                    <a:bodyPr/>
                    <a:lstStyle/>
                    <a:p>
                      <a:r>
                        <a:rPr lang="en-GB" sz="2000" dirty="0">
                          <a:solidFill>
                            <a:schemeClr val="tx1"/>
                          </a:solidFill>
                        </a:rPr>
                        <a:t>8:50-9:40</a:t>
                      </a:r>
                    </a:p>
                  </a:txBody>
                  <a:tcPr marL="91439" marR="91439"/>
                </a:tc>
                <a:tc>
                  <a:txBody>
                    <a:bodyPr/>
                    <a:lstStyle/>
                    <a:p>
                      <a:r>
                        <a:rPr lang="en-GB" sz="2000" dirty="0">
                          <a:solidFill>
                            <a:schemeClr val="tx1"/>
                          </a:solidFill>
                        </a:rPr>
                        <a:t>Period 1</a:t>
                      </a:r>
                    </a:p>
                  </a:txBody>
                  <a:tcPr marL="91439" marR="91439"/>
                </a:tc>
                <a:extLst>
                  <a:ext uri="{0D108BD9-81ED-4DB2-BD59-A6C34878D82A}">
                    <a16:rowId xmlns:a16="http://schemas.microsoft.com/office/drawing/2014/main" val="10001"/>
                  </a:ext>
                </a:extLst>
              </a:tr>
              <a:tr h="442913">
                <a:tc>
                  <a:txBody>
                    <a:bodyPr/>
                    <a:lstStyle/>
                    <a:p>
                      <a:r>
                        <a:rPr lang="en-GB" sz="2000" dirty="0">
                          <a:solidFill>
                            <a:schemeClr val="tx1"/>
                          </a:solidFill>
                        </a:rPr>
                        <a:t>9:40-10:30</a:t>
                      </a:r>
                    </a:p>
                  </a:txBody>
                  <a:tcPr marL="91439" marR="91439"/>
                </a:tc>
                <a:tc>
                  <a:txBody>
                    <a:bodyPr/>
                    <a:lstStyle/>
                    <a:p>
                      <a:r>
                        <a:rPr lang="en-GB" sz="2000" dirty="0">
                          <a:solidFill>
                            <a:schemeClr val="tx1"/>
                          </a:solidFill>
                        </a:rPr>
                        <a:t>Period 2</a:t>
                      </a:r>
                    </a:p>
                  </a:txBody>
                  <a:tcPr marL="91439" marR="91439"/>
                </a:tc>
                <a:tc>
                  <a:txBody>
                    <a:bodyPr/>
                    <a:lstStyle/>
                    <a:p>
                      <a:r>
                        <a:rPr lang="en-GB" sz="2000" dirty="0">
                          <a:solidFill>
                            <a:schemeClr val="tx1"/>
                          </a:solidFill>
                        </a:rPr>
                        <a:t>9:40-10:30</a:t>
                      </a:r>
                    </a:p>
                  </a:txBody>
                  <a:tcPr marL="91439" marR="91439"/>
                </a:tc>
                <a:tc>
                  <a:txBody>
                    <a:bodyPr/>
                    <a:lstStyle/>
                    <a:p>
                      <a:r>
                        <a:rPr lang="en-GB" sz="2000" dirty="0">
                          <a:solidFill>
                            <a:schemeClr val="tx1"/>
                          </a:solidFill>
                        </a:rPr>
                        <a:t>Period 2</a:t>
                      </a:r>
                    </a:p>
                  </a:txBody>
                  <a:tcPr marL="91439" marR="91439"/>
                </a:tc>
                <a:extLst>
                  <a:ext uri="{0D108BD9-81ED-4DB2-BD59-A6C34878D82A}">
                    <a16:rowId xmlns:a16="http://schemas.microsoft.com/office/drawing/2014/main" val="10002"/>
                  </a:ext>
                </a:extLst>
              </a:tr>
              <a:tr h="442913">
                <a:tc>
                  <a:txBody>
                    <a:bodyPr/>
                    <a:lstStyle/>
                    <a:p>
                      <a:r>
                        <a:rPr lang="en-GB" sz="2000" b="1" dirty="0">
                          <a:solidFill>
                            <a:schemeClr val="tx1"/>
                          </a:solidFill>
                        </a:rPr>
                        <a:t>10:30-10:45</a:t>
                      </a:r>
                    </a:p>
                  </a:txBody>
                  <a:tcPr marL="91439" marR="91439"/>
                </a:tc>
                <a:tc>
                  <a:txBody>
                    <a:bodyPr/>
                    <a:lstStyle/>
                    <a:p>
                      <a:r>
                        <a:rPr lang="en-GB" sz="2000" b="1" dirty="0">
                          <a:solidFill>
                            <a:schemeClr val="tx1"/>
                          </a:solidFill>
                        </a:rPr>
                        <a:t>Interval</a:t>
                      </a:r>
                    </a:p>
                  </a:txBody>
                  <a:tcPr marL="91439" marR="91439"/>
                </a:tc>
                <a:tc>
                  <a:txBody>
                    <a:bodyPr/>
                    <a:lstStyle/>
                    <a:p>
                      <a:r>
                        <a:rPr lang="en-GB" sz="2000" b="1" dirty="0">
                          <a:solidFill>
                            <a:schemeClr val="tx1"/>
                          </a:solidFill>
                        </a:rPr>
                        <a:t>10:30-10:45</a:t>
                      </a:r>
                    </a:p>
                  </a:txBody>
                  <a:tcPr marL="91439" marR="91439"/>
                </a:tc>
                <a:tc>
                  <a:txBody>
                    <a:bodyPr/>
                    <a:lstStyle/>
                    <a:p>
                      <a:r>
                        <a:rPr lang="en-GB" sz="2000" b="1" dirty="0">
                          <a:solidFill>
                            <a:schemeClr val="tx1"/>
                          </a:solidFill>
                        </a:rPr>
                        <a:t>Interval</a:t>
                      </a:r>
                    </a:p>
                  </a:txBody>
                  <a:tcPr marL="91439" marR="91439"/>
                </a:tc>
                <a:extLst>
                  <a:ext uri="{0D108BD9-81ED-4DB2-BD59-A6C34878D82A}">
                    <a16:rowId xmlns:a16="http://schemas.microsoft.com/office/drawing/2014/main" val="10003"/>
                  </a:ext>
                </a:extLst>
              </a:tr>
              <a:tr h="442913">
                <a:tc>
                  <a:txBody>
                    <a:bodyPr/>
                    <a:lstStyle/>
                    <a:p>
                      <a:r>
                        <a:rPr lang="en-GB" sz="2000" dirty="0">
                          <a:solidFill>
                            <a:schemeClr val="tx1"/>
                          </a:solidFill>
                        </a:rPr>
                        <a:t>10:45-11:35</a:t>
                      </a:r>
                    </a:p>
                  </a:txBody>
                  <a:tcPr marL="91439" marR="91439"/>
                </a:tc>
                <a:tc>
                  <a:txBody>
                    <a:bodyPr/>
                    <a:lstStyle/>
                    <a:p>
                      <a:r>
                        <a:rPr lang="en-GB" sz="2000" dirty="0">
                          <a:solidFill>
                            <a:schemeClr val="tx1"/>
                          </a:solidFill>
                        </a:rPr>
                        <a:t>Period 3</a:t>
                      </a:r>
                    </a:p>
                  </a:txBody>
                  <a:tcPr marL="91439" marR="91439"/>
                </a:tc>
                <a:tc>
                  <a:txBody>
                    <a:bodyPr/>
                    <a:lstStyle/>
                    <a:p>
                      <a:r>
                        <a:rPr lang="en-GB" sz="2000" dirty="0">
                          <a:solidFill>
                            <a:schemeClr val="tx1"/>
                          </a:solidFill>
                        </a:rPr>
                        <a:t>10:45-11:35</a:t>
                      </a:r>
                    </a:p>
                  </a:txBody>
                  <a:tcPr marL="91439" marR="91439"/>
                </a:tc>
                <a:tc>
                  <a:txBody>
                    <a:bodyPr/>
                    <a:lstStyle/>
                    <a:p>
                      <a:r>
                        <a:rPr lang="en-GB" sz="2000" dirty="0">
                          <a:solidFill>
                            <a:schemeClr val="tx1"/>
                          </a:solidFill>
                        </a:rPr>
                        <a:t>Period 3</a:t>
                      </a:r>
                    </a:p>
                  </a:txBody>
                  <a:tcPr marL="91439" marR="91439"/>
                </a:tc>
                <a:extLst>
                  <a:ext uri="{0D108BD9-81ED-4DB2-BD59-A6C34878D82A}">
                    <a16:rowId xmlns:a16="http://schemas.microsoft.com/office/drawing/2014/main" val="10004"/>
                  </a:ext>
                </a:extLst>
              </a:tr>
              <a:tr h="442913">
                <a:tc>
                  <a:txBody>
                    <a:bodyPr/>
                    <a:lstStyle/>
                    <a:p>
                      <a:r>
                        <a:rPr lang="en-GB" sz="2000" dirty="0">
                          <a:solidFill>
                            <a:schemeClr val="tx1"/>
                          </a:solidFill>
                        </a:rPr>
                        <a:t>11:35-12:25</a:t>
                      </a:r>
                    </a:p>
                  </a:txBody>
                  <a:tcPr marL="91439" marR="91439"/>
                </a:tc>
                <a:tc>
                  <a:txBody>
                    <a:bodyPr/>
                    <a:lstStyle/>
                    <a:p>
                      <a:r>
                        <a:rPr lang="en-GB" sz="2000" dirty="0">
                          <a:solidFill>
                            <a:schemeClr val="tx1"/>
                          </a:solidFill>
                        </a:rPr>
                        <a:t>Period 4</a:t>
                      </a:r>
                    </a:p>
                  </a:txBody>
                  <a:tcPr marL="91439" marR="91439"/>
                </a:tc>
                <a:tc>
                  <a:txBody>
                    <a:bodyPr/>
                    <a:lstStyle/>
                    <a:p>
                      <a:r>
                        <a:rPr lang="en-GB" sz="2000" dirty="0">
                          <a:solidFill>
                            <a:schemeClr val="tx1"/>
                          </a:solidFill>
                        </a:rPr>
                        <a:t>11:35-12:25</a:t>
                      </a:r>
                    </a:p>
                  </a:txBody>
                  <a:tcPr marL="91439" marR="91439"/>
                </a:tc>
                <a:tc>
                  <a:txBody>
                    <a:bodyPr/>
                    <a:lstStyle/>
                    <a:p>
                      <a:r>
                        <a:rPr lang="en-GB" sz="2000" dirty="0">
                          <a:solidFill>
                            <a:schemeClr val="tx1"/>
                          </a:solidFill>
                        </a:rPr>
                        <a:t>Period 4</a:t>
                      </a:r>
                    </a:p>
                  </a:txBody>
                  <a:tcPr marL="91439" marR="91439"/>
                </a:tc>
                <a:extLst>
                  <a:ext uri="{0D108BD9-81ED-4DB2-BD59-A6C34878D82A}">
                    <a16:rowId xmlns:a16="http://schemas.microsoft.com/office/drawing/2014/main" val="10005"/>
                  </a:ext>
                </a:extLst>
              </a:tr>
              <a:tr h="442913">
                <a:tc>
                  <a:txBody>
                    <a:bodyPr/>
                    <a:lstStyle/>
                    <a:p>
                      <a:r>
                        <a:rPr lang="en-GB" sz="2000" dirty="0">
                          <a:solidFill>
                            <a:schemeClr val="tx1"/>
                          </a:solidFill>
                        </a:rPr>
                        <a:t>12:25-1:15</a:t>
                      </a:r>
                    </a:p>
                  </a:txBody>
                  <a:tcPr marL="91439" marR="91439"/>
                </a:tc>
                <a:tc>
                  <a:txBody>
                    <a:bodyPr/>
                    <a:lstStyle/>
                    <a:p>
                      <a:r>
                        <a:rPr lang="en-GB" sz="2000" dirty="0">
                          <a:solidFill>
                            <a:schemeClr val="tx1"/>
                          </a:solidFill>
                        </a:rPr>
                        <a:t>Period 5</a:t>
                      </a:r>
                    </a:p>
                  </a:txBody>
                  <a:tcPr marL="91439" marR="91439"/>
                </a:tc>
                <a:tc>
                  <a:txBody>
                    <a:bodyPr/>
                    <a:lstStyle/>
                    <a:p>
                      <a:r>
                        <a:rPr lang="en-GB" sz="2000" b="1" dirty="0">
                          <a:solidFill>
                            <a:schemeClr val="tx1"/>
                          </a:solidFill>
                        </a:rPr>
                        <a:t>12:25-1:10</a:t>
                      </a:r>
                    </a:p>
                  </a:txBody>
                  <a:tcPr marL="91439" marR="91439"/>
                </a:tc>
                <a:tc>
                  <a:txBody>
                    <a:bodyPr/>
                    <a:lstStyle/>
                    <a:p>
                      <a:r>
                        <a:rPr lang="en-GB" sz="2000" b="1" dirty="0">
                          <a:solidFill>
                            <a:schemeClr val="tx1"/>
                          </a:solidFill>
                        </a:rPr>
                        <a:t>Lunch</a:t>
                      </a:r>
                    </a:p>
                  </a:txBody>
                  <a:tcPr marL="91439" marR="91439"/>
                </a:tc>
                <a:extLst>
                  <a:ext uri="{0D108BD9-81ED-4DB2-BD59-A6C34878D82A}">
                    <a16:rowId xmlns:a16="http://schemas.microsoft.com/office/drawing/2014/main" val="10006"/>
                  </a:ext>
                </a:extLst>
              </a:tr>
              <a:tr h="442913">
                <a:tc>
                  <a:txBody>
                    <a:bodyPr/>
                    <a:lstStyle/>
                    <a:p>
                      <a:r>
                        <a:rPr lang="en-GB" sz="2000" b="1" dirty="0">
                          <a:solidFill>
                            <a:schemeClr val="tx1"/>
                          </a:solidFill>
                        </a:rPr>
                        <a:t>1:15-2:00</a:t>
                      </a:r>
                    </a:p>
                  </a:txBody>
                  <a:tcPr marL="91439" marR="91439"/>
                </a:tc>
                <a:tc>
                  <a:txBody>
                    <a:bodyPr/>
                    <a:lstStyle/>
                    <a:p>
                      <a:r>
                        <a:rPr lang="en-GB" sz="2000" b="1" dirty="0">
                          <a:solidFill>
                            <a:schemeClr val="tx1"/>
                          </a:solidFill>
                        </a:rPr>
                        <a:t>Lunch</a:t>
                      </a:r>
                    </a:p>
                  </a:txBody>
                  <a:tcPr marL="91439" marR="91439"/>
                </a:tc>
                <a:tc>
                  <a:txBody>
                    <a:bodyPr/>
                    <a:lstStyle/>
                    <a:p>
                      <a:r>
                        <a:rPr lang="en-GB" sz="2000" dirty="0">
                          <a:solidFill>
                            <a:schemeClr val="tx1"/>
                          </a:solidFill>
                        </a:rPr>
                        <a:t>1:10-2:00</a:t>
                      </a:r>
                    </a:p>
                  </a:txBody>
                  <a:tcPr marL="91439" marR="91439"/>
                </a:tc>
                <a:tc>
                  <a:txBody>
                    <a:bodyPr/>
                    <a:lstStyle/>
                    <a:p>
                      <a:r>
                        <a:rPr lang="en-GB" sz="2000" dirty="0">
                          <a:solidFill>
                            <a:schemeClr val="tx1"/>
                          </a:solidFill>
                        </a:rPr>
                        <a:t>Period 5</a:t>
                      </a:r>
                    </a:p>
                  </a:txBody>
                  <a:tcPr marL="91439" marR="91439"/>
                </a:tc>
                <a:extLst>
                  <a:ext uri="{0D108BD9-81ED-4DB2-BD59-A6C34878D82A}">
                    <a16:rowId xmlns:a16="http://schemas.microsoft.com/office/drawing/2014/main" val="10007"/>
                  </a:ext>
                </a:extLst>
              </a:tr>
              <a:tr h="442913">
                <a:tc>
                  <a:txBody>
                    <a:bodyPr/>
                    <a:lstStyle/>
                    <a:p>
                      <a:r>
                        <a:rPr lang="en-GB" sz="2000" dirty="0">
                          <a:solidFill>
                            <a:schemeClr val="tx1"/>
                          </a:solidFill>
                        </a:rPr>
                        <a:t>2-2:50</a:t>
                      </a:r>
                    </a:p>
                  </a:txBody>
                  <a:tcPr marL="91439" marR="91439"/>
                </a:tc>
                <a:tc>
                  <a:txBody>
                    <a:bodyPr/>
                    <a:lstStyle/>
                    <a:p>
                      <a:r>
                        <a:rPr lang="en-GB" sz="2000" dirty="0">
                          <a:solidFill>
                            <a:schemeClr val="tx1"/>
                          </a:solidFill>
                        </a:rPr>
                        <a:t>Period 6</a:t>
                      </a:r>
                    </a:p>
                  </a:txBody>
                  <a:tcPr marL="91439" marR="91439"/>
                </a:tc>
                <a:tc>
                  <a:txBody>
                    <a:bodyPr/>
                    <a:lstStyle/>
                    <a:p>
                      <a:r>
                        <a:rPr lang="en-GB" sz="2000" dirty="0">
                          <a:solidFill>
                            <a:schemeClr val="tx1"/>
                          </a:solidFill>
                        </a:rPr>
                        <a:t>2-2:50</a:t>
                      </a:r>
                    </a:p>
                  </a:txBody>
                  <a:tcPr marL="91439" marR="91439"/>
                </a:tc>
                <a:tc>
                  <a:txBody>
                    <a:bodyPr/>
                    <a:lstStyle/>
                    <a:p>
                      <a:r>
                        <a:rPr lang="en-GB" sz="2000" dirty="0">
                          <a:solidFill>
                            <a:schemeClr val="tx1"/>
                          </a:solidFill>
                        </a:rPr>
                        <a:t>Period 6</a:t>
                      </a:r>
                    </a:p>
                  </a:txBody>
                  <a:tcPr marL="91439" marR="91439"/>
                </a:tc>
                <a:extLst>
                  <a:ext uri="{0D108BD9-81ED-4DB2-BD59-A6C34878D82A}">
                    <a16:rowId xmlns:a16="http://schemas.microsoft.com/office/drawing/2014/main" val="10008"/>
                  </a:ext>
                </a:extLst>
              </a:tr>
              <a:tr h="442913">
                <a:tc>
                  <a:txBody>
                    <a:bodyPr/>
                    <a:lstStyle/>
                    <a:p>
                      <a:r>
                        <a:rPr lang="en-GB" sz="2000" dirty="0">
                          <a:solidFill>
                            <a:schemeClr val="tx1"/>
                          </a:solidFill>
                        </a:rPr>
                        <a:t>2:50-3:40</a:t>
                      </a:r>
                    </a:p>
                  </a:txBody>
                  <a:tcPr marL="91439" marR="91439"/>
                </a:tc>
                <a:tc>
                  <a:txBody>
                    <a:bodyPr/>
                    <a:lstStyle/>
                    <a:p>
                      <a:r>
                        <a:rPr lang="en-GB" sz="2000" dirty="0">
                          <a:solidFill>
                            <a:schemeClr val="tx1"/>
                          </a:solidFill>
                        </a:rPr>
                        <a:t>Period 7</a:t>
                      </a:r>
                    </a:p>
                  </a:txBody>
                  <a:tcPr marL="91439" marR="91439"/>
                </a:tc>
                <a:tc>
                  <a:txBody>
                    <a:bodyPr/>
                    <a:lstStyle/>
                    <a:p>
                      <a:endParaRPr lang="en-GB" sz="2000">
                        <a:solidFill>
                          <a:schemeClr val="tx1"/>
                        </a:solidFill>
                      </a:endParaRPr>
                    </a:p>
                  </a:txBody>
                  <a:tcPr marL="91439" marR="91439"/>
                </a:tc>
                <a:tc>
                  <a:txBody>
                    <a:bodyPr/>
                    <a:lstStyle/>
                    <a:p>
                      <a:endParaRPr lang="en-GB" sz="2000" dirty="0">
                        <a:solidFill>
                          <a:schemeClr val="tx1"/>
                        </a:solidFill>
                      </a:endParaRPr>
                    </a:p>
                  </a:txBody>
                  <a:tcPr marL="91439" marR="91439"/>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7178904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10B13-FE9D-5DDB-2852-2DCFB9C18F32}"/>
              </a:ext>
            </a:extLst>
          </p:cNvPr>
          <p:cNvSpPr>
            <a:spLocks noGrp="1"/>
          </p:cNvSpPr>
          <p:nvPr>
            <p:ph type="title"/>
          </p:nvPr>
        </p:nvSpPr>
        <p:spPr/>
        <p:txBody>
          <a:bodyPr/>
          <a:lstStyle/>
          <a:p>
            <a:r>
              <a:rPr lang="en-GB" dirty="0"/>
              <a:t>Homework </a:t>
            </a:r>
          </a:p>
        </p:txBody>
      </p:sp>
      <p:sp>
        <p:nvSpPr>
          <p:cNvPr id="3" name="Content Placeholder 2">
            <a:extLst>
              <a:ext uri="{FF2B5EF4-FFF2-40B4-BE49-F238E27FC236}">
                <a16:creationId xmlns:a16="http://schemas.microsoft.com/office/drawing/2014/main" id="{4FEFED4C-4F34-45A5-DB3B-9946C30DC63C}"/>
              </a:ext>
            </a:extLst>
          </p:cNvPr>
          <p:cNvSpPr>
            <a:spLocks noGrp="1"/>
          </p:cNvSpPr>
          <p:nvPr>
            <p:ph idx="1"/>
          </p:nvPr>
        </p:nvSpPr>
        <p:spPr>
          <a:xfrm>
            <a:off x="838200" y="1559407"/>
            <a:ext cx="4972291" cy="4351338"/>
          </a:xfrm>
        </p:spPr>
        <p:txBody>
          <a:bodyPr>
            <a:normAutofit fontScale="77500" lnSpcReduction="20000"/>
          </a:bodyPr>
          <a:lstStyle/>
          <a:p>
            <a:pPr marL="285750" indent="-285750">
              <a:buFont typeface="Arial" panose="020B0604020202020204" pitchFamily="34" charset="0"/>
              <a:buChar char="•"/>
              <a:defRPr/>
            </a:pPr>
            <a:r>
              <a:rPr lang="en-GB" sz="2800" dirty="0">
                <a:latin typeface="+mj-lt"/>
                <a:cs typeface="Calibri" panose="020F0502020204030204" pitchFamily="34" charset="0"/>
              </a:rPr>
              <a:t>Satchel One (formerly known as Show My Homework) is our Homework communication platform.</a:t>
            </a:r>
          </a:p>
          <a:p>
            <a:pPr marL="0" indent="0">
              <a:buNone/>
              <a:defRPr/>
            </a:pPr>
            <a:endParaRPr lang="en-GB" sz="2800" dirty="0">
              <a:latin typeface="+mj-lt"/>
              <a:cs typeface="Calibri" panose="020F0502020204030204" pitchFamily="34" charset="0"/>
            </a:endParaRPr>
          </a:p>
          <a:p>
            <a:pPr marL="285750" indent="-285750">
              <a:buFont typeface="Arial" panose="020B0604020202020204" pitchFamily="34" charset="0"/>
              <a:buChar char="•"/>
              <a:defRPr/>
            </a:pPr>
            <a:r>
              <a:rPr lang="en-GB" sz="2800" dirty="0">
                <a:latin typeface="+mj-lt"/>
                <a:cs typeface="Calibri" panose="020F0502020204030204" pitchFamily="34" charset="0"/>
              </a:rPr>
              <a:t>We use Satchel One to set, collect and provide feedback on homework.</a:t>
            </a:r>
          </a:p>
          <a:p>
            <a:pPr>
              <a:defRPr/>
            </a:pPr>
            <a:endParaRPr lang="en-GB" sz="2800" dirty="0">
              <a:latin typeface="+mj-lt"/>
              <a:cs typeface="Calibri" panose="020F0502020204030204" pitchFamily="34" charset="0"/>
            </a:endParaRPr>
          </a:p>
          <a:p>
            <a:pPr marL="285750" indent="-285750">
              <a:buFont typeface="Arial" panose="020B0604020202020204" pitchFamily="34" charset="0"/>
              <a:buChar char="•"/>
              <a:defRPr/>
            </a:pPr>
            <a:r>
              <a:rPr lang="en-GB" sz="2800" dirty="0">
                <a:latin typeface="+mj-lt"/>
                <a:cs typeface="Calibri" panose="020F0502020204030204" pitchFamily="34" charset="0"/>
              </a:rPr>
              <a:t>Satchel One is also used to provide Parent/Carer updates.</a:t>
            </a:r>
          </a:p>
          <a:p>
            <a:pPr>
              <a:defRPr/>
            </a:pPr>
            <a:endParaRPr lang="en-GB" sz="2800" dirty="0">
              <a:latin typeface="+mj-lt"/>
              <a:cs typeface="Calibri" panose="020F0502020204030204" pitchFamily="34" charset="0"/>
            </a:endParaRPr>
          </a:p>
          <a:p>
            <a:pPr marL="285750" indent="-285750">
              <a:buFont typeface="Arial" panose="020B0604020202020204" pitchFamily="34" charset="0"/>
              <a:buChar char="•"/>
              <a:defRPr/>
            </a:pPr>
            <a:r>
              <a:rPr lang="en-GB" sz="2800" dirty="0">
                <a:latin typeface="+mj-lt"/>
                <a:cs typeface="Calibri" panose="020F0502020204030204" pitchFamily="34" charset="0"/>
              </a:rPr>
              <a:t>Pupils can access this via their Glow accounts, and parent/carer logins will be provided in August.</a:t>
            </a:r>
            <a:endParaRPr lang="en-GB" sz="2800" dirty="0">
              <a:latin typeface="+mj-lt"/>
            </a:endParaRPr>
          </a:p>
          <a:p>
            <a:endParaRPr lang="en-GB" dirty="0">
              <a:latin typeface="+mj-lt"/>
            </a:endParaRPr>
          </a:p>
        </p:txBody>
      </p:sp>
      <p:pic>
        <p:nvPicPr>
          <p:cNvPr id="4" name="Picture 2">
            <a:extLst>
              <a:ext uri="{FF2B5EF4-FFF2-40B4-BE49-F238E27FC236}">
                <a16:creationId xmlns:a16="http://schemas.microsoft.com/office/drawing/2014/main" id="{C4FAE82F-4FE2-894C-C0F0-67E78F8BF2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422721"/>
            <a:ext cx="3504969" cy="3531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43967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8FD13-4D7D-EDBE-73B9-4685C8415857}"/>
              </a:ext>
            </a:extLst>
          </p:cNvPr>
          <p:cNvSpPr>
            <a:spLocks noGrp="1"/>
          </p:cNvSpPr>
          <p:nvPr>
            <p:ph type="title"/>
          </p:nvPr>
        </p:nvSpPr>
        <p:spPr>
          <a:xfrm>
            <a:off x="1962322" y="118547"/>
            <a:ext cx="6751662" cy="1325563"/>
          </a:xfrm>
        </p:spPr>
        <p:txBody>
          <a:bodyPr/>
          <a:lstStyle/>
          <a:p>
            <a:pPr algn="ctr"/>
            <a:r>
              <a:rPr lang="en-GB" b="1" dirty="0">
                <a:cs typeface="Arial" panose="020B0604020202020204" pitchFamily="34" charset="0"/>
              </a:rPr>
              <a:t>Attendance </a:t>
            </a:r>
          </a:p>
        </p:txBody>
      </p:sp>
      <p:sp>
        <p:nvSpPr>
          <p:cNvPr id="3" name="Content Placeholder 2">
            <a:extLst>
              <a:ext uri="{FF2B5EF4-FFF2-40B4-BE49-F238E27FC236}">
                <a16:creationId xmlns:a16="http://schemas.microsoft.com/office/drawing/2014/main" id="{C6F49E79-CE7F-B319-7018-9BD2DB8A1275}"/>
              </a:ext>
            </a:extLst>
          </p:cNvPr>
          <p:cNvSpPr>
            <a:spLocks noGrp="1"/>
          </p:cNvSpPr>
          <p:nvPr>
            <p:ph idx="1"/>
          </p:nvPr>
        </p:nvSpPr>
        <p:spPr>
          <a:xfrm>
            <a:off x="708916" y="1238490"/>
            <a:ext cx="8851773" cy="4991621"/>
          </a:xfrm>
        </p:spPr>
        <p:txBody>
          <a:bodyPr>
            <a:normAutofit/>
          </a:bodyPr>
          <a:lstStyle/>
          <a:p>
            <a:r>
              <a:rPr lang="en-GB" sz="2400" dirty="0">
                <a:cs typeface="Arial" panose="020B0604020202020204" pitchFamily="34" charset="0"/>
              </a:rPr>
              <a:t>Unless your child is too unwell to come to school, or there is something exceptional happening at home, your child should be in school. </a:t>
            </a:r>
          </a:p>
          <a:p>
            <a:r>
              <a:rPr lang="en-GB" sz="2400" dirty="0">
                <a:cs typeface="Arial" panose="020B0604020202020204" pitchFamily="34" charset="0"/>
              </a:rPr>
              <a:t>Please remember to contact the school office at the earliest opportunity to let us know that your child will not be in school.</a:t>
            </a:r>
          </a:p>
          <a:p>
            <a:pPr marL="0" indent="0">
              <a:buNone/>
            </a:pPr>
            <a:endParaRPr lang="en-GB" sz="1050" dirty="0">
              <a:latin typeface="+mj-lt"/>
              <a:cs typeface="Arial" panose="020B0604020202020204" pitchFamily="34" charset="0"/>
            </a:endParaRPr>
          </a:p>
          <a:p>
            <a:pPr marL="0" indent="0">
              <a:buNone/>
            </a:pPr>
            <a:r>
              <a:rPr lang="en-GB" sz="2400" b="1" dirty="0"/>
              <a:t>Supporting your child with attendance:</a:t>
            </a:r>
          </a:p>
          <a:p>
            <a:r>
              <a:rPr lang="en-GB" sz="2400" dirty="0"/>
              <a:t>Encourage your child to attend/stay in school if they are able.</a:t>
            </a:r>
          </a:p>
          <a:p>
            <a:r>
              <a:rPr lang="en-GB" sz="2400" dirty="0"/>
              <a:t>If you are concerned about your child’s attendance, or worried there is something causing them to miss school, please speak to Ms Dhesi or Guidance, as soon as possible.</a:t>
            </a:r>
          </a:p>
        </p:txBody>
      </p:sp>
    </p:spTree>
    <p:extLst>
      <p:ext uri="{BB962C8B-B14F-4D97-AF65-F5344CB8AC3E}">
        <p14:creationId xmlns:p14="http://schemas.microsoft.com/office/powerpoint/2010/main" val="807284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8FD13-4D7D-EDBE-73B9-4685C8415857}"/>
              </a:ext>
            </a:extLst>
          </p:cNvPr>
          <p:cNvSpPr>
            <a:spLocks noGrp="1"/>
          </p:cNvSpPr>
          <p:nvPr>
            <p:ph type="title"/>
          </p:nvPr>
        </p:nvSpPr>
        <p:spPr>
          <a:xfrm>
            <a:off x="1962322" y="118547"/>
            <a:ext cx="6751662" cy="1325563"/>
          </a:xfrm>
        </p:spPr>
        <p:txBody>
          <a:bodyPr/>
          <a:lstStyle/>
          <a:p>
            <a:pPr algn="ctr"/>
            <a:r>
              <a:rPr lang="en-GB" b="1" dirty="0">
                <a:cs typeface="Arial" panose="020B0604020202020204" pitchFamily="34" charset="0"/>
              </a:rPr>
              <a:t>Attendance </a:t>
            </a:r>
          </a:p>
        </p:txBody>
      </p:sp>
      <p:sp>
        <p:nvSpPr>
          <p:cNvPr id="3" name="Content Placeholder 2">
            <a:extLst>
              <a:ext uri="{FF2B5EF4-FFF2-40B4-BE49-F238E27FC236}">
                <a16:creationId xmlns:a16="http://schemas.microsoft.com/office/drawing/2014/main" id="{C6F49E79-CE7F-B319-7018-9BD2DB8A1275}"/>
              </a:ext>
            </a:extLst>
          </p:cNvPr>
          <p:cNvSpPr>
            <a:spLocks noGrp="1"/>
          </p:cNvSpPr>
          <p:nvPr>
            <p:ph idx="1"/>
          </p:nvPr>
        </p:nvSpPr>
        <p:spPr>
          <a:xfrm>
            <a:off x="708916" y="1238490"/>
            <a:ext cx="8851773" cy="4991621"/>
          </a:xfrm>
        </p:spPr>
        <p:txBody>
          <a:bodyPr>
            <a:normAutofit/>
          </a:bodyPr>
          <a:lstStyle/>
          <a:p>
            <a:r>
              <a:rPr lang="en-GB" sz="3200" dirty="0">
                <a:latin typeface="+mj-lt"/>
                <a:cs typeface="Arial" panose="020B0604020202020204" pitchFamily="34" charset="0"/>
              </a:rPr>
              <a:t>Impact of low attendance:</a:t>
            </a:r>
            <a:endParaRPr lang="en-GB" sz="3600" dirty="0">
              <a:latin typeface="+mj-lt"/>
              <a:cs typeface="Arial" panose="020B0604020202020204" pitchFamily="34" charset="0"/>
            </a:endParaRPr>
          </a:p>
          <a:p>
            <a:pPr marL="0" indent="0">
              <a:buNone/>
            </a:pPr>
            <a:r>
              <a:rPr lang="en-GB" sz="2400" dirty="0">
                <a:latin typeface="+mj-lt"/>
                <a:cs typeface="Arial" panose="020B0604020202020204" pitchFamily="34" charset="0"/>
              </a:rPr>
              <a:t>If your child has 90% attendance, they will have the equivalent of:</a:t>
            </a:r>
          </a:p>
          <a:p>
            <a:pPr>
              <a:buFont typeface="Wingdings" panose="05000000000000000000" pitchFamily="2" charset="2"/>
              <a:buChar char="Ø"/>
            </a:pPr>
            <a:r>
              <a:rPr lang="en-GB" sz="2400" b="1" dirty="0">
                <a:latin typeface="+mj-lt"/>
                <a:cs typeface="Arial" panose="020B0604020202020204" pitchFamily="34" charset="0"/>
              </a:rPr>
              <a:t> 1/2 a day </a:t>
            </a:r>
            <a:r>
              <a:rPr lang="en-GB" sz="2400" dirty="0">
                <a:latin typeface="+mj-lt"/>
                <a:cs typeface="Arial" panose="020B0604020202020204" pitchFamily="34" charset="0"/>
              </a:rPr>
              <a:t>off per week</a:t>
            </a:r>
          </a:p>
          <a:p>
            <a:pPr>
              <a:buFont typeface="Wingdings" panose="05000000000000000000" pitchFamily="2" charset="2"/>
              <a:buChar char="Ø"/>
            </a:pPr>
            <a:r>
              <a:rPr lang="en-GB" sz="2400" b="1" dirty="0">
                <a:latin typeface="+mj-lt"/>
                <a:cs typeface="Arial" panose="020B0604020202020204" pitchFamily="34" charset="0"/>
              </a:rPr>
              <a:t> 19 days </a:t>
            </a:r>
            <a:r>
              <a:rPr lang="en-GB" sz="2400" dirty="0">
                <a:latin typeface="+mj-lt"/>
                <a:cs typeface="Arial" panose="020B0604020202020204" pitchFamily="34" charset="0"/>
              </a:rPr>
              <a:t>off per year</a:t>
            </a:r>
          </a:p>
          <a:p>
            <a:pPr>
              <a:buFont typeface="Wingdings" panose="05000000000000000000" pitchFamily="2" charset="2"/>
              <a:buChar char="Ø"/>
            </a:pPr>
            <a:r>
              <a:rPr lang="en-GB" sz="2400" b="1" dirty="0">
                <a:latin typeface="+mj-lt"/>
                <a:cs typeface="Arial" panose="020B0604020202020204" pitchFamily="34" charset="0"/>
              </a:rPr>
              <a:t> 247 days </a:t>
            </a:r>
            <a:r>
              <a:rPr lang="en-GB" sz="2400" dirty="0">
                <a:latin typeface="+mj-lt"/>
                <a:cs typeface="Arial" panose="020B0604020202020204" pitchFamily="34" charset="0"/>
              </a:rPr>
              <a:t>off over their school career of 13 academic years - equivalent to over 1 year of lost education</a:t>
            </a:r>
          </a:p>
          <a:p>
            <a:pPr marL="0" indent="0">
              <a:buNone/>
              <a:defRPr sz="6000"/>
            </a:pPr>
            <a:endParaRPr lang="en-GB" sz="2400" b="1" dirty="0"/>
          </a:p>
          <a:p>
            <a:pPr>
              <a:buFont typeface="Wingdings" panose="05000000000000000000" pitchFamily="2" charset="2"/>
              <a:buChar char="Ø"/>
              <a:defRPr sz="6000"/>
            </a:pPr>
            <a:r>
              <a:rPr lang="en-GB" sz="2400" b="1" dirty="0"/>
              <a:t> 95% attendance </a:t>
            </a:r>
            <a:r>
              <a:rPr lang="en-GB" sz="2400" dirty="0"/>
              <a:t>across a whole school session (August - June) means your child will have missed around </a:t>
            </a:r>
            <a:r>
              <a:rPr lang="en-GB" sz="2400" b="1" dirty="0"/>
              <a:t>60 lessons</a:t>
            </a:r>
          </a:p>
          <a:p>
            <a:pPr>
              <a:buFont typeface="Wingdings" panose="05000000000000000000" pitchFamily="2" charset="2"/>
              <a:buChar char="Ø"/>
              <a:defRPr sz="6000"/>
            </a:pPr>
            <a:r>
              <a:rPr lang="en-GB" sz="2400" b="1" dirty="0"/>
              <a:t> 85% attendance </a:t>
            </a:r>
            <a:r>
              <a:rPr lang="en-GB" sz="2400" dirty="0"/>
              <a:t>will mean your child will have missed around </a:t>
            </a:r>
            <a:r>
              <a:rPr lang="en-GB" sz="2400" b="1" dirty="0"/>
              <a:t>250 lessons</a:t>
            </a:r>
          </a:p>
        </p:txBody>
      </p:sp>
    </p:spTree>
    <p:extLst>
      <p:ext uri="{BB962C8B-B14F-4D97-AF65-F5344CB8AC3E}">
        <p14:creationId xmlns:p14="http://schemas.microsoft.com/office/powerpoint/2010/main" val="29295211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8FD13-4D7D-EDBE-73B9-4685C8415857}"/>
              </a:ext>
            </a:extLst>
          </p:cNvPr>
          <p:cNvSpPr>
            <a:spLocks noGrp="1"/>
          </p:cNvSpPr>
          <p:nvPr>
            <p:ph type="title"/>
          </p:nvPr>
        </p:nvSpPr>
        <p:spPr>
          <a:xfrm>
            <a:off x="1962322" y="118547"/>
            <a:ext cx="6751662" cy="1325563"/>
          </a:xfrm>
        </p:spPr>
        <p:txBody>
          <a:bodyPr/>
          <a:lstStyle/>
          <a:p>
            <a:pPr algn="ctr"/>
            <a:r>
              <a:rPr lang="en-GB" b="1" dirty="0">
                <a:cs typeface="Arial" panose="020B0604020202020204" pitchFamily="34" charset="0"/>
              </a:rPr>
              <a:t>Attendance </a:t>
            </a:r>
          </a:p>
        </p:txBody>
      </p:sp>
      <p:sp>
        <p:nvSpPr>
          <p:cNvPr id="3" name="Content Placeholder 2">
            <a:extLst>
              <a:ext uri="{FF2B5EF4-FFF2-40B4-BE49-F238E27FC236}">
                <a16:creationId xmlns:a16="http://schemas.microsoft.com/office/drawing/2014/main" id="{C6F49E79-CE7F-B319-7018-9BD2DB8A1275}"/>
              </a:ext>
            </a:extLst>
          </p:cNvPr>
          <p:cNvSpPr>
            <a:spLocks noGrp="1"/>
          </p:cNvSpPr>
          <p:nvPr>
            <p:ph idx="1"/>
          </p:nvPr>
        </p:nvSpPr>
        <p:spPr>
          <a:xfrm>
            <a:off x="708916" y="1238490"/>
            <a:ext cx="8851773" cy="4991621"/>
          </a:xfrm>
        </p:spPr>
        <p:txBody>
          <a:bodyPr>
            <a:normAutofit/>
          </a:bodyPr>
          <a:lstStyle/>
          <a:p>
            <a:pPr>
              <a:lnSpc>
                <a:spcPct val="120000"/>
              </a:lnSpc>
              <a:spcBef>
                <a:spcPct val="50000"/>
              </a:spcBef>
              <a:defRPr/>
            </a:pPr>
            <a:r>
              <a:rPr lang="en-GB" dirty="0">
                <a:cs typeface="Arial" panose="020B0604020202020204" pitchFamily="34" charset="0"/>
              </a:rPr>
              <a:t>If your child feels unwell during the school day, they should report to the school office. </a:t>
            </a:r>
          </a:p>
          <a:p>
            <a:pPr>
              <a:lnSpc>
                <a:spcPct val="120000"/>
              </a:lnSpc>
              <a:spcBef>
                <a:spcPct val="50000"/>
              </a:spcBef>
              <a:defRPr/>
            </a:pPr>
            <a:r>
              <a:rPr lang="en-GB" dirty="0">
                <a:cs typeface="Arial" panose="020B0604020202020204" pitchFamily="34" charset="0"/>
              </a:rPr>
              <a:t>We will try, wherever possible, to support your child back into class. </a:t>
            </a:r>
          </a:p>
          <a:p>
            <a:pPr>
              <a:lnSpc>
                <a:spcPct val="120000"/>
              </a:lnSpc>
              <a:spcBef>
                <a:spcPct val="50000"/>
              </a:spcBef>
              <a:defRPr/>
            </a:pPr>
            <a:r>
              <a:rPr lang="en-GB" dirty="0">
                <a:ea typeface="Calibri" panose="020F0502020204030204" pitchFamily="34" charset="0"/>
                <a:cs typeface="Arial" panose="020B0604020202020204" pitchFamily="34" charset="0"/>
              </a:rPr>
              <a:t>If your child feels that they cannot remain in school, a member of Senior Leadership (either a Year Head or the Head Teacher) will speak with them </a:t>
            </a:r>
            <a:r>
              <a:rPr lang="en-GB" b="1" dirty="0">
                <a:ea typeface="Calibri" panose="020F0502020204030204" pitchFamily="34" charset="0"/>
                <a:cs typeface="Arial" panose="020B0604020202020204" pitchFamily="34" charset="0"/>
              </a:rPr>
              <a:t>before </a:t>
            </a:r>
            <a:r>
              <a:rPr lang="en-GB" dirty="0">
                <a:ea typeface="Calibri" panose="020F0502020204030204" pitchFamily="34" charset="0"/>
                <a:cs typeface="Arial" panose="020B0604020202020204" pitchFamily="34" charset="0"/>
              </a:rPr>
              <a:t>the office make contact home. </a:t>
            </a:r>
          </a:p>
        </p:txBody>
      </p:sp>
    </p:spTree>
    <p:extLst>
      <p:ext uri="{BB962C8B-B14F-4D97-AF65-F5344CB8AC3E}">
        <p14:creationId xmlns:p14="http://schemas.microsoft.com/office/powerpoint/2010/main" val="3065392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C04FA3D-E45E-4285-BC4B-02A474C00D79}"/>
              </a:ext>
            </a:extLst>
          </p:cNvPr>
          <p:cNvSpPr txBox="1"/>
          <p:nvPr/>
        </p:nvSpPr>
        <p:spPr>
          <a:xfrm>
            <a:off x="5249228" y="656192"/>
            <a:ext cx="4218863" cy="5813899"/>
          </a:xfrm>
          <a:prstGeom prst="rect">
            <a:avLst/>
          </a:prstGeom>
          <a:noFill/>
        </p:spPr>
        <p:txBody>
          <a:bodyPr wrap="square" rtlCol="0">
            <a:spAutoFit/>
          </a:bodyPr>
          <a:lstStyle/>
          <a:p>
            <a:r>
              <a:rPr lang="en-GB" sz="1800" b="1" dirty="0">
                <a:effectLst/>
                <a:latin typeface="+mj-lt"/>
                <a:ea typeface="Calibri" panose="020F0502020204030204" pitchFamily="34" charset="0"/>
                <a:cs typeface="Times New Roman" panose="02020603050405020304" pitchFamily="18" charset="0"/>
              </a:rPr>
              <a:t>Gryffe High School is a mobile-free school!</a:t>
            </a:r>
            <a:endParaRPr lang="en-GB" sz="1100" b="1" dirty="0">
              <a:effectLst/>
              <a:latin typeface="+mj-lt"/>
              <a:ea typeface="Calibri" panose="020F0502020204030204" pitchFamily="34" charset="0"/>
              <a:cs typeface="Times New Roman" panose="02020603050405020304" pitchFamily="18" charset="0"/>
            </a:endParaRPr>
          </a:p>
          <a:p>
            <a:pPr>
              <a:lnSpc>
                <a:spcPct val="120000"/>
              </a:lnSpc>
              <a:spcBef>
                <a:spcPct val="50000"/>
              </a:spcBef>
              <a:buFont typeface="Wingdings" panose="05000000000000000000" pitchFamily="2" charset="2"/>
              <a:buChar char="§"/>
              <a:defRPr/>
            </a:pPr>
            <a:r>
              <a:rPr lang="en-GB" sz="1800" dirty="0">
                <a:latin typeface="+mj-lt"/>
                <a:cs typeface="Arial" panose="020B0604020202020204" pitchFamily="34" charset="0"/>
              </a:rPr>
              <a:t>All phones must be switched off and in schoolbags at all times during the school day. </a:t>
            </a:r>
            <a:r>
              <a:rPr lang="en-GB" b="1" dirty="0">
                <a:latin typeface="+mj-lt"/>
                <a:cs typeface="Arial" panose="020B0604020202020204" pitchFamily="34" charset="0"/>
              </a:rPr>
              <a:t>This applies</a:t>
            </a:r>
            <a:r>
              <a:rPr lang="en-GB" sz="1800" b="1" dirty="0">
                <a:latin typeface="+mj-lt"/>
                <a:cs typeface="Arial" panose="020B0604020202020204" pitchFamily="34" charset="0"/>
              </a:rPr>
              <a:t> as soon as pupils enter the school building in the morning</a:t>
            </a:r>
            <a:r>
              <a:rPr lang="en-GB" sz="1800" dirty="0">
                <a:latin typeface="+mj-lt"/>
                <a:cs typeface="Arial" panose="020B0604020202020204" pitchFamily="34" charset="0"/>
              </a:rPr>
              <a:t>.</a:t>
            </a:r>
          </a:p>
          <a:p>
            <a:pPr>
              <a:lnSpc>
                <a:spcPct val="120000"/>
              </a:lnSpc>
              <a:spcBef>
                <a:spcPct val="50000"/>
              </a:spcBef>
              <a:buFont typeface="Wingdings" panose="05000000000000000000" pitchFamily="2" charset="2"/>
              <a:buChar char="§"/>
              <a:defRPr/>
            </a:pPr>
            <a:r>
              <a:rPr lang="en-GB" sz="1800" dirty="0">
                <a:latin typeface="+mj-lt"/>
                <a:cs typeface="Arial" panose="020B0604020202020204" pitchFamily="34" charset="0"/>
              </a:rPr>
              <a:t>At interval and lunch, pupils may use mobile phones in </a:t>
            </a:r>
            <a:r>
              <a:rPr lang="en-GB" sz="1800" b="1" dirty="0">
                <a:latin typeface="+mj-lt"/>
                <a:cs typeface="Arial" panose="020B0604020202020204" pitchFamily="34" charset="0"/>
              </a:rPr>
              <a:t>OUTDOOR</a:t>
            </a:r>
            <a:r>
              <a:rPr lang="en-GB" sz="1800" dirty="0">
                <a:latin typeface="+mj-lt"/>
                <a:cs typeface="Arial" panose="020B0604020202020204" pitchFamily="34" charset="0"/>
              </a:rPr>
              <a:t> areas only. Phones </a:t>
            </a:r>
            <a:r>
              <a:rPr lang="en-GB" sz="1800" b="1" dirty="0">
                <a:latin typeface="+mj-lt"/>
                <a:cs typeface="Arial" panose="020B0604020202020204" pitchFamily="34" charset="0"/>
              </a:rPr>
              <a:t>MUST</a:t>
            </a:r>
            <a:r>
              <a:rPr lang="en-GB" sz="1800" dirty="0">
                <a:latin typeface="+mj-lt"/>
                <a:cs typeface="Arial" panose="020B0604020202020204" pitchFamily="34" charset="0"/>
              </a:rPr>
              <a:t> be switched off and back in schoolbags before re-entering the building.</a:t>
            </a:r>
          </a:p>
          <a:p>
            <a:pPr>
              <a:lnSpc>
                <a:spcPct val="120000"/>
              </a:lnSpc>
              <a:spcBef>
                <a:spcPct val="50000"/>
              </a:spcBef>
              <a:buFont typeface="Wingdings" panose="05000000000000000000" pitchFamily="2" charset="2"/>
              <a:buChar char="§"/>
              <a:defRPr/>
            </a:pPr>
            <a:r>
              <a:rPr lang="en-GB" sz="1800" dirty="0">
                <a:latin typeface="+mj-lt"/>
                <a:cs typeface="Arial" panose="020B0604020202020204" pitchFamily="34" charset="0"/>
              </a:rPr>
              <a:t>Earphones/headphones are not permitted in the school building and should be in your bag. </a:t>
            </a:r>
            <a:r>
              <a:rPr lang="en-GB" dirty="0">
                <a:latin typeface="+mj-lt"/>
                <a:cs typeface="Arial" panose="020B0604020202020204" pitchFamily="34" charset="0"/>
              </a:rPr>
              <a:t>Pupils requiring noise-cancelling headphones/earplugs are allowed to wear these inside the school building</a:t>
            </a:r>
            <a:endParaRPr lang="en-GB" sz="1800" dirty="0">
              <a:latin typeface="+mj-lt"/>
              <a:cs typeface="Arial" panose="020B0604020202020204" pitchFamily="34" charset="0"/>
            </a:endParaRPr>
          </a:p>
          <a:p>
            <a:endParaRPr lang="en-GB" sz="2800" dirty="0">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25A003EA-463E-A1FD-473A-DED54E54D2F3}"/>
              </a:ext>
            </a:extLst>
          </p:cNvPr>
          <p:cNvSpPr>
            <a:spLocks noGrp="1"/>
          </p:cNvSpPr>
          <p:nvPr>
            <p:ph type="title"/>
          </p:nvPr>
        </p:nvSpPr>
        <p:spPr>
          <a:xfrm>
            <a:off x="1018573" y="10079"/>
            <a:ext cx="8449518" cy="646113"/>
          </a:xfrm>
        </p:spPr>
        <p:txBody>
          <a:bodyPr>
            <a:normAutofit fontScale="90000"/>
          </a:bodyPr>
          <a:lstStyle/>
          <a:p>
            <a:r>
              <a:rPr lang="en-GB" sz="4400" dirty="0"/>
              <a:t>P7 Parent/carer Information Evening</a:t>
            </a:r>
            <a:endParaRPr lang="en-GB" b="1" dirty="0">
              <a:solidFill>
                <a:srgbClr val="000099"/>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E7D537CA-754E-DA70-3491-E584E6E9D464}"/>
              </a:ext>
            </a:extLst>
          </p:cNvPr>
          <p:cNvPicPr>
            <a:picLocks noChangeAspect="1"/>
          </p:cNvPicPr>
          <p:nvPr/>
        </p:nvPicPr>
        <p:blipFill>
          <a:blip r:embed="rId2"/>
          <a:stretch>
            <a:fillRect/>
          </a:stretch>
        </p:blipFill>
        <p:spPr>
          <a:xfrm>
            <a:off x="756224" y="696104"/>
            <a:ext cx="3935369" cy="5465791"/>
          </a:xfrm>
          <a:prstGeom prst="rect">
            <a:avLst/>
          </a:prstGeom>
        </p:spPr>
      </p:pic>
    </p:spTree>
    <p:extLst>
      <p:ext uri="{BB962C8B-B14F-4D97-AF65-F5344CB8AC3E}">
        <p14:creationId xmlns:p14="http://schemas.microsoft.com/office/powerpoint/2010/main" val="37930194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B5D3E-F9B7-7075-0232-52A0288DF060}"/>
              </a:ext>
            </a:extLst>
          </p:cNvPr>
          <p:cNvSpPr>
            <a:spLocks noGrp="1"/>
          </p:cNvSpPr>
          <p:nvPr>
            <p:ph type="ctrTitle"/>
          </p:nvPr>
        </p:nvSpPr>
        <p:spPr>
          <a:xfrm>
            <a:off x="875818" y="1214438"/>
            <a:ext cx="9144000" cy="2387600"/>
          </a:xfrm>
        </p:spPr>
        <p:txBody>
          <a:bodyPr>
            <a:normAutofit fontScale="90000"/>
          </a:bodyPr>
          <a:lstStyle/>
          <a:p>
            <a:r>
              <a:rPr lang="en-GB" dirty="0"/>
              <a:t>Mrs Ward</a:t>
            </a:r>
            <a:br>
              <a:rPr lang="en-GB" dirty="0"/>
            </a:br>
            <a:r>
              <a:rPr lang="en-GB" dirty="0"/>
              <a:t>Pupil Support in Gryffe High School</a:t>
            </a:r>
          </a:p>
        </p:txBody>
      </p:sp>
      <p:sp>
        <p:nvSpPr>
          <p:cNvPr id="3" name="Subtitle 2">
            <a:extLst>
              <a:ext uri="{FF2B5EF4-FFF2-40B4-BE49-F238E27FC236}">
                <a16:creationId xmlns:a16="http://schemas.microsoft.com/office/drawing/2014/main" id="{EFF54392-5B43-1070-87C2-A2A6390161B0}"/>
              </a:ext>
            </a:extLst>
          </p:cNvPr>
          <p:cNvSpPr>
            <a:spLocks noGrp="1"/>
          </p:cNvSpPr>
          <p:nvPr>
            <p:ph type="subTitle" idx="1"/>
          </p:nvPr>
        </p:nvSpPr>
        <p:spPr>
          <a:xfrm>
            <a:off x="875818" y="4203921"/>
            <a:ext cx="9144000" cy="1655762"/>
          </a:xfrm>
        </p:spPr>
        <p:txBody>
          <a:bodyPr/>
          <a:lstStyle/>
          <a:p>
            <a:r>
              <a:rPr lang="en-GB" dirty="0"/>
              <a:t>P7 Parent/carer Information Evening</a:t>
            </a:r>
          </a:p>
        </p:txBody>
      </p:sp>
    </p:spTree>
    <p:extLst>
      <p:ext uri="{BB962C8B-B14F-4D97-AF65-F5344CB8AC3E}">
        <p14:creationId xmlns:p14="http://schemas.microsoft.com/office/powerpoint/2010/main" val="3163408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2D5DF-7436-7B3F-D7ED-8315EC66F3B3}"/>
              </a:ext>
            </a:extLst>
          </p:cNvPr>
          <p:cNvSpPr>
            <a:spLocks noGrp="1"/>
          </p:cNvSpPr>
          <p:nvPr>
            <p:ph type="title"/>
          </p:nvPr>
        </p:nvSpPr>
        <p:spPr>
          <a:xfrm>
            <a:off x="1089674" y="193185"/>
            <a:ext cx="8528887" cy="975703"/>
          </a:xfrm>
        </p:spPr>
        <p:txBody>
          <a:bodyPr>
            <a:noAutofit/>
          </a:bodyPr>
          <a:lstStyle/>
          <a:p>
            <a:r>
              <a:rPr lang="en-GB" dirty="0"/>
              <a:t>P7 Parent/Carer Information Evening</a:t>
            </a:r>
            <a:endParaRPr lang="en-US" b="1" dirty="0">
              <a:solidFill>
                <a:srgbClr val="0070C0"/>
              </a:solidFill>
            </a:endParaRPr>
          </a:p>
        </p:txBody>
      </p:sp>
      <p:sp>
        <p:nvSpPr>
          <p:cNvPr id="5" name="Content Placeholder 4">
            <a:extLst>
              <a:ext uri="{FF2B5EF4-FFF2-40B4-BE49-F238E27FC236}">
                <a16:creationId xmlns:a16="http://schemas.microsoft.com/office/drawing/2014/main" id="{EFCAC928-7F52-23F3-A899-F50354D0EF36}"/>
              </a:ext>
            </a:extLst>
          </p:cNvPr>
          <p:cNvSpPr>
            <a:spLocks noGrp="1"/>
          </p:cNvSpPr>
          <p:nvPr>
            <p:ph idx="1"/>
          </p:nvPr>
        </p:nvSpPr>
        <p:spPr>
          <a:xfrm>
            <a:off x="833377" y="1319514"/>
            <a:ext cx="8681013" cy="5150734"/>
          </a:xfrm>
        </p:spPr>
        <p:txBody>
          <a:bodyPr>
            <a:normAutofit fontScale="62500" lnSpcReduction="20000"/>
          </a:bodyPr>
          <a:lstStyle/>
          <a:p>
            <a:pPr marL="0" indent="0" algn="ctr" eaLnBrk="1" fontAlgn="auto" hangingPunct="1">
              <a:spcAft>
                <a:spcPts val="0"/>
              </a:spcAft>
              <a:buNone/>
              <a:defRPr/>
            </a:pPr>
            <a:r>
              <a:rPr lang="en-GB" sz="4500" dirty="0">
                <a:latin typeface="Aptos" panose="020B0004020202020204" pitchFamily="34" charset="0"/>
                <a:cs typeface="Times New Roman" panose="02020603050405020304" pitchFamily="18" charset="0"/>
              </a:rPr>
              <a:t>Agenda</a:t>
            </a:r>
          </a:p>
          <a:p>
            <a:pPr marL="0" indent="0" algn="ctr" eaLnBrk="1" fontAlgn="auto" hangingPunct="1">
              <a:spcAft>
                <a:spcPts val="0"/>
              </a:spcAft>
              <a:buNone/>
              <a:defRPr/>
            </a:pPr>
            <a:endParaRPr lang="en-GB" sz="1900" dirty="0">
              <a:latin typeface="Aptos" panose="020B0004020202020204" pitchFamily="34" charset="0"/>
              <a:cs typeface="Times New Roman" panose="02020603050405020304" pitchFamily="18" charset="0"/>
            </a:endParaRPr>
          </a:p>
          <a:p>
            <a:pPr>
              <a:defRPr/>
            </a:pPr>
            <a:r>
              <a:rPr lang="en-GB" sz="4500" dirty="0">
                <a:latin typeface="Aptos" panose="020B0004020202020204" pitchFamily="34" charset="0"/>
                <a:cs typeface="Times New Roman" panose="02020603050405020304" pitchFamily="18" charset="0"/>
              </a:rPr>
              <a:t>Kevin Christie, Head Teacher: Welcome and Introduction</a:t>
            </a:r>
          </a:p>
          <a:p>
            <a:pPr>
              <a:defRPr/>
            </a:pPr>
            <a:r>
              <a:rPr lang="en-GB" sz="4500" dirty="0">
                <a:latin typeface="Aptos" panose="020B0004020202020204" pitchFamily="34" charset="0"/>
                <a:cs typeface="Times New Roman" panose="02020603050405020304" pitchFamily="18" charset="0"/>
              </a:rPr>
              <a:t>Rachael Malone, Transition Teacher: The Transition Process</a:t>
            </a:r>
          </a:p>
          <a:p>
            <a:pPr>
              <a:defRPr/>
            </a:pPr>
            <a:r>
              <a:rPr lang="en-GB" sz="4500" dirty="0">
                <a:latin typeface="Aptos" panose="020B0004020202020204" pitchFamily="34" charset="0"/>
                <a:cs typeface="Times New Roman" panose="02020603050405020304" pitchFamily="18" charset="0"/>
              </a:rPr>
              <a:t>Stephanie Nugent, PT Support for Learning: Support for Learning in Gryffe High School</a:t>
            </a:r>
          </a:p>
          <a:p>
            <a:pPr>
              <a:defRPr/>
            </a:pPr>
            <a:r>
              <a:rPr lang="en-GB" sz="4500" dirty="0">
                <a:latin typeface="Aptos" panose="020B0004020202020204" pitchFamily="34" charset="0"/>
                <a:cs typeface="Times New Roman" panose="02020603050405020304" pitchFamily="18" charset="0"/>
              </a:rPr>
              <a:t>Sara Dhesi, Depute Head Teacher S1 and S4: Key information</a:t>
            </a:r>
          </a:p>
          <a:p>
            <a:pPr>
              <a:defRPr/>
            </a:pPr>
            <a:r>
              <a:rPr lang="en-GB" sz="4500" dirty="0">
                <a:latin typeface="Aptos" panose="020B0004020202020204" pitchFamily="34" charset="0"/>
                <a:cs typeface="Times New Roman" panose="02020603050405020304" pitchFamily="18" charset="0"/>
              </a:rPr>
              <a:t>Josh Gallagher, PT Guidance: Pupil Support in Gryffe High School </a:t>
            </a:r>
          </a:p>
          <a:p>
            <a:pPr>
              <a:defRPr/>
            </a:pPr>
            <a:r>
              <a:rPr lang="en-GB" sz="4500" dirty="0">
                <a:latin typeface="Aptos" panose="020B0004020202020204" pitchFamily="34" charset="0"/>
                <a:cs typeface="Times New Roman" panose="02020603050405020304" pitchFamily="18" charset="0"/>
              </a:rPr>
              <a:t>Tour of the School: S4 Leadership Team </a:t>
            </a:r>
          </a:p>
          <a:p>
            <a:pPr marL="0" indent="0" eaLnBrk="1" fontAlgn="auto" hangingPunct="1">
              <a:spcAft>
                <a:spcPts val="0"/>
              </a:spcAft>
              <a:buNone/>
              <a:defRPr/>
            </a:pPr>
            <a:r>
              <a:rPr lang="en-GB" sz="4500" b="1" dirty="0">
                <a:solidFill>
                  <a:srgbClr val="000099"/>
                </a:solidFill>
                <a:latin typeface="Aptos" panose="020B0004020202020204" pitchFamily="34" charset="0"/>
                <a:cs typeface="Times New Roman" panose="02020603050405020304" pitchFamily="18" charset="0"/>
              </a:rPr>
              <a:t>		</a:t>
            </a:r>
          </a:p>
          <a:p>
            <a:endParaRPr lang="en-GB" dirty="0"/>
          </a:p>
        </p:txBody>
      </p:sp>
    </p:spTree>
    <p:extLst>
      <p:ext uri="{BB962C8B-B14F-4D97-AF65-F5344CB8AC3E}">
        <p14:creationId xmlns:p14="http://schemas.microsoft.com/office/powerpoint/2010/main" val="14850096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TextBox 16">
            <a:extLst>
              <a:ext uri="{FF2B5EF4-FFF2-40B4-BE49-F238E27FC236}">
                <a16:creationId xmlns:a16="http://schemas.microsoft.com/office/drawing/2014/main" id="{1ED0CB90-1D00-56D8-8A09-D345910DB10C}"/>
              </a:ext>
            </a:extLst>
          </p:cNvPr>
          <p:cNvSpPr txBox="1">
            <a:spLocks noChangeArrowheads="1"/>
          </p:cNvSpPr>
          <p:nvPr/>
        </p:nvSpPr>
        <p:spPr bwMode="auto">
          <a:xfrm>
            <a:off x="852753" y="36077"/>
            <a:ext cx="874330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b="1" dirty="0">
                <a:solidFill>
                  <a:srgbClr val="000099"/>
                </a:solidFill>
                <a:cs typeface="Arial" panose="020B0604020202020204" pitchFamily="34" charset="0"/>
              </a:rPr>
              <a:t>Pupil Support Team </a:t>
            </a:r>
            <a:endParaRPr lang="en-GB" altLang="en-US" sz="1800" dirty="0">
              <a:latin typeface="Comic Sans MS" panose="030F0702030302020204" pitchFamily="66" charset="0"/>
            </a:endParaRPr>
          </a:p>
        </p:txBody>
      </p:sp>
      <p:sp>
        <p:nvSpPr>
          <p:cNvPr id="38917" name="TextBox 17">
            <a:extLst>
              <a:ext uri="{FF2B5EF4-FFF2-40B4-BE49-F238E27FC236}">
                <a16:creationId xmlns:a16="http://schemas.microsoft.com/office/drawing/2014/main" id="{080F8EE0-B432-2769-B6DD-F6D763AB43D6}"/>
              </a:ext>
            </a:extLst>
          </p:cNvPr>
          <p:cNvSpPr txBox="1">
            <a:spLocks noChangeArrowheads="1"/>
          </p:cNvSpPr>
          <p:nvPr/>
        </p:nvSpPr>
        <p:spPr bwMode="auto">
          <a:xfrm>
            <a:off x="744279" y="727230"/>
            <a:ext cx="8851781"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None/>
            </a:pPr>
            <a:r>
              <a:rPr lang="en-GB" altLang="en-US" sz="2400" b="1" u="sng" dirty="0">
                <a:cs typeface="Arial" panose="020B0604020202020204" pitchFamily="34" charset="0"/>
              </a:rPr>
              <a:t>Guidance Team</a:t>
            </a:r>
          </a:p>
          <a:p>
            <a:pPr algn="ctr">
              <a:spcBef>
                <a:spcPct val="0"/>
              </a:spcBef>
              <a:buNone/>
            </a:pPr>
            <a:r>
              <a:rPr lang="en-GB" altLang="en-US" sz="2000" b="1" dirty="0">
                <a:latin typeface="+mj-lt"/>
              </a:rPr>
              <a:t>First port of call – communication is key. Please pick up the phone/email – we will try to respond as soon as we can.</a:t>
            </a:r>
            <a:endParaRPr lang="en-GB" altLang="en-US" sz="2400" b="1" u="sng" dirty="0">
              <a:cs typeface="Arial" panose="020B0604020202020204" pitchFamily="34" charset="0"/>
            </a:endParaRPr>
          </a:p>
          <a:p>
            <a:pPr eaLnBrk="1" hangingPunct="1">
              <a:spcBef>
                <a:spcPct val="0"/>
              </a:spcBef>
              <a:buFontTx/>
              <a:buNone/>
            </a:pPr>
            <a:r>
              <a:rPr lang="en-GB" altLang="en-US" sz="2400" dirty="0">
                <a:solidFill>
                  <a:srgbClr val="00B050"/>
                </a:solidFill>
                <a:cs typeface="Arial" panose="020B0604020202020204" pitchFamily="34" charset="0"/>
              </a:rPr>
              <a:t>Burns		</a:t>
            </a:r>
            <a:r>
              <a:rPr lang="en-GB" altLang="en-US" sz="2400" dirty="0">
                <a:cs typeface="Arial" panose="020B0604020202020204" pitchFamily="34" charset="0"/>
              </a:rPr>
              <a:t>Mr Clark</a:t>
            </a:r>
          </a:p>
          <a:p>
            <a:pPr eaLnBrk="1" hangingPunct="1">
              <a:spcBef>
                <a:spcPct val="0"/>
              </a:spcBef>
              <a:buFontTx/>
              <a:buNone/>
            </a:pPr>
            <a:r>
              <a:rPr lang="en-GB" altLang="en-US" sz="2400" dirty="0">
                <a:solidFill>
                  <a:srgbClr val="FFC000"/>
                </a:solidFill>
                <a:cs typeface="Arial" panose="020B0604020202020204" pitchFamily="34" charset="0"/>
              </a:rPr>
              <a:t>Fleming	</a:t>
            </a:r>
            <a:r>
              <a:rPr lang="en-GB" altLang="en-US" sz="2400" dirty="0">
                <a:cs typeface="Arial" panose="020B0604020202020204" pitchFamily="34" charset="0"/>
              </a:rPr>
              <a:t>Ms Ward</a:t>
            </a:r>
          </a:p>
          <a:p>
            <a:pPr eaLnBrk="1" hangingPunct="1">
              <a:spcBef>
                <a:spcPct val="0"/>
              </a:spcBef>
              <a:buFontTx/>
              <a:buNone/>
            </a:pPr>
            <a:r>
              <a:rPr lang="en-GB" altLang="en-US" sz="2400" dirty="0">
                <a:solidFill>
                  <a:srgbClr val="0070C0"/>
                </a:solidFill>
                <a:cs typeface="Arial" panose="020B0604020202020204" pitchFamily="34" charset="0"/>
              </a:rPr>
              <a:t>Mackintosh 	</a:t>
            </a:r>
            <a:r>
              <a:rPr lang="en-GB" altLang="en-US" sz="2400" dirty="0">
                <a:cs typeface="Arial" panose="020B0604020202020204" pitchFamily="34" charset="0"/>
              </a:rPr>
              <a:t>Miss Hagan/Mr Gallacher</a:t>
            </a:r>
          </a:p>
          <a:p>
            <a:pPr eaLnBrk="1" hangingPunct="1">
              <a:spcBef>
                <a:spcPct val="0"/>
              </a:spcBef>
              <a:buFontTx/>
              <a:buNone/>
            </a:pPr>
            <a:r>
              <a:rPr lang="en-GB" altLang="en-US" sz="2400" dirty="0">
                <a:solidFill>
                  <a:srgbClr val="FF0000"/>
                </a:solidFill>
                <a:cs typeface="Arial" panose="020B0604020202020204" pitchFamily="34" charset="0"/>
              </a:rPr>
              <a:t>Wallace	</a:t>
            </a:r>
            <a:r>
              <a:rPr lang="en-GB" altLang="en-US" sz="2400" dirty="0">
                <a:cs typeface="Arial" panose="020B0604020202020204" pitchFamily="34" charset="0"/>
              </a:rPr>
              <a:t>Miss Holmes &amp; Mrs Scott</a:t>
            </a:r>
          </a:p>
          <a:p>
            <a:pPr eaLnBrk="1" hangingPunct="1">
              <a:spcBef>
                <a:spcPct val="0"/>
              </a:spcBef>
              <a:buFontTx/>
              <a:buNone/>
            </a:pPr>
            <a:endParaRPr lang="en-GB" altLang="en-US" sz="2400" dirty="0">
              <a:cs typeface="Arial" panose="020B0604020202020204" pitchFamily="34" charset="0"/>
            </a:endParaRPr>
          </a:p>
          <a:p>
            <a:pPr>
              <a:spcBef>
                <a:spcPct val="0"/>
              </a:spcBef>
              <a:buNone/>
            </a:pPr>
            <a:r>
              <a:rPr lang="en-GB" altLang="en-US" sz="2200" b="1" dirty="0">
                <a:solidFill>
                  <a:srgbClr val="000099"/>
                </a:solidFill>
                <a:highlight>
                  <a:srgbClr val="FFFF00"/>
                </a:highlight>
                <a:cs typeface="Arial" panose="020B0604020202020204" pitchFamily="34" charset="0"/>
              </a:rPr>
              <a:t>Pupil Support and Child Protection Coordinator: Ms Dhesi</a:t>
            </a:r>
          </a:p>
          <a:p>
            <a:pPr>
              <a:spcBef>
                <a:spcPct val="0"/>
              </a:spcBef>
              <a:buNone/>
            </a:pPr>
            <a:r>
              <a:rPr lang="en-GB" altLang="en-US" sz="1600" dirty="0">
                <a:solidFill>
                  <a:srgbClr val="000099"/>
                </a:solidFill>
                <a:cs typeface="Arial" panose="020B0604020202020204" pitchFamily="34" charset="0"/>
              </a:rPr>
              <a:t>Work in conjunction with our pupils, parents and external partners/services to support the</a:t>
            </a:r>
          </a:p>
          <a:p>
            <a:pPr>
              <a:spcBef>
                <a:spcPct val="0"/>
              </a:spcBef>
              <a:buNone/>
            </a:pPr>
            <a:r>
              <a:rPr lang="en-GB" altLang="en-US" sz="1600" dirty="0">
                <a:solidFill>
                  <a:srgbClr val="000099"/>
                </a:solidFill>
                <a:cs typeface="Arial" panose="020B0604020202020204" pitchFamily="34" charset="0"/>
              </a:rPr>
              <a:t>Health and Wellbeing of </a:t>
            </a:r>
            <a:r>
              <a:rPr lang="en-GB" altLang="en-US" sz="1600" b="1" i="1" dirty="0">
                <a:solidFill>
                  <a:srgbClr val="000099"/>
                </a:solidFill>
                <a:cs typeface="Arial" panose="020B0604020202020204" pitchFamily="34" charset="0"/>
              </a:rPr>
              <a:t>every</a:t>
            </a:r>
            <a:r>
              <a:rPr lang="en-GB" altLang="en-US" sz="1600" dirty="0">
                <a:solidFill>
                  <a:srgbClr val="000099"/>
                </a:solidFill>
                <a:cs typeface="Arial" panose="020B0604020202020204" pitchFamily="34" charset="0"/>
              </a:rPr>
              <a:t> pupil.</a:t>
            </a:r>
          </a:p>
          <a:p>
            <a:pPr algn="ctr" eaLnBrk="1" hangingPunct="1">
              <a:spcBef>
                <a:spcPct val="0"/>
              </a:spcBef>
              <a:buFontTx/>
              <a:buNone/>
            </a:pPr>
            <a:endParaRPr lang="en-GB" altLang="en-US" sz="2400" b="1" dirty="0">
              <a:solidFill>
                <a:srgbClr val="000099"/>
              </a:solidFill>
              <a:highlight>
                <a:srgbClr val="FFFF00"/>
              </a:highlight>
              <a:cs typeface="Arial" panose="020B0604020202020204" pitchFamily="34" charset="0"/>
            </a:endParaRPr>
          </a:p>
        </p:txBody>
      </p:sp>
      <p:sp>
        <p:nvSpPr>
          <p:cNvPr id="2" name="Rectangle: Rounded Corners 1">
            <a:extLst>
              <a:ext uri="{FF2B5EF4-FFF2-40B4-BE49-F238E27FC236}">
                <a16:creationId xmlns:a16="http://schemas.microsoft.com/office/drawing/2014/main" id="{FB52849D-1FDB-CF8E-E2FB-E4CACA0A5BAA}"/>
              </a:ext>
            </a:extLst>
          </p:cNvPr>
          <p:cNvSpPr/>
          <p:nvPr/>
        </p:nvSpPr>
        <p:spPr>
          <a:xfrm>
            <a:off x="9172702" y="2242868"/>
            <a:ext cx="2975698" cy="3775967"/>
          </a:xfrm>
          <a:prstGeom prst="roundRect">
            <a:avLst/>
          </a:prstGeom>
          <a:solidFill>
            <a:schemeClr val="tx2">
              <a:lumMod val="10000"/>
              <a:lumOff val="90000"/>
            </a:schemeClr>
          </a:solidFill>
          <a:ln>
            <a:solidFill>
              <a:schemeClr val="tx2">
                <a:lumMod val="10000"/>
                <a:lumOff val="90000"/>
              </a:schemeClr>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GB" dirty="0">
              <a:highlight>
                <a:srgbClr val="FFFF00"/>
              </a:highlight>
            </a:endParaRPr>
          </a:p>
        </p:txBody>
      </p:sp>
      <p:sp>
        <p:nvSpPr>
          <p:cNvPr id="3" name="TextBox 19">
            <a:extLst>
              <a:ext uri="{FF2B5EF4-FFF2-40B4-BE49-F238E27FC236}">
                <a16:creationId xmlns:a16="http://schemas.microsoft.com/office/drawing/2014/main" id="{7A087786-76A4-7624-5CB2-0B2B5722EAD0}"/>
              </a:ext>
            </a:extLst>
          </p:cNvPr>
          <p:cNvSpPr txBox="1">
            <a:spLocks noChangeArrowheads="1"/>
          </p:cNvSpPr>
          <p:nvPr/>
        </p:nvSpPr>
        <p:spPr bwMode="auto">
          <a:xfrm>
            <a:off x="9251915" y="2428054"/>
            <a:ext cx="2817271"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000" b="1" dirty="0">
                <a:latin typeface="+mj-lt"/>
              </a:rPr>
              <a:t>Wellbeing Indicators</a:t>
            </a:r>
          </a:p>
          <a:p>
            <a:pPr eaLnBrk="1" hangingPunct="1">
              <a:spcBef>
                <a:spcPct val="0"/>
              </a:spcBef>
              <a:buFontTx/>
              <a:buNone/>
            </a:pPr>
            <a:r>
              <a:rPr lang="en-GB" altLang="en-US" sz="2000" b="1" dirty="0">
                <a:latin typeface="+mj-lt"/>
              </a:rPr>
              <a:t>S</a:t>
            </a:r>
            <a:r>
              <a:rPr lang="en-GB" altLang="en-US" sz="2000" dirty="0">
                <a:latin typeface="+mj-lt"/>
              </a:rPr>
              <a:t>afe, </a:t>
            </a:r>
            <a:r>
              <a:rPr lang="en-GB" altLang="en-US" sz="2000" b="1" dirty="0">
                <a:latin typeface="+mj-lt"/>
              </a:rPr>
              <a:t>H</a:t>
            </a:r>
            <a:r>
              <a:rPr lang="en-GB" altLang="en-US" sz="2000" dirty="0">
                <a:latin typeface="+mj-lt"/>
              </a:rPr>
              <a:t>ealthy, </a:t>
            </a:r>
            <a:r>
              <a:rPr lang="en-GB" altLang="en-US" sz="2000" b="1" dirty="0">
                <a:latin typeface="+mj-lt"/>
              </a:rPr>
              <a:t>A</a:t>
            </a:r>
            <a:r>
              <a:rPr lang="en-GB" altLang="en-US" sz="2000" dirty="0">
                <a:latin typeface="+mj-lt"/>
              </a:rPr>
              <a:t>chieving, </a:t>
            </a:r>
            <a:r>
              <a:rPr lang="en-GB" altLang="en-US" sz="2000" b="1" dirty="0">
                <a:latin typeface="+mj-lt"/>
              </a:rPr>
              <a:t>N</a:t>
            </a:r>
            <a:r>
              <a:rPr lang="en-GB" altLang="en-US" sz="2000" dirty="0">
                <a:latin typeface="+mj-lt"/>
              </a:rPr>
              <a:t>urtured, </a:t>
            </a:r>
            <a:r>
              <a:rPr lang="en-GB" altLang="en-US" sz="2000" b="1" dirty="0">
                <a:latin typeface="+mj-lt"/>
              </a:rPr>
              <a:t>A</a:t>
            </a:r>
            <a:r>
              <a:rPr lang="en-GB" altLang="en-US" sz="2000" dirty="0">
                <a:latin typeface="+mj-lt"/>
              </a:rPr>
              <a:t>ctive, </a:t>
            </a:r>
            <a:r>
              <a:rPr lang="en-GB" altLang="en-US" sz="2000" b="1" dirty="0">
                <a:latin typeface="+mj-lt"/>
              </a:rPr>
              <a:t>R</a:t>
            </a:r>
            <a:r>
              <a:rPr lang="en-GB" altLang="en-US" sz="2000" dirty="0">
                <a:latin typeface="+mj-lt"/>
              </a:rPr>
              <a:t>espected, </a:t>
            </a:r>
            <a:r>
              <a:rPr lang="en-GB" altLang="en-US" sz="2000" b="1" dirty="0">
                <a:latin typeface="+mj-lt"/>
              </a:rPr>
              <a:t>R</a:t>
            </a:r>
            <a:r>
              <a:rPr lang="en-GB" altLang="en-US" sz="2000" dirty="0">
                <a:latin typeface="+mj-lt"/>
              </a:rPr>
              <a:t>esponsible and </a:t>
            </a:r>
            <a:r>
              <a:rPr lang="en-GB" altLang="en-US" sz="2000" b="1" dirty="0">
                <a:latin typeface="+mj-lt"/>
              </a:rPr>
              <a:t>I</a:t>
            </a:r>
            <a:r>
              <a:rPr lang="en-GB" altLang="en-US" sz="2000" dirty="0">
                <a:latin typeface="+mj-lt"/>
              </a:rPr>
              <a:t>ncluded – used to assess wellbeing and provide support where required to remove barriers and achieve full potential.</a:t>
            </a:r>
          </a:p>
        </p:txBody>
      </p:sp>
      <p:sp>
        <p:nvSpPr>
          <p:cNvPr id="4" name="TextBox 3">
            <a:extLst>
              <a:ext uri="{FF2B5EF4-FFF2-40B4-BE49-F238E27FC236}">
                <a16:creationId xmlns:a16="http://schemas.microsoft.com/office/drawing/2014/main" id="{D6386731-9D04-71AE-488C-299F6EAA94E7}"/>
              </a:ext>
            </a:extLst>
          </p:cNvPr>
          <p:cNvSpPr txBox="1"/>
          <p:nvPr/>
        </p:nvSpPr>
        <p:spPr>
          <a:xfrm>
            <a:off x="561851" y="4498210"/>
            <a:ext cx="8519637" cy="1815882"/>
          </a:xfrm>
          <a:prstGeom prst="rect">
            <a:avLst/>
          </a:prstGeom>
          <a:solidFill>
            <a:schemeClr val="tx2">
              <a:lumMod val="10000"/>
              <a:lumOff val="90000"/>
            </a:schemeClr>
          </a:solidFill>
        </p:spPr>
        <p:txBody>
          <a:bodyPr wrap="square">
            <a:spAutoFit/>
          </a:bodyPr>
          <a:lstStyle/>
          <a:p>
            <a:pPr eaLnBrk="1" hangingPunct="1">
              <a:defRPr/>
            </a:pPr>
            <a:r>
              <a:rPr lang="en-GB" altLang="en-US" sz="1600" b="1" dirty="0">
                <a:latin typeface="+mj-lt"/>
              </a:rPr>
              <a:t>Gateway for further support:</a:t>
            </a:r>
            <a:endParaRPr lang="en-GB" altLang="en-US" sz="1600" dirty="0">
              <a:latin typeface="+mj-lt"/>
            </a:endParaRPr>
          </a:p>
          <a:p>
            <a:pPr marL="285750" indent="-285750">
              <a:buFont typeface="Arial" panose="020B0604020202020204" pitchFamily="34" charset="0"/>
              <a:buChar char="•"/>
              <a:defRPr/>
            </a:pPr>
            <a:r>
              <a:rPr lang="en-GB" altLang="en-US" sz="1600" dirty="0">
                <a:latin typeface="+mj-lt"/>
              </a:rPr>
              <a:t>Subjects/Curricular</a:t>
            </a:r>
          </a:p>
          <a:p>
            <a:pPr marL="285750" indent="-285750">
              <a:buFont typeface="Arial" panose="020B0604020202020204" pitchFamily="34" charset="0"/>
              <a:buChar char="•"/>
              <a:defRPr/>
            </a:pPr>
            <a:r>
              <a:rPr lang="en-GB" altLang="en-US" sz="1600" dirty="0">
                <a:latin typeface="+mj-lt"/>
              </a:rPr>
              <a:t>Referrals to External Partners – Family Wellbeing/Exchange counselling/St Vincent's/Headstrong</a:t>
            </a:r>
          </a:p>
          <a:p>
            <a:pPr marL="285750" indent="-285750">
              <a:buFont typeface="Arial" panose="020B0604020202020204" pitchFamily="34" charset="0"/>
              <a:buChar char="•"/>
              <a:defRPr/>
            </a:pPr>
            <a:r>
              <a:rPr lang="en-GB" altLang="en-US" sz="1600" dirty="0">
                <a:latin typeface="+mj-lt"/>
              </a:rPr>
              <a:t>Mental Health Signposting </a:t>
            </a:r>
          </a:p>
          <a:p>
            <a:pPr marL="285750" indent="-285750">
              <a:buFont typeface="Arial" panose="020B0604020202020204" pitchFamily="34" charset="0"/>
              <a:buChar char="•"/>
              <a:defRPr/>
            </a:pPr>
            <a:r>
              <a:rPr lang="en-GB" altLang="en-US" sz="1600" dirty="0">
                <a:latin typeface="+mj-lt"/>
              </a:rPr>
              <a:t>Educational Psychologist</a:t>
            </a:r>
          </a:p>
          <a:p>
            <a:pPr marL="285750" indent="-285750">
              <a:buFont typeface="Arial" panose="020B0604020202020204" pitchFamily="34" charset="0"/>
              <a:buChar char="•"/>
              <a:defRPr/>
            </a:pPr>
            <a:r>
              <a:rPr lang="en-GB" altLang="en-US" sz="1600" dirty="0">
                <a:latin typeface="+mj-lt"/>
              </a:rPr>
              <a:t>TAC (Team around Child) Meetings</a:t>
            </a:r>
          </a:p>
          <a:p>
            <a:pPr marL="285750" indent="-285750">
              <a:buFont typeface="Arial" panose="020B0604020202020204" pitchFamily="34" charset="0"/>
              <a:buChar char="•"/>
              <a:defRPr/>
            </a:pPr>
            <a:r>
              <a:rPr lang="en-GB" altLang="en-US" sz="1600" dirty="0">
                <a:latin typeface="+mj-lt"/>
              </a:rPr>
              <a:t>Careers</a:t>
            </a:r>
          </a:p>
        </p:txBody>
      </p:sp>
    </p:spTree>
    <p:extLst>
      <p:ext uri="{BB962C8B-B14F-4D97-AF65-F5344CB8AC3E}">
        <p14:creationId xmlns:p14="http://schemas.microsoft.com/office/powerpoint/2010/main" val="29513683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B5D3E-F9B7-7075-0232-52A0288DF060}"/>
              </a:ext>
            </a:extLst>
          </p:cNvPr>
          <p:cNvSpPr>
            <a:spLocks noGrp="1"/>
          </p:cNvSpPr>
          <p:nvPr>
            <p:ph type="ctrTitle"/>
          </p:nvPr>
        </p:nvSpPr>
        <p:spPr>
          <a:xfrm>
            <a:off x="875818" y="1214438"/>
            <a:ext cx="9144000" cy="2387600"/>
          </a:xfrm>
        </p:spPr>
        <p:txBody>
          <a:bodyPr>
            <a:normAutofit/>
          </a:bodyPr>
          <a:lstStyle/>
          <a:p>
            <a:r>
              <a:rPr lang="en-GB" dirty="0"/>
              <a:t>Robin Livingston</a:t>
            </a:r>
            <a:br>
              <a:rPr lang="en-GB" dirty="0"/>
            </a:br>
            <a:r>
              <a:rPr lang="en-GB" dirty="0"/>
              <a:t>Parent Council </a:t>
            </a:r>
          </a:p>
        </p:txBody>
      </p:sp>
      <p:sp>
        <p:nvSpPr>
          <p:cNvPr id="3" name="Subtitle 2">
            <a:extLst>
              <a:ext uri="{FF2B5EF4-FFF2-40B4-BE49-F238E27FC236}">
                <a16:creationId xmlns:a16="http://schemas.microsoft.com/office/drawing/2014/main" id="{EFF54392-5B43-1070-87C2-A2A6390161B0}"/>
              </a:ext>
            </a:extLst>
          </p:cNvPr>
          <p:cNvSpPr>
            <a:spLocks noGrp="1"/>
          </p:cNvSpPr>
          <p:nvPr>
            <p:ph type="subTitle" idx="1"/>
          </p:nvPr>
        </p:nvSpPr>
        <p:spPr>
          <a:xfrm>
            <a:off x="875818" y="4203921"/>
            <a:ext cx="9144000" cy="1655762"/>
          </a:xfrm>
        </p:spPr>
        <p:txBody>
          <a:bodyPr/>
          <a:lstStyle/>
          <a:p>
            <a:r>
              <a:rPr lang="en-GB" dirty="0"/>
              <a:t>P7 Parent/carer Information Evening</a:t>
            </a:r>
          </a:p>
        </p:txBody>
      </p:sp>
    </p:spTree>
    <p:extLst>
      <p:ext uri="{BB962C8B-B14F-4D97-AF65-F5344CB8AC3E}">
        <p14:creationId xmlns:p14="http://schemas.microsoft.com/office/powerpoint/2010/main" val="15642994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B5D3E-F9B7-7075-0232-52A0288DF060}"/>
              </a:ext>
            </a:extLst>
          </p:cNvPr>
          <p:cNvSpPr>
            <a:spLocks noGrp="1"/>
          </p:cNvSpPr>
          <p:nvPr>
            <p:ph type="ctrTitle"/>
          </p:nvPr>
        </p:nvSpPr>
        <p:spPr>
          <a:xfrm>
            <a:off x="875818" y="1214438"/>
            <a:ext cx="9144000" cy="2387600"/>
          </a:xfrm>
        </p:spPr>
        <p:txBody>
          <a:bodyPr>
            <a:normAutofit/>
          </a:bodyPr>
          <a:lstStyle/>
          <a:p>
            <a:r>
              <a:rPr lang="en-GB" dirty="0"/>
              <a:t>Fiona Clark</a:t>
            </a:r>
            <a:br>
              <a:rPr lang="en-GB" dirty="0"/>
            </a:br>
            <a:r>
              <a:rPr lang="en-GB" dirty="0"/>
              <a:t>PTA </a:t>
            </a:r>
          </a:p>
        </p:txBody>
      </p:sp>
      <p:sp>
        <p:nvSpPr>
          <p:cNvPr id="3" name="Subtitle 2">
            <a:extLst>
              <a:ext uri="{FF2B5EF4-FFF2-40B4-BE49-F238E27FC236}">
                <a16:creationId xmlns:a16="http://schemas.microsoft.com/office/drawing/2014/main" id="{EFF54392-5B43-1070-87C2-A2A6390161B0}"/>
              </a:ext>
            </a:extLst>
          </p:cNvPr>
          <p:cNvSpPr>
            <a:spLocks noGrp="1"/>
          </p:cNvSpPr>
          <p:nvPr>
            <p:ph type="subTitle" idx="1"/>
          </p:nvPr>
        </p:nvSpPr>
        <p:spPr>
          <a:xfrm>
            <a:off x="875818" y="4203921"/>
            <a:ext cx="9144000" cy="1655762"/>
          </a:xfrm>
        </p:spPr>
        <p:txBody>
          <a:bodyPr/>
          <a:lstStyle/>
          <a:p>
            <a:r>
              <a:rPr lang="en-GB" dirty="0"/>
              <a:t>P7 Parent/carer Information Evening</a:t>
            </a:r>
          </a:p>
        </p:txBody>
      </p:sp>
    </p:spTree>
    <p:extLst>
      <p:ext uri="{BB962C8B-B14F-4D97-AF65-F5344CB8AC3E}">
        <p14:creationId xmlns:p14="http://schemas.microsoft.com/office/powerpoint/2010/main" val="22775962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Box 3">
            <a:extLst>
              <a:ext uri="{FF2B5EF4-FFF2-40B4-BE49-F238E27FC236}">
                <a16:creationId xmlns:a16="http://schemas.microsoft.com/office/drawing/2014/main" id="{01E1A0F3-66EA-557F-E4E0-60F058B494CC}"/>
              </a:ext>
            </a:extLst>
          </p:cNvPr>
          <p:cNvSpPr txBox="1">
            <a:spLocks noChangeArrowheads="1"/>
          </p:cNvSpPr>
          <p:nvPr/>
        </p:nvSpPr>
        <p:spPr bwMode="auto">
          <a:xfrm>
            <a:off x="2897981" y="196187"/>
            <a:ext cx="439737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defTabSz="68580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defTabSz="6858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defTabSz="6858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defTabSz="6858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 typeface="Arial" panose="020B0604020202020204" pitchFamily="34" charset="0"/>
              <a:buNone/>
            </a:pPr>
            <a:r>
              <a:rPr lang="en-GB" altLang="en-US" sz="3600" b="1" u="sng">
                <a:solidFill>
                  <a:srgbClr val="000000"/>
                </a:solidFill>
                <a:latin typeface="Aptos" panose="020B0004020202020204" pitchFamily="34" charset="0"/>
              </a:rPr>
              <a:t>Gryffe High School PTA</a:t>
            </a:r>
          </a:p>
        </p:txBody>
      </p:sp>
      <p:sp>
        <p:nvSpPr>
          <p:cNvPr id="5" name="TextBox 4">
            <a:extLst>
              <a:ext uri="{FF2B5EF4-FFF2-40B4-BE49-F238E27FC236}">
                <a16:creationId xmlns:a16="http://schemas.microsoft.com/office/drawing/2014/main" id="{E673BA76-5A1F-BA8D-4CCD-49C6BE7D4ACE}"/>
              </a:ext>
            </a:extLst>
          </p:cNvPr>
          <p:cNvSpPr txBox="1"/>
          <p:nvPr/>
        </p:nvSpPr>
        <p:spPr>
          <a:xfrm>
            <a:off x="771508" y="1480533"/>
            <a:ext cx="8390862" cy="3462486"/>
          </a:xfrm>
          <a:prstGeom prst="rect">
            <a:avLst/>
          </a:prstGeom>
          <a:noFill/>
        </p:spPr>
        <p:txBody>
          <a:bodyPr wrap="square">
            <a:spAutoFit/>
          </a:bodyPr>
          <a:lstStyle/>
          <a:p>
            <a:pPr marL="160735" indent="-160735" defTabSz="514350">
              <a:buFont typeface="Arial" panose="020B0604020202020204" pitchFamily="34" charset="0"/>
              <a:buChar char="•"/>
              <a:defRPr/>
            </a:pPr>
            <a:r>
              <a:rPr lang="en-GB" dirty="0">
                <a:solidFill>
                  <a:srgbClr val="000000"/>
                </a:solidFill>
                <a:latin typeface="Aptos Display" panose="020B0004020202020204" pitchFamily="34" charset="0"/>
              </a:rPr>
              <a:t>Meetings take place 5/6 times per school year</a:t>
            </a:r>
          </a:p>
          <a:p>
            <a:pPr marL="160735" indent="-160735" defTabSz="514350">
              <a:buFont typeface="Arial" panose="020B0604020202020204" pitchFamily="34" charset="0"/>
              <a:buChar char="•"/>
              <a:defRPr/>
            </a:pPr>
            <a:endParaRPr lang="en-GB" sz="600" dirty="0">
              <a:solidFill>
                <a:srgbClr val="000000"/>
              </a:solidFill>
              <a:latin typeface="Aptos Display" panose="020B0004020202020204" pitchFamily="34" charset="0"/>
            </a:endParaRPr>
          </a:p>
          <a:p>
            <a:pPr marL="160735" indent="-160735" defTabSz="514350">
              <a:buFont typeface="Arial" panose="020B0604020202020204" pitchFamily="34" charset="0"/>
              <a:buChar char="•"/>
              <a:defRPr/>
            </a:pPr>
            <a:r>
              <a:rPr lang="en-GB" dirty="0">
                <a:solidFill>
                  <a:srgbClr val="000000"/>
                </a:solidFill>
                <a:latin typeface="Aptos Display" panose="020B0004020202020204" pitchFamily="34" charset="0"/>
              </a:rPr>
              <a:t>Our objectives are to fundraise &amp; connect with pupils/parents/carers</a:t>
            </a:r>
          </a:p>
          <a:p>
            <a:pPr defTabSz="514350">
              <a:defRPr/>
            </a:pPr>
            <a:endParaRPr lang="en-GB" sz="600" dirty="0">
              <a:solidFill>
                <a:srgbClr val="000000"/>
              </a:solidFill>
              <a:latin typeface="Aptos Display" panose="020B0004020202020204" pitchFamily="34" charset="0"/>
            </a:endParaRPr>
          </a:p>
          <a:p>
            <a:pPr defTabSz="514350">
              <a:defRPr/>
            </a:pPr>
            <a:r>
              <a:rPr lang="en-GB" dirty="0">
                <a:solidFill>
                  <a:srgbClr val="000000"/>
                </a:solidFill>
                <a:latin typeface="Aptos Display" panose="020B0004020202020204" pitchFamily="34" charset="0"/>
              </a:rPr>
              <a:t>How you can help us!</a:t>
            </a:r>
          </a:p>
          <a:p>
            <a:pPr defTabSz="514350">
              <a:defRPr/>
            </a:pPr>
            <a:endParaRPr lang="en-GB" sz="600" dirty="0">
              <a:solidFill>
                <a:srgbClr val="000000"/>
              </a:solidFill>
              <a:latin typeface="Aptos Display" panose="020B0004020202020204" pitchFamily="34" charset="0"/>
            </a:endParaRPr>
          </a:p>
          <a:p>
            <a:pPr defTabSz="514350">
              <a:defRPr/>
            </a:pPr>
            <a:r>
              <a:rPr lang="en-GB" dirty="0">
                <a:solidFill>
                  <a:srgbClr val="000000"/>
                </a:solidFill>
                <a:latin typeface="Aptos Display" panose="020B0004020202020204" pitchFamily="34" charset="0"/>
              </a:rPr>
              <a:t>Sign up to the following:</a:t>
            </a:r>
          </a:p>
          <a:p>
            <a:pPr marL="214313" indent="-214313" defTabSz="514350">
              <a:lnSpc>
                <a:spcPct val="150000"/>
              </a:lnSpc>
              <a:buFont typeface="Arial" panose="020B0604020202020204" pitchFamily="34" charset="0"/>
              <a:buChar char="•"/>
              <a:defRPr/>
            </a:pPr>
            <a:r>
              <a:rPr lang="en-GB" dirty="0">
                <a:solidFill>
                  <a:srgbClr val="000000"/>
                </a:solidFill>
                <a:latin typeface="Aptos Display" panose="020B0004020202020204" pitchFamily="34" charset="0"/>
              </a:rPr>
              <a:t>100 Club - £12 per year – Monthly draws – scan the QR Code!</a:t>
            </a:r>
          </a:p>
          <a:p>
            <a:pPr marL="214313" indent="-214313" defTabSz="514350">
              <a:lnSpc>
                <a:spcPct val="150000"/>
              </a:lnSpc>
              <a:buFont typeface="Arial" panose="020B0604020202020204" pitchFamily="34" charset="0"/>
              <a:buChar char="•"/>
              <a:defRPr/>
            </a:pPr>
            <a:r>
              <a:rPr lang="en-GB" dirty="0" err="1">
                <a:solidFill>
                  <a:srgbClr val="000000"/>
                </a:solidFill>
                <a:latin typeface="Aptos Display" panose="020B0004020202020204" pitchFamily="34" charset="0"/>
              </a:rPr>
              <a:t>Easyfundraising</a:t>
            </a:r>
            <a:r>
              <a:rPr lang="en-GB" dirty="0">
                <a:solidFill>
                  <a:srgbClr val="000000"/>
                </a:solidFill>
                <a:latin typeface="Aptos Display" panose="020B0004020202020204" pitchFamily="34" charset="0"/>
              </a:rPr>
              <a:t> - Download the app, click Gryffe High School </a:t>
            </a:r>
          </a:p>
          <a:p>
            <a:pPr marL="214313" indent="-214313" defTabSz="514350">
              <a:lnSpc>
                <a:spcPct val="150000"/>
              </a:lnSpc>
              <a:buFont typeface="Arial" panose="020B0604020202020204" pitchFamily="34" charset="0"/>
              <a:buChar char="•"/>
              <a:defRPr/>
            </a:pPr>
            <a:r>
              <a:rPr lang="en-GB" dirty="0">
                <a:solidFill>
                  <a:srgbClr val="000000"/>
                </a:solidFill>
                <a:latin typeface="Aptos Display" panose="020B0004020202020204" pitchFamily="34" charset="0"/>
              </a:rPr>
              <a:t>PTA Committee – send us a message on the Facebook page!</a:t>
            </a:r>
          </a:p>
          <a:p>
            <a:pPr marL="214313" indent="-214313" defTabSz="514350">
              <a:lnSpc>
                <a:spcPct val="150000"/>
              </a:lnSpc>
              <a:buFont typeface="Arial" panose="020B0604020202020204" pitchFamily="34" charset="0"/>
              <a:buChar char="•"/>
              <a:defRPr/>
            </a:pPr>
            <a:r>
              <a:rPr lang="en-GB" dirty="0">
                <a:solidFill>
                  <a:srgbClr val="000000"/>
                </a:solidFill>
                <a:latin typeface="Aptos Display" panose="020B0004020202020204" pitchFamily="34" charset="0"/>
              </a:rPr>
              <a:t>Uniform Upcycling Shop : established July 2021 </a:t>
            </a:r>
          </a:p>
          <a:p>
            <a:pPr marL="214313" indent="-214313" defTabSz="514350">
              <a:lnSpc>
                <a:spcPct val="150000"/>
              </a:lnSpc>
              <a:buFont typeface="Arial" panose="020B0604020202020204" pitchFamily="34" charset="0"/>
              <a:buChar char="•"/>
              <a:defRPr/>
            </a:pPr>
            <a:endParaRPr lang="en-GB" sz="200" dirty="0">
              <a:solidFill>
                <a:srgbClr val="000000"/>
              </a:solidFill>
              <a:latin typeface="Aptos Display" panose="020B0004020202020204" pitchFamily="34" charset="0"/>
            </a:endParaRPr>
          </a:p>
          <a:p>
            <a:pPr defTabSz="514350">
              <a:defRPr/>
            </a:pPr>
            <a:r>
              <a:rPr lang="en-GB" dirty="0">
                <a:solidFill>
                  <a:srgbClr val="000000"/>
                </a:solidFill>
                <a:latin typeface="Aptos Display" panose="020B0004020202020204" pitchFamily="34" charset="0"/>
              </a:rPr>
              <a:t>Have a browse tonight or pop back over the summer holidays</a:t>
            </a:r>
            <a:endParaRPr lang="en-GB" sz="1013" dirty="0">
              <a:solidFill>
                <a:srgbClr val="000000"/>
              </a:solidFill>
              <a:latin typeface="Aptos Display" panose="020B0004020202020204" pitchFamily="34" charset="0"/>
            </a:endParaRPr>
          </a:p>
        </p:txBody>
      </p:sp>
      <p:pic>
        <p:nvPicPr>
          <p:cNvPr id="60420" name="Picture 17">
            <a:extLst>
              <a:ext uri="{FF2B5EF4-FFF2-40B4-BE49-F238E27FC236}">
                <a16:creationId xmlns:a16="http://schemas.microsoft.com/office/drawing/2014/main" id="{D0461757-FF22-D8CA-433F-BF7B1E9D4B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2669" y="5553057"/>
            <a:ext cx="595312"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1" name="Picture 18">
            <a:extLst>
              <a:ext uri="{FF2B5EF4-FFF2-40B4-BE49-F238E27FC236}">
                <a16:creationId xmlns:a16="http://schemas.microsoft.com/office/drawing/2014/main" id="{E831CCFC-5497-BA64-89CD-9F72399693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7140" y="5553057"/>
            <a:ext cx="1062037"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2" name="Picture 2" descr="A screenshot of a phone&#10;&#10;Description automatically generated">
            <a:extLst>
              <a:ext uri="{FF2B5EF4-FFF2-40B4-BE49-F238E27FC236}">
                <a16:creationId xmlns:a16="http://schemas.microsoft.com/office/drawing/2014/main" id="{1E4A3E2D-D77C-0A66-5CC5-CEA0ADF4D99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59662" y="2287247"/>
            <a:ext cx="1682166" cy="3643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Arrow Connector 5">
            <a:extLst>
              <a:ext uri="{FF2B5EF4-FFF2-40B4-BE49-F238E27FC236}">
                <a16:creationId xmlns:a16="http://schemas.microsoft.com/office/drawing/2014/main" id="{033DDF9C-BD22-8881-C3A5-8D3CCB14239B}"/>
              </a:ext>
            </a:extLst>
          </p:cNvPr>
          <p:cNvCxnSpPr>
            <a:cxnSpLocks/>
          </p:cNvCxnSpPr>
          <p:nvPr/>
        </p:nvCxnSpPr>
        <p:spPr>
          <a:xfrm>
            <a:off x="6727371" y="3523981"/>
            <a:ext cx="1741715"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 name="Straight Arrow Connector 2">
            <a:extLst>
              <a:ext uri="{FF2B5EF4-FFF2-40B4-BE49-F238E27FC236}">
                <a16:creationId xmlns:a16="http://schemas.microsoft.com/office/drawing/2014/main" id="{C6B8D030-941E-B19D-81E0-1661ABD63A5A}"/>
              </a:ext>
            </a:extLst>
          </p:cNvPr>
          <p:cNvCxnSpPr>
            <a:cxnSpLocks/>
          </p:cNvCxnSpPr>
          <p:nvPr/>
        </p:nvCxnSpPr>
        <p:spPr>
          <a:xfrm flipH="1">
            <a:off x="2394857" y="4896853"/>
            <a:ext cx="889552" cy="44803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14560BF-65D0-8A60-C639-ACC2B81D24AE}"/>
              </a:ext>
            </a:extLst>
          </p:cNvPr>
          <p:cNvSpPr/>
          <p:nvPr/>
        </p:nvSpPr>
        <p:spPr>
          <a:xfrm>
            <a:off x="1013687" y="382012"/>
            <a:ext cx="7814627" cy="5386090"/>
          </a:xfrm>
          <a:prstGeom prst="rect">
            <a:avLst/>
          </a:prstGeom>
        </p:spPr>
        <p:txBody>
          <a:bodyPr wrap="square">
            <a:spAutoFit/>
          </a:bodyPr>
          <a:lstStyle/>
          <a:p>
            <a:pPr defTabSz="514350">
              <a:defRPr/>
            </a:pPr>
            <a:r>
              <a:rPr lang="en-GB" sz="3600" b="1" dirty="0">
                <a:solidFill>
                  <a:srgbClr val="000000"/>
                </a:solidFill>
                <a:latin typeface="+mj-lt"/>
              </a:rPr>
              <a:t>Where does the money go?</a:t>
            </a:r>
          </a:p>
          <a:p>
            <a:pPr defTabSz="514350">
              <a:defRPr/>
            </a:pPr>
            <a:endParaRPr lang="en-GB" sz="1000" b="1" dirty="0">
              <a:solidFill>
                <a:srgbClr val="000000"/>
              </a:solidFill>
              <a:latin typeface="+mj-lt"/>
            </a:endParaRPr>
          </a:p>
          <a:p>
            <a:pPr defTabSz="514350">
              <a:defRPr/>
            </a:pPr>
            <a:endParaRPr lang="en-GB" sz="1000" b="1" dirty="0">
              <a:solidFill>
                <a:srgbClr val="000000"/>
              </a:solidFill>
              <a:latin typeface="+mj-lt"/>
            </a:endParaRPr>
          </a:p>
          <a:p>
            <a:pPr marL="342900" indent="-342900" defTabSz="514350">
              <a:buFont typeface="Arial" panose="020B0604020202020204" pitchFamily="34" charset="0"/>
              <a:buChar char="•"/>
              <a:defRPr/>
            </a:pPr>
            <a:r>
              <a:rPr lang="en-GB" sz="2400" b="1" dirty="0">
                <a:solidFill>
                  <a:srgbClr val="000000"/>
                </a:solidFill>
                <a:latin typeface="+mj-lt"/>
              </a:rPr>
              <a:t>Bids from this year have still to be sorted through and agreed</a:t>
            </a:r>
          </a:p>
          <a:p>
            <a:pPr marL="342900" indent="-342900" defTabSz="514350">
              <a:buFont typeface="Arial" panose="020B0604020202020204" pitchFamily="34" charset="0"/>
              <a:buChar char="•"/>
              <a:defRPr/>
            </a:pPr>
            <a:endParaRPr lang="en-GB" sz="600" b="1" dirty="0">
              <a:solidFill>
                <a:srgbClr val="000000"/>
              </a:solidFill>
              <a:latin typeface="+mj-lt"/>
            </a:endParaRPr>
          </a:p>
          <a:p>
            <a:pPr marL="342900" indent="-342900" defTabSz="358775">
              <a:buFont typeface="Arial" panose="020B0604020202020204" pitchFamily="34" charset="0"/>
              <a:buChar char="•"/>
              <a:defRPr/>
            </a:pPr>
            <a:r>
              <a:rPr lang="en-GB" sz="2400" b="1" dirty="0">
                <a:solidFill>
                  <a:srgbClr val="000000"/>
                </a:solidFill>
                <a:latin typeface="+mj-lt"/>
              </a:rPr>
              <a:t>	Every penny raised goes back to the school to purchase 	additional support items needed</a:t>
            </a:r>
          </a:p>
          <a:p>
            <a:pPr defTabSz="514350">
              <a:defRPr/>
            </a:pPr>
            <a:endParaRPr lang="en-GB" sz="1000" b="1" dirty="0">
              <a:solidFill>
                <a:srgbClr val="000000"/>
              </a:solidFill>
              <a:latin typeface="+mj-lt"/>
            </a:endParaRPr>
          </a:p>
          <a:p>
            <a:pPr marL="285750" indent="-285750" defTabSz="514350">
              <a:buFont typeface="Arial" panose="020B0604020202020204" pitchFamily="34" charset="0"/>
              <a:buChar char="•"/>
              <a:defRPr/>
            </a:pPr>
            <a:r>
              <a:rPr lang="en-GB" sz="2400" b="1" dirty="0">
                <a:solidFill>
                  <a:srgbClr val="000000"/>
                </a:solidFill>
                <a:latin typeface="+mj-lt"/>
              </a:rPr>
              <a:t>£2,000 - Grant from Virgin Money for digital inclusion that a parent applied for through their work</a:t>
            </a:r>
          </a:p>
          <a:p>
            <a:pPr defTabSz="266700">
              <a:defRPr/>
            </a:pPr>
            <a:r>
              <a:rPr lang="en-GB" sz="2400" b="1" dirty="0">
                <a:solidFill>
                  <a:srgbClr val="000000"/>
                </a:solidFill>
                <a:latin typeface="+mj-lt"/>
              </a:rPr>
              <a:t>	This recently bought several digital cameras for the 	photography department</a:t>
            </a:r>
          </a:p>
          <a:p>
            <a:pPr marL="285750" indent="-285750" defTabSz="514350">
              <a:buFont typeface="Arial" panose="020B0604020202020204" pitchFamily="34" charset="0"/>
              <a:buChar char="•"/>
              <a:defRPr/>
            </a:pPr>
            <a:endParaRPr lang="en-GB" sz="2400" b="1" dirty="0">
              <a:solidFill>
                <a:srgbClr val="000000"/>
              </a:solidFill>
              <a:latin typeface="+mj-lt"/>
            </a:endParaRPr>
          </a:p>
          <a:p>
            <a:pPr defTabSz="514350">
              <a:defRPr/>
            </a:pPr>
            <a:endParaRPr lang="en-GB" sz="1400" b="1" dirty="0">
              <a:solidFill>
                <a:srgbClr val="000000"/>
              </a:solidFill>
              <a:latin typeface="Arial Black" panose="020B0A04020102020204" pitchFamily="34" charset="0"/>
            </a:endParaRPr>
          </a:p>
          <a:p>
            <a:pPr defTabSz="514350">
              <a:defRPr/>
            </a:pPr>
            <a:endParaRPr lang="en-GB" sz="1400" dirty="0">
              <a:solidFill>
                <a:srgbClr val="000000"/>
              </a:solidFill>
              <a:latin typeface="Arial Black" panose="020B0A04020102020204" pitchFamily="34" charset="0"/>
            </a:endParaRPr>
          </a:p>
          <a:p>
            <a:pPr defTabSz="514350">
              <a:defRPr/>
            </a:pPr>
            <a:endParaRPr lang="en-GB" sz="1400" dirty="0">
              <a:solidFill>
                <a:srgbClr val="000000"/>
              </a:solidFill>
              <a:latin typeface="Arial Black" panose="020B0A04020102020204" pitchFamily="34" charset="0"/>
            </a:endParaRPr>
          </a:p>
          <a:p>
            <a:pPr marL="160735" indent="-160735" defTabSz="514350">
              <a:buFont typeface="Arial" panose="020B0604020202020204" pitchFamily="34" charset="0"/>
              <a:buChar char="•"/>
              <a:defRPr/>
            </a:pPr>
            <a:endParaRPr lang="en-GB" sz="1400" dirty="0">
              <a:solidFill>
                <a:srgbClr val="000000"/>
              </a:solidFill>
              <a:latin typeface="Arial Black" panose="020B0A04020102020204" pitchFamily="34" charset="0"/>
            </a:endParaRPr>
          </a:p>
        </p:txBody>
      </p:sp>
      <p:sp>
        <p:nvSpPr>
          <p:cNvPr id="15" name="7-Point Star 14">
            <a:extLst>
              <a:ext uri="{FF2B5EF4-FFF2-40B4-BE49-F238E27FC236}">
                <a16:creationId xmlns:a16="http://schemas.microsoft.com/office/drawing/2014/main" id="{ACB3EC48-4D17-A9CB-11AA-CB84EF059107}"/>
              </a:ext>
            </a:extLst>
          </p:cNvPr>
          <p:cNvSpPr/>
          <p:nvPr/>
        </p:nvSpPr>
        <p:spPr>
          <a:xfrm>
            <a:off x="8551141" y="1948543"/>
            <a:ext cx="3028086" cy="2960914"/>
          </a:xfrm>
          <a:prstGeom prst="star7">
            <a:avLst/>
          </a:prstGeom>
          <a:solidFill>
            <a:schemeClr val="bg1"/>
          </a:solidFill>
          <a:ln w="1143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14350">
              <a:defRPr/>
            </a:pPr>
            <a:endParaRPr lang="en-GB" sz="1013" dirty="0">
              <a:solidFill>
                <a:prstClr val="white"/>
              </a:solidFill>
              <a:latin typeface="Gill Sans MT" panose="020B0502020104020203"/>
            </a:endParaRPr>
          </a:p>
        </p:txBody>
      </p:sp>
      <p:sp>
        <p:nvSpPr>
          <p:cNvPr id="2" name="Rectangle 9">
            <a:extLst>
              <a:ext uri="{FF2B5EF4-FFF2-40B4-BE49-F238E27FC236}">
                <a16:creationId xmlns:a16="http://schemas.microsoft.com/office/drawing/2014/main" id="{4DBE16AD-2F7D-6CA2-0297-B32DA8ED0D1E}"/>
              </a:ext>
            </a:extLst>
          </p:cNvPr>
          <p:cNvSpPr>
            <a:spLocks noChangeArrowheads="1"/>
          </p:cNvSpPr>
          <p:nvPr/>
        </p:nvSpPr>
        <p:spPr bwMode="auto">
          <a:xfrm>
            <a:off x="8350684" y="2950708"/>
            <a:ext cx="3429000" cy="1323439"/>
          </a:xfrm>
          <a:prstGeom prst="rect">
            <a:avLst/>
          </a:prstGeom>
          <a:noFill/>
          <a:ln>
            <a:noFill/>
          </a:ln>
        </p:spPr>
        <p:txBody>
          <a:bodyPr>
            <a:spAutoFit/>
          </a:bodyPr>
          <a:lstStyle>
            <a:lvl1pPr defTabSz="685800">
              <a:spcBef>
                <a:spcPts val="1000"/>
              </a:spcBef>
              <a:buClr>
                <a:schemeClr val="accent2"/>
              </a:buClr>
              <a:buFont typeface="Arial" panose="020B0604020202020204" pitchFamily="34" charset="0"/>
              <a:buChar char="•"/>
              <a:defRPr>
                <a:solidFill>
                  <a:srgbClr val="262626"/>
                </a:solidFill>
                <a:latin typeface="Gill Sans MT" panose="020B0502020104020203" pitchFamily="34" charset="0"/>
              </a:defRPr>
            </a:lvl1pPr>
            <a:lvl2pPr marL="742950" indent="-285750" defTabSz="685800">
              <a:spcBef>
                <a:spcPts val="1000"/>
              </a:spcBef>
              <a:buClr>
                <a:schemeClr val="accent2"/>
              </a:buClr>
              <a:buFont typeface="Arial" panose="020B0604020202020204" pitchFamily="34" charset="0"/>
              <a:buChar char="•"/>
              <a:defRPr sz="1600">
                <a:solidFill>
                  <a:srgbClr val="262626"/>
                </a:solidFill>
                <a:latin typeface="Gill Sans MT" panose="020B0502020104020203" pitchFamily="34" charset="0"/>
              </a:defRPr>
            </a:lvl2pPr>
            <a:lvl3pPr marL="1143000" indent="-228600" defTabSz="685800">
              <a:spcBef>
                <a:spcPts val="1000"/>
              </a:spcBef>
              <a:buClr>
                <a:schemeClr val="accent2"/>
              </a:buClr>
              <a:buFont typeface="Arial" panose="020B0604020202020204" pitchFamily="34" charset="0"/>
              <a:buChar char="•"/>
              <a:defRPr sz="1600">
                <a:solidFill>
                  <a:srgbClr val="262626"/>
                </a:solidFill>
                <a:latin typeface="Gill Sans MT" panose="020B0502020104020203" pitchFamily="34" charset="0"/>
              </a:defRPr>
            </a:lvl3pPr>
            <a:lvl4pPr marL="1600200" indent="-228600" defTabSz="685800">
              <a:spcBef>
                <a:spcPts val="1000"/>
              </a:spcBef>
              <a:buClr>
                <a:schemeClr val="accent2"/>
              </a:buClr>
              <a:buFont typeface="Arial" panose="020B0604020202020204" pitchFamily="34" charset="0"/>
              <a:buChar char="•"/>
              <a:defRPr sz="1600">
                <a:solidFill>
                  <a:srgbClr val="262626"/>
                </a:solidFill>
                <a:latin typeface="Gill Sans MT" panose="020B0502020104020203" pitchFamily="34" charset="0"/>
              </a:defRPr>
            </a:lvl4pPr>
            <a:lvl5pPr marL="2057400" indent="-228600" defTabSz="685800">
              <a:spcBef>
                <a:spcPts val="1000"/>
              </a:spcBef>
              <a:buClr>
                <a:schemeClr val="accent2"/>
              </a:buClr>
              <a:buFont typeface="Arial" panose="020B0604020202020204" pitchFamily="34" charset="0"/>
              <a:buChar char="•"/>
              <a:defRPr sz="1600">
                <a:solidFill>
                  <a:srgbClr val="262626"/>
                </a:solidFill>
                <a:latin typeface="Gill Sans MT" panose="020B0502020104020203" pitchFamily="34" charset="0"/>
              </a:defRPr>
            </a:lvl5pPr>
            <a:lvl6pPr marL="2514600" indent="-228600" defTabSz="685800" fontAlgn="base">
              <a:spcBef>
                <a:spcPts val="1000"/>
              </a:spcBef>
              <a:spcAft>
                <a:spcPct val="0"/>
              </a:spcAft>
              <a:buClr>
                <a:schemeClr val="accent2"/>
              </a:buClr>
              <a:buFont typeface="Arial" panose="020B0604020202020204" pitchFamily="34" charset="0"/>
              <a:buChar char="•"/>
              <a:defRPr sz="1600">
                <a:solidFill>
                  <a:srgbClr val="262626"/>
                </a:solidFill>
                <a:latin typeface="Gill Sans MT" panose="020B0502020104020203" pitchFamily="34" charset="0"/>
              </a:defRPr>
            </a:lvl6pPr>
            <a:lvl7pPr marL="2971800" indent="-228600" defTabSz="685800" fontAlgn="base">
              <a:spcBef>
                <a:spcPts val="1000"/>
              </a:spcBef>
              <a:spcAft>
                <a:spcPct val="0"/>
              </a:spcAft>
              <a:buClr>
                <a:schemeClr val="accent2"/>
              </a:buClr>
              <a:buFont typeface="Arial" panose="020B0604020202020204" pitchFamily="34" charset="0"/>
              <a:buChar char="•"/>
              <a:defRPr sz="1600">
                <a:solidFill>
                  <a:srgbClr val="262626"/>
                </a:solidFill>
                <a:latin typeface="Gill Sans MT" panose="020B0502020104020203" pitchFamily="34" charset="0"/>
              </a:defRPr>
            </a:lvl7pPr>
            <a:lvl8pPr marL="3429000" indent="-228600" defTabSz="685800" fontAlgn="base">
              <a:spcBef>
                <a:spcPts val="1000"/>
              </a:spcBef>
              <a:spcAft>
                <a:spcPct val="0"/>
              </a:spcAft>
              <a:buClr>
                <a:schemeClr val="accent2"/>
              </a:buClr>
              <a:buFont typeface="Arial" panose="020B0604020202020204" pitchFamily="34" charset="0"/>
              <a:buChar char="•"/>
              <a:defRPr sz="1600">
                <a:solidFill>
                  <a:srgbClr val="262626"/>
                </a:solidFill>
                <a:latin typeface="Gill Sans MT" panose="020B0502020104020203" pitchFamily="34" charset="0"/>
              </a:defRPr>
            </a:lvl8pPr>
            <a:lvl9pPr marL="3886200" indent="-228600" defTabSz="685800" fontAlgn="base">
              <a:spcBef>
                <a:spcPts val="1000"/>
              </a:spcBef>
              <a:spcAft>
                <a:spcPct val="0"/>
              </a:spcAft>
              <a:buClr>
                <a:schemeClr val="accent2"/>
              </a:buClr>
              <a:buFont typeface="Arial" panose="020B0604020202020204" pitchFamily="34" charset="0"/>
              <a:buChar char="•"/>
              <a:defRPr sz="1600">
                <a:solidFill>
                  <a:srgbClr val="262626"/>
                </a:solidFill>
                <a:latin typeface="Gill Sans MT" panose="020B0502020104020203" pitchFamily="34" charset="0"/>
              </a:defRPr>
            </a:lvl9pPr>
          </a:lstStyle>
          <a:p>
            <a:pPr algn="ctr">
              <a:spcBef>
                <a:spcPct val="0"/>
              </a:spcBef>
              <a:buClrTx/>
              <a:buFont typeface="Arial" panose="020B0604020202020204" pitchFamily="34" charset="0"/>
              <a:buNone/>
              <a:defRPr/>
            </a:pPr>
            <a:r>
              <a:rPr lang="en-GB" altLang="en-US" sz="1600" b="1" dirty="0">
                <a:solidFill>
                  <a:srgbClr val="000000"/>
                </a:solidFill>
                <a:latin typeface="Arial Black" panose="020B0A04020102020204" pitchFamily="34" charset="0"/>
              </a:rPr>
              <a:t>Over past 5 years </a:t>
            </a:r>
          </a:p>
          <a:p>
            <a:pPr algn="ctr">
              <a:spcBef>
                <a:spcPct val="0"/>
              </a:spcBef>
              <a:buClrTx/>
              <a:buFont typeface="Arial" panose="020B0604020202020204" pitchFamily="34" charset="0"/>
              <a:buNone/>
              <a:defRPr/>
            </a:pPr>
            <a:r>
              <a:rPr lang="en-GB" altLang="en-US" sz="1600" b="1" dirty="0">
                <a:solidFill>
                  <a:srgbClr val="000000"/>
                </a:solidFill>
                <a:latin typeface="Arial Black" panose="020B0A04020102020204" pitchFamily="34" charset="0"/>
              </a:rPr>
              <a:t>PTA has funded </a:t>
            </a:r>
          </a:p>
          <a:p>
            <a:pPr algn="ctr">
              <a:spcBef>
                <a:spcPct val="0"/>
              </a:spcBef>
              <a:buClrTx/>
              <a:buFont typeface="Arial" panose="020B0604020202020204" pitchFamily="34" charset="0"/>
              <a:buNone/>
              <a:defRPr/>
            </a:pPr>
            <a:r>
              <a:rPr lang="en-GB" altLang="en-US" sz="1600" b="1" dirty="0">
                <a:solidFill>
                  <a:srgbClr val="000000"/>
                </a:solidFill>
                <a:latin typeface="Arial Black" panose="020B0A04020102020204" pitchFamily="34" charset="0"/>
              </a:rPr>
              <a:t>school requests </a:t>
            </a:r>
          </a:p>
          <a:p>
            <a:pPr algn="ctr">
              <a:spcBef>
                <a:spcPct val="0"/>
              </a:spcBef>
              <a:buClrTx/>
              <a:buFont typeface="Arial" panose="020B0604020202020204" pitchFamily="34" charset="0"/>
              <a:buNone/>
              <a:defRPr/>
            </a:pPr>
            <a:r>
              <a:rPr lang="en-GB" altLang="en-US" sz="1600" b="1" dirty="0">
                <a:solidFill>
                  <a:srgbClr val="000000"/>
                </a:solidFill>
                <a:latin typeface="Arial Black" panose="020B0A04020102020204" pitchFamily="34" charset="0"/>
              </a:rPr>
              <a:t>totalling around</a:t>
            </a:r>
          </a:p>
          <a:p>
            <a:pPr algn="ctr">
              <a:spcBef>
                <a:spcPct val="0"/>
              </a:spcBef>
              <a:buClrTx/>
              <a:buFont typeface="Arial" panose="020B0604020202020204" pitchFamily="34" charset="0"/>
              <a:buNone/>
              <a:defRPr/>
            </a:pPr>
            <a:r>
              <a:rPr lang="en-GB" altLang="en-US" sz="1600" b="1" dirty="0">
                <a:solidFill>
                  <a:srgbClr val="000000"/>
                </a:solidFill>
                <a:latin typeface="Arial Black" panose="020B0A04020102020204" pitchFamily="34" charset="0"/>
              </a:rPr>
              <a:t> £  22,000  </a:t>
            </a:r>
          </a:p>
        </p:txBody>
      </p:sp>
    </p:spTree>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TextBox 10">
            <a:extLst>
              <a:ext uri="{FF2B5EF4-FFF2-40B4-BE49-F238E27FC236}">
                <a16:creationId xmlns:a16="http://schemas.microsoft.com/office/drawing/2014/main" id="{7D27150E-B0E7-4C5B-ADAB-7B6FCF0416DB}"/>
              </a:ext>
            </a:extLst>
          </p:cNvPr>
          <p:cNvSpPr txBox="1">
            <a:spLocks noChangeArrowheads="1"/>
          </p:cNvSpPr>
          <p:nvPr/>
        </p:nvSpPr>
        <p:spPr bwMode="auto">
          <a:xfrm>
            <a:off x="2221107" y="3198589"/>
            <a:ext cx="59404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defTabSz="68580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defTabSz="6858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defTabSz="6858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defTabSz="6858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 typeface="Arial" panose="020B0604020202020204" pitchFamily="34" charset="0"/>
              <a:buNone/>
            </a:pPr>
            <a:r>
              <a:rPr lang="en-GB" altLang="en-US" sz="1800" b="1" dirty="0">
                <a:solidFill>
                  <a:srgbClr val="000000"/>
                </a:solidFill>
                <a:latin typeface="Arial Black" panose="020B0A04020102020204" pitchFamily="34" charset="0"/>
              </a:rPr>
              <a:t>More Event Details Coming Soon!!!!!</a:t>
            </a:r>
          </a:p>
          <a:p>
            <a:pPr algn="ctr">
              <a:spcBef>
                <a:spcPct val="0"/>
              </a:spcBef>
              <a:buFont typeface="Arial" panose="020B0604020202020204" pitchFamily="34" charset="0"/>
              <a:buNone/>
            </a:pPr>
            <a:r>
              <a:rPr lang="en-GB" altLang="en-US" sz="1800" b="1" dirty="0">
                <a:solidFill>
                  <a:srgbClr val="000000"/>
                </a:solidFill>
                <a:latin typeface="Arial Black" panose="020B0A04020102020204" pitchFamily="34" charset="0"/>
              </a:rPr>
              <a:t>Check our social media for updates</a:t>
            </a:r>
          </a:p>
        </p:txBody>
      </p:sp>
      <p:sp>
        <p:nvSpPr>
          <p:cNvPr id="2" name="Title 1">
            <a:extLst>
              <a:ext uri="{FF2B5EF4-FFF2-40B4-BE49-F238E27FC236}">
                <a16:creationId xmlns:a16="http://schemas.microsoft.com/office/drawing/2014/main" id="{369866ED-E263-8566-BB82-7613183A85AC}"/>
              </a:ext>
            </a:extLst>
          </p:cNvPr>
          <p:cNvSpPr>
            <a:spLocks noGrp="1"/>
          </p:cNvSpPr>
          <p:nvPr>
            <p:ph type="title"/>
          </p:nvPr>
        </p:nvSpPr>
        <p:spPr>
          <a:xfrm>
            <a:off x="-156741" y="288925"/>
            <a:ext cx="10515600" cy="1325563"/>
          </a:xfrm>
        </p:spPr>
        <p:txBody>
          <a:bodyPr/>
          <a:lstStyle/>
          <a:p>
            <a:pPr algn="ctr"/>
            <a:r>
              <a:rPr lang="en-GB" dirty="0"/>
              <a:t>Current PTA Fundraising Events</a:t>
            </a:r>
          </a:p>
        </p:txBody>
      </p:sp>
      <p:sp>
        <p:nvSpPr>
          <p:cNvPr id="3" name="Content Placeholder 2">
            <a:extLst>
              <a:ext uri="{FF2B5EF4-FFF2-40B4-BE49-F238E27FC236}">
                <a16:creationId xmlns:a16="http://schemas.microsoft.com/office/drawing/2014/main" id="{3DC14FDA-9473-0311-6374-21B9F7EA9F50}"/>
              </a:ext>
            </a:extLst>
          </p:cNvPr>
          <p:cNvSpPr>
            <a:spLocks noGrp="1"/>
          </p:cNvSpPr>
          <p:nvPr>
            <p:ph idx="1"/>
          </p:nvPr>
        </p:nvSpPr>
        <p:spPr>
          <a:xfrm>
            <a:off x="838200" y="1529327"/>
            <a:ext cx="8525719" cy="1576617"/>
          </a:xfrm>
        </p:spPr>
        <p:txBody>
          <a:bodyPr>
            <a:normAutofit fontScale="85000" lnSpcReduction="20000"/>
          </a:bodyPr>
          <a:lstStyle/>
          <a:p>
            <a:pPr algn="ctr"/>
            <a:r>
              <a:rPr lang="en-GB" dirty="0"/>
              <a:t>Summer Concerts – June 2025</a:t>
            </a:r>
          </a:p>
          <a:p>
            <a:pPr algn="ctr"/>
            <a:r>
              <a:rPr lang="en-GB" dirty="0"/>
              <a:t>7 a-side football tournament – August 2025</a:t>
            </a:r>
          </a:p>
          <a:p>
            <a:pPr algn="ctr"/>
            <a:r>
              <a:rPr lang="en-GB" dirty="0"/>
              <a:t>Christmas Fayre – December 2025</a:t>
            </a:r>
          </a:p>
          <a:p>
            <a:pPr algn="ctr"/>
            <a:r>
              <a:rPr lang="en-GB" dirty="0"/>
              <a:t>Christmas Concerts – December 2025</a:t>
            </a:r>
          </a:p>
          <a:p>
            <a:endParaRPr lang="en-GB" dirty="0"/>
          </a:p>
        </p:txBody>
      </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B5D3E-F9B7-7075-0232-52A0288DF060}"/>
              </a:ext>
            </a:extLst>
          </p:cNvPr>
          <p:cNvSpPr>
            <a:spLocks noGrp="1"/>
          </p:cNvSpPr>
          <p:nvPr>
            <p:ph type="ctrTitle"/>
          </p:nvPr>
        </p:nvSpPr>
        <p:spPr>
          <a:xfrm>
            <a:off x="875818" y="1214438"/>
            <a:ext cx="9144000" cy="2387600"/>
          </a:xfrm>
        </p:spPr>
        <p:txBody>
          <a:bodyPr>
            <a:normAutofit/>
          </a:bodyPr>
          <a:lstStyle/>
          <a:p>
            <a:r>
              <a:rPr lang="en-GB" dirty="0"/>
              <a:t>Mrs Malone</a:t>
            </a:r>
            <a:br>
              <a:rPr lang="en-GB" dirty="0"/>
            </a:br>
            <a:r>
              <a:rPr lang="en-GB" dirty="0"/>
              <a:t>The Transition Process</a:t>
            </a:r>
          </a:p>
        </p:txBody>
      </p:sp>
      <p:sp>
        <p:nvSpPr>
          <p:cNvPr id="3" name="Subtitle 2">
            <a:extLst>
              <a:ext uri="{FF2B5EF4-FFF2-40B4-BE49-F238E27FC236}">
                <a16:creationId xmlns:a16="http://schemas.microsoft.com/office/drawing/2014/main" id="{EFF54392-5B43-1070-87C2-A2A6390161B0}"/>
              </a:ext>
            </a:extLst>
          </p:cNvPr>
          <p:cNvSpPr>
            <a:spLocks noGrp="1"/>
          </p:cNvSpPr>
          <p:nvPr>
            <p:ph type="subTitle" idx="1"/>
          </p:nvPr>
        </p:nvSpPr>
        <p:spPr>
          <a:xfrm>
            <a:off x="875818" y="4203921"/>
            <a:ext cx="9144000" cy="1655762"/>
          </a:xfrm>
        </p:spPr>
        <p:txBody>
          <a:bodyPr/>
          <a:lstStyle/>
          <a:p>
            <a:r>
              <a:rPr lang="en-GB" dirty="0"/>
              <a:t>P7 Parent/carer Information Evening</a:t>
            </a:r>
          </a:p>
        </p:txBody>
      </p:sp>
    </p:spTree>
    <p:extLst>
      <p:ext uri="{BB962C8B-B14F-4D97-AF65-F5344CB8AC3E}">
        <p14:creationId xmlns:p14="http://schemas.microsoft.com/office/powerpoint/2010/main" val="1582423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20EA1-112F-D72F-2522-270F36B53745}"/>
              </a:ext>
            </a:extLst>
          </p:cNvPr>
          <p:cNvSpPr>
            <a:spLocks noGrp="1"/>
          </p:cNvSpPr>
          <p:nvPr>
            <p:ph type="title"/>
          </p:nvPr>
        </p:nvSpPr>
        <p:spPr>
          <a:xfrm>
            <a:off x="988671" y="473816"/>
            <a:ext cx="10515600" cy="1325563"/>
          </a:xfrm>
        </p:spPr>
        <p:txBody>
          <a:bodyPr/>
          <a:lstStyle/>
          <a:p>
            <a:r>
              <a:rPr lang="en-GB" sz="4400" dirty="0"/>
              <a:t>P7 </a:t>
            </a:r>
            <a:r>
              <a:rPr lang="en-GB" dirty="0"/>
              <a:t>/ S1</a:t>
            </a:r>
            <a:r>
              <a:rPr lang="en-GB" sz="4400" dirty="0"/>
              <a:t> Transition </a:t>
            </a:r>
            <a:br>
              <a:rPr lang="en-GB" sz="4400" dirty="0"/>
            </a:br>
            <a:endParaRPr lang="en-GB" sz="3200" dirty="0"/>
          </a:p>
        </p:txBody>
      </p:sp>
      <p:sp>
        <p:nvSpPr>
          <p:cNvPr id="3" name="Content Placeholder 2">
            <a:extLst>
              <a:ext uri="{FF2B5EF4-FFF2-40B4-BE49-F238E27FC236}">
                <a16:creationId xmlns:a16="http://schemas.microsoft.com/office/drawing/2014/main" id="{0D946827-62E1-A341-3FB0-C6C531FADD2C}"/>
              </a:ext>
            </a:extLst>
          </p:cNvPr>
          <p:cNvSpPr>
            <a:spLocks noGrp="1"/>
          </p:cNvSpPr>
          <p:nvPr>
            <p:ph idx="1"/>
          </p:nvPr>
        </p:nvSpPr>
        <p:spPr>
          <a:xfrm>
            <a:off x="988671" y="600831"/>
            <a:ext cx="8815086" cy="5120571"/>
          </a:xfrm>
        </p:spPr>
        <p:txBody>
          <a:bodyPr>
            <a:normAutofit fontScale="92500" lnSpcReduction="10000"/>
          </a:bodyPr>
          <a:lstStyle/>
          <a:p>
            <a:pPr marL="0" indent="0">
              <a:buNone/>
            </a:pPr>
            <a:endParaRPr lang="en-GB" dirty="0"/>
          </a:p>
          <a:p>
            <a:pPr marL="0" indent="0">
              <a:buNone/>
            </a:pPr>
            <a:endParaRPr lang="en-GB" dirty="0"/>
          </a:p>
          <a:p>
            <a:pPr>
              <a:lnSpc>
                <a:spcPct val="150000"/>
              </a:lnSpc>
            </a:pPr>
            <a:r>
              <a:rPr lang="en-GB" dirty="0"/>
              <a:t>Primary Visits / Lessons</a:t>
            </a:r>
          </a:p>
          <a:p>
            <a:pPr>
              <a:lnSpc>
                <a:spcPct val="150000"/>
              </a:lnSpc>
            </a:pPr>
            <a:r>
              <a:rPr lang="en-GB" dirty="0"/>
              <a:t>Pupil Passport</a:t>
            </a:r>
          </a:p>
          <a:p>
            <a:pPr>
              <a:lnSpc>
                <a:spcPct val="150000"/>
              </a:lnSpc>
            </a:pPr>
            <a:r>
              <a:rPr lang="en-GB" dirty="0"/>
              <a:t>Transition Meetings - P7 staff and Depute Head </a:t>
            </a:r>
          </a:p>
          <a:p>
            <a:pPr>
              <a:lnSpc>
                <a:spcPct val="150000"/>
              </a:lnSpc>
            </a:pPr>
            <a:r>
              <a:rPr lang="en-GB" dirty="0"/>
              <a:t>S1 Spreadsheet </a:t>
            </a:r>
          </a:p>
          <a:p>
            <a:pPr>
              <a:lnSpc>
                <a:spcPct val="150000"/>
              </a:lnSpc>
            </a:pPr>
            <a:r>
              <a:rPr lang="en-GB" dirty="0"/>
              <a:t>Gryffe staff</a:t>
            </a:r>
          </a:p>
          <a:p>
            <a:pPr>
              <a:lnSpc>
                <a:spcPct val="150000"/>
              </a:lnSpc>
            </a:pPr>
            <a:r>
              <a:rPr lang="en-GB" dirty="0"/>
              <a:t>Attainment</a:t>
            </a:r>
          </a:p>
          <a:p>
            <a:endParaRPr lang="en-GB" dirty="0"/>
          </a:p>
        </p:txBody>
      </p:sp>
    </p:spTree>
    <p:extLst>
      <p:ext uri="{BB962C8B-B14F-4D97-AF65-F5344CB8AC3E}">
        <p14:creationId xmlns:p14="http://schemas.microsoft.com/office/powerpoint/2010/main" val="36361216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B5D3E-F9B7-7075-0232-52A0288DF060}"/>
              </a:ext>
            </a:extLst>
          </p:cNvPr>
          <p:cNvSpPr>
            <a:spLocks noGrp="1"/>
          </p:cNvSpPr>
          <p:nvPr>
            <p:ph type="ctrTitle"/>
          </p:nvPr>
        </p:nvSpPr>
        <p:spPr>
          <a:xfrm>
            <a:off x="875818" y="1214438"/>
            <a:ext cx="9144000" cy="2387600"/>
          </a:xfrm>
        </p:spPr>
        <p:txBody>
          <a:bodyPr>
            <a:normAutofit fontScale="90000"/>
          </a:bodyPr>
          <a:lstStyle/>
          <a:p>
            <a:r>
              <a:rPr lang="en-GB" dirty="0"/>
              <a:t>Mrs Nugent</a:t>
            </a:r>
            <a:br>
              <a:rPr lang="en-GB" dirty="0"/>
            </a:br>
            <a:r>
              <a:rPr lang="en-GB" dirty="0"/>
              <a:t>Support for Learning in Gryffe High School</a:t>
            </a:r>
          </a:p>
        </p:txBody>
      </p:sp>
      <p:sp>
        <p:nvSpPr>
          <p:cNvPr id="3" name="Subtitle 2">
            <a:extLst>
              <a:ext uri="{FF2B5EF4-FFF2-40B4-BE49-F238E27FC236}">
                <a16:creationId xmlns:a16="http://schemas.microsoft.com/office/drawing/2014/main" id="{EFF54392-5B43-1070-87C2-A2A6390161B0}"/>
              </a:ext>
            </a:extLst>
          </p:cNvPr>
          <p:cNvSpPr>
            <a:spLocks noGrp="1"/>
          </p:cNvSpPr>
          <p:nvPr>
            <p:ph type="subTitle" idx="1"/>
          </p:nvPr>
        </p:nvSpPr>
        <p:spPr>
          <a:xfrm>
            <a:off x="875818" y="4203921"/>
            <a:ext cx="9144000" cy="1655762"/>
          </a:xfrm>
        </p:spPr>
        <p:txBody>
          <a:bodyPr/>
          <a:lstStyle/>
          <a:p>
            <a:r>
              <a:rPr lang="en-GB" dirty="0"/>
              <a:t>P7 Parent/carer Information Evening</a:t>
            </a:r>
          </a:p>
        </p:txBody>
      </p:sp>
    </p:spTree>
    <p:extLst>
      <p:ext uri="{BB962C8B-B14F-4D97-AF65-F5344CB8AC3E}">
        <p14:creationId xmlns:p14="http://schemas.microsoft.com/office/powerpoint/2010/main" val="6197038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D52E6-878E-F767-65FE-92496A092C0F}"/>
              </a:ext>
            </a:extLst>
          </p:cNvPr>
          <p:cNvSpPr>
            <a:spLocks noGrp="1"/>
          </p:cNvSpPr>
          <p:nvPr>
            <p:ph type="title"/>
          </p:nvPr>
        </p:nvSpPr>
        <p:spPr/>
        <p:txBody>
          <a:bodyPr/>
          <a:lstStyle/>
          <a:p>
            <a:r>
              <a:rPr lang="en-GB" dirty="0"/>
              <a:t>Support for Learning</a:t>
            </a:r>
          </a:p>
        </p:txBody>
      </p:sp>
      <p:sp>
        <p:nvSpPr>
          <p:cNvPr id="3" name="Content Placeholder 2">
            <a:extLst>
              <a:ext uri="{FF2B5EF4-FFF2-40B4-BE49-F238E27FC236}">
                <a16:creationId xmlns:a16="http://schemas.microsoft.com/office/drawing/2014/main" id="{46E9F83D-AC17-A40C-0115-78EED7EF49DA}"/>
              </a:ext>
            </a:extLst>
          </p:cNvPr>
          <p:cNvSpPr>
            <a:spLocks noGrp="1"/>
          </p:cNvSpPr>
          <p:nvPr>
            <p:ph idx="1"/>
          </p:nvPr>
        </p:nvSpPr>
        <p:spPr>
          <a:xfrm>
            <a:off x="838200" y="1825625"/>
            <a:ext cx="8745638" cy="4351338"/>
          </a:xfrm>
        </p:spPr>
        <p:txBody>
          <a:bodyPr/>
          <a:lstStyle/>
          <a:p>
            <a:r>
              <a:rPr lang="en-GB" dirty="0"/>
              <a:t>Working closely with Transition Teacher- identify needs of pupils.</a:t>
            </a:r>
          </a:p>
          <a:p>
            <a:pPr marL="0" indent="0">
              <a:buNone/>
            </a:pPr>
            <a:endParaRPr lang="en-GB" dirty="0"/>
          </a:p>
          <a:p>
            <a:r>
              <a:rPr lang="en-GB" dirty="0"/>
              <a:t>Information is shared with all staff, via our secure spreadsheet, which is updated regularly. </a:t>
            </a:r>
          </a:p>
          <a:p>
            <a:endParaRPr lang="en-GB" dirty="0"/>
          </a:p>
          <a:p>
            <a:r>
              <a:rPr lang="en-GB" dirty="0"/>
              <a:t>Plan and organise interventions- needs dependent  </a:t>
            </a:r>
          </a:p>
          <a:p>
            <a:endParaRPr lang="en-GB" dirty="0"/>
          </a:p>
          <a:p>
            <a:pPr marL="0" indent="0">
              <a:buNone/>
            </a:pPr>
            <a:endParaRPr lang="en-GB" dirty="0"/>
          </a:p>
        </p:txBody>
      </p:sp>
    </p:spTree>
    <p:extLst>
      <p:ext uri="{BB962C8B-B14F-4D97-AF65-F5344CB8AC3E}">
        <p14:creationId xmlns:p14="http://schemas.microsoft.com/office/powerpoint/2010/main" val="12987924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8F076-12D3-7185-DB41-1052EF61EF1A}"/>
              </a:ext>
            </a:extLst>
          </p:cNvPr>
          <p:cNvSpPr>
            <a:spLocks noGrp="1"/>
          </p:cNvSpPr>
          <p:nvPr>
            <p:ph type="title"/>
          </p:nvPr>
        </p:nvSpPr>
        <p:spPr/>
        <p:txBody>
          <a:bodyPr/>
          <a:lstStyle/>
          <a:p>
            <a:r>
              <a:rPr lang="en-GB" dirty="0"/>
              <a:t>Support for Learning</a:t>
            </a:r>
          </a:p>
        </p:txBody>
      </p:sp>
      <p:sp>
        <p:nvSpPr>
          <p:cNvPr id="3" name="Content Placeholder 2">
            <a:extLst>
              <a:ext uri="{FF2B5EF4-FFF2-40B4-BE49-F238E27FC236}">
                <a16:creationId xmlns:a16="http://schemas.microsoft.com/office/drawing/2014/main" id="{264AD172-7DCB-53DC-833E-CED38E6B3810}"/>
              </a:ext>
            </a:extLst>
          </p:cNvPr>
          <p:cNvSpPr>
            <a:spLocks noGrp="1"/>
          </p:cNvSpPr>
          <p:nvPr>
            <p:ph idx="1"/>
          </p:nvPr>
        </p:nvSpPr>
        <p:spPr/>
        <p:txBody>
          <a:bodyPr/>
          <a:lstStyle/>
          <a:p>
            <a:r>
              <a:rPr lang="en-GB" dirty="0"/>
              <a:t>Support for all</a:t>
            </a:r>
          </a:p>
          <a:p>
            <a:endParaRPr lang="en-GB" dirty="0"/>
          </a:p>
        </p:txBody>
      </p:sp>
      <p:pic>
        <p:nvPicPr>
          <p:cNvPr id="5" name="Picture 4">
            <a:extLst>
              <a:ext uri="{FF2B5EF4-FFF2-40B4-BE49-F238E27FC236}">
                <a16:creationId xmlns:a16="http://schemas.microsoft.com/office/drawing/2014/main" id="{D751372E-D477-38A2-CB4D-E4356B2F1D60}"/>
              </a:ext>
            </a:extLst>
          </p:cNvPr>
          <p:cNvPicPr>
            <a:picLocks noChangeAspect="1"/>
          </p:cNvPicPr>
          <p:nvPr/>
        </p:nvPicPr>
        <p:blipFill>
          <a:blip r:embed="rId2"/>
          <a:stretch>
            <a:fillRect/>
          </a:stretch>
        </p:blipFill>
        <p:spPr>
          <a:xfrm>
            <a:off x="592212" y="2619696"/>
            <a:ext cx="3948315" cy="2521699"/>
          </a:xfrm>
          <a:prstGeom prst="rect">
            <a:avLst/>
          </a:prstGeom>
        </p:spPr>
      </p:pic>
      <p:pic>
        <p:nvPicPr>
          <p:cNvPr id="7" name="Picture 6">
            <a:extLst>
              <a:ext uri="{FF2B5EF4-FFF2-40B4-BE49-F238E27FC236}">
                <a16:creationId xmlns:a16="http://schemas.microsoft.com/office/drawing/2014/main" id="{E3358245-757A-AAC4-82EA-2EFBABDD4B7F}"/>
              </a:ext>
            </a:extLst>
          </p:cNvPr>
          <p:cNvPicPr>
            <a:picLocks noChangeAspect="1"/>
          </p:cNvPicPr>
          <p:nvPr/>
        </p:nvPicPr>
        <p:blipFill>
          <a:blip r:embed="rId3"/>
          <a:stretch>
            <a:fillRect/>
          </a:stretch>
        </p:blipFill>
        <p:spPr>
          <a:xfrm>
            <a:off x="7651475" y="1950520"/>
            <a:ext cx="1895475" cy="3190875"/>
          </a:xfrm>
          <a:prstGeom prst="rect">
            <a:avLst/>
          </a:prstGeom>
        </p:spPr>
      </p:pic>
      <p:pic>
        <p:nvPicPr>
          <p:cNvPr id="9" name="Picture 8">
            <a:extLst>
              <a:ext uri="{FF2B5EF4-FFF2-40B4-BE49-F238E27FC236}">
                <a16:creationId xmlns:a16="http://schemas.microsoft.com/office/drawing/2014/main" id="{51A27872-8F78-49D2-714B-4BE828FA7110}"/>
              </a:ext>
            </a:extLst>
          </p:cNvPr>
          <p:cNvPicPr>
            <a:picLocks noChangeAspect="1"/>
          </p:cNvPicPr>
          <p:nvPr/>
        </p:nvPicPr>
        <p:blipFill>
          <a:blip r:embed="rId4"/>
          <a:stretch>
            <a:fillRect/>
          </a:stretch>
        </p:blipFill>
        <p:spPr>
          <a:xfrm>
            <a:off x="5405437" y="2793317"/>
            <a:ext cx="1724025" cy="1752600"/>
          </a:xfrm>
          <a:prstGeom prst="rect">
            <a:avLst/>
          </a:prstGeom>
        </p:spPr>
      </p:pic>
    </p:spTree>
    <p:extLst>
      <p:ext uri="{BB962C8B-B14F-4D97-AF65-F5344CB8AC3E}">
        <p14:creationId xmlns:p14="http://schemas.microsoft.com/office/powerpoint/2010/main" val="30221900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B5D3E-F9B7-7075-0232-52A0288DF060}"/>
              </a:ext>
            </a:extLst>
          </p:cNvPr>
          <p:cNvSpPr>
            <a:spLocks noGrp="1"/>
          </p:cNvSpPr>
          <p:nvPr>
            <p:ph type="ctrTitle"/>
          </p:nvPr>
        </p:nvSpPr>
        <p:spPr>
          <a:xfrm>
            <a:off x="875818" y="1214438"/>
            <a:ext cx="9144000" cy="2387600"/>
          </a:xfrm>
        </p:spPr>
        <p:txBody>
          <a:bodyPr>
            <a:normAutofit fontScale="90000"/>
          </a:bodyPr>
          <a:lstStyle/>
          <a:p>
            <a:r>
              <a:rPr lang="en-GB" dirty="0"/>
              <a:t>Ms Dhesi</a:t>
            </a:r>
            <a:br>
              <a:rPr lang="en-GB" dirty="0"/>
            </a:br>
            <a:r>
              <a:rPr lang="en-GB" dirty="0"/>
              <a:t>DHT S1 &amp; S4</a:t>
            </a:r>
            <a:br>
              <a:rPr lang="en-GB" dirty="0"/>
            </a:br>
            <a:r>
              <a:rPr lang="en-GB" dirty="0"/>
              <a:t>Key Information </a:t>
            </a:r>
          </a:p>
        </p:txBody>
      </p:sp>
      <p:sp>
        <p:nvSpPr>
          <p:cNvPr id="3" name="Subtitle 2">
            <a:extLst>
              <a:ext uri="{FF2B5EF4-FFF2-40B4-BE49-F238E27FC236}">
                <a16:creationId xmlns:a16="http://schemas.microsoft.com/office/drawing/2014/main" id="{EFF54392-5B43-1070-87C2-A2A6390161B0}"/>
              </a:ext>
            </a:extLst>
          </p:cNvPr>
          <p:cNvSpPr>
            <a:spLocks noGrp="1"/>
          </p:cNvSpPr>
          <p:nvPr>
            <p:ph type="subTitle" idx="1"/>
          </p:nvPr>
        </p:nvSpPr>
        <p:spPr>
          <a:xfrm>
            <a:off x="875818" y="4203921"/>
            <a:ext cx="9144000" cy="1655762"/>
          </a:xfrm>
        </p:spPr>
        <p:txBody>
          <a:bodyPr/>
          <a:lstStyle/>
          <a:p>
            <a:r>
              <a:rPr lang="en-GB" dirty="0"/>
              <a:t>P7 Parent/Carer Information Evening</a:t>
            </a:r>
          </a:p>
        </p:txBody>
      </p:sp>
    </p:spTree>
    <p:extLst>
      <p:ext uri="{BB962C8B-B14F-4D97-AF65-F5344CB8AC3E}">
        <p14:creationId xmlns:p14="http://schemas.microsoft.com/office/powerpoint/2010/main" val="31606802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67DDB-DCB7-DD42-0BD3-A4DC1B77E47B}"/>
              </a:ext>
            </a:extLst>
          </p:cNvPr>
          <p:cNvSpPr>
            <a:spLocks noGrp="1"/>
          </p:cNvSpPr>
          <p:nvPr>
            <p:ph type="title"/>
          </p:nvPr>
        </p:nvSpPr>
        <p:spPr/>
        <p:txBody>
          <a:bodyPr/>
          <a:lstStyle/>
          <a:p>
            <a:r>
              <a:rPr lang="en-GB" dirty="0"/>
              <a:t>Transition Week</a:t>
            </a:r>
          </a:p>
        </p:txBody>
      </p:sp>
      <p:sp>
        <p:nvSpPr>
          <p:cNvPr id="3" name="Content Placeholder 2">
            <a:extLst>
              <a:ext uri="{FF2B5EF4-FFF2-40B4-BE49-F238E27FC236}">
                <a16:creationId xmlns:a16="http://schemas.microsoft.com/office/drawing/2014/main" id="{6B2C4FD5-F0E3-6DD0-B27D-69D05100EC8F}"/>
              </a:ext>
            </a:extLst>
          </p:cNvPr>
          <p:cNvSpPr>
            <a:spLocks noGrp="1"/>
          </p:cNvSpPr>
          <p:nvPr>
            <p:ph idx="1"/>
          </p:nvPr>
        </p:nvSpPr>
        <p:spPr>
          <a:xfrm>
            <a:off x="838200" y="1825625"/>
            <a:ext cx="8537294" cy="4351338"/>
          </a:xfrm>
        </p:spPr>
        <p:txBody>
          <a:bodyPr/>
          <a:lstStyle/>
          <a:p>
            <a:r>
              <a:rPr lang="en-GB" dirty="0"/>
              <a:t>Positive first three days! </a:t>
            </a:r>
          </a:p>
          <a:p>
            <a:r>
              <a:rPr lang="en-GB" dirty="0"/>
              <a:t>Getting to know each other, teachers and the school building.</a:t>
            </a:r>
          </a:p>
          <a:p>
            <a:r>
              <a:rPr lang="en-GB" dirty="0"/>
              <a:t>Good balance of fun and introduction to learning.</a:t>
            </a:r>
          </a:p>
          <a:p>
            <a:r>
              <a:rPr lang="en-GB" dirty="0"/>
              <a:t>Lots of questions!!</a:t>
            </a:r>
          </a:p>
        </p:txBody>
      </p:sp>
    </p:spTree>
    <p:extLst>
      <p:ext uri="{BB962C8B-B14F-4D97-AF65-F5344CB8AC3E}">
        <p14:creationId xmlns:p14="http://schemas.microsoft.com/office/powerpoint/2010/main" val="31812780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5012</TotalTime>
  <Words>1339</Words>
  <Application>Microsoft Office PowerPoint</Application>
  <PresentationFormat>Widescreen</PresentationFormat>
  <Paragraphs>198</Paragraphs>
  <Slides>25</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25</vt:i4>
      </vt:variant>
    </vt:vector>
  </HeadingPairs>
  <TitlesOfParts>
    <vt:vector size="35" baseType="lpstr">
      <vt:lpstr>Aptos</vt:lpstr>
      <vt:lpstr>Aptos Display</vt:lpstr>
      <vt:lpstr>Arial</vt:lpstr>
      <vt:lpstr>Arial Black</vt:lpstr>
      <vt:lpstr>Calibri</vt:lpstr>
      <vt:lpstr>Comic Sans MS</vt:lpstr>
      <vt:lpstr>Gill Sans MT</vt:lpstr>
      <vt:lpstr>Symbol</vt:lpstr>
      <vt:lpstr>Wingdings</vt:lpstr>
      <vt:lpstr>Office Theme</vt:lpstr>
      <vt:lpstr>P7 Parent/Carer Information Evening</vt:lpstr>
      <vt:lpstr>P7 Parent/Carer Information Evening</vt:lpstr>
      <vt:lpstr>Mrs Malone The Transition Process</vt:lpstr>
      <vt:lpstr>P7 / S1 Transition  </vt:lpstr>
      <vt:lpstr>Mrs Nugent Support for Learning in Gryffe High School</vt:lpstr>
      <vt:lpstr>Support for Learning</vt:lpstr>
      <vt:lpstr>Support for Learning</vt:lpstr>
      <vt:lpstr>Ms Dhesi DHT S1 &amp; S4 Key Information </vt:lpstr>
      <vt:lpstr>Transition Week</vt:lpstr>
      <vt:lpstr>Questions…</vt:lpstr>
      <vt:lpstr>P7 Parent/Carer Information Evening</vt:lpstr>
      <vt:lpstr>P7 Parent/carer Information Evening</vt:lpstr>
      <vt:lpstr>P7 Parent/carer Information Evening</vt:lpstr>
      <vt:lpstr>Homework </vt:lpstr>
      <vt:lpstr>Attendance </vt:lpstr>
      <vt:lpstr>Attendance </vt:lpstr>
      <vt:lpstr>Attendance </vt:lpstr>
      <vt:lpstr>P7 Parent/carer Information Evening</vt:lpstr>
      <vt:lpstr>Mrs Ward Pupil Support in Gryffe High School</vt:lpstr>
      <vt:lpstr>PowerPoint Presentation</vt:lpstr>
      <vt:lpstr>Robin Livingston Parent Council </vt:lpstr>
      <vt:lpstr>Fiona Clark PTA </vt:lpstr>
      <vt:lpstr>PowerPoint Presentation</vt:lpstr>
      <vt:lpstr>PowerPoint Presentation</vt:lpstr>
      <vt:lpstr>Current PTA Fundraising Events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 Dick</dc:creator>
  <cp:lastModifiedBy>deirdre sutherland</cp:lastModifiedBy>
  <cp:revision>108</cp:revision>
  <dcterms:created xsi:type="dcterms:W3CDTF">2024-08-18T14:04:42Z</dcterms:created>
  <dcterms:modified xsi:type="dcterms:W3CDTF">2025-06-16T14:38:31Z</dcterms:modified>
</cp:coreProperties>
</file>