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8" r:id="rId6"/>
    <p:sldId id="279" r:id="rId7"/>
    <p:sldId id="273" r:id="rId8"/>
    <p:sldId id="274" r:id="rId9"/>
    <p:sldId id="275" r:id="rId10"/>
    <p:sldId id="276" r:id="rId11"/>
    <p:sldId id="27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6C85D-896C-A4AE-447A-A114A1D0A9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D30F3C3-AE4E-4D9D-9000-33907799F8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89AD5EF-8F9B-4707-C99B-6E9B20408B71}"/>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5" name="Footer Placeholder 4">
            <a:extLst>
              <a:ext uri="{FF2B5EF4-FFF2-40B4-BE49-F238E27FC236}">
                <a16:creationId xmlns:a16="http://schemas.microsoft.com/office/drawing/2014/main" id="{91C42960-102C-9AC1-12AC-E38E7B5DBB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A815AC-F2AB-9601-0CE9-756D19301E8F}"/>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162695835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0CD69-693C-A7AC-85D1-60380456F2A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959719-0B22-D91C-B1E8-D70423721E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FA826B-19F1-A17D-7828-59EFFC064031}"/>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5" name="Footer Placeholder 4">
            <a:extLst>
              <a:ext uri="{FF2B5EF4-FFF2-40B4-BE49-F238E27FC236}">
                <a16:creationId xmlns:a16="http://schemas.microsoft.com/office/drawing/2014/main" id="{55C9271C-4413-48F5-98E3-6ECE2F14B2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634901-0600-41C7-BC24-D5CA663CCC48}"/>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883412991"/>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E6E034-F2D1-C99A-2E81-6360B70416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033B10-993A-B62A-078D-A1DD877CB5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1765B3-17F5-BC14-29E9-BF0899B5E6C3}"/>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5" name="Footer Placeholder 4">
            <a:extLst>
              <a:ext uri="{FF2B5EF4-FFF2-40B4-BE49-F238E27FC236}">
                <a16:creationId xmlns:a16="http://schemas.microsoft.com/office/drawing/2014/main" id="{7A3D56AF-7EE8-F7E1-E15D-4A7FD9F373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17EE80-AEFF-68C7-1471-51DBE915851B}"/>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1397106212"/>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3B29F-307B-5483-6AF9-6DEF3D6D2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25109E-AA65-6734-5220-80E95E9B98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AD1B41-B2D9-EA9F-0D67-D0864A1B83BC}"/>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5" name="Footer Placeholder 4">
            <a:extLst>
              <a:ext uri="{FF2B5EF4-FFF2-40B4-BE49-F238E27FC236}">
                <a16:creationId xmlns:a16="http://schemas.microsoft.com/office/drawing/2014/main" id="{956DB734-1EE6-B45B-8FFB-387A81F0BA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11E9B4-4542-0024-5959-568479851568}"/>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239432933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C7953-8644-B96D-9907-6344A39E6F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7351AD5-075D-7F0A-C5EA-53DB285E2C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260107-9536-B61C-116A-25C89FFA063F}"/>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5" name="Footer Placeholder 4">
            <a:extLst>
              <a:ext uri="{FF2B5EF4-FFF2-40B4-BE49-F238E27FC236}">
                <a16:creationId xmlns:a16="http://schemas.microsoft.com/office/drawing/2014/main" id="{3C32BFD6-C448-E935-8D2A-63CA7D6ED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78326E-960D-ECF4-BC8F-3C79A8AFD502}"/>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527651682"/>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94D2E-2C3E-6FF9-A7E8-63025A60FD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A2C73D-6499-3729-29F7-EE71B0F83E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A5B04C6-C85F-7F8B-1A45-EC3BDDD6FD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7276536-CCE6-0A9F-3F9D-B7BAF1260898}"/>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6" name="Footer Placeholder 5">
            <a:extLst>
              <a:ext uri="{FF2B5EF4-FFF2-40B4-BE49-F238E27FC236}">
                <a16:creationId xmlns:a16="http://schemas.microsoft.com/office/drawing/2014/main" id="{7D1033A3-DE15-62F5-F58E-3989CFBE49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433C87-CBE0-869C-693B-657E113B51A0}"/>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3527691489"/>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67A42-09C7-4B41-68B9-C05CF98B204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93B87B-FA77-9A0E-F6FB-BF640997B3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8A33A4-1078-7BCB-1B48-8B9D6E5193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21A363-8F24-A5E0-A4B9-A53B9D8465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590EB1-F5A0-B4C4-ED8E-7DBB2ABDA0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8A5781-8DDF-DDE5-0DC7-E3E420ECC2F2}"/>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8" name="Footer Placeholder 7">
            <a:extLst>
              <a:ext uri="{FF2B5EF4-FFF2-40B4-BE49-F238E27FC236}">
                <a16:creationId xmlns:a16="http://schemas.microsoft.com/office/drawing/2014/main" id="{818BF04F-BF9C-289D-9640-C577CDEEF95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668A5D7-90A9-461C-F896-EF4B9E1D6647}"/>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776147334"/>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18D1B-3308-B275-7C72-49CD07B91D1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90B0EE-13CC-FE15-1890-B66D5AF7DE16}"/>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4" name="Footer Placeholder 3">
            <a:extLst>
              <a:ext uri="{FF2B5EF4-FFF2-40B4-BE49-F238E27FC236}">
                <a16:creationId xmlns:a16="http://schemas.microsoft.com/office/drawing/2014/main" id="{4AF30AF9-1AFA-96E3-0ADD-1F8059A4DD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CAD0319-4552-86EF-53FD-5AFBE9547341}"/>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2626077143"/>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758F58-6054-E8C1-5AF0-A28965DCC14F}"/>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3" name="Footer Placeholder 2">
            <a:extLst>
              <a:ext uri="{FF2B5EF4-FFF2-40B4-BE49-F238E27FC236}">
                <a16:creationId xmlns:a16="http://schemas.microsoft.com/office/drawing/2014/main" id="{CBC61854-028A-6C33-0D41-4920F785314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B63E948-25FC-0F0C-5082-AD449A1A59FB}"/>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267207020"/>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7E8FD-F924-0A14-20C5-6687F6A108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EADA37F-F374-6A18-E01F-7EB95DCDDB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0672582-B47E-66CF-D2F5-6910485E37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43119D-58E2-14E4-541C-D474276A2CF7}"/>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6" name="Footer Placeholder 5">
            <a:extLst>
              <a:ext uri="{FF2B5EF4-FFF2-40B4-BE49-F238E27FC236}">
                <a16:creationId xmlns:a16="http://schemas.microsoft.com/office/drawing/2014/main" id="{3417CC26-1174-2DBA-CEA6-F0681020BB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59AC4B-3BCC-1CAA-4A26-6E03B2B3B4E8}"/>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2372625918"/>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2F114-CFBB-AD2F-503F-553AA2C3A3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E884855-46ED-CE81-BC90-B8E229F07D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7D5ABCB-2050-DACB-DA56-5ABD488F2B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61FF52-DBE4-1DC9-2E38-A6567B8D4DF1}"/>
              </a:ext>
            </a:extLst>
          </p:cNvPr>
          <p:cNvSpPr>
            <a:spLocks noGrp="1"/>
          </p:cNvSpPr>
          <p:nvPr>
            <p:ph type="dt" sz="half" idx="10"/>
          </p:nvPr>
        </p:nvSpPr>
        <p:spPr/>
        <p:txBody>
          <a:bodyPr/>
          <a:lstStyle/>
          <a:p>
            <a:fld id="{F0B12D6F-B765-48F0-A173-2E8C7288C5B7}" type="datetimeFigureOut">
              <a:rPr lang="en-GB" smtClean="0"/>
              <a:t>11/09/2024</a:t>
            </a:fld>
            <a:endParaRPr lang="en-GB"/>
          </a:p>
        </p:txBody>
      </p:sp>
      <p:sp>
        <p:nvSpPr>
          <p:cNvPr id="6" name="Footer Placeholder 5">
            <a:extLst>
              <a:ext uri="{FF2B5EF4-FFF2-40B4-BE49-F238E27FC236}">
                <a16:creationId xmlns:a16="http://schemas.microsoft.com/office/drawing/2014/main" id="{CF1CA47D-AEC8-FEE0-BA8D-75D3B82DD5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160B4C0-F77B-A8A3-D351-BA53DE681997}"/>
              </a:ext>
            </a:extLst>
          </p:cNvPr>
          <p:cNvSpPr>
            <a:spLocks noGrp="1"/>
          </p:cNvSpPr>
          <p:nvPr>
            <p:ph type="sldNum" sz="quarter" idx="12"/>
          </p:nvPr>
        </p:nvSpPr>
        <p:spPr/>
        <p:txBody>
          <a:bodyPr/>
          <a:lstStyle/>
          <a:p>
            <a:fld id="{5E2D8D47-1F91-44F1-A806-8D7046CE803F}" type="slidenum">
              <a:rPr lang="en-GB" smtClean="0"/>
              <a:t>‹#›</a:t>
            </a:fld>
            <a:endParaRPr lang="en-GB"/>
          </a:p>
        </p:txBody>
      </p:sp>
    </p:spTree>
    <p:extLst>
      <p:ext uri="{BB962C8B-B14F-4D97-AF65-F5344CB8AC3E}">
        <p14:creationId xmlns:p14="http://schemas.microsoft.com/office/powerpoint/2010/main" val="2532375732"/>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43EC80-2DAA-0BB5-2AB4-1722FFA6AB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B59346-4338-BCD5-CEBF-375E2B638F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FF39AD-D6AF-09D8-3F43-A93B468068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B12D6F-B765-48F0-A173-2E8C7288C5B7}" type="datetimeFigureOut">
              <a:rPr lang="en-GB" smtClean="0"/>
              <a:t>11/09/2024</a:t>
            </a:fld>
            <a:endParaRPr lang="en-GB"/>
          </a:p>
        </p:txBody>
      </p:sp>
      <p:sp>
        <p:nvSpPr>
          <p:cNvPr id="5" name="Footer Placeholder 4">
            <a:extLst>
              <a:ext uri="{FF2B5EF4-FFF2-40B4-BE49-F238E27FC236}">
                <a16:creationId xmlns:a16="http://schemas.microsoft.com/office/drawing/2014/main" id="{D26E2883-8C81-7CBD-2A1F-4FEF5C4A5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9023786-8CDC-1981-E1AC-B1E48669A5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D8D47-1F91-44F1-A806-8D7046CE803F}" type="slidenum">
              <a:rPr lang="en-GB" smtClean="0"/>
              <a:t>‹#›</a:t>
            </a:fld>
            <a:endParaRPr lang="en-GB"/>
          </a:p>
        </p:txBody>
      </p:sp>
    </p:spTree>
    <p:extLst>
      <p:ext uri="{BB962C8B-B14F-4D97-AF65-F5344CB8AC3E}">
        <p14:creationId xmlns:p14="http://schemas.microsoft.com/office/powerpoint/2010/main" val="3997998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842619-C434-C402-ED66-0E56EBDB178D}"/>
              </a:ext>
            </a:extLst>
          </p:cNvPr>
          <p:cNvSpPr txBox="1"/>
          <p:nvPr/>
        </p:nvSpPr>
        <p:spPr>
          <a:xfrm>
            <a:off x="114300" y="412234"/>
            <a:ext cx="11801475" cy="1169551"/>
          </a:xfrm>
          <a:prstGeom prst="rect">
            <a:avLst/>
          </a:prstGeom>
          <a:noFill/>
        </p:spPr>
        <p:txBody>
          <a:bodyPr wrap="square">
            <a:spAutoFit/>
          </a:bodyPr>
          <a:lstStyle/>
          <a:p>
            <a:pPr algn="ctr"/>
            <a:r>
              <a:rPr lang="en-US" sz="7000" b="0" cap="none" spc="0" dirty="0">
                <a:ln w="0"/>
                <a:solidFill>
                  <a:srgbClr val="9933FF"/>
                </a:solidFill>
                <a:effectLst>
                  <a:outerShdw blurRad="38100" dist="25400" dir="5400000" algn="ctr" rotWithShape="0">
                    <a:srgbClr val="6E747A">
                      <a:alpha val="43000"/>
                    </a:srgbClr>
                  </a:outerShdw>
                </a:effectLst>
                <a:latin typeface="Sassoon Primary" pitchFamily="50" charset="0"/>
              </a:rPr>
              <a:t>Welcome to Primary 5/4</a:t>
            </a:r>
          </a:p>
        </p:txBody>
      </p:sp>
      <p:pic>
        <p:nvPicPr>
          <p:cNvPr id="4" name="Picture 6" descr="Kids School Clipart Images – Browse 75,882 Stock Photos, Vectors, and Video  | Adobe Stock">
            <a:extLst>
              <a:ext uri="{FF2B5EF4-FFF2-40B4-BE49-F238E27FC236}">
                <a16:creationId xmlns:a16="http://schemas.microsoft.com/office/drawing/2014/main" id="{B5235398-B269-421B-84F5-012FD82484A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493811" y="1801865"/>
            <a:ext cx="4397859" cy="264784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FA01E062-7B26-2844-5A02-7DAE5D22E925}"/>
              </a:ext>
            </a:extLst>
          </p:cNvPr>
          <p:cNvSpPr/>
          <p:nvPr/>
        </p:nvSpPr>
        <p:spPr>
          <a:xfrm>
            <a:off x="614435" y="5117595"/>
            <a:ext cx="11175175" cy="1323439"/>
          </a:xfrm>
          <a:prstGeom prst="rect">
            <a:avLst/>
          </a:prstGeom>
          <a:noFill/>
          <a:ln>
            <a:noFill/>
          </a:ln>
        </p:spPr>
        <p:txBody>
          <a:bodyPr wrap="none" lIns="91440" tIns="45720" rIns="91440" bIns="45720">
            <a:spAutoFit/>
          </a:bodyPr>
          <a:lstStyle/>
          <a:p>
            <a:pPr algn="ctr"/>
            <a:r>
              <a:rPr lang="en-US" sz="4000" b="0" cap="none" spc="0" dirty="0">
                <a:ln w="0"/>
                <a:solidFill>
                  <a:srgbClr val="9933FF"/>
                </a:solidFill>
                <a:effectLst>
                  <a:outerShdw blurRad="38100" dist="25400" dir="5400000" algn="ctr" rotWithShape="0">
                    <a:srgbClr val="6E747A">
                      <a:alpha val="43000"/>
                    </a:srgbClr>
                  </a:outerShdw>
                </a:effectLst>
                <a:latin typeface="Sassoon Primary" pitchFamily="50" charset="0"/>
              </a:rPr>
              <a:t>Meet the Teacher Afternoon: Mrs Nicola McNeil</a:t>
            </a:r>
          </a:p>
          <a:p>
            <a:pPr algn="ctr"/>
            <a:r>
              <a:rPr lang="en-US" sz="4000" dirty="0">
                <a:ln w="0"/>
                <a:solidFill>
                  <a:srgbClr val="9933FF"/>
                </a:solidFill>
                <a:effectLst>
                  <a:outerShdw blurRad="38100" dist="25400" dir="5400000" algn="ctr" rotWithShape="0">
                    <a:srgbClr val="6E747A">
                      <a:alpha val="43000"/>
                    </a:srgbClr>
                  </a:outerShdw>
                </a:effectLst>
                <a:latin typeface="Sassoon Primary" pitchFamily="50" charset="0"/>
              </a:rPr>
              <a:t>30</a:t>
            </a:r>
            <a:r>
              <a:rPr lang="en-US" sz="4000" baseline="30000" dirty="0">
                <a:ln w="0"/>
                <a:solidFill>
                  <a:srgbClr val="9933FF"/>
                </a:solidFill>
                <a:effectLst>
                  <a:outerShdw blurRad="38100" dist="25400" dir="5400000" algn="ctr" rotWithShape="0">
                    <a:srgbClr val="6E747A">
                      <a:alpha val="43000"/>
                    </a:srgbClr>
                  </a:outerShdw>
                </a:effectLst>
                <a:latin typeface="Sassoon Primary" pitchFamily="50" charset="0"/>
              </a:rPr>
              <a:t>th</a:t>
            </a:r>
            <a:r>
              <a:rPr lang="en-US" sz="4000" dirty="0">
                <a:ln w="0"/>
                <a:solidFill>
                  <a:srgbClr val="9933FF"/>
                </a:solidFill>
                <a:effectLst>
                  <a:outerShdw blurRad="38100" dist="25400" dir="5400000" algn="ctr" rotWithShape="0">
                    <a:srgbClr val="6E747A">
                      <a:alpha val="43000"/>
                    </a:srgbClr>
                  </a:outerShdw>
                </a:effectLst>
                <a:latin typeface="Sassoon Primary" pitchFamily="50" charset="0"/>
              </a:rPr>
              <a:t> August 2024</a:t>
            </a:r>
            <a:endParaRPr lang="en-US" sz="4000" b="0" cap="none" spc="0" dirty="0">
              <a:ln w="0"/>
              <a:solidFill>
                <a:srgbClr val="9933FF"/>
              </a:solidFill>
              <a:effectLst>
                <a:outerShdw blurRad="38100" dist="25400" dir="5400000" algn="ctr" rotWithShape="0">
                  <a:srgbClr val="6E747A">
                    <a:alpha val="43000"/>
                  </a:srgbClr>
                </a:outerShdw>
              </a:effectLst>
              <a:latin typeface="Sassoon Primary" pitchFamily="50" charset="0"/>
            </a:endParaRPr>
          </a:p>
        </p:txBody>
      </p:sp>
    </p:spTree>
    <p:extLst>
      <p:ext uri="{BB962C8B-B14F-4D97-AF65-F5344CB8AC3E}">
        <p14:creationId xmlns:p14="http://schemas.microsoft.com/office/powerpoint/2010/main" val="3630670746"/>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B9962A-31D2-6531-6182-21FDC72FB3A4}"/>
              </a:ext>
            </a:extLst>
          </p:cNvPr>
          <p:cNvSpPr txBox="1"/>
          <p:nvPr/>
        </p:nvSpPr>
        <p:spPr>
          <a:xfrm>
            <a:off x="342039" y="1211604"/>
            <a:ext cx="11648661" cy="4832092"/>
          </a:xfrm>
          <a:prstGeom prst="rect">
            <a:avLst/>
          </a:prstGeom>
          <a:noFill/>
        </p:spPr>
        <p:txBody>
          <a:bodyPr wrap="square">
            <a:spAutoFit/>
          </a:bodyPr>
          <a:lstStyle/>
          <a:p>
            <a:pPr algn="l"/>
            <a:r>
              <a:rPr lang="en-GB" sz="2800" b="1" dirty="0">
                <a:latin typeface="Sassoon Primary" pitchFamily="50" charset="0"/>
              </a:rPr>
              <a:t>TERM 1…</a:t>
            </a:r>
          </a:p>
          <a:p>
            <a:pPr algn="l"/>
            <a:endParaRPr lang="en-GB" sz="2800" dirty="0">
              <a:latin typeface="Sassoon Primary" pitchFamily="50" charset="0"/>
            </a:endParaRPr>
          </a:p>
          <a:p>
            <a:pPr algn="l"/>
            <a:r>
              <a:rPr lang="en-GB" sz="2800" dirty="0">
                <a:solidFill>
                  <a:srgbClr val="CC00FF"/>
                </a:solidFill>
                <a:latin typeface="Sassoon Primary" pitchFamily="50" charset="0"/>
              </a:rPr>
              <a:t>IDL</a:t>
            </a:r>
            <a:r>
              <a:rPr lang="en-GB" sz="2800" dirty="0">
                <a:latin typeface="Sassoon Primary" pitchFamily="50" charset="0"/>
              </a:rPr>
              <a:t> – Japan.</a:t>
            </a:r>
          </a:p>
          <a:p>
            <a:pPr algn="l"/>
            <a:endParaRPr lang="en-GB" sz="2800" dirty="0">
              <a:latin typeface="Sassoon Primary" pitchFamily="50" charset="0"/>
            </a:endParaRPr>
          </a:p>
          <a:p>
            <a:pPr algn="l"/>
            <a:r>
              <a:rPr lang="en-GB" sz="2800" dirty="0">
                <a:solidFill>
                  <a:srgbClr val="00B050"/>
                </a:solidFill>
                <a:latin typeface="Sassoon Primary" pitchFamily="50" charset="0"/>
              </a:rPr>
              <a:t>Numeracy and Maths-</a:t>
            </a:r>
          </a:p>
          <a:p>
            <a:pPr algn="l"/>
            <a:endParaRPr lang="en-GB" sz="2800" dirty="0">
              <a:latin typeface="Sassoon Primary" pitchFamily="50" charset="0"/>
            </a:endParaRPr>
          </a:p>
          <a:p>
            <a:pPr marL="342900" indent="-342900" algn="l">
              <a:buFont typeface="Arial" panose="020B0604020202020204" pitchFamily="34" charset="0"/>
              <a:buChar char="•"/>
            </a:pPr>
            <a:r>
              <a:rPr lang="en-GB" sz="2800" dirty="0">
                <a:latin typeface="Sassoon Primary" pitchFamily="50" charset="0"/>
              </a:rPr>
              <a:t>Rounding and Estimation</a:t>
            </a:r>
          </a:p>
          <a:p>
            <a:pPr marL="342900" indent="-342900" algn="l">
              <a:buFont typeface="Arial" panose="020B0604020202020204" pitchFamily="34" charset="0"/>
              <a:buChar char="•"/>
            </a:pPr>
            <a:r>
              <a:rPr lang="en-GB" sz="2800" dirty="0">
                <a:latin typeface="Sassoon Primary" pitchFamily="50" charset="0"/>
              </a:rPr>
              <a:t>Place Value</a:t>
            </a:r>
          </a:p>
          <a:p>
            <a:pPr marL="342900" indent="-342900" algn="l">
              <a:buFont typeface="Arial" panose="020B0604020202020204" pitchFamily="34" charset="0"/>
              <a:buChar char="•"/>
            </a:pPr>
            <a:r>
              <a:rPr lang="en-GB" sz="2800" dirty="0">
                <a:latin typeface="Sassoon Primary" pitchFamily="50" charset="0"/>
              </a:rPr>
              <a:t>Time</a:t>
            </a:r>
          </a:p>
          <a:p>
            <a:pPr marL="342900" indent="-342900" algn="l">
              <a:buFont typeface="Arial" panose="020B0604020202020204" pitchFamily="34" charset="0"/>
              <a:buChar char="•"/>
            </a:pPr>
            <a:r>
              <a:rPr lang="en-GB" sz="2800" dirty="0">
                <a:latin typeface="Sassoon Primary" pitchFamily="50" charset="0"/>
              </a:rPr>
              <a:t>Number Talks – strategies for addition, subtraction, multiplication and division. </a:t>
            </a:r>
          </a:p>
        </p:txBody>
      </p:sp>
      <p:sp>
        <p:nvSpPr>
          <p:cNvPr id="4" name="Rectangle 3">
            <a:extLst>
              <a:ext uri="{FF2B5EF4-FFF2-40B4-BE49-F238E27FC236}">
                <a16:creationId xmlns:a16="http://schemas.microsoft.com/office/drawing/2014/main" id="{7F9F15A9-6ECD-D8BA-7414-1423D8DD7922}"/>
              </a:ext>
            </a:extLst>
          </p:cNvPr>
          <p:cNvSpPr/>
          <p:nvPr/>
        </p:nvSpPr>
        <p:spPr>
          <a:xfrm>
            <a:off x="1546998" y="212035"/>
            <a:ext cx="9238748" cy="769441"/>
          </a:xfrm>
          <a:prstGeom prst="rect">
            <a:avLst/>
          </a:prstGeom>
          <a:noFill/>
        </p:spPr>
        <p:txBody>
          <a:bodyPr wrap="none" lIns="91440" tIns="45720" rIns="91440" bIns="45720">
            <a:spAutoFit/>
          </a:bodyPr>
          <a:lstStyle/>
          <a:p>
            <a:pPr algn="ctr"/>
            <a:r>
              <a:rPr lang="en-US" sz="4400" b="0" cap="none" spc="0" dirty="0">
                <a:ln w="0"/>
                <a:solidFill>
                  <a:srgbClr val="FF0000"/>
                </a:solidFill>
                <a:effectLst>
                  <a:outerShdw blurRad="38100" dist="25400" dir="5400000" algn="ctr" rotWithShape="0">
                    <a:srgbClr val="6E747A">
                      <a:alpha val="43000"/>
                    </a:srgbClr>
                  </a:outerShdw>
                </a:effectLst>
                <a:latin typeface="Sassoon Primary" pitchFamily="50" charset="0"/>
              </a:rPr>
              <a:t>Primary </a:t>
            </a:r>
            <a:r>
              <a:rPr lang="en-US" sz="4400" dirty="0">
                <a:ln w="0"/>
                <a:solidFill>
                  <a:srgbClr val="FF0000"/>
                </a:solidFill>
                <a:effectLst>
                  <a:outerShdw blurRad="38100" dist="25400" dir="5400000" algn="ctr" rotWithShape="0">
                    <a:srgbClr val="6E747A">
                      <a:alpha val="43000"/>
                    </a:srgbClr>
                  </a:outerShdw>
                </a:effectLst>
                <a:latin typeface="Sassoon Primary" pitchFamily="50" charset="0"/>
              </a:rPr>
              <a:t>5/4 </a:t>
            </a:r>
            <a:r>
              <a:rPr lang="en-US" sz="4400" b="0" cap="none" spc="0" dirty="0">
                <a:ln w="0"/>
                <a:solidFill>
                  <a:srgbClr val="FF0000"/>
                </a:solidFill>
                <a:effectLst>
                  <a:outerShdw blurRad="38100" dist="25400" dir="5400000" algn="ctr" rotWithShape="0">
                    <a:srgbClr val="6E747A">
                      <a:alpha val="43000"/>
                    </a:srgbClr>
                  </a:outerShdw>
                </a:effectLst>
                <a:latin typeface="Sassoon Primary" pitchFamily="50" charset="0"/>
              </a:rPr>
              <a:t>Flexible Learning Plan</a:t>
            </a:r>
          </a:p>
        </p:txBody>
      </p:sp>
    </p:spTree>
    <p:extLst>
      <p:ext uri="{BB962C8B-B14F-4D97-AF65-F5344CB8AC3E}">
        <p14:creationId xmlns:p14="http://schemas.microsoft.com/office/powerpoint/2010/main" val="107731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640918-D3C6-860D-D2E9-2E1DDFB9EE51}"/>
              </a:ext>
            </a:extLst>
          </p:cNvPr>
          <p:cNvSpPr txBox="1"/>
          <p:nvPr/>
        </p:nvSpPr>
        <p:spPr>
          <a:xfrm>
            <a:off x="238539" y="634527"/>
            <a:ext cx="11370365" cy="4154984"/>
          </a:xfrm>
          <a:prstGeom prst="rect">
            <a:avLst/>
          </a:prstGeom>
          <a:noFill/>
        </p:spPr>
        <p:txBody>
          <a:bodyPr wrap="square">
            <a:spAutoFit/>
          </a:bodyPr>
          <a:lstStyle/>
          <a:p>
            <a:pPr algn="l"/>
            <a:endParaRPr lang="en-GB" sz="2400" dirty="0">
              <a:latin typeface="Comic Sans MS" panose="030F0702030302020204" pitchFamily="66" charset="0"/>
            </a:endParaRPr>
          </a:p>
          <a:p>
            <a:pPr algn="l"/>
            <a:r>
              <a:rPr lang="en-GB" sz="2400" dirty="0">
                <a:solidFill>
                  <a:srgbClr val="9933FF"/>
                </a:solidFill>
                <a:latin typeface="Sassoon Primary" pitchFamily="50" charset="0"/>
              </a:rPr>
              <a:t>Literacy</a:t>
            </a:r>
            <a:r>
              <a:rPr lang="en-GB" sz="2400" dirty="0">
                <a:latin typeface="Sassoon Primary" pitchFamily="50" charset="0"/>
              </a:rPr>
              <a:t>- </a:t>
            </a:r>
          </a:p>
          <a:p>
            <a:pPr algn="l"/>
            <a:endParaRPr lang="en-GB" sz="2400" dirty="0">
              <a:latin typeface="Sassoon Primary" pitchFamily="50" charset="0"/>
            </a:endParaRPr>
          </a:p>
          <a:p>
            <a:pPr marL="342900" indent="-342900" algn="l">
              <a:buFont typeface="Arial" panose="020B0604020202020204" pitchFamily="34" charset="0"/>
              <a:buChar char="•"/>
            </a:pPr>
            <a:r>
              <a:rPr lang="en-GB" sz="2400" dirty="0">
                <a:latin typeface="Sassoon Primary" pitchFamily="50" charset="0"/>
              </a:rPr>
              <a:t>Spelling</a:t>
            </a:r>
          </a:p>
          <a:p>
            <a:pPr marL="342900" indent="-342900" algn="l">
              <a:buFont typeface="Arial" panose="020B0604020202020204" pitchFamily="34" charset="0"/>
              <a:buChar char="•"/>
            </a:pPr>
            <a:r>
              <a:rPr lang="en-GB" sz="2400" dirty="0">
                <a:latin typeface="Sassoon Primary" pitchFamily="50" charset="0"/>
              </a:rPr>
              <a:t>Reading – big cat reading.</a:t>
            </a:r>
          </a:p>
          <a:p>
            <a:pPr marL="342900" indent="-342900" algn="l">
              <a:buFont typeface="Arial" panose="020B0604020202020204" pitchFamily="34" charset="0"/>
              <a:buChar char="•"/>
            </a:pPr>
            <a:r>
              <a:rPr lang="en-GB" sz="2400" dirty="0">
                <a:latin typeface="Sassoon Primary" pitchFamily="50" charset="0"/>
              </a:rPr>
              <a:t>Talk for Writing – Instructional writing and Action/Suspense writing. </a:t>
            </a:r>
          </a:p>
          <a:p>
            <a:pPr algn="l"/>
            <a:endParaRPr lang="en-GB" sz="2400" dirty="0">
              <a:latin typeface="Sassoon Primary" pitchFamily="50" charset="0"/>
            </a:endParaRPr>
          </a:p>
          <a:p>
            <a:pPr algn="l"/>
            <a:r>
              <a:rPr lang="en-GB" sz="2400" dirty="0">
                <a:solidFill>
                  <a:srgbClr val="FF6600"/>
                </a:solidFill>
                <a:latin typeface="Sassoon Primary" pitchFamily="50" charset="0"/>
              </a:rPr>
              <a:t>P.E. </a:t>
            </a:r>
            <a:r>
              <a:rPr lang="en-GB" sz="2400" dirty="0">
                <a:latin typeface="Sassoon Primary" pitchFamily="50" charset="0"/>
              </a:rPr>
              <a:t>– Gymnastics</a:t>
            </a:r>
          </a:p>
          <a:p>
            <a:pPr marL="685800" indent="-685800" algn="l">
              <a:buFont typeface="Arial" panose="020B0604020202020204" pitchFamily="34" charset="0"/>
              <a:buChar char="•"/>
            </a:pPr>
            <a:endParaRPr lang="en-GB" sz="2400" dirty="0">
              <a:latin typeface="Sassoon Primary" pitchFamily="50" charset="0"/>
            </a:endParaRPr>
          </a:p>
          <a:p>
            <a:pPr algn="l"/>
            <a:r>
              <a:rPr lang="en-GB" sz="2400" dirty="0">
                <a:solidFill>
                  <a:srgbClr val="FF33CC"/>
                </a:solidFill>
                <a:latin typeface="Sassoon Primary" pitchFamily="50" charset="0"/>
              </a:rPr>
              <a:t>Curricular areas to be taught discretely </a:t>
            </a:r>
            <a:r>
              <a:rPr lang="en-GB" sz="2400" dirty="0">
                <a:latin typeface="Sassoon Primary" pitchFamily="50" charset="0"/>
              </a:rPr>
              <a:t>– Literacy, Numeracy &amp; Maths, R.E., Science, Technologies, P.E and Spanish.</a:t>
            </a:r>
          </a:p>
        </p:txBody>
      </p:sp>
      <p:sp>
        <p:nvSpPr>
          <p:cNvPr id="4" name="Rectangle 3">
            <a:extLst>
              <a:ext uri="{FF2B5EF4-FFF2-40B4-BE49-F238E27FC236}">
                <a16:creationId xmlns:a16="http://schemas.microsoft.com/office/drawing/2014/main" id="{7DC4F3D6-EA24-6DB0-413D-F6A5AC22EB25}"/>
              </a:ext>
            </a:extLst>
          </p:cNvPr>
          <p:cNvSpPr/>
          <p:nvPr/>
        </p:nvSpPr>
        <p:spPr>
          <a:xfrm>
            <a:off x="1304348" y="136665"/>
            <a:ext cx="9238748" cy="769441"/>
          </a:xfrm>
          <a:prstGeom prst="rect">
            <a:avLst/>
          </a:prstGeom>
          <a:noFill/>
        </p:spPr>
        <p:txBody>
          <a:bodyPr wrap="none" lIns="91440" tIns="45720" rIns="91440" bIns="45720">
            <a:spAutoFit/>
          </a:bodyPr>
          <a:lstStyle/>
          <a:p>
            <a:pPr algn="ctr"/>
            <a:r>
              <a:rPr lang="en-US" sz="4400" b="0" cap="none" spc="0" dirty="0">
                <a:ln w="0"/>
                <a:solidFill>
                  <a:srgbClr val="FF0000"/>
                </a:solidFill>
                <a:effectLst>
                  <a:outerShdw blurRad="38100" dist="25400" dir="5400000" algn="ctr" rotWithShape="0">
                    <a:srgbClr val="6E747A">
                      <a:alpha val="43000"/>
                    </a:srgbClr>
                  </a:outerShdw>
                </a:effectLst>
                <a:latin typeface="Sassoon Primary" pitchFamily="50" charset="0"/>
              </a:rPr>
              <a:t>Primary 5/4 Flexible Learning Plan</a:t>
            </a:r>
          </a:p>
        </p:txBody>
      </p:sp>
    </p:spTree>
    <p:extLst>
      <p:ext uri="{BB962C8B-B14F-4D97-AF65-F5344CB8AC3E}">
        <p14:creationId xmlns:p14="http://schemas.microsoft.com/office/powerpoint/2010/main" val="1879845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D8E4-C8D7-D529-B858-345B3142532F}"/>
              </a:ext>
            </a:extLst>
          </p:cNvPr>
          <p:cNvSpPr txBox="1">
            <a:spLocks/>
          </p:cNvSpPr>
          <p:nvPr/>
        </p:nvSpPr>
        <p:spPr>
          <a:xfrm>
            <a:off x="105921" y="382352"/>
            <a:ext cx="12314902" cy="6093296"/>
          </a:xfrm>
          <a:prstGeom prst="rect">
            <a:avLst/>
          </a:prstGeom>
        </p:spPr>
        <p:txBody>
          <a:bodyPr>
            <a:normAutofit fontScale="97500"/>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br>
              <a:rPr lang="en-GB" sz="4400" dirty="0">
                <a:solidFill>
                  <a:schemeClr val="tx1"/>
                </a:solidFill>
                <a:latin typeface="Comic Sans MS" panose="030F0702030302020204" pitchFamily="66" charset="0"/>
              </a:rPr>
            </a:br>
            <a:r>
              <a:rPr lang="en-GB" sz="4400" b="1" dirty="0">
                <a:solidFill>
                  <a:schemeClr val="tx1"/>
                </a:solidFill>
                <a:latin typeface="Sassoon Primary" pitchFamily="50" charset="0"/>
              </a:rPr>
              <a:t>Our Shared Vision: </a:t>
            </a:r>
          </a:p>
          <a:p>
            <a:pPr algn="ctr"/>
            <a:br>
              <a:rPr lang="en-GB" sz="4400" dirty="0">
                <a:solidFill>
                  <a:schemeClr val="tx1"/>
                </a:solidFill>
                <a:latin typeface="Sassoon Primary" pitchFamily="50" charset="0"/>
              </a:rPr>
            </a:br>
            <a:r>
              <a:rPr lang="en-GB" sz="4400" dirty="0">
                <a:solidFill>
                  <a:schemeClr val="tx1"/>
                </a:solidFill>
                <a:latin typeface="Sassoon Primary" pitchFamily="50" charset="0"/>
              </a:rPr>
              <a:t>We hope that this year we will all work together to ensure that we meet our school vision.  </a:t>
            </a:r>
            <a:br>
              <a:rPr lang="en-GB" sz="4400" dirty="0">
                <a:solidFill>
                  <a:schemeClr val="tx1"/>
                </a:solidFill>
                <a:latin typeface="Sassoon Primary" pitchFamily="50" charset="0"/>
              </a:rPr>
            </a:br>
            <a:br>
              <a:rPr lang="en-GB" sz="4400" dirty="0">
                <a:solidFill>
                  <a:schemeClr val="tx1"/>
                </a:solidFill>
                <a:latin typeface="Sassoon Primary" pitchFamily="50" charset="0"/>
              </a:rPr>
            </a:br>
            <a:r>
              <a:rPr lang="en-GB" sz="4400" dirty="0">
                <a:solidFill>
                  <a:srgbClr val="9933FF"/>
                </a:solidFill>
                <a:effectLst>
                  <a:outerShdw blurRad="38100" dist="38100" dir="2700000" algn="tl">
                    <a:srgbClr val="000000">
                      <a:alpha val="43137"/>
                    </a:srgbClr>
                  </a:outerShdw>
                </a:effectLst>
                <a:latin typeface="Sassoon Primary" pitchFamily="50" charset="0"/>
              </a:rPr>
              <a:t>In learning, we are all growing and succeeding together</a:t>
            </a:r>
            <a:r>
              <a:rPr lang="en-GB" sz="4400" dirty="0">
                <a:solidFill>
                  <a:srgbClr val="9933FF"/>
                </a:solidFill>
                <a:latin typeface="Sassoon Primary" pitchFamily="50" charset="0"/>
              </a:rPr>
              <a:t>.</a:t>
            </a:r>
          </a:p>
        </p:txBody>
      </p:sp>
      <p:pic>
        <p:nvPicPr>
          <p:cNvPr id="3" name="Picture 2">
            <a:extLst>
              <a:ext uri="{FF2B5EF4-FFF2-40B4-BE49-F238E27FC236}">
                <a16:creationId xmlns:a16="http://schemas.microsoft.com/office/drawing/2014/main" id="{9C3A916C-0EF7-BE66-8B0E-F7D5AFD14EB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634682" y="5344882"/>
            <a:ext cx="1257380" cy="1253426"/>
          </a:xfrm>
          <a:prstGeom prst="rect">
            <a:avLst/>
          </a:prstGeom>
        </p:spPr>
      </p:pic>
    </p:spTree>
    <p:extLst>
      <p:ext uri="{BB962C8B-B14F-4D97-AF65-F5344CB8AC3E}">
        <p14:creationId xmlns:p14="http://schemas.microsoft.com/office/powerpoint/2010/main" val="882345604"/>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D8E4-C8D7-D529-B858-345B3142532F}"/>
              </a:ext>
            </a:extLst>
          </p:cNvPr>
          <p:cNvSpPr txBox="1">
            <a:spLocks/>
          </p:cNvSpPr>
          <p:nvPr/>
        </p:nvSpPr>
        <p:spPr>
          <a:xfrm>
            <a:off x="0" y="773722"/>
            <a:ext cx="12314902" cy="457115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GB" sz="4900" b="1" dirty="0">
                <a:solidFill>
                  <a:schemeClr val="tx1"/>
                </a:solidFill>
                <a:latin typeface="Sassoon Primary" pitchFamily="50" charset="0"/>
              </a:rPr>
              <a:t>To Support our School Vision, </a:t>
            </a:r>
          </a:p>
          <a:p>
            <a:pPr algn="ctr"/>
            <a:r>
              <a:rPr lang="en-GB" sz="4900" b="1" dirty="0">
                <a:solidFill>
                  <a:schemeClr val="tx1"/>
                </a:solidFill>
                <a:latin typeface="Sassoon Primary" pitchFamily="50" charset="0"/>
              </a:rPr>
              <a:t>our Shared Values are: </a:t>
            </a:r>
          </a:p>
          <a:p>
            <a:pPr algn="ctr"/>
            <a:endParaRPr lang="en-GB" sz="4900" dirty="0">
              <a:solidFill>
                <a:schemeClr val="tx1"/>
              </a:solidFill>
              <a:latin typeface="Sassoon Primary" pitchFamily="50" charset="0"/>
            </a:endParaRPr>
          </a:p>
          <a:p>
            <a:pPr algn="ctr"/>
            <a:endParaRPr lang="en-GB" sz="4900" dirty="0">
              <a:solidFill>
                <a:schemeClr val="tx1"/>
              </a:solidFill>
              <a:latin typeface="Sassoon Primary" pitchFamily="50" charset="0"/>
            </a:endParaRPr>
          </a:p>
          <a:p>
            <a:pPr algn="ctr"/>
            <a:r>
              <a:rPr lang="en-GB" sz="4900" dirty="0">
                <a:solidFill>
                  <a:srgbClr val="0066FF"/>
                </a:solidFill>
                <a:effectLst>
                  <a:outerShdw blurRad="38100" dist="38100" dir="2700000" algn="tl">
                    <a:srgbClr val="000000">
                      <a:alpha val="43137"/>
                    </a:srgbClr>
                  </a:outerShdw>
                </a:effectLst>
                <a:latin typeface="Sassoon Primary" pitchFamily="50" charset="0"/>
              </a:rPr>
              <a:t>Faith, Trust, Team work, Respect, </a:t>
            </a:r>
          </a:p>
          <a:p>
            <a:pPr algn="ctr"/>
            <a:r>
              <a:rPr lang="en-GB" sz="4900" dirty="0">
                <a:solidFill>
                  <a:srgbClr val="0066FF"/>
                </a:solidFill>
                <a:effectLst>
                  <a:outerShdw blurRad="38100" dist="38100" dir="2700000" algn="tl">
                    <a:srgbClr val="000000">
                      <a:alpha val="43137"/>
                    </a:srgbClr>
                  </a:outerShdw>
                </a:effectLst>
                <a:latin typeface="Sassoon Primary" pitchFamily="50" charset="0"/>
              </a:rPr>
              <a:t>Responsibility, Success</a:t>
            </a:r>
          </a:p>
          <a:p>
            <a:pPr algn="ctr"/>
            <a:endParaRPr lang="en-GB" sz="4400" dirty="0">
              <a:solidFill>
                <a:srgbClr val="0066FF"/>
              </a:solidFill>
              <a:effectLst>
                <a:outerShdw blurRad="38100" dist="38100" dir="2700000" algn="tl">
                  <a:srgbClr val="000000">
                    <a:alpha val="43137"/>
                  </a:srgbClr>
                </a:outerShdw>
              </a:effectLst>
              <a:latin typeface="Comic Sans MS" panose="030F0702030302020204" pitchFamily="66" charset="0"/>
            </a:endParaRPr>
          </a:p>
          <a:p>
            <a:pPr algn="ctr"/>
            <a:br>
              <a:rPr lang="en-GB" sz="4400" dirty="0">
                <a:solidFill>
                  <a:schemeClr val="tx1"/>
                </a:solidFill>
                <a:latin typeface="Comic Sans MS" panose="030F0702030302020204" pitchFamily="66" charset="0"/>
              </a:rPr>
            </a:br>
            <a:endParaRPr lang="en-GB" sz="4400" dirty="0">
              <a:solidFill>
                <a:srgbClr val="FF0000"/>
              </a:solidFill>
              <a:latin typeface="Comic Sans MS" panose="030F0702030302020204" pitchFamily="66" charset="0"/>
            </a:endParaRPr>
          </a:p>
        </p:txBody>
      </p:sp>
      <p:pic>
        <p:nvPicPr>
          <p:cNvPr id="3" name="Picture 2">
            <a:extLst>
              <a:ext uri="{FF2B5EF4-FFF2-40B4-BE49-F238E27FC236}">
                <a16:creationId xmlns:a16="http://schemas.microsoft.com/office/drawing/2014/main" id="{9C3A916C-0EF7-BE66-8B0E-F7D5AFD14EB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662817" y="5443356"/>
            <a:ext cx="1257380" cy="1253426"/>
          </a:xfrm>
          <a:prstGeom prst="rect">
            <a:avLst/>
          </a:prstGeom>
        </p:spPr>
      </p:pic>
      <p:sp>
        <p:nvSpPr>
          <p:cNvPr id="5" name="TextBox 4">
            <a:extLst>
              <a:ext uri="{FF2B5EF4-FFF2-40B4-BE49-F238E27FC236}">
                <a16:creationId xmlns:a16="http://schemas.microsoft.com/office/drawing/2014/main" id="{F78AACD7-E1F8-8F32-18A6-4742092CAEE4}"/>
              </a:ext>
            </a:extLst>
          </p:cNvPr>
          <p:cNvSpPr txBox="1"/>
          <p:nvPr/>
        </p:nvSpPr>
        <p:spPr>
          <a:xfrm>
            <a:off x="717452" y="4424623"/>
            <a:ext cx="11183816" cy="954107"/>
          </a:xfrm>
          <a:prstGeom prst="rect">
            <a:avLst/>
          </a:prstGeom>
          <a:noFill/>
        </p:spPr>
        <p:txBody>
          <a:bodyPr wrap="square">
            <a:spAutoFit/>
          </a:bodyPr>
          <a:lstStyle/>
          <a:p>
            <a:pPr algn="ctr"/>
            <a:r>
              <a:rPr lang="en-GB" sz="2800" dirty="0">
                <a:latin typeface="Sassoon Primary" pitchFamily="50" charset="0"/>
              </a:rPr>
              <a:t>Learning about these values will help guide your child’s thinking and behaviour.</a:t>
            </a:r>
          </a:p>
        </p:txBody>
      </p:sp>
    </p:spTree>
    <p:extLst>
      <p:ext uri="{BB962C8B-B14F-4D97-AF65-F5344CB8AC3E}">
        <p14:creationId xmlns:p14="http://schemas.microsoft.com/office/powerpoint/2010/main" val="2216152084"/>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A66EDE-A79C-5E15-3262-694899DF117D}"/>
              </a:ext>
            </a:extLst>
          </p:cNvPr>
          <p:cNvSpPr txBox="1"/>
          <p:nvPr/>
        </p:nvSpPr>
        <p:spPr>
          <a:xfrm>
            <a:off x="121920" y="550269"/>
            <a:ext cx="12070080" cy="6863417"/>
          </a:xfrm>
          <a:prstGeom prst="rect">
            <a:avLst/>
          </a:prstGeom>
          <a:noFill/>
        </p:spPr>
        <p:txBody>
          <a:bodyPr wrap="square">
            <a:spAutoFit/>
          </a:bodyPr>
          <a:lstStyle/>
          <a:p>
            <a:pPr algn="ctr"/>
            <a:r>
              <a:rPr lang="en-GB" sz="4400" b="1" dirty="0">
                <a:solidFill>
                  <a:schemeClr val="tx1"/>
                </a:solidFill>
                <a:latin typeface="Sassoon Primary" pitchFamily="50" charset="0"/>
              </a:rPr>
              <a:t>To help us achieve our school Vision and Values </a:t>
            </a:r>
          </a:p>
          <a:p>
            <a:pPr algn="l"/>
            <a:endParaRPr lang="en-GB" sz="4400" dirty="0">
              <a:solidFill>
                <a:schemeClr val="tx1"/>
              </a:solidFill>
              <a:latin typeface="Sassoon Primary" pitchFamily="50" charset="0"/>
            </a:endParaRPr>
          </a:p>
          <a:p>
            <a:pPr algn="l"/>
            <a:r>
              <a:rPr lang="en-GB" sz="4400" dirty="0">
                <a:solidFill>
                  <a:schemeClr val="tx1"/>
                </a:solidFill>
                <a:latin typeface="Sassoon Primary" pitchFamily="50" charset="0"/>
              </a:rPr>
              <a:t>Our School Aims are:</a:t>
            </a:r>
          </a:p>
          <a:p>
            <a:pPr algn="l"/>
            <a:endParaRPr lang="en-GB" sz="4400" dirty="0">
              <a:solidFill>
                <a:schemeClr val="tx1"/>
              </a:solidFill>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B</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e Brave</a:t>
            </a:r>
            <a:endParaRPr lang="en-GB" sz="4400" dirty="0">
              <a:effectLst/>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U</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nleash Creativity</a:t>
            </a:r>
            <a:endParaRPr lang="en-GB" sz="4400" dirty="0">
              <a:effectLst/>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D</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emonstrate Excellence</a:t>
            </a:r>
            <a:endParaRPr lang="en-GB" sz="4400" dirty="0">
              <a:effectLst/>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S</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how/Radiate Enthusiasm</a:t>
            </a:r>
          </a:p>
          <a:p>
            <a:pPr marL="304800" algn="l"/>
            <a:endParaRPr lang="en-GB" sz="4400" dirty="0">
              <a:effectLst/>
              <a:latin typeface="Comic Sans MS" panose="030F0702030302020204" pitchFamily="66" charset="0"/>
            </a:endParaRPr>
          </a:p>
        </p:txBody>
      </p:sp>
      <p:pic>
        <p:nvPicPr>
          <p:cNvPr id="4" name="Picture 3">
            <a:extLst>
              <a:ext uri="{FF2B5EF4-FFF2-40B4-BE49-F238E27FC236}">
                <a16:creationId xmlns:a16="http://schemas.microsoft.com/office/drawing/2014/main" id="{E914A156-D8B5-F8BC-B23D-1D0D5861B0F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706765" y="5443356"/>
            <a:ext cx="1257380" cy="1253426"/>
          </a:xfrm>
          <a:prstGeom prst="rect">
            <a:avLst/>
          </a:prstGeom>
        </p:spPr>
      </p:pic>
    </p:spTree>
    <p:extLst>
      <p:ext uri="{BB962C8B-B14F-4D97-AF65-F5344CB8AC3E}">
        <p14:creationId xmlns:p14="http://schemas.microsoft.com/office/powerpoint/2010/main" val="760590425"/>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A66EDE-A79C-5E15-3262-694899DF117D}"/>
              </a:ext>
            </a:extLst>
          </p:cNvPr>
          <p:cNvSpPr txBox="1"/>
          <p:nvPr/>
        </p:nvSpPr>
        <p:spPr>
          <a:xfrm>
            <a:off x="121920" y="550269"/>
            <a:ext cx="12070080" cy="6863417"/>
          </a:xfrm>
          <a:prstGeom prst="rect">
            <a:avLst/>
          </a:prstGeom>
          <a:noFill/>
        </p:spPr>
        <p:txBody>
          <a:bodyPr wrap="square">
            <a:spAutoFit/>
          </a:bodyPr>
          <a:lstStyle/>
          <a:p>
            <a:pPr algn="ctr"/>
            <a:r>
              <a:rPr lang="en-GB" sz="4400" b="1" dirty="0">
                <a:solidFill>
                  <a:schemeClr val="tx1"/>
                </a:solidFill>
                <a:latin typeface="Sassoon Primary" pitchFamily="50" charset="0"/>
              </a:rPr>
              <a:t>To help us achieve our school Vision and Values </a:t>
            </a:r>
          </a:p>
          <a:p>
            <a:pPr algn="l"/>
            <a:endParaRPr lang="en-GB" sz="4400" dirty="0">
              <a:solidFill>
                <a:schemeClr val="tx1"/>
              </a:solidFill>
              <a:latin typeface="Sassoon Primary" pitchFamily="50" charset="0"/>
            </a:endParaRPr>
          </a:p>
          <a:p>
            <a:pPr algn="l"/>
            <a:r>
              <a:rPr lang="en-GB" sz="4400" dirty="0">
                <a:solidFill>
                  <a:schemeClr val="tx1"/>
                </a:solidFill>
                <a:latin typeface="Sassoon Primary" pitchFamily="50" charset="0"/>
              </a:rPr>
              <a:t>Our School Aims are:</a:t>
            </a:r>
          </a:p>
          <a:p>
            <a:pPr algn="l"/>
            <a:endParaRPr lang="en-GB" sz="4400" dirty="0">
              <a:solidFill>
                <a:schemeClr val="tx1"/>
              </a:solidFill>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B</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e Brave</a:t>
            </a:r>
            <a:endParaRPr lang="en-GB" sz="4400" dirty="0">
              <a:effectLst/>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U</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nleash Creativity</a:t>
            </a:r>
            <a:endParaRPr lang="en-GB" sz="4400" dirty="0">
              <a:effectLst/>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D</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emonstrate Excellence</a:t>
            </a:r>
            <a:endParaRPr lang="en-GB" sz="4400" dirty="0">
              <a:effectLst/>
              <a:latin typeface="Sassoon Primary" pitchFamily="50" charset="0"/>
            </a:endParaRPr>
          </a:p>
          <a:p>
            <a:pPr marL="304800" algn="l"/>
            <a:r>
              <a:rPr lang="en-GB" sz="4400" dirty="0">
                <a:solidFill>
                  <a:srgbClr val="9933FF"/>
                </a:solidFill>
                <a:effectLst/>
                <a:latin typeface="Sassoon Primary" pitchFamily="50" charset="0"/>
                <a:ea typeface="Times New Roman" panose="02020603050405020304" pitchFamily="18" charset="0"/>
                <a:cs typeface="Arial" panose="020B0604020202020204" pitchFamily="34" charset="0"/>
              </a:rPr>
              <a:t>S</a:t>
            </a:r>
            <a:r>
              <a:rPr lang="en-GB" sz="4400" dirty="0">
                <a:solidFill>
                  <a:srgbClr val="000000"/>
                </a:solidFill>
                <a:effectLst/>
                <a:latin typeface="Sassoon Primary" pitchFamily="50" charset="0"/>
                <a:ea typeface="Times New Roman" panose="02020603050405020304" pitchFamily="18" charset="0"/>
                <a:cs typeface="Arial" panose="020B0604020202020204" pitchFamily="34" charset="0"/>
              </a:rPr>
              <a:t>how/Radiate Enthusiasm</a:t>
            </a:r>
          </a:p>
          <a:p>
            <a:pPr marL="304800" algn="l"/>
            <a:endParaRPr lang="en-GB" sz="4400" dirty="0">
              <a:effectLst/>
              <a:latin typeface="Comic Sans MS" panose="030F0702030302020204" pitchFamily="66" charset="0"/>
            </a:endParaRPr>
          </a:p>
        </p:txBody>
      </p:sp>
      <p:pic>
        <p:nvPicPr>
          <p:cNvPr id="4" name="Picture 3">
            <a:extLst>
              <a:ext uri="{FF2B5EF4-FFF2-40B4-BE49-F238E27FC236}">
                <a16:creationId xmlns:a16="http://schemas.microsoft.com/office/drawing/2014/main" id="{E914A156-D8B5-F8BC-B23D-1D0D5861B0F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706765" y="5443356"/>
            <a:ext cx="1257380" cy="1253426"/>
          </a:xfrm>
          <a:prstGeom prst="rect">
            <a:avLst/>
          </a:prstGeom>
        </p:spPr>
      </p:pic>
    </p:spTree>
    <p:extLst>
      <p:ext uri="{BB962C8B-B14F-4D97-AF65-F5344CB8AC3E}">
        <p14:creationId xmlns:p14="http://schemas.microsoft.com/office/powerpoint/2010/main" val="72446905"/>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A66EDE-A79C-5E15-3262-694899DF117D}"/>
              </a:ext>
            </a:extLst>
          </p:cNvPr>
          <p:cNvSpPr txBox="1"/>
          <p:nvPr/>
        </p:nvSpPr>
        <p:spPr>
          <a:xfrm>
            <a:off x="121920" y="550269"/>
            <a:ext cx="12070080" cy="2123658"/>
          </a:xfrm>
          <a:prstGeom prst="rect">
            <a:avLst/>
          </a:prstGeom>
          <a:noFill/>
        </p:spPr>
        <p:txBody>
          <a:bodyPr wrap="square">
            <a:spAutoFit/>
          </a:bodyPr>
          <a:lstStyle/>
          <a:p>
            <a:pPr algn="ctr"/>
            <a:r>
              <a:rPr lang="en-GB" sz="4400" b="1" dirty="0">
                <a:solidFill>
                  <a:schemeClr val="tx1"/>
                </a:solidFill>
                <a:latin typeface="Sassoon Primary" pitchFamily="50" charset="0"/>
              </a:rPr>
              <a:t>Our Class Promises/Class Charter</a:t>
            </a:r>
          </a:p>
          <a:p>
            <a:pPr algn="l"/>
            <a:endParaRPr lang="en-GB" sz="4400" dirty="0">
              <a:solidFill>
                <a:schemeClr val="tx1"/>
              </a:solidFill>
              <a:latin typeface="Sassoon Primary" pitchFamily="50" charset="0"/>
            </a:endParaRPr>
          </a:p>
          <a:p>
            <a:pPr marL="304800" algn="l"/>
            <a:endParaRPr lang="en-GB" sz="4400" dirty="0">
              <a:effectLst/>
              <a:latin typeface="Comic Sans MS" panose="030F0702030302020204" pitchFamily="66" charset="0"/>
            </a:endParaRPr>
          </a:p>
        </p:txBody>
      </p:sp>
      <p:pic>
        <p:nvPicPr>
          <p:cNvPr id="4" name="Picture 3">
            <a:extLst>
              <a:ext uri="{FF2B5EF4-FFF2-40B4-BE49-F238E27FC236}">
                <a16:creationId xmlns:a16="http://schemas.microsoft.com/office/drawing/2014/main" id="{E914A156-D8B5-F8BC-B23D-1D0D5861B0F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706765" y="5443356"/>
            <a:ext cx="1257380" cy="1253426"/>
          </a:xfrm>
          <a:prstGeom prst="rect">
            <a:avLst/>
          </a:prstGeom>
        </p:spPr>
      </p:pic>
      <p:sp>
        <p:nvSpPr>
          <p:cNvPr id="5" name="TextBox 4">
            <a:extLst>
              <a:ext uri="{FF2B5EF4-FFF2-40B4-BE49-F238E27FC236}">
                <a16:creationId xmlns:a16="http://schemas.microsoft.com/office/drawing/2014/main" id="{A1F8F480-A1FF-2F77-5941-A062D2CBE243}"/>
              </a:ext>
            </a:extLst>
          </p:cNvPr>
          <p:cNvSpPr txBox="1"/>
          <p:nvPr/>
        </p:nvSpPr>
        <p:spPr>
          <a:xfrm>
            <a:off x="2181224" y="1987034"/>
            <a:ext cx="10010775" cy="2862322"/>
          </a:xfrm>
          <a:prstGeom prst="rect">
            <a:avLst/>
          </a:prstGeom>
          <a:noFill/>
        </p:spPr>
        <p:txBody>
          <a:bodyPr wrap="square">
            <a:spAutoFit/>
          </a:bodyPr>
          <a:lstStyle/>
          <a:p>
            <a:pPr marL="742950" indent="-742950" algn="l">
              <a:buFont typeface="+mj-lt"/>
              <a:buAutoNum type="arabicPeriod"/>
            </a:pPr>
            <a:r>
              <a:rPr lang="en-GB" sz="3600" dirty="0">
                <a:solidFill>
                  <a:schemeClr val="tx1"/>
                </a:solidFill>
                <a:latin typeface="Sassoon Primary" pitchFamily="50" charset="0"/>
              </a:rPr>
              <a:t>Be Kind</a:t>
            </a:r>
          </a:p>
          <a:p>
            <a:pPr algn="l"/>
            <a:endParaRPr lang="en-GB" sz="3600" dirty="0">
              <a:latin typeface="Sassoon Primary" pitchFamily="50" charset="0"/>
            </a:endParaRPr>
          </a:p>
          <a:p>
            <a:pPr algn="l"/>
            <a:r>
              <a:rPr lang="en-GB" sz="3600" dirty="0">
                <a:solidFill>
                  <a:schemeClr val="tx1"/>
                </a:solidFill>
                <a:latin typeface="Sassoon Primary" pitchFamily="50" charset="0"/>
              </a:rPr>
              <a:t>2. Include and Respect Everyone</a:t>
            </a:r>
          </a:p>
          <a:p>
            <a:pPr algn="l"/>
            <a:endParaRPr lang="en-GB" sz="3600" dirty="0">
              <a:latin typeface="Sassoon Primary" pitchFamily="50" charset="0"/>
            </a:endParaRPr>
          </a:p>
          <a:p>
            <a:pPr algn="l"/>
            <a:r>
              <a:rPr lang="en-GB" sz="3600" dirty="0">
                <a:solidFill>
                  <a:schemeClr val="tx1"/>
                </a:solidFill>
                <a:latin typeface="Sassoon Primary" pitchFamily="50" charset="0"/>
              </a:rPr>
              <a:t>3. Follow school rules and values</a:t>
            </a:r>
            <a:endParaRPr lang="en-GB" sz="1800" dirty="0">
              <a:solidFill>
                <a:schemeClr val="tx1"/>
              </a:solidFill>
              <a:latin typeface="Sassoon Primary" pitchFamily="50" charset="0"/>
            </a:endParaRPr>
          </a:p>
        </p:txBody>
      </p:sp>
    </p:spTree>
    <p:extLst>
      <p:ext uri="{BB962C8B-B14F-4D97-AF65-F5344CB8AC3E}">
        <p14:creationId xmlns:p14="http://schemas.microsoft.com/office/powerpoint/2010/main" val="87255732"/>
      </p:ext>
    </p:extLst>
  </p:cSld>
  <p:clrMapOvr>
    <a:masterClrMapping/>
  </p:clrMapOvr>
  <mc:AlternateContent xmlns:mc="http://schemas.openxmlformats.org/markup-compatibility/2006" xmlns:p14="http://schemas.microsoft.com/office/powerpoint/2010/main">
    <mc:Choice Requires="p14">
      <p:transition spd="slow" p14:dur="2000" advClick="0" advTm="30000"/>
    </mc:Choice>
    <mc:Fallback xmlns="">
      <p:transition spd="slow" advClick="0" advTm="3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2ECB96-D620-C59E-A5A0-FDBD3BEC1726}"/>
              </a:ext>
            </a:extLst>
          </p:cNvPr>
          <p:cNvSpPr txBox="1"/>
          <p:nvPr/>
        </p:nvSpPr>
        <p:spPr>
          <a:xfrm>
            <a:off x="743292" y="0"/>
            <a:ext cx="11051141" cy="4708981"/>
          </a:xfrm>
          <a:prstGeom prst="rect">
            <a:avLst/>
          </a:prstGeom>
          <a:noFill/>
        </p:spPr>
        <p:txBody>
          <a:bodyPr wrap="square">
            <a:spAutoFit/>
          </a:bodyPr>
          <a:lstStyle/>
          <a:p>
            <a:pPr algn="ctr">
              <a:spcBef>
                <a:spcPct val="0"/>
              </a:spcBef>
              <a:defRPr/>
            </a:pPr>
            <a:endParaRPr lang="en-US" altLang="en-US" sz="1600" dirty="0">
              <a:solidFill>
                <a:srgbClr val="FFFF00"/>
              </a:solidFill>
              <a:latin typeface="Comic Sans MS" panose="030F0702030302020204" pitchFamily="66" charset="0"/>
            </a:endParaRPr>
          </a:p>
          <a:p>
            <a:pPr algn="ctr">
              <a:spcBef>
                <a:spcPct val="0"/>
              </a:spcBef>
              <a:defRPr/>
            </a:pPr>
            <a:r>
              <a:rPr lang="en-US" altLang="en-US" sz="4400" dirty="0">
                <a:solidFill>
                  <a:srgbClr val="FF0000"/>
                </a:solidFill>
                <a:effectLst>
                  <a:outerShdw blurRad="38100" dist="38100" dir="2700000" algn="tl">
                    <a:srgbClr val="000000">
                      <a:alpha val="43137"/>
                    </a:srgbClr>
                  </a:outerShdw>
                </a:effectLst>
                <a:latin typeface="Sassoon Primary" pitchFamily="50" charset="0"/>
              </a:rPr>
              <a:t>Daily Routine for Primary 5/4</a:t>
            </a:r>
          </a:p>
          <a:p>
            <a:pPr marL="914400" indent="-914400" algn="ctr">
              <a:spcBef>
                <a:spcPct val="0"/>
              </a:spcBef>
              <a:buFont typeface="Arial" panose="020B0604020202020204" pitchFamily="34" charset="0"/>
              <a:buChar char="•"/>
              <a:defRPr/>
            </a:pPr>
            <a:endParaRPr lang="en-US" altLang="en-US" sz="2400" dirty="0">
              <a:latin typeface="Comic Sans MS" panose="030F0702030302020204" pitchFamily="66" charset="0"/>
            </a:endParaRPr>
          </a:p>
          <a:p>
            <a:pPr marL="914400" indent="-914400" algn="l">
              <a:spcBef>
                <a:spcPct val="0"/>
              </a:spcBef>
              <a:buFont typeface="Arial" panose="020B0604020202020204" pitchFamily="34" charset="0"/>
              <a:buChar char="•"/>
              <a:defRPr/>
            </a:pPr>
            <a:endParaRPr lang="en-US" altLang="en-US" sz="2400" dirty="0">
              <a:latin typeface="Sassoon Primary" pitchFamily="50" charset="0"/>
            </a:endParaRPr>
          </a:p>
          <a:p>
            <a:pPr marL="914400" indent="-914400" algn="l">
              <a:spcBef>
                <a:spcPct val="0"/>
              </a:spcBef>
              <a:buFont typeface="Arial" panose="020B0604020202020204" pitchFamily="34" charset="0"/>
              <a:buChar char="•"/>
              <a:defRPr/>
            </a:pPr>
            <a:r>
              <a:rPr lang="en-US" altLang="en-US" sz="2400" dirty="0">
                <a:latin typeface="Sassoon Primary" pitchFamily="50" charset="0"/>
              </a:rPr>
              <a:t>Line up in the playground</a:t>
            </a:r>
          </a:p>
          <a:p>
            <a:pPr marL="914400" indent="-914400" algn="l">
              <a:spcBef>
                <a:spcPct val="0"/>
              </a:spcBef>
              <a:buFont typeface="Arial" panose="020B0604020202020204" pitchFamily="34" charset="0"/>
              <a:buChar char="•"/>
              <a:defRPr/>
            </a:pPr>
            <a:r>
              <a:rPr lang="en-US" altLang="en-US" sz="2400" dirty="0">
                <a:latin typeface="Sassoon Primary" pitchFamily="50" charset="0"/>
              </a:rPr>
              <a:t>Prayer's/register/ lunch choices and check-in.</a:t>
            </a:r>
          </a:p>
          <a:p>
            <a:pPr marL="914400" indent="-914400" algn="l">
              <a:spcBef>
                <a:spcPct val="0"/>
              </a:spcBef>
              <a:buFont typeface="Arial" panose="020B0604020202020204" pitchFamily="34" charset="0"/>
              <a:buChar char="•"/>
              <a:defRPr/>
            </a:pPr>
            <a:r>
              <a:rPr lang="en-US" altLang="en-US" sz="2400" dirty="0">
                <a:latin typeface="Sassoon Primary" pitchFamily="50" charset="0"/>
              </a:rPr>
              <a:t>Learning activities will include a mixture of direct teaching, individual activities, group activities, active learning and structured play. </a:t>
            </a:r>
          </a:p>
          <a:p>
            <a:pPr marL="914400" indent="-914400" algn="l">
              <a:spcBef>
                <a:spcPct val="0"/>
              </a:spcBef>
              <a:buFont typeface="Arial" panose="020B0604020202020204" pitchFamily="34" charset="0"/>
              <a:buChar char="•"/>
              <a:defRPr/>
            </a:pPr>
            <a:r>
              <a:rPr lang="en-US" altLang="en-US" sz="2400" dirty="0">
                <a:latin typeface="Sassoon Primary" pitchFamily="50" charset="0"/>
              </a:rPr>
              <a:t> The children are being encouraged to give it a go and increase their independence in the classroom. To support this I have a range of activities they can access which will extend their learning. </a:t>
            </a:r>
          </a:p>
          <a:p>
            <a:pPr algn="l">
              <a:spcBef>
                <a:spcPct val="0"/>
              </a:spcBef>
              <a:defRPr/>
            </a:pPr>
            <a:endParaRPr lang="en-US" altLang="en-US" sz="2400" dirty="0">
              <a:latin typeface="Sassoon Primary" pitchFamily="50" charset="0"/>
            </a:endParaRPr>
          </a:p>
        </p:txBody>
      </p:sp>
    </p:spTree>
    <p:extLst>
      <p:ext uri="{BB962C8B-B14F-4D97-AF65-F5344CB8AC3E}">
        <p14:creationId xmlns:p14="http://schemas.microsoft.com/office/powerpoint/2010/main" val="601869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2ECB96-D620-C59E-A5A0-FDBD3BEC1726}"/>
              </a:ext>
            </a:extLst>
          </p:cNvPr>
          <p:cNvSpPr txBox="1"/>
          <p:nvPr/>
        </p:nvSpPr>
        <p:spPr>
          <a:xfrm>
            <a:off x="743292" y="0"/>
            <a:ext cx="11051141" cy="2123658"/>
          </a:xfrm>
          <a:prstGeom prst="rect">
            <a:avLst/>
          </a:prstGeom>
          <a:noFill/>
        </p:spPr>
        <p:txBody>
          <a:bodyPr wrap="square">
            <a:spAutoFit/>
          </a:bodyPr>
          <a:lstStyle/>
          <a:p>
            <a:pPr algn="ctr">
              <a:spcBef>
                <a:spcPct val="0"/>
              </a:spcBef>
              <a:defRPr/>
            </a:pPr>
            <a:endParaRPr lang="en-US" altLang="en-US" sz="1600" dirty="0">
              <a:solidFill>
                <a:srgbClr val="FFFF00"/>
              </a:solidFill>
              <a:latin typeface="Comic Sans MS" panose="030F0702030302020204" pitchFamily="66" charset="0"/>
            </a:endParaRPr>
          </a:p>
          <a:p>
            <a:pPr algn="ctr">
              <a:spcBef>
                <a:spcPct val="0"/>
              </a:spcBef>
              <a:defRPr/>
            </a:pPr>
            <a:r>
              <a:rPr lang="en-US" altLang="en-US" sz="4400" dirty="0">
                <a:solidFill>
                  <a:srgbClr val="FF0000"/>
                </a:solidFill>
                <a:effectLst>
                  <a:outerShdw blurRad="38100" dist="38100" dir="2700000" algn="tl">
                    <a:srgbClr val="000000">
                      <a:alpha val="43137"/>
                    </a:srgbClr>
                  </a:outerShdw>
                </a:effectLst>
                <a:latin typeface="Sassoon Primary" pitchFamily="50" charset="0"/>
              </a:rPr>
              <a:t>Important Information for Primary 5/4</a:t>
            </a:r>
          </a:p>
          <a:p>
            <a:pPr marL="914400" indent="-914400" algn="ctr">
              <a:spcBef>
                <a:spcPct val="0"/>
              </a:spcBef>
              <a:buFont typeface="Arial" panose="020B0604020202020204" pitchFamily="34" charset="0"/>
              <a:buChar char="•"/>
              <a:defRPr/>
            </a:pPr>
            <a:endParaRPr lang="en-US" altLang="en-US" sz="2400" dirty="0">
              <a:latin typeface="Comic Sans MS" panose="030F0702030302020204" pitchFamily="66" charset="0"/>
            </a:endParaRPr>
          </a:p>
          <a:p>
            <a:pPr marL="914400" indent="-914400" algn="l">
              <a:spcBef>
                <a:spcPct val="0"/>
              </a:spcBef>
              <a:buFont typeface="Arial" panose="020B0604020202020204" pitchFamily="34" charset="0"/>
              <a:buChar char="•"/>
              <a:defRPr/>
            </a:pPr>
            <a:endParaRPr lang="en-US" altLang="en-US" sz="2400" dirty="0">
              <a:latin typeface="Sassoon Primary" pitchFamily="50" charset="0"/>
            </a:endParaRPr>
          </a:p>
          <a:p>
            <a:pPr algn="l">
              <a:spcBef>
                <a:spcPct val="0"/>
              </a:spcBef>
              <a:defRPr/>
            </a:pPr>
            <a:endParaRPr lang="en-US" altLang="en-US" sz="2400" dirty="0">
              <a:latin typeface="Sassoon Primary" pitchFamily="50" charset="0"/>
            </a:endParaRPr>
          </a:p>
        </p:txBody>
      </p:sp>
      <p:sp>
        <p:nvSpPr>
          <p:cNvPr id="4" name="TextBox 3">
            <a:extLst>
              <a:ext uri="{FF2B5EF4-FFF2-40B4-BE49-F238E27FC236}">
                <a16:creationId xmlns:a16="http://schemas.microsoft.com/office/drawing/2014/main" id="{2625E799-0580-5A94-47D1-4AAC80D7CFB2}"/>
              </a:ext>
            </a:extLst>
          </p:cNvPr>
          <p:cNvSpPr txBox="1"/>
          <p:nvPr/>
        </p:nvSpPr>
        <p:spPr>
          <a:xfrm>
            <a:off x="1209674" y="1658035"/>
            <a:ext cx="9877425" cy="2677656"/>
          </a:xfrm>
          <a:prstGeom prst="rect">
            <a:avLst/>
          </a:prstGeom>
          <a:noFill/>
        </p:spPr>
        <p:txBody>
          <a:bodyPr wrap="square">
            <a:spAutoFit/>
          </a:bodyPr>
          <a:lstStyle/>
          <a:p>
            <a:pPr marL="914400" indent="-914400" algn="l">
              <a:spcBef>
                <a:spcPct val="0"/>
              </a:spcBef>
              <a:buFont typeface="Arial" panose="020B0604020202020204" pitchFamily="34" charset="0"/>
              <a:buChar char="•"/>
              <a:defRPr/>
            </a:pPr>
            <a:r>
              <a:rPr lang="en-US" altLang="en-US" sz="2800" dirty="0">
                <a:latin typeface="Sassoon Primary" pitchFamily="50" charset="0"/>
              </a:rPr>
              <a:t>PE days with Mr. Wilkinson Tuesday pm and Wednesday am.</a:t>
            </a:r>
          </a:p>
          <a:p>
            <a:pPr marL="914400" indent="-914400" algn="l">
              <a:spcBef>
                <a:spcPct val="0"/>
              </a:spcBef>
              <a:buFont typeface="Arial" panose="020B0604020202020204" pitchFamily="34" charset="0"/>
              <a:buChar char="•"/>
              <a:defRPr/>
            </a:pPr>
            <a:r>
              <a:rPr lang="en-US" altLang="en-US" sz="2800" dirty="0">
                <a:latin typeface="Sassoon Primary" pitchFamily="50" charset="0"/>
              </a:rPr>
              <a:t>ICT – Wednesday pm  - used for research to support learning.</a:t>
            </a:r>
          </a:p>
          <a:p>
            <a:pPr marL="914400" indent="-914400" algn="l">
              <a:spcBef>
                <a:spcPct val="0"/>
              </a:spcBef>
              <a:buFont typeface="Arial" panose="020B0604020202020204" pitchFamily="34" charset="0"/>
              <a:buChar char="•"/>
              <a:defRPr/>
            </a:pPr>
            <a:r>
              <a:rPr lang="en-US" sz="2800" dirty="0">
                <a:latin typeface="Sassoon Primary" pitchFamily="50" charset="0"/>
              </a:rPr>
              <a:t>ICT – Thursday am – used to increase awareness and skills in digital technologies. </a:t>
            </a:r>
            <a:endParaRPr lang="en-GB" sz="2800" dirty="0"/>
          </a:p>
        </p:txBody>
      </p:sp>
    </p:spTree>
    <p:extLst>
      <p:ext uri="{BB962C8B-B14F-4D97-AF65-F5344CB8AC3E}">
        <p14:creationId xmlns:p14="http://schemas.microsoft.com/office/powerpoint/2010/main" val="3338742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2F76CA-BEBE-174D-532C-40768ADC463E}"/>
              </a:ext>
            </a:extLst>
          </p:cNvPr>
          <p:cNvSpPr txBox="1"/>
          <p:nvPr/>
        </p:nvSpPr>
        <p:spPr>
          <a:xfrm>
            <a:off x="72887" y="2014366"/>
            <a:ext cx="12046225" cy="4524315"/>
          </a:xfrm>
          <a:prstGeom prst="rect">
            <a:avLst/>
          </a:prstGeom>
          <a:noFill/>
        </p:spPr>
        <p:txBody>
          <a:bodyPr wrap="square">
            <a:spAutoFit/>
          </a:bodyPr>
          <a:lstStyle/>
          <a:p>
            <a:pPr marL="457200" indent="-457200" algn="l">
              <a:buFont typeface="Arial" panose="020B0604020202020204" pitchFamily="34" charset="0"/>
              <a:buChar char="•"/>
            </a:pPr>
            <a:r>
              <a:rPr lang="en-US" altLang="en-US" sz="2400" dirty="0">
                <a:latin typeface="Sassoon Primary" pitchFamily="50" charset="0"/>
                <a:ea typeface="ＭＳ Ｐゴシック" panose="020B0600070205080204" pitchFamily="34" charset="-128"/>
              </a:rPr>
              <a:t>A description of the weekly homework will be added to the See Saw each Monday.</a:t>
            </a:r>
          </a:p>
          <a:p>
            <a:pPr marL="342900" indent="-342900" algn="l">
              <a:buFont typeface="Arial" panose="020B0604020202020204" pitchFamily="34" charset="0"/>
              <a:buChar char="•"/>
            </a:pPr>
            <a:endParaRPr lang="en-US" altLang="en-US" sz="2400" dirty="0">
              <a:latin typeface="Sassoon Primary" pitchFamily="50" charset="0"/>
              <a:ea typeface="ＭＳ Ｐゴシック" panose="020B0600070205080204" pitchFamily="34" charset="-128"/>
            </a:endParaRPr>
          </a:p>
          <a:p>
            <a:pPr marL="457200" indent="-457200" algn="l">
              <a:buFont typeface="Arial" panose="020B0604020202020204" pitchFamily="34" charset="0"/>
              <a:buChar char="•"/>
            </a:pPr>
            <a:r>
              <a:rPr lang="en-US" altLang="en-US" sz="2400" dirty="0">
                <a:latin typeface="Sassoon Primary" pitchFamily="50" charset="0"/>
                <a:ea typeface="ＭＳ Ｐゴシック" panose="020B0600070205080204" pitchFamily="34" charset="-128"/>
              </a:rPr>
              <a:t>The related resources will be attached to this document. The homework will be to reinforce your child’s learning in class and therefore spelling and math's will be specific to your child. </a:t>
            </a:r>
          </a:p>
          <a:p>
            <a:pPr marL="457200" indent="-457200" algn="l">
              <a:buFont typeface="Arial" panose="020B0604020202020204" pitchFamily="34" charset="0"/>
              <a:buChar char="•"/>
            </a:pPr>
            <a:endParaRPr lang="en-US" altLang="en-US" sz="2400" dirty="0">
              <a:latin typeface="Sassoon Primary" pitchFamily="50" charset="0"/>
              <a:ea typeface="ＭＳ Ｐゴシック" panose="020B0600070205080204" pitchFamily="34" charset="-128"/>
            </a:endParaRPr>
          </a:p>
          <a:p>
            <a:pPr marL="457200" indent="-457200" algn="l">
              <a:buFont typeface="Arial" panose="020B0604020202020204" pitchFamily="34" charset="0"/>
              <a:buChar char="•"/>
            </a:pPr>
            <a:r>
              <a:rPr lang="en-US" altLang="en-US" sz="2400" dirty="0">
                <a:latin typeface="Sassoon Primary" pitchFamily="50" charset="0"/>
                <a:ea typeface="ＭＳ Ｐゴシック" panose="020B0600070205080204" pitchFamily="34" charset="-128"/>
              </a:rPr>
              <a:t>Reading books will be kept in school and instead reading at home will either be personal reading or Reading Eggs.</a:t>
            </a:r>
          </a:p>
          <a:p>
            <a:pPr marL="457200" marR="0" lvl="0" indent="-457200" algn="l" defTabSz="457200" fontAlgn="base">
              <a:spcBef>
                <a:spcPct val="0"/>
              </a:spcBef>
              <a:spcAft>
                <a:spcPct val="0"/>
              </a:spcAft>
              <a:buClrTx/>
              <a:buSzTx/>
              <a:buFont typeface="Arial" panose="020B0604020202020204" pitchFamily="34" charset="0"/>
              <a:buChar char="•"/>
            </a:pPr>
            <a:endParaRPr lang="en-US" altLang="en-US" sz="2400" dirty="0">
              <a:latin typeface="Sassoon Primary" pitchFamily="50" charset="0"/>
              <a:ea typeface="ＭＳ Ｐゴシック" panose="020B0600070205080204" pitchFamily="34" charset="-128"/>
            </a:endParaRPr>
          </a:p>
          <a:p>
            <a:pPr marL="457200" marR="0" lvl="0" indent="-457200" algn="l" defTabSz="457200" fontAlgn="base">
              <a:spcBef>
                <a:spcPct val="0"/>
              </a:spcBef>
              <a:spcAft>
                <a:spcPct val="0"/>
              </a:spcAft>
              <a:buClrTx/>
              <a:buSzTx/>
              <a:buFont typeface="Arial" panose="020B0604020202020204" pitchFamily="34" charset="0"/>
              <a:buChar char="•"/>
            </a:pPr>
            <a:r>
              <a:rPr lang="en-US" altLang="en-US" sz="2400" dirty="0">
                <a:latin typeface="Sassoon Primary" pitchFamily="50" charset="0"/>
                <a:ea typeface="ＭＳ Ｐゴシック" panose="020B0600070205080204" pitchFamily="34" charset="-128"/>
              </a:rPr>
              <a:t>Homework can be submitted online at any time throughout the week. Once I figure out how to work See Saw competently, I will reply to the homework. </a:t>
            </a:r>
          </a:p>
        </p:txBody>
      </p:sp>
      <p:sp>
        <p:nvSpPr>
          <p:cNvPr id="4" name="Rectangle 3">
            <a:extLst>
              <a:ext uri="{FF2B5EF4-FFF2-40B4-BE49-F238E27FC236}">
                <a16:creationId xmlns:a16="http://schemas.microsoft.com/office/drawing/2014/main" id="{7F5AFD1A-3F0D-667C-AB0C-691634CD77EC}"/>
              </a:ext>
            </a:extLst>
          </p:cNvPr>
          <p:cNvSpPr/>
          <p:nvPr/>
        </p:nvSpPr>
        <p:spPr>
          <a:xfrm>
            <a:off x="2492924" y="212035"/>
            <a:ext cx="7346883" cy="1446550"/>
          </a:xfrm>
          <a:prstGeom prst="rect">
            <a:avLst/>
          </a:prstGeom>
          <a:noFill/>
        </p:spPr>
        <p:txBody>
          <a:bodyPr wrap="none" lIns="91440" tIns="45720" rIns="91440" bIns="45720">
            <a:spAutoFit/>
          </a:bodyPr>
          <a:lstStyle/>
          <a:p>
            <a:pPr algn="ctr"/>
            <a:r>
              <a:rPr lang="en-US" sz="4400" b="0" cap="none" spc="0" dirty="0">
                <a:ln w="0"/>
                <a:solidFill>
                  <a:srgbClr val="FF0000"/>
                </a:solidFill>
                <a:effectLst>
                  <a:outerShdw blurRad="38100" dist="25400" dir="5400000" algn="ctr" rotWithShape="0">
                    <a:srgbClr val="6E747A">
                      <a:alpha val="43000"/>
                    </a:srgbClr>
                  </a:outerShdw>
                </a:effectLst>
                <a:latin typeface="Sassoon Primary" pitchFamily="50" charset="0"/>
              </a:rPr>
              <a:t>Primary 5/4 Homework – </a:t>
            </a:r>
          </a:p>
          <a:p>
            <a:pPr algn="ctr"/>
            <a:r>
              <a:rPr lang="en-US" sz="4400" b="0" cap="none" spc="0" dirty="0">
                <a:ln w="0"/>
                <a:solidFill>
                  <a:srgbClr val="FF0000"/>
                </a:solidFill>
                <a:effectLst>
                  <a:outerShdw blurRad="38100" dist="25400" dir="5400000" algn="ctr" rotWithShape="0">
                    <a:srgbClr val="6E747A">
                      <a:alpha val="43000"/>
                    </a:srgbClr>
                  </a:outerShdw>
                </a:effectLst>
                <a:latin typeface="Sassoon Primary" pitchFamily="50" charset="0"/>
              </a:rPr>
              <a:t>in partnership with parents</a:t>
            </a:r>
          </a:p>
        </p:txBody>
      </p:sp>
    </p:spTree>
    <p:extLst>
      <p:ext uri="{BB962C8B-B14F-4D97-AF65-F5344CB8AC3E}">
        <p14:creationId xmlns:p14="http://schemas.microsoft.com/office/powerpoint/2010/main" val="920863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481</Words>
  <Application>Microsoft Office PowerPoint</Application>
  <PresentationFormat>Widescreen</PresentationFormat>
  <Paragraphs>81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Comic Sans MS</vt:lpstr>
      <vt:lpstr>Sassoon Primary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McNeil</dc:creator>
  <cp:lastModifiedBy>NICOLA McNeil</cp:lastModifiedBy>
  <cp:revision>4</cp:revision>
  <dcterms:created xsi:type="dcterms:W3CDTF">2024-08-30T07:27:00Z</dcterms:created>
  <dcterms:modified xsi:type="dcterms:W3CDTF">2024-09-11T19:44:26Z</dcterms:modified>
</cp:coreProperties>
</file>