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5" r:id="rId3"/>
    <p:sldId id="266" r:id="rId4"/>
    <p:sldId id="256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8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33FF"/>
    <a:srgbClr val="FF66FF"/>
    <a:srgbClr val="FF6600"/>
    <a:srgbClr val="CC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8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0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0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8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6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7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1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0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0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AA4803-86BC-4F1C-BECE-D43F81B51DBD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E2BE3CF-E2CC-4442-8D7B-B7F47962F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15FCC-842B-562B-2183-27B52C26D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4DA8F6-6188-9BB3-E344-E613427891E3}"/>
              </a:ext>
            </a:extLst>
          </p:cNvPr>
          <p:cNvSpPr/>
          <p:nvPr/>
        </p:nvSpPr>
        <p:spPr>
          <a:xfrm>
            <a:off x="422031" y="416966"/>
            <a:ext cx="11310424" cy="6024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03AA5-F745-0869-9CA1-C07DD291BBB9}"/>
              </a:ext>
            </a:extLst>
          </p:cNvPr>
          <p:cNvSpPr/>
          <p:nvPr/>
        </p:nvSpPr>
        <p:spPr>
          <a:xfrm>
            <a:off x="1236337" y="770069"/>
            <a:ext cx="9719328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Welcome to Primary 2/1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C6220-0E56-6164-C548-1D7BC4CE6FF1}"/>
              </a:ext>
            </a:extLst>
          </p:cNvPr>
          <p:cNvSpPr/>
          <p:nvPr/>
        </p:nvSpPr>
        <p:spPr>
          <a:xfrm>
            <a:off x="2609529" y="5117595"/>
            <a:ext cx="7184979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Meet the Teacher Afternoon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4000" b="0" cap="none" spc="0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August</a:t>
            </a:r>
          </a:p>
        </p:txBody>
      </p:sp>
      <p:pic>
        <p:nvPicPr>
          <p:cNvPr id="1030" name="Picture 6" descr="Kids School Clipart Images – Browse 75,882 Stock Photos, Vectors, and Video  | Adobe Stock">
            <a:extLst>
              <a:ext uri="{FF2B5EF4-FFF2-40B4-BE49-F238E27FC236}">
                <a16:creationId xmlns:a16="http://schemas.microsoft.com/office/drawing/2014/main" id="{99A779B7-F333-AD4F-977F-BB44EE57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211" y="1878065"/>
            <a:ext cx="4397859" cy="26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6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D5CF01-0B1C-3758-F65C-9C209A34D4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878" y="4480414"/>
            <a:ext cx="1601554" cy="190438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B36845F-910D-72A9-052A-C707E736A79D}"/>
              </a:ext>
            </a:extLst>
          </p:cNvPr>
          <p:cNvSpPr txBox="1">
            <a:spLocks/>
          </p:cNvSpPr>
          <p:nvPr/>
        </p:nvSpPr>
        <p:spPr>
          <a:xfrm>
            <a:off x="419839" y="1955961"/>
            <a:ext cx="8928992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>
                <a:latin typeface="Bradley Hand ITC" panose="03070402050302030203" pitchFamily="66" charset="0"/>
              </a:rPr>
              <a:t>Mrs Kaney </a:t>
            </a:r>
            <a:r>
              <a:rPr lang="en-GB" sz="4400" dirty="0">
                <a:latin typeface="Bradley Hand ITC" panose="03070402050302030203" pitchFamily="66" charset="0"/>
              </a:rPr>
              <a:t>– Monday to Wednesday</a:t>
            </a:r>
          </a:p>
          <a:p>
            <a:endParaRPr lang="en-GB" sz="4400" dirty="0">
              <a:latin typeface="Bradley Hand ITC" panose="03070402050302030203" pitchFamily="66" charset="0"/>
            </a:endParaRPr>
          </a:p>
          <a:p>
            <a:endParaRPr lang="en-GB" sz="4400" dirty="0">
              <a:latin typeface="Bradley Hand ITC" panose="03070402050302030203" pitchFamily="66" charset="0"/>
            </a:endParaRPr>
          </a:p>
          <a:p>
            <a:endParaRPr lang="en-GB" sz="4400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4400" b="1" dirty="0">
                <a:latin typeface="Bradley Hand ITC" panose="03070402050302030203" pitchFamily="66" charset="0"/>
              </a:rPr>
              <a:t>Mrs Sim </a:t>
            </a:r>
            <a:r>
              <a:rPr lang="en-GB" sz="4400" dirty="0">
                <a:latin typeface="Bradley Hand ITC" panose="03070402050302030203" pitchFamily="66" charset="0"/>
              </a:rPr>
              <a:t>– Thursday  and Friday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8B0C79-3A22-C849-0157-B7366A827AB3}"/>
              </a:ext>
            </a:extLst>
          </p:cNvPr>
          <p:cNvSpPr/>
          <p:nvPr/>
        </p:nvSpPr>
        <p:spPr>
          <a:xfrm>
            <a:off x="2410543" y="212035"/>
            <a:ext cx="73709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Primary 2/1 Class Teachers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2C93B-4EC6-DBCE-0287-21A1838CB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878" y="1832425"/>
            <a:ext cx="1437632" cy="1797040"/>
          </a:xfrm>
          <a:prstGeom prst="rect">
            <a:avLst/>
          </a:prstGeom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89782ACA-869D-E954-180E-CFA57426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78" y="4476750"/>
            <a:ext cx="1601554" cy="19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9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ECB96-D620-C59E-A5A0-FDBD3BEC1726}"/>
              </a:ext>
            </a:extLst>
          </p:cNvPr>
          <p:cNvSpPr txBox="1"/>
          <p:nvPr/>
        </p:nvSpPr>
        <p:spPr>
          <a:xfrm>
            <a:off x="743292" y="0"/>
            <a:ext cx="1105114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en-US" altLang="en-US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Daily Routine for Primary 2/1</a:t>
            </a:r>
          </a:p>
          <a:p>
            <a:pPr marL="914400" indent="-9144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marL="914400" indent="-9144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Line up in the playground</a:t>
            </a:r>
          </a:p>
          <a:p>
            <a:pPr marL="914400" indent="-9144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Put away own resources (jacket, bag, lunchbox, homework folder, </a:t>
            </a:r>
            <a:r>
              <a:rPr lang="en-US" altLang="en-US" sz="2400" dirty="0" err="1">
                <a:latin typeface="Comic Sans MS" panose="030F0702030302020204" pitchFamily="66" charset="0"/>
              </a:rPr>
              <a:t>etc</a:t>
            </a:r>
            <a:r>
              <a:rPr lang="en-US" altLang="en-US" sz="2400" dirty="0">
                <a:latin typeface="Comic Sans MS" panose="030F0702030302020204" pitchFamily="66" charset="0"/>
              </a:rPr>
              <a:t>)</a:t>
            </a:r>
          </a:p>
          <a:p>
            <a:pPr marL="914400" indent="-9144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Prayers/register/ lunch choices</a:t>
            </a:r>
          </a:p>
          <a:p>
            <a:pPr marL="914400" indent="-9144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Learning activities throughout the day will include:</a:t>
            </a:r>
          </a:p>
          <a:p>
            <a:pPr algn="l">
              <a:spcBef>
                <a:spcPct val="0"/>
              </a:spcBef>
              <a:defRPr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marL="914400" indent="-914400" algn="l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Direct teaching time</a:t>
            </a:r>
          </a:p>
          <a:p>
            <a:pPr marL="914400" indent="-914400" algn="l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Play</a:t>
            </a:r>
          </a:p>
          <a:p>
            <a:pPr marL="914400" indent="-914400" algn="l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Independent activities</a:t>
            </a:r>
          </a:p>
          <a:p>
            <a:pPr marL="914400" indent="-914400" algn="l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Paired tasks</a:t>
            </a:r>
          </a:p>
          <a:p>
            <a:pPr marL="914400" indent="-914400" algn="l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Group learning activities</a:t>
            </a:r>
          </a:p>
          <a:p>
            <a:pPr marL="914400" indent="-914400" algn="l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dirty="0" err="1">
                <a:latin typeface="Comic Sans MS" panose="030F0702030302020204" pitchFamily="66" charset="0"/>
              </a:rPr>
              <a:t>Focussed</a:t>
            </a:r>
            <a:r>
              <a:rPr lang="en-US" altLang="en-US" sz="2400" dirty="0">
                <a:latin typeface="Comic Sans MS" panose="030F0702030302020204" pitchFamily="66" charset="0"/>
              </a:rPr>
              <a:t> teaching time with small groups</a:t>
            </a:r>
          </a:p>
          <a:p>
            <a:pPr marL="914400" indent="-914400" algn="l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marL="914400" indent="-9144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Each day one child will be chosen as PATHS pupil of the day and will receive their compliments from us.</a:t>
            </a:r>
          </a:p>
        </p:txBody>
      </p:sp>
    </p:spTree>
    <p:extLst>
      <p:ext uri="{BB962C8B-B14F-4D97-AF65-F5344CB8AC3E}">
        <p14:creationId xmlns:p14="http://schemas.microsoft.com/office/powerpoint/2010/main" val="60186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2F76CA-BEBE-174D-532C-40768ADC463E}"/>
              </a:ext>
            </a:extLst>
          </p:cNvPr>
          <p:cNvSpPr txBox="1"/>
          <p:nvPr/>
        </p:nvSpPr>
        <p:spPr>
          <a:xfrm>
            <a:off x="72887" y="2233441"/>
            <a:ext cx="120462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 description of the weekly homework will be added to the Homework Diary each Monday.</a:t>
            </a:r>
          </a:p>
          <a:p>
            <a:pPr algn="l"/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related resources will be sent home on a Monday, e.g. numeracy &amp; </a:t>
            </a:r>
            <a:r>
              <a:rPr lang="en-US" altLang="en-US" sz="2400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maths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worksheets and reading books (later in the term).</a:t>
            </a:r>
          </a:p>
          <a:p>
            <a:pPr algn="l"/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Primary 1 sounds and words will be added to their tubs throughout the week, so please bring tubs into school every day (as per letter sent home).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457200" marR="0" lvl="0" indent="-457200" algn="l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Reading books and cards and any worksheets given should be handed in on a </a:t>
            </a:r>
            <a:r>
              <a:rPr lang="en-US" altLang="en-US" sz="24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Friday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AFD1A-3F0D-667C-AB0C-691634CD77EC}"/>
              </a:ext>
            </a:extLst>
          </p:cNvPr>
          <p:cNvSpPr/>
          <p:nvPr/>
        </p:nvSpPr>
        <p:spPr>
          <a:xfrm>
            <a:off x="2492924" y="212035"/>
            <a:ext cx="73468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Primary 2/1 Homework – </a:t>
            </a:r>
          </a:p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in partnership with parents</a:t>
            </a:r>
          </a:p>
        </p:txBody>
      </p:sp>
      <p:pic>
        <p:nvPicPr>
          <p:cNvPr id="3074" name="Picture 2" descr="Homework Planning | Homework, Resource classroom, Homework clipart">
            <a:extLst>
              <a:ext uri="{FF2B5EF4-FFF2-40B4-BE49-F238E27FC236}">
                <a16:creationId xmlns:a16="http://schemas.microsoft.com/office/drawing/2014/main" id="{864CD92F-6F39-269B-2658-BF1046C6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9726" y="1"/>
            <a:ext cx="1913206" cy="191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6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B9962A-31D2-6531-6182-21FDC72FB3A4}"/>
              </a:ext>
            </a:extLst>
          </p:cNvPr>
          <p:cNvSpPr txBox="1"/>
          <p:nvPr/>
        </p:nvSpPr>
        <p:spPr>
          <a:xfrm>
            <a:off x="342039" y="1211604"/>
            <a:ext cx="11648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dirty="0">
                <a:latin typeface="Comic Sans MS" panose="030F0702030302020204" pitchFamily="66" charset="0"/>
              </a:rPr>
              <a:t>TERM 1…</a:t>
            </a:r>
          </a:p>
          <a:p>
            <a:pPr algn="l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9F15A9-6ECD-D8BA-7414-1423D8DD7922}"/>
              </a:ext>
            </a:extLst>
          </p:cNvPr>
          <p:cNvSpPr/>
          <p:nvPr/>
        </p:nvSpPr>
        <p:spPr>
          <a:xfrm>
            <a:off x="212665" y="212035"/>
            <a:ext cx="119074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Primary 2/1 Interdisciplinary Learning Focus</a:t>
            </a:r>
          </a:p>
        </p:txBody>
      </p:sp>
      <p:pic>
        <p:nvPicPr>
          <p:cNvPr id="2050" name="Picture 2" descr="The Rainbow Fish. Pfister, Marcus. The Rainbow Fish… | by ...">
            <a:extLst>
              <a:ext uri="{FF2B5EF4-FFF2-40B4-BE49-F238E27FC236}">
                <a16:creationId xmlns:a16="http://schemas.microsoft.com/office/drawing/2014/main" id="{FCEFE7D2-7C76-EDF1-C86B-1B1A61FC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65711"/>
            <a:ext cx="3695699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BC4B18-EF94-53C1-D715-6067B5277DC2}"/>
              </a:ext>
            </a:extLst>
          </p:cNvPr>
          <p:cNvSpPr txBox="1"/>
          <p:nvPr/>
        </p:nvSpPr>
        <p:spPr>
          <a:xfrm>
            <a:off x="342039" y="2552700"/>
            <a:ext cx="3201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Primary 1 focus on making friends!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5175D-F7ED-97B2-D4B0-F2CC090B61D0}"/>
              </a:ext>
            </a:extLst>
          </p:cNvPr>
          <p:cNvSpPr txBox="1"/>
          <p:nvPr/>
        </p:nvSpPr>
        <p:spPr>
          <a:xfrm>
            <a:off x="8258175" y="2609850"/>
            <a:ext cx="3019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Primary 2 focus is ‘what makes me special?’</a:t>
            </a:r>
          </a:p>
        </p:txBody>
      </p:sp>
      <p:pic>
        <p:nvPicPr>
          <p:cNvPr id="2052" name="Picture 4" descr="Teaching them to make good friends. |">
            <a:extLst>
              <a:ext uri="{FF2B5EF4-FFF2-40B4-BE49-F238E27FC236}">
                <a16:creationId xmlns:a16="http://schemas.microsoft.com/office/drawing/2014/main" id="{2D4401BB-D96E-BC58-A769-8F16DAFB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9" y="4385036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 Am Special Smiling Ribbon Reward ...">
            <a:extLst>
              <a:ext uri="{FF2B5EF4-FFF2-40B4-BE49-F238E27FC236}">
                <a16:creationId xmlns:a16="http://schemas.microsoft.com/office/drawing/2014/main" id="{CE98BB8E-97BC-6858-5841-A18156531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492" y="451236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Lesson Target Cliparts, Download Free Lesson Target Cliparts png  images, Free ClipArts on Clipart Library">
            <a:extLst>
              <a:ext uri="{FF2B5EF4-FFF2-40B4-BE49-F238E27FC236}">
                <a16:creationId xmlns:a16="http://schemas.microsoft.com/office/drawing/2014/main" id="{DAE83035-A243-827C-B18D-A1AE6AC3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2" y="51054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4BF3BD-4554-FB69-2D3C-D4BD3A5E8210}"/>
              </a:ext>
            </a:extLst>
          </p:cNvPr>
          <p:cNvSpPr txBox="1"/>
          <p:nvPr/>
        </p:nvSpPr>
        <p:spPr>
          <a:xfrm>
            <a:off x="736600" y="1303496"/>
            <a:ext cx="1114563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Meet The Teacher</a:t>
            </a:r>
            <a:endParaRPr lang="en-GB" sz="28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Formal Parent / Teacher Meeting – Using Seesaw posts to report progress.</a:t>
            </a:r>
            <a:endParaRPr lang="en-GB" sz="28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Daily / Weekly Seesaw Posts</a:t>
            </a:r>
            <a:endParaRPr lang="en-GB" sz="28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Unplanned daily / weekly conversations</a:t>
            </a:r>
            <a:endParaRPr lang="en-GB" sz="28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Sharing the learning events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Nativity </a:t>
            </a:r>
            <a:endParaRPr lang="en-GB" sz="28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Wall displays</a:t>
            </a:r>
            <a:endParaRPr lang="en-GB" sz="28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Learning conversations</a:t>
            </a:r>
            <a:endParaRPr lang="en-GB" sz="2800" b="0" i="0" u="none" strike="noStrike" dirty="0">
              <a:effectLst/>
              <a:latin typeface="Comic Sans MS" panose="030F0702030302020204" pitchFamily="66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51EE7-D15F-2A71-B60F-78EDAFB3BAF1}"/>
              </a:ext>
            </a:extLst>
          </p:cNvPr>
          <p:cNvSpPr/>
          <p:nvPr/>
        </p:nvSpPr>
        <p:spPr>
          <a:xfrm>
            <a:off x="1661136" y="271002"/>
            <a:ext cx="88697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Primary 2/1 Reporting to Parents</a:t>
            </a:r>
          </a:p>
        </p:txBody>
      </p:sp>
    </p:spTree>
    <p:extLst>
      <p:ext uri="{BB962C8B-B14F-4D97-AF65-F5344CB8AC3E}">
        <p14:creationId xmlns:p14="http://schemas.microsoft.com/office/powerpoint/2010/main" val="135324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97C86C-7A28-3804-2958-E96E05801210}"/>
              </a:ext>
            </a:extLst>
          </p:cNvPr>
          <p:cNvSpPr txBox="1"/>
          <p:nvPr/>
        </p:nvSpPr>
        <p:spPr>
          <a:xfrm>
            <a:off x="291547" y="1809214"/>
            <a:ext cx="11396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dirty="0">
                <a:latin typeface="Comic Sans MS" panose="030F0702030302020204" pitchFamily="66" charset="0"/>
              </a:rPr>
              <a:t>We report on your child’s progress in a wide variety of formal and informal ways including:</a:t>
            </a:r>
          </a:p>
          <a:p>
            <a:pPr algn="l"/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Informal Reporting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Social Media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Sharing Our Learning events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Newsletters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Term in a Nutshell class newsletters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algn="l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Please ensure you are registered on </a:t>
            </a:r>
            <a:r>
              <a:rPr lang="en-GB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Parentpay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8B4AD-D9AB-003F-A2A9-D2AD82103202}"/>
              </a:ext>
            </a:extLst>
          </p:cNvPr>
          <p:cNvSpPr/>
          <p:nvPr/>
        </p:nvSpPr>
        <p:spPr>
          <a:xfrm>
            <a:off x="1555114" y="297507"/>
            <a:ext cx="88697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Primary 2/1 Reporting to Parents</a:t>
            </a:r>
          </a:p>
        </p:txBody>
      </p:sp>
      <p:pic>
        <p:nvPicPr>
          <p:cNvPr id="6148" name="Picture 4" descr="Free Preschool Newsletter Cliparts, Download Free Preschool Newsletter  Cliparts png images, Free ClipArts on Clipart Library">
            <a:extLst>
              <a:ext uri="{FF2B5EF4-FFF2-40B4-BE49-F238E27FC236}">
                <a16:creationId xmlns:a16="http://schemas.microsoft.com/office/drawing/2014/main" id="{1A020D19-DA47-F7EC-BE22-075029B9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7530">
            <a:off x="9048294" y="4960937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ee Facebook Cliparts, Download Free Facebook Cliparts png images, Free  ClipArts on Clipart Library">
            <a:extLst>
              <a:ext uri="{FF2B5EF4-FFF2-40B4-BE49-F238E27FC236}">
                <a16:creationId xmlns:a16="http://schemas.microsoft.com/office/drawing/2014/main" id="{D9B07D9C-C87A-6A26-8808-ADD01AEF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3356" y="886569"/>
            <a:ext cx="892307" cy="8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lip Art Homework Diary Paper Image - Journal And Pencil Clipart, HD Png  Download - vhv">
            <a:extLst>
              <a:ext uri="{FF2B5EF4-FFF2-40B4-BE49-F238E27FC236}">
                <a16:creationId xmlns:a16="http://schemas.microsoft.com/office/drawing/2014/main" id="{0DE346A4-686F-C28A-E05C-92F1B79C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7730" y="2802117"/>
            <a:ext cx="1833489" cy="1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9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203AA5-F745-0869-9CA1-C07DD291BBB9}"/>
              </a:ext>
            </a:extLst>
          </p:cNvPr>
          <p:cNvSpPr/>
          <p:nvPr/>
        </p:nvSpPr>
        <p:spPr>
          <a:xfrm>
            <a:off x="181480" y="207361"/>
            <a:ext cx="1182903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Time to explore our classroom!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8" name="Picture 4" descr="School Kids in the Classroom Clip Art by Whimsy Clips | TPT - Clip Art  Library">
            <a:extLst>
              <a:ext uri="{FF2B5EF4-FFF2-40B4-BE49-F238E27FC236}">
                <a16:creationId xmlns:a16="http://schemas.microsoft.com/office/drawing/2014/main" id="{1D6C757E-B4EA-2446-2E8B-962CFC68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8961"/>
            <a:ext cx="5296263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BE3803-CD12-F5DA-340B-9A77B5B3FBDA}"/>
              </a:ext>
            </a:extLst>
          </p:cNvPr>
          <p:cNvSpPr txBox="1"/>
          <p:nvPr/>
        </p:nvSpPr>
        <p:spPr>
          <a:xfrm>
            <a:off x="548640" y="1308295"/>
            <a:ext cx="11043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Use our ‘</a:t>
            </a:r>
            <a:r>
              <a:rPr lang="en-GB" sz="3200" b="1" dirty="0">
                <a:latin typeface="Comic Sans MS" panose="030F0702030302020204" pitchFamily="66" charset="0"/>
              </a:rPr>
              <a:t>classroom tour</a:t>
            </a:r>
            <a:r>
              <a:rPr lang="en-GB" sz="3200" dirty="0">
                <a:latin typeface="Comic Sans MS" panose="030F0702030302020204" pitchFamily="66" charset="0"/>
              </a:rPr>
              <a:t>’ checklist to help your child show you around our classroom.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CFC3A-6ACB-1521-BD86-B7F661A6323C}"/>
              </a:ext>
            </a:extLst>
          </p:cNvPr>
          <p:cNvSpPr txBox="1"/>
          <p:nvPr/>
        </p:nvSpPr>
        <p:spPr>
          <a:xfrm>
            <a:off x="1727982" y="2890391"/>
            <a:ext cx="11043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If you have time, you and your child can also do the ‘</a:t>
            </a:r>
            <a:r>
              <a:rPr lang="en-GB" sz="3200" b="1" dirty="0">
                <a:latin typeface="Comic Sans MS" panose="030F0702030302020204" pitchFamily="66" charset="0"/>
              </a:rPr>
              <a:t>numeracy activities</a:t>
            </a:r>
            <a:r>
              <a:rPr lang="en-GB" sz="3200" dirty="0">
                <a:latin typeface="Comic Sans MS" panose="030F0702030302020204" pitchFamily="66" charset="0"/>
              </a:rPr>
              <a:t>’ placed around the room’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3349B-2498-4DF9-CAF5-03E209202C90}"/>
              </a:ext>
            </a:extLst>
          </p:cNvPr>
          <p:cNvSpPr txBox="1"/>
          <p:nvPr/>
        </p:nvSpPr>
        <p:spPr>
          <a:xfrm>
            <a:off x="6459641" y="5059717"/>
            <a:ext cx="631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latin typeface="Comic Sans MS" panose="030F0702030302020204" pitchFamily="66" charset="0"/>
              </a:rPr>
              <a:t>Thank you for coming</a:t>
            </a:r>
            <a:r>
              <a:rPr lang="en-GB" sz="3200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360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Rectangle 4119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4124" name="Rectangle 4123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7DF8E3-E883-6AD2-17B3-C37CCCD55473}"/>
              </a:ext>
            </a:extLst>
          </p:cNvPr>
          <p:cNvSpPr/>
          <p:nvPr/>
        </p:nvSpPr>
        <p:spPr>
          <a:xfrm>
            <a:off x="1069848" y="4590661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0" cap="none" spc="-1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Making new friends…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224E9D0-3CF8-9068-3F65-33622365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26101" b="1"/>
          <a:stretch/>
        </p:blipFill>
        <p:spPr bwMode="auto">
          <a:xfrm>
            <a:off x="1069848" y="470170"/>
            <a:ext cx="3429000" cy="35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preview">
            <a:extLst>
              <a:ext uri="{FF2B5EF4-FFF2-40B4-BE49-F238E27FC236}">
                <a16:creationId xmlns:a16="http://schemas.microsoft.com/office/drawing/2014/main" id="{EF1D15B7-4BC9-81CF-C9EC-E9BA7B30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3" r="1" b="1"/>
          <a:stretch/>
        </p:blipFill>
        <p:spPr bwMode="auto">
          <a:xfrm>
            <a:off x="4673857" y="470171"/>
            <a:ext cx="3427118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82CA886-3F12-BB64-A50A-9D4E5F7B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0" r="6195" b="1"/>
          <a:stretch/>
        </p:blipFill>
        <p:spPr bwMode="auto">
          <a:xfrm>
            <a:off x="8275984" y="470172"/>
            <a:ext cx="3427118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4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Rectangle 5156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159" name="Rectangle 5158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5161" name="Rectangle 5160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3" name="Rectangle 5162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EE4236-022A-6EEE-5F53-006A90A28833}"/>
              </a:ext>
            </a:extLst>
          </p:cNvPr>
          <p:cNvSpPr/>
          <p:nvPr/>
        </p:nvSpPr>
        <p:spPr>
          <a:xfrm>
            <a:off x="1069848" y="4590661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0" cap="none" spc="-1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Learning together…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A4C7A0-9177-48F2-9EF1-66EBB8F0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r="1" b="1"/>
          <a:stretch/>
        </p:blipFill>
        <p:spPr bwMode="auto">
          <a:xfrm>
            <a:off x="1069848" y="470170"/>
            <a:ext cx="3429000" cy="35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preview">
            <a:extLst>
              <a:ext uri="{FF2B5EF4-FFF2-40B4-BE49-F238E27FC236}">
                <a16:creationId xmlns:a16="http://schemas.microsoft.com/office/drawing/2014/main" id="{D39F4019-4EAB-CD98-9198-7FF2FA2A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r="20094" b="1"/>
          <a:stretch/>
        </p:blipFill>
        <p:spPr bwMode="auto">
          <a:xfrm>
            <a:off x="4673857" y="470171"/>
            <a:ext cx="3427118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>
            <a:extLst>
              <a:ext uri="{FF2B5EF4-FFF2-40B4-BE49-F238E27FC236}">
                <a16:creationId xmlns:a16="http://schemas.microsoft.com/office/drawing/2014/main" id="{6EE1AB5D-6B48-1BE3-99C4-A244A925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7848" b="1"/>
          <a:stretch/>
        </p:blipFill>
        <p:spPr bwMode="auto">
          <a:xfrm>
            <a:off x="8275984" y="470172"/>
            <a:ext cx="3427118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7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7" name="Rectangle 6166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9" name="Rectangle 6168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DC00E-C070-299C-F3DF-3E5BA5DC01A5}"/>
              </a:ext>
            </a:extLst>
          </p:cNvPr>
          <p:cNvSpPr/>
          <p:nvPr/>
        </p:nvSpPr>
        <p:spPr>
          <a:xfrm>
            <a:off x="1069848" y="4590661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cap="none" spc="-1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Doing our job</a:t>
            </a:r>
            <a:r>
              <a:rPr lang="en-US" sz="5900" spc="-1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n-US" sz="5900" cap="none" spc="-10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6148" name="Picture 4" descr="Image preview">
            <a:extLst>
              <a:ext uri="{FF2B5EF4-FFF2-40B4-BE49-F238E27FC236}">
                <a16:creationId xmlns:a16="http://schemas.microsoft.com/office/drawing/2014/main" id="{0B755BB0-7FCD-872D-39E6-1AF966F4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"/>
          <a:stretch/>
        </p:blipFill>
        <p:spPr bwMode="auto">
          <a:xfrm rot="5400000">
            <a:off x="-375944" y="846114"/>
            <a:ext cx="3557016" cy="28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preview">
            <a:extLst>
              <a:ext uri="{FF2B5EF4-FFF2-40B4-BE49-F238E27FC236}">
                <a16:creationId xmlns:a16="http://schemas.microsoft.com/office/drawing/2014/main" id="{BDFF0BE8-EB82-9317-68FF-016BA375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r="19275"/>
          <a:stretch/>
        </p:blipFill>
        <p:spPr bwMode="auto">
          <a:xfrm>
            <a:off x="2965992" y="474456"/>
            <a:ext cx="2805124" cy="35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879EE7B-3AE6-D557-381C-4ACDD69D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25957" b="1"/>
          <a:stretch/>
        </p:blipFill>
        <p:spPr bwMode="auto">
          <a:xfrm>
            <a:off x="5931983" y="474457"/>
            <a:ext cx="2805127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preview">
            <a:extLst>
              <a:ext uri="{FF2B5EF4-FFF2-40B4-BE49-F238E27FC236}">
                <a16:creationId xmlns:a16="http://schemas.microsoft.com/office/drawing/2014/main" id="{B68AF242-D9F4-A624-09D2-7140493F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r="5817" b="1"/>
          <a:stretch/>
        </p:blipFill>
        <p:spPr bwMode="auto">
          <a:xfrm>
            <a:off x="8897975" y="470172"/>
            <a:ext cx="2805126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4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7180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7185" name="Rectangle 7184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72778E-E6FE-7969-383D-1B94F5239DDE}"/>
              </a:ext>
            </a:extLst>
          </p:cNvPr>
          <p:cNvSpPr/>
          <p:nvPr/>
        </p:nvSpPr>
        <p:spPr>
          <a:xfrm>
            <a:off x="1069848" y="4590661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0" cap="none" spc="-1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Using technology…</a:t>
            </a:r>
          </a:p>
        </p:txBody>
      </p:sp>
      <p:pic>
        <p:nvPicPr>
          <p:cNvPr id="7174" name="Picture 6" descr="Image preview">
            <a:extLst>
              <a:ext uri="{FF2B5EF4-FFF2-40B4-BE49-F238E27FC236}">
                <a16:creationId xmlns:a16="http://schemas.microsoft.com/office/drawing/2014/main" id="{32AC6D1F-D240-884B-4036-19D8E98F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91" y="1013545"/>
            <a:ext cx="3331905" cy="249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preview">
            <a:extLst>
              <a:ext uri="{FF2B5EF4-FFF2-40B4-BE49-F238E27FC236}">
                <a16:creationId xmlns:a16="http://schemas.microsoft.com/office/drawing/2014/main" id="{E1DB91A0-9292-0125-465D-A0648F2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7329" y="1013545"/>
            <a:ext cx="3331905" cy="249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preview">
            <a:extLst>
              <a:ext uri="{FF2B5EF4-FFF2-40B4-BE49-F238E27FC236}">
                <a16:creationId xmlns:a16="http://schemas.microsoft.com/office/drawing/2014/main" id="{124F1F4D-A5B3-42DF-31F9-5FDF3F2B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0967" y="1013545"/>
            <a:ext cx="3331906" cy="24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2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D8E4-C8D7-D529-B858-345B3142532F}"/>
              </a:ext>
            </a:extLst>
          </p:cNvPr>
          <p:cNvSpPr txBox="1">
            <a:spLocks/>
          </p:cNvSpPr>
          <p:nvPr/>
        </p:nvSpPr>
        <p:spPr>
          <a:xfrm>
            <a:off x="-44252" y="112542"/>
            <a:ext cx="12314902" cy="60932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Our Shared Vision: </a:t>
            </a:r>
          </a:p>
          <a:p>
            <a:pPr algn="ctr"/>
            <a:b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We hope that this year we will all work together to ensure that we meet our school vision.  </a:t>
            </a:r>
            <a:b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learning, we are all growing and succeeding together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A916C-0EF7-BE66-8B0E-F7D5AFD14E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682" y="5344882"/>
            <a:ext cx="1257380" cy="12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D8E4-C8D7-D529-B858-345B3142532F}"/>
              </a:ext>
            </a:extLst>
          </p:cNvPr>
          <p:cNvSpPr txBox="1">
            <a:spLocks/>
          </p:cNvSpPr>
          <p:nvPr/>
        </p:nvSpPr>
        <p:spPr>
          <a:xfrm>
            <a:off x="0" y="773722"/>
            <a:ext cx="12314902" cy="45711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9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Support our School Vision, </a:t>
            </a:r>
          </a:p>
          <a:p>
            <a:pPr algn="ctr"/>
            <a:r>
              <a:rPr lang="en-GB" sz="4900" b="1" dirty="0">
                <a:solidFill>
                  <a:schemeClr val="tx1"/>
                </a:solidFill>
                <a:latin typeface="Comic Sans MS" panose="030F0702030302020204" pitchFamily="66" charset="0"/>
              </a:rPr>
              <a:t>our Shared Values are: </a:t>
            </a:r>
          </a:p>
          <a:p>
            <a:pPr algn="ctr"/>
            <a:endParaRPr lang="en-GB" sz="4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9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Faith, Trust, Team work, Respect, </a:t>
            </a:r>
          </a:p>
          <a:p>
            <a:pPr algn="ctr"/>
            <a:r>
              <a:rPr lang="en-GB" sz="49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Responsibility, Success</a:t>
            </a:r>
          </a:p>
          <a:p>
            <a:pPr algn="ctr"/>
            <a:endParaRPr lang="en-GB" sz="4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b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A916C-0EF7-BE66-8B0E-F7D5AFD14E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817" y="5443356"/>
            <a:ext cx="1257380" cy="1253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AACD7-E1F8-8F32-18A6-4742092CAEE4}"/>
              </a:ext>
            </a:extLst>
          </p:cNvPr>
          <p:cNvSpPr txBox="1"/>
          <p:nvPr/>
        </p:nvSpPr>
        <p:spPr>
          <a:xfrm>
            <a:off x="717452" y="4424623"/>
            <a:ext cx="111838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Learning about these values will help guide your child’s thinking and behaviour.</a:t>
            </a:r>
          </a:p>
        </p:txBody>
      </p:sp>
    </p:spTree>
    <p:extLst>
      <p:ext uri="{BB962C8B-B14F-4D97-AF65-F5344CB8AC3E}">
        <p14:creationId xmlns:p14="http://schemas.microsoft.com/office/powerpoint/2010/main" val="221615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66EDE-A79C-5E15-3262-694899DF117D}"/>
              </a:ext>
            </a:extLst>
          </p:cNvPr>
          <p:cNvSpPr txBox="1"/>
          <p:nvPr/>
        </p:nvSpPr>
        <p:spPr>
          <a:xfrm>
            <a:off x="121920" y="550269"/>
            <a:ext cx="1207008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help us achieve our school Vision and Values </a:t>
            </a:r>
          </a:p>
          <a:p>
            <a:pPr algn="l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Our School Aims are:</a:t>
            </a:r>
          </a:p>
          <a:p>
            <a:pPr algn="l"/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04800" algn="l"/>
            <a:r>
              <a:rPr lang="en-GB" sz="4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 Brave</a:t>
            </a:r>
            <a:endParaRPr lang="en-GB" sz="4400" dirty="0">
              <a:effectLst/>
              <a:latin typeface="Comic Sans MS" panose="030F0702030302020204" pitchFamily="66" charset="0"/>
            </a:endParaRPr>
          </a:p>
          <a:p>
            <a:pPr marL="304800" algn="l"/>
            <a:r>
              <a:rPr lang="en-GB" sz="4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nleash Creativity</a:t>
            </a:r>
            <a:endParaRPr lang="en-GB" sz="4400" dirty="0">
              <a:effectLst/>
              <a:latin typeface="Comic Sans MS" panose="030F0702030302020204" pitchFamily="66" charset="0"/>
            </a:endParaRPr>
          </a:p>
          <a:p>
            <a:pPr marL="304800" algn="l"/>
            <a:r>
              <a:rPr lang="en-GB" sz="4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emonstrate Excellence</a:t>
            </a:r>
            <a:endParaRPr lang="en-GB" sz="4400" dirty="0">
              <a:effectLst/>
              <a:latin typeface="Comic Sans MS" panose="030F0702030302020204" pitchFamily="66" charset="0"/>
            </a:endParaRPr>
          </a:p>
          <a:p>
            <a:pPr marL="304800" algn="l"/>
            <a:r>
              <a:rPr lang="en-GB" sz="4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how/Radiate Enthusiasm</a:t>
            </a:r>
          </a:p>
          <a:p>
            <a:pPr marL="304800" algn="l"/>
            <a:endParaRPr lang="en-GB" sz="440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4A156-D8B5-F8BC-B23D-1D0D5861B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765" y="5443356"/>
            <a:ext cx="1257380" cy="12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9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C50CAF-1477-9765-8ED6-483376E830A6}"/>
              </a:ext>
            </a:extLst>
          </p:cNvPr>
          <p:cNvSpPr/>
          <p:nvPr/>
        </p:nvSpPr>
        <p:spPr>
          <a:xfrm>
            <a:off x="3882092" y="0"/>
            <a:ext cx="4427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Our P2/1 Class…</a:t>
            </a:r>
          </a:p>
        </p:txBody>
      </p:sp>
      <p:pic>
        <p:nvPicPr>
          <p:cNvPr id="6" name="Picture 5" descr="A child wearing glasses and a vest&#10;&#10;Description automatically generated">
            <a:extLst>
              <a:ext uri="{FF2B5EF4-FFF2-40B4-BE49-F238E27FC236}">
                <a16:creationId xmlns:a16="http://schemas.microsoft.com/office/drawing/2014/main" id="{74737133-5E06-7E08-83AF-87D469FEE1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619" y="4695291"/>
            <a:ext cx="1209773" cy="13057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DB40AB-F4A8-D1C4-F28B-9A3988CC2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94" y="4695291"/>
            <a:ext cx="1152764" cy="13057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B2D53432-0AC4-438C-FB76-03EA85DA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36" y="1027902"/>
            <a:ext cx="1240961" cy="14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>
            <a:extLst>
              <a:ext uri="{FF2B5EF4-FFF2-40B4-BE49-F238E27FC236}">
                <a16:creationId xmlns:a16="http://schemas.microsoft.com/office/drawing/2014/main" id="{8961DEEC-AD96-9D1E-A198-81D6F43081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8309DE6-7F00-A62E-D642-CC1721CF9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24" y="1035774"/>
            <a:ext cx="1240961" cy="14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A5C4A9F8-3FF7-CF51-E193-9F5960A9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6671" y="1061891"/>
            <a:ext cx="1222747" cy="14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preview">
            <a:extLst>
              <a:ext uri="{FF2B5EF4-FFF2-40B4-BE49-F238E27FC236}">
                <a16:creationId xmlns:a16="http://schemas.microsoft.com/office/drawing/2014/main" id="{FDCCB4CE-E0C8-8952-60A0-AC3FEC441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487" y="3068966"/>
            <a:ext cx="1164952" cy="13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A92EBF81-7727-D4C7-9C96-64FC77F66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9" y="3016297"/>
            <a:ext cx="1209773" cy="13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preview">
            <a:extLst>
              <a:ext uri="{FF2B5EF4-FFF2-40B4-BE49-F238E27FC236}">
                <a16:creationId xmlns:a16="http://schemas.microsoft.com/office/drawing/2014/main" id="{9CA50F2B-5F99-6167-9A86-82D433FC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3" y="3028680"/>
            <a:ext cx="1262966" cy="14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preview">
            <a:extLst>
              <a:ext uri="{FF2B5EF4-FFF2-40B4-BE49-F238E27FC236}">
                <a16:creationId xmlns:a16="http://schemas.microsoft.com/office/drawing/2014/main" id="{7C927AB7-280C-D93A-D3AA-A75FA20D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32" y="1051380"/>
            <a:ext cx="1220346" cy="14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Image preview">
            <a:extLst>
              <a:ext uri="{FF2B5EF4-FFF2-40B4-BE49-F238E27FC236}">
                <a16:creationId xmlns:a16="http://schemas.microsoft.com/office/drawing/2014/main" id="{72B881A1-E878-C27E-7C6E-2D4793BC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20" y="3033053"/>
            <a:ext cx="1359616" cy="13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>
            <a:extLst>
              <a:ext uri="{FF2B5EF4-FFF2-40B4-BE49-F238E27FC236}">
                <a16:creationId xmlns:a16="http://schemas.microsoft.com/office/drawing/2014/main" id="{8D3B8E4C-9D7A-2D85-D27C-1C5F57ED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67" y="3068966"/>
            <a:ext cx="1297323" cy="13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Image preview">
            <a:extLst>
              <a:ext uri="{FF2B5EF4-FFF2-40B4-BE49-F238E27FC236}">
                <a16:creationId xmlns:a16="http://schemas.microsoft.com/office/drawing/2014/main" id="{27245AA7-6616-8580-7E6C-CF1308DC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52" y="3028680"/>
            <a:ext cx="1209773" cy="13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Image preview">
            <a:extLst>
              <a:ext uri="{FF2B5EF4-FFF2-40B4-BE49-F238E27FC236}">
                <a16:creationId xmlns:a16="http://schemas.microsoft.com/office/drawing/2014/main" id="{AAA8D2A9-9150-081E-58F7-57E447B7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10" y="1074856"/>
            <a:ext cx="1179955" cy="13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Image preview">
            <a:extLst>
              <a:ext uri="{FF2B5EF4-FFF2-40B4-BE49-F238E27FC236}">
                <a16:creationId xmlns:a16="http://schemas.microsoft.com/office/drawing/2014/main" id="{C2135F49-6D6D-690C-CFCF-C86FA52C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12" y="1074856"/>
            <a:ext cx="1175851" cy="13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Image preview">
            <a:extLst>
              <a:ext uri="{FF2B5EF4-FFF2-40B4-BE49-F238E27FC236}">
                <a16:creationId xmlns:a16="http://schemas.microsoft.com/office/drawing/2014/main" id="{128F55DC-9AB6-B57C-E108-CFFCC1F8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76" y="3028680"/>
            <a:ext cx="1209773" cy="14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Image preview">
            <a:extLst>
              <a:ext uri="{FF2B5EF4-FFF2-40B4-BE49-F238E27FC236}">
                <a16:creationId xmlns:a16="http://schemas.microsoft.com/office/drawing/2014/main" id="{12242F29-B2DD-5A86-24D9-B39C4C7E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85" y="4634421"/>
            <a:ext cx="1262965" cy="13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Image preview">
            <a:extLst>
              <a:ext uri="{FF2B5EF4-FFF2-40B4-BE49-F238E27FC236}">
                <a16:creationId xmlns:a16="http://schemas.microsoft.com/office/drawing/2014/main" id="{E808E40F-071C-9B62-F2B2-AFC72827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60412"/>
            <a:ext cx="1339290" cy="13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Image preview">
            <a:extLst>
              <a:ext uri="{FF2B5EF4-FFF2-40B4-BE49-F238E27FC236}">
                <a16:creationId xmlns:a16="http://schemas.microsoft.com/office/drawing/2014/main" id="{8EBA338E-28B2-DD0A-7531-9EDDBBA1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0" y="4610243"/>
            <a:ext cx="1209773" cy="13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>
            <a:extLst>
              <a:ext uri="{FF2B5EF4-FFF2-40B4-BE49-F238E27FC236}">
                <a16:creationId xmlns:a16="http://schemas.microsoft.com/office/drawing/2014/main" id="{262F9AC0-EC56-D486-932D-5A8826D5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64" y="4667396"/>
            <a:ext cx="1297323" cy="13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0" name="Picture 38" descr="Image preview">
            <a:extLst>
              <a:ext uri="{FF2B5EF4-FFF2-40B4-BE49-F238E27FC236}">
                <a16:creationId xmlns:a16="http://schemas.microsoft.com/office/drawing/2014/main" id="{17F64037-2E0F-53F4-9989-862D9EB0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331" y="4658014"/>
            <a:ext cx="1339290" cy="13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4" name="Picture 42" descr="Image preview">
            <a:extLst>
              <a:ext uri="{FF2B5EF4-FFF2-40B4-BE49-F238E27FC236}">
                <a16:creationId xmlns:a16="http://schemas.microsoft.com/office/drawing/2014/main" id="{35E09F37-3025-D8F3-9BEA-412165B5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043" y="4667396"/>
            <a:ext cx="1175851" cy="13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978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382</TotalTime>
  <Words>478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Bradley Hand ITC</vt:lpstr>
      <vt:lpstr>Comic Sans MS</vt:lpstr>
      <vt:lpstr>Corbel</vt:lpstr>
      <vt:lpstr>Wingdings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kaney</dc:creator>
  <cp:lastModifiedBy>stacy sim</cp:lastModifiedBy>
  <cp:revision>21</cp:revision>
  <dcterms:created xsi:type="dcterms:W3CDTF">2023-08-28T21:31:25Z</dcterms:created>
  <dcterms:modified xsi:type="dcterms:W3CDTF">2024-08-29T15:30:33Z</dcterms:modified>
</cp:coreProperties>
</file>