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1"/>
  </p:sldMasterIdLst>
  <p:notesMasterIdLst>
    <p:notesMasterId r:id="rId26"/>
  </p:notesMasterIdLst>
  <p:sldIdLst>
    <p:sldId id="260" r:id="rId2"/>
    <p:sldId id="261" r:id="rId3"/>
    <p:sldId id="262" r:id="rId4"/>
    <p:sldId id="257" r:id="rId5"/>
    <p:sldId id="258" r:id="rId6"/>
    <p:sldId id="265" r:id="rId7"/>
    <p:sldId id="264" r:id="rId8"/>
    <p:sldId id="259" r:id="rId9"/>
    <p:sldId id="263" r:id="rId10"/>
    <p:sldId id="270" r:id="rId11"/>
    <p:sldId id="266" r:id="rId12"/>
    <p:sldId id="267" r:id="rId13"/>
    <p:sldId id="268" r:id="rId14"/>
    <p:sldId id="269" r:id="rId15"/>
    <p:sldId id="273" r:id="rId16"/>
    <p:sldId id="274" r:id="rId17"/>
    <p:sldId id="275" r:id="rId18"/>
    <p:sldId id="272" r:id="rId19"/>
    <p:sldId id="276" r:id="rId20"/>
    <p:sldId id="277" r:id="rId21"/>
    <p:sldId id="280" r:id="rId22"/>
    <p:sldId id="278" r:id="rId23"/>
    <p:sldId id="279" r:id="rId24"/>
    <p:sldId id="271"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99655B-0DA4-4280-A580-4894C635FB2E}" type="datetimeFigureOut">
              <a:rPr lang="en-GB" smtClean="0"/>
              <a:t>27/08/2019</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19E0D6-A7B2-4140-A9A0-6FBC477DABC4}" type="slidenum">
              <a:rPr lang="en-GB" smtClean="0"/>
              <a:t>‹#›</a:t>
            </a:fld>
            <a:endParaRPr lang="en-GB"/>
          </a:p>
        </p:txBody>
      </p:sp>
    </p:spTree>
    <p:extLst>
      <p:ext uri="{BB962C8B-B14F-4D97-AF65-F5344CB8AC3E}">
        <p14:creationId xmlns:p14="http://schemas.microsoft.com/office/powerpoint/2010/main" val="11476017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119E0D6-A7B2-4140-A9A0-6FBC477DABC4}" type="slidenum">
              <a:rPr lang="en-GB" smtClean="0"/>
              <a:t>15</a:t>
            </a:fld>
            <a:endParaRPr lang="en-GB"/>
          </a:p>
        </p:txBody>
      </p:sp>
    </p:spTree>
    <p:extLst>
      <p:ext uri="{BB962C8B-B14F-4D97-AF65-F5344CB8AC3E}">
        <p14:creationId xmlns:p14="http://schemas.microsoft.com/office/powerpoint/2010/main" val="15477232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119E0D6-A7B2-4140-A9A0-6FBC477DABC4}" type="slidenum">
              <a:rPr lang="en-GB" smtClean="0"/>
              <a:t>16</a:t>
            </a:fld>
            <a:endParaRPr lang="en-GB"/>
          </a:p>
        </p:txBody>
      </p:sp>
    </p:spTree>
    <p:extLst>
      <p:ext uri="{BB962C8B-B14F-4D97-AF65-F5344CB8AC3E}">
        <p14:creationId xmlns:p14="http://schemas.microsoft.com/office/powerpoint/2010/main" val="1626361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119E0D6-A7B2-4140-A9A0-6FBC477DABC4}" type="slidenum">
              <a:rPr lang="en-GB" smtClean="0"/>
              <a:t>17</a:t>
            </a:fld>
            <a:endParaRPr lang="en-GB"/>
          </a:p>
        </p:txBody>
      </p:sp>
    </p:spTree>
    <p:extLst>
      <p:ext uri="{BB962C8B-B14F-4D97-AF65-F5344CB8AC3E}">
        <p14:creationId xmlns:p14="http://schemas.microsoft.com/office/powerpoint/2010/main" val="2264674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47" y="1122363"/>
            <a:ext cx="7773308" cy="2387600"/>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685347" y="3602038"/>
            <a:ext cx="777330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1ACDDED-E17C-442A-83F2-6FA46FD9DF93}" type="datetimeFigureOut">
              <a:rPr lang="en-GB" smtClean="0"/>
              <a:t>27/08/2019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AF3A16-CDB9-49A0-A365-2E2CA966B61F}" type="slidenum">
              <a:rPr lang="en-GB" smtClean="0"/>
              <a:t>‹#›</a:t>
            </a:fld>
            <a:endParaRPr lang="en-GB"/>
          </a:p>
        </p:txBody>
      </p:sp>
    </p:spTree>
    <p:extLst>
      <p:ext uri="{BB962C8B-B14F-4D97-AF65-F5344CB8AC3E}">
        <p14:creationId xmlns:p14="http://schemas.microsoft.com/office/powerpoint/2010/main" val="1356067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55" y="4289373"/>
            <a:ext cx="7775673" cy="819355"/>
          </a:xfrm>
        </p:spPr>
        <p:txBody>
          <a:bodyPr anchor="b">
            <a:normAutofit/>
          </a:bodyPr>
          <a:lstStyle>
            <a:lvl1pP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5355" y="621322"/>
            <a:ext cx="7775673"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346" y="5108728"/>
            <a:ext cx="7774499"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1ACDDED-E17C-442A-83F2-6FA46FD9DF93}" type="datetimeFigureOut">
              <a:rPr lang="en-GB" smtClean="0"/>
              <a:t>27/08/2019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AF3A16-CDB9-49A0-A365-2E2CA966B61F}" type="slidenum">
              <a:rPr lang="en-GB" smtClean="0"/>
              <a:t>‹#›</a:t>
            </a:fld>
            <a:endParaRPr lang="en-GB"/>
          </a:p>
        </p:txBody>
      </p:sp>
    </p:spTree>
    <p:extLst>
      <p:ext uri="{BB962C8B-B14F-4D97-AF65-F5344CB8AC3E}">
        <p14:creationId xmlns:p14="http://schemas.microsoft.com/office/powerpoint/2010/main" val="1240033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46" y="609601"/>
            <a:ext cx="7765322" cy="3424859"/>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347" y="4204820"/>
            <a:ext cx="776532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1ACDDED-E17C-442A-83F2-6FA46FD9DF93}" type="datetimeFigureOut">
              <a:rPr lang="en-GB" smtClean="0"/>
              <a:t>27/08/2019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AF3A16-CDB9-49A0-A365-2E2CA966B61F}" type="slidenum">
              <a:rPr lang="en-GB" smtClean="0"/>
              <a:t>‹#›</a:t>
            </a:fld>
            <a:endParaRPr lang="en-GB"/>
          </a:p>
        </p:txBody>
      </p:sp>
    </p:spTree>
    <p:extLst>
      <p:ext uri="{BB962C8B-B14F-4D97-AF65-F5344CB8AC3E}">
        <p14:creationId xmlns:p14="http://schemas.microsoft.com/office/powerpoint/2010/main" val="23725235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290484" y="3610032"/>
            <a:ext cx="6564224"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5345" y="4204821"/>
            <a:ext cx="776532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1ACDDED-E17C-442A-83F2-6FA46FD9DF93}" type="datetimeFigureOut">
              <a:rPr lang="en-GB" smtClean="0"/>
              <a:t>27/08/2019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AF3A16-CDB9-49A0-A365-2E2CA966B61F}" type="slidenum">
              <a:rPr lang="en-GB" smtClean="0"/>
              <a:t>‹#›</a:t>
            </a:fld>
            <a:endParaRPr lang="en-GB"/>
          </a:p>
        </p:txBody>
      </p:sp>
      <p:sp>
        <p:nvSpPr>
          <p:cNvPr id="10" name="TextBox 9"/>
          <p:cNvSpPr txBox="1"/>
          <p:nvPr/>
        </p:nvSpPr>
        <p:spPr>
          <a:xfrm>
            <a:off x="505245" y="641749"/>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946721" y="3073376"/>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732265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5355" y="2126943"/>
            <a:ext cx="7766495"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346" y="4650556"/>
            <a:ext cx="776532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1ACDDED-E17C-442A-83F2-6FA46FD9DF93}" type="datetimeFigureOut">
              <a:rPr lang="en-GB" smtClean="0"/>
              <a:t>27/08/2019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AF3A16-CDB9-49A0-A365-2E2CA966B61F}" type="slidenum">
              <a:rPr lang="en-GB" smtClean="0"/>
              <a:t>‹#›</a:t>
            </a:fld>
            <a:endParaRPr lang="en-GB"/>
          </a:p>
        </p:txBody>
      </p:sp>
    </p:spTree>
    <p:extLst>
      <p:ext uri="{BB962C8B-B14F-4D97-AF65-F5344CB8AC3E}">
        <p14:creationId xmlns:p14="http://schemas.microsoft.com/office/powerpoint/2010/main" val="25262867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85345" y="609601"/>
            <a:ext cx="7765322"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346" y="2088320"/>
            <a:ext cx="2474217"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346" y="2911624"/>
            <a:ext cx="2474217"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333658" y="2088320"/>
            <a:ext cx="2473919"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333659" y="2911624"/>
            <a:ext cx="247486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5979974" y="2088320"/>
            <a:ext cx="246840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5982260" y="2911624"/>
            <a:ext cx="2468408"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1ACDDED-E17C-442A-83F2-6FA46FD9DF93}" type="datetimeFigureOut">
              <a:rPr lang="en-GB" smtClean="0"/>
              <a:t>27/08/2019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DAF3A16-CDB9-49A0-A365-2E2CA966B61F}" type="slidenum">
              <a:rPr lang="en-GB" smtClean="0"/>
              <a:t>‹#›</a:t>
            </a:fld>
            <a:endParaRPr lang="en-GB"/>
          </a:p>
        </p:txBody>
      </p:sp>
    </p:spTree>
    <p:extLst>
      <p:ext uri="{BB962C8B-B14F-4D97-AF65-F5344CB8AC3E}">
        <p14:creationId xmlns:p14="http://schemas.microsoft.com/office/powerpoint/2010/main" val="31621395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685346" y="609601"/>
            <a:ext cx="7765322"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5347" y="3989147"/>
            <a:ext cx="2474216"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819015" y="2092235"/>
            <a:ext cx="2205038"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5347" y="4565409"/>
            <a:ext cx="2474216"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332026" y="3989147"/>
            <a:ext cx="2474237"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426747" y="2092235"/>
            <a:ext cx="2197894"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331011" y="4565408"/>
            <a:ext cx="2475252"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5980067" y="3989147"/>
            <a:ext cx="246742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6114603" y="2092235"/>
            <a:ext cx="219908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5979973" y="4565410"/>
            <a:ext cx="2470694" cy="122579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1ACDDED-E17C-442A-83F2-6FA46FD9DF93}" type="datetimeFigureOut">
              <a:rPr lang="en-GB" smtClean="0"/>
              <a:t>27/08/2019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DAF3A16-CDB9-49A0-A365-2E2CA966B61F}" type="slidenum">
              <a:rPr lang="en-GB" smtClean="0"/>
              <a:t>‹#›</a:t>
            </a:fld>
            <a:endParaRPr lang="en-GB"/>
          </a:p>
        </p:txBody>
      </p:sp>
    </p:spTree>
    <p:extLst>
      <p:ext uri="{BB962C8B-B14F-4D97-AF65-F5344CB8AC3E}">
        <p14:creationId xmlns:p14="http://schemas.microsoft.com/office/powerpoint/2010/main" val="30310372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1ACDDED-E17C-442A-83F2-6FA46FD9DF93}" type="datetimeFigureOut">
              <a:rPr lang="en-GB" smtClean="0"/>
              <a:t>27/08/2019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AF3A16-CDB9-49A0-A365-2E2CA966B61F}" type="slidenum">
              <a:rPr lang="en-GB" smtClean="0"/>
              <a:t>‹#›</a:t>
            </a:fld>
            <a:endParaRPr lang="en-GB"/>
          </a:p>
        </p:txBody>
      </p:sp>
    </p:spTree>
    <p:extLst>
      <p:ext uri="{BB962C8B-B14F-4D97-AF65-F5344CB8AC3E}">
        <p14:creationId xmlns:p14="http://schemas.microsoft.com/office/powerpoint/2010/main" val="17824943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609600"/>
            <a:ext cx="1906993"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346" y="609600"/>
            <a:ext cx="5744029"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1ACDDED-E17C-442A-83F2-6FA46FD9DF93}" type="datetimeFigureOut">
              <a:rPr lang="en-GB" smtClean="0"/>
              <a:t>27/08/2019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AF3A16-CDB9-49A0-A365-2E2CA966B61F}" type="slidenum">
              <a:rPr lang="en-GB" smtClean="0"/>
              <a:t>‹#›</a:t>
            </a:fld>
            <a:endParaRPr lang="en-GB"/>
          </a:p>
        </p:txBody>
      </p:sp>
    </p:spTree>
    <p:extLst>
      <p:ext uri="{BB962C8B-B14F-4D97-AF65-F5344CB8AC3E}">
        <p14:creationId xmlns:p14="http://schemas.microsoft.com/office/powerpoint/2010/main" val="1069787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1ACDDED-E17C-442A-83F2-6FA46FD9DF93}" type="datetimeFigureOut">
              <a:rPr lang="en-GB" smtClean="0"/>
              <a:t>27/08/2019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AF3A16-CDB9-49A0-A365-2E2CA966B61F}" type="slidenum">
              <a:rPr lang="en-GB" smtClean="0"/>
              <a:t>‹#›</a:t>
            </a:fld>
            <a:endParaRPr lang="en-GB"/>
          </a:p>
        </p:txBody>
      </p:sp>
    </p:spTree>
    <p:extLst>
      <p:ext uri="{BB962C8B-B14F-4D97-AF65-F5344CB8AC3E}">
        <p14:creationId xmlns:p14="http://schemas.microsoft.com/office/powerpoint/2010/main" val="772626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21933" y="657227"/>
            <a:ext cx="7300134" cy="2852737"/>
          </a:xfrm>
        </p:spPr>
        <p:txBody>
          <a:bodyPr anchor="b">
            <a:normAutofit/>
          </a:bodyPr>
          <a:lstStyle>
            <a:lvl1pPr>
              <a:defRPr sz="3400"/>
            </a:lvl1pPr>
          </a:lstStyle>
          <a:p>
            <a:r>
              <a:rPr lang="en-US" smtClean="0"/>
              <a:t>Click to edit Master title style</a:t>
            </a:r>
            <a:endParaRPr lang="en-US" dirty="0"/>
          </a:p>
        </p:txBody>
      </p:sp>
      <p:sp>
        <p:nvSpPr>
          <p:cNvPr id="3" name="Text Placeholder 2"/>
          <p:cNvSpPr>
            <a:spLocks noGrp="1"/>
          </p:cNvSpPr>
          <p:nvPr>
            <p:ph type="body" idx="1"/>
          </p:nvPr>
        </p:nvSpPr>
        <p:spPr>
          <a:xfrm>
            <a:off x="921933" y="3602039"/>
            <a:ext cx="7300134"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1ACDDED-E17C-442A-83F2-6FA46FD9DF93}" type="datetimeFigureOut">
              <a:rPr lang="en-GB" smtClean="0"/>
              <a:t>27/08/2019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AF3A16-CDB9-49A0-A365-2E2CA966B61F}" type="slidenum">
              <a:rPr lang="en-GB" smtClean="0"/>
              <a:t>‹#›</a:t>
            </a:fld>
            <a:endParaRPr lang="en-GB"/>
          </a:p>
        </p:txBody>
      </p:sp>
    </p:spTree>
    <p:extLst>
      <p:ext uri="{BB962C8B-B14F-4D97-AF65-F5344CB8AC3E}">
        <p14:creationId xmlns:p14="http://schemas.microsoft.com/office/powerpoint/2010/main" val="1106780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6321"/>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346" y="2088320"/>
            <a:ext cx="3829503" cy="370288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30052" y="2088320"/>
            <a:ext cx="3820616" cy="370288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1ACDDED-E17C-442A-83F2-6FA46FD9DF93}" type="datetimeFigureOut">
              <a:rPr lang="en-GB" smtClean="0"/>
              <a:t>27/08/2019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AF3A16-CDB9-49A0-A365-2E2CA966B61F}" type="slidenum">
              <a:rPr lang="en-GB" smtClean="0"/>
              <a:t>‹#›</a:t>
            </a:fld>
            <a:endParaRPr lang="en-GB"/>
          </a:p>
        </p:txBody>
      </p:sp>
    </p:spTree>
    <p:extLst>
      <p:ext uri="{BB962C8B-B14F-4D97-AF65-F5344CB8AC3E}">
        <p14:creationId xmlns:p14="http://schemas.microsoft.com/office/powerpoint/2010/main" val="4247729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5427" y="2088320"/>
            <a:ext cx="3600326"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346" y="2912232"/>
            <a:ext cx="3830406" cy="287896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59230" y="2088320"/>
            <a:ext cx="3591437"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912232"/>
            <a:ext cx="3821518" cy="287896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1ACDDED-E17C-442A-83F2-6FA46FD9DF93}" type="datetimeFigureOut">
              <a:rPr lang="en-GB" smtClean="0"/>
              <a:t>27/08/2019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DAF3A16-CDB9-49A0-A365-2E2CA966B61F}" type="slidenum">
              <a:rPr lang="en-GB" smtClean="0"/>
              <a:t>‹#›</a:t>
            </a:fld>
            <a:endParaRPr lang="en-GB"/>
          </a:p>
        </p:txBody>
      </p:sp>
    </p:spTree>
    <p:extLst>
      <p:ext uri="{BB962C8B-B14F-4D97-AF65-F5344CB8AC3E}">
        <p14:creationId xmlns:p14="http://schemas.microsoft.com/office/powerpoint/2010/main" val="1259814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1ACDDED-E17C-442A-83F2-6FA46FD9DF93}" type="datetimeFigureOut">
              <a:rPr lang="en-GB" smtClean="0"/>
              <a:t>27/08/2019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DAF3A16-CDB9-49A0-A365-2E2CA966B61F}" type="slidenum">
              <a:rPr lang="en-GB" smtClean="0"/>
              <a:t>‹#›</a:t>
            </a:fld>
            <a:endParaRPr lang="en-GB"/>
          </a:p>
        </p:txBody>
      </p:sp>
    </p:spTree>
    <p:extLst>
      <p:ext uri="{BB962C8B-B14F-4D97-AF65-F5344CB8AC3E}">
        <p14:creationId xmlns:p14="http://schemas.microsoft.com/office/powerpoint/2010/main" val="2644820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ACDDED-E17C-442A-83F2-6FA46FD9DF93}" type="datetimeFigureOut">
              <a:rPr lang="en-GB" smtClean="0"/>
              <a:t>27/08/2019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DAF3A16-CDB9-49A0-A365-2E2CA966B61F}" type="slidenum">
              <a:rPr lang="en-GB" smtClean="0"/>
              <a:t>‹#›</a:t>
            </a:fld>
            <a:endParaRPr lang="en-GB"/>
          </a:p>
        </p:txBody>
      </p:sp>
    </p:spTree>
    <p:extLst>
      <p:ext uri="{BB962C8B-B14F-4D97-AF65-F5344CB8AC3E}">
        <p14:creationId xmlns:p14="http://schemas.microsoft.com/office/powerpoint/2010/main" val="439552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2949178" cy="2362200"/>
          </a:xfrm>
        </p:spPr>
        <p:txBody>
          <a:bodyPr anchor="b">
            <a:normAutofit/>
          </a:bodyPr>
          <a:lstStyle>
            <a:lvl1pPr>
              <a:defRPr sz="2800"/>
            </a:lvl1pPr>
          </a:lstStyle>
          <a:p>
            <a:r>
              <a:rPr lang="en-US" smtClean="0"/>
              <a:t>Click to edit Master title style</a:t>
            </a:r>
            <a:endParaRPr lang="en-US" dirty="0"/>
          </a:p>
        </p:txBody>
      </p:sp>
      <p:sp>
        <p:nvSpPr>
          <p:cNvPr id="3" name="Content Placeholder 2"/>
          <p:cNvSpPr>
            <a:spLocks noGrp="1"/>
          </p:cNvSpPr>
          <p:nvPr>
            <p:ph idx="1"/>
          </p:nvPr>
        </p:nvSpPr>
        <p:spPr>
          <a:xfrm>
            <a:off x="3808548" y="609600"/>
            <a:ext cx="4642119" cy="518160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7921" y="2971801"/>
            <a:ext cx="2949178"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1ACDDED-E17C-442A-83F2-6FA46FD9DF93}" type="datetimeFigureOut">
              <a:rPr lang="en-GB" smtClean="0"/>
              <a:t>27/08/2019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AF3A16-CDB9-49A0-A365-2E2CA966B61F}" type="slidenum">
              <a:rPr lang="en-GB" smtClean="0"/>
              <a:t>‹#›</a:t>
            </a:fld>
            <a:endParaRPr lang="en-GB"/>
          </a:p>
        </p:txBody>
      </p:sp>
    </p:spTree>
    <p:extLst>
      <p:ext uri="{BB962C8B-B14F-4D97-AF65-F5344CB8AC3E}">
        <p14:creationId xmlns:p14="http://schemas.microsoft.com/office/powerpoint/2010/main" val="3803394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4167603" cy="2362200"/>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249932" y="758881"/>
            <a:ext cx="2966938"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346" y="2971800"/>
            <a:ext cx="4171242"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1ACDDED-E17C-442A-83F2-6FA46FD9DF93}" type="datetimeFigureOut">
              <a:rPr lang="en-GB" smtClean="0"/>
              <a:t>27/08/2019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AF3A16-CDB9-49A0-A365-2E2CA966B61F}" type="slidenum">
              <a:rPr lang="en-GB" smtClean="0"/>
              <a:t>‹#›</a:t>
            </a:fld>
            <a:endParaRPr lang="en-GB"/>
          </a:p>
        </p:txBody>
      </p:sp>
    </p:spTree>
    <p:extLst>
      <p:ext uri="{BB962C8B-B14F-4D97-AF65-F5344CB8AC3E}">
        <p14:creationId xmlns:p14="http://schemas.microsoft.com/office/powerpoint/2010/main" val="4252161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347" y="609601"/>
            <a:ext cx="7765321" cy="132632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346" y="2096064"/>
            <a:ext cx="7765322" cy="369513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759052" y="5883276"/>
            <a:ext cx="20574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1ACDDED-E17C-442A-83F2-6FA46FD9DF93}" type="datetimeFigureOut">
              <a:rPr lang="en-GB" smtClean="0"/>
              <a:t>27/08/2019</a:t>
            </a:fld>
            <a:endParaRPr lang="en-GB"/>
          </a:p>
        </p:txBody>
      </p:sp>
      <p:sp>
        <p:nvSpPr>
          <p:cNvPr id="5" name="Footer Placeholder 4"/>
          <p:cNvSpPr>
            <a:spLocks noGrp="1"/>
          </p:cNvSpPr>
          <p:nvPr>
            <p:ph type="ftr" sz="quarter" idx="3"/>
          </p:nvPr>
        </p:nvSpPr>
        <p:spPr>
          <a:xfrm>
            <a:off x="685346" y="5883276"/>
            <a:ext cx="5004649"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7885509" y="5883276"/>
            <a:ext cx="565159"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DAF3A16-CDB9-49A0-A365-2E2CA966B61F}" type="slidenum">
              <a:rPr lang="en-GB" smtClean="0"/>
              <a:t>‹#›</a:t>
            </a:fld>
            <a:endParaRPr lang="en-GB"/>
          </a:p>
        </p:txBody>
      </p:sp>
    </p:spTree>
    <p:extLst>
      <p:ext uri="{BB962C8B-B14F-4D97-AF65-F5344CB8AC3E}">
        <p14:creationId xmlns:p14="http://schemas.microsoft.com/office/powerpoint/2010/main" val="1622795324"/>
      </p:ext>
    </p:extLst>
  </p:cSld>
  <p:clrMap bg1="dk1" tx1="lt1" bg2="dk2" tx2="lt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 id="2147483800" r:id="rId14"/>
    <p:sldLayoutId id="2147483801" r:id="rId15"/>
    <p:sldLayoutId id="2147483802" r:id="rId16"/>
    <p:sldLayoutId id="2147483803"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520" y="0"/>
            <a:ext cx="9145016" cy="6093296"/>
          </a:xfrm>
        </p:spPr>
        <p:txBody>
          <a:bodyPr>
            <a:normAutofit fontScale="90000"/>
          </a:bodyPr>
          <a:lstStyle/>
          <a:p>
            <a:pPr algn="ctr"/>
            <a:r>
              <a:rPr lang="en-GB" dirty="0">
                <a:solidFill>
                  <a:schemeClr val="tx1"/>
                </a:solidFill>
                <a:latin typeface="Comic Sans MS" panose="030F0702030302020204" pitchFamily="66" charset="0"/>
              </a:rPr>
              <a:t/>
            </a:r>
            <a:br>
              <a:rPr lang="en-GB" dirty="0">
                <a:solidFill>
                  <a:schemeClr val="tx1"/>
                </a:solidFill>
                <a:latin typeface="Comic Sans MS" panose="030F0702030302020204" pitchFamily="66" charset="0"/>
              </a:rPr>
            </a:br>
            <a:r>
              <a:rPr lang="en-GB" dirty="0">
                <a:solidFill>
                  <a:schemeClr val="tx1"/>
                </a:solidFill>
                <a:latin typeface="Comic Sans MS" panose="030F0702030302020204" pitchFamily="66" charset="0"/>
              </a:rPr>
              <a:t>Our Shared Vision: </a:t>
            </a:r>
            <a:br>
              <a:rPr lang="en-GB" dirty="0">
                <a:solidFill>
                  <a:schemeClr val="tx1"/>
                </a:solidFill>
                <a:latin typeface="Comic Sans MS" panose="030F0702030302020204" pitchFamily="66" charset="0"/>
              </a:rPr>
            </a:br>
            <a:r>
              <a:rPr lang="en-GB" dirty="0">
                <a:solidFill>
                  <a:schemeClr val="tx1"/>
                </a:solidFill>
                <a:latin typeface="Bradley Hand ITC" panose="03070402050302030203" pitchFamily="66" charset="0"/>
              </a:rPr>
              <a:t>We hope that this year all of us will work together to ensure that we meet our school vision.  </a:t>
            </a:r>
            <a:br>
              <a:rPr lang="en-GB" dirty="0">
                <a:solidFill>
                  <a:schemeClr val="tx1"/>
                </a:solidFill>
                <a:latin typeface="Bradley Hand ITC" panose="03070402050302030203" pitchFamily="66" charset="0"/>
              </a:rPr>
            </a:br>
            <a:r>
              <a:rPr lang="en-GB" dirty="0">
                <a:solidFill>
                  <a:schemeClr val="tx1"/>
                </a:solidFill>
                <a:latin typeface="Comic Sans MS" panose="030F0702030302020204" pitchFamily="66" charset="0"/>
              </a:rPr>
              <a:t/>
            </a:r>
            <a:br>
              <a:rPr lang="en-GB" dirty="0">
                <a:solidFill>
                  <a:schemeClr val="tx1"/>
                </a:solidFill>
                <a:latin typeface="Comic Sans MS" panose="030F0702030302020204" pitchFamily="66" charset="0"/>
              </a:rPr>
            </a:br>
            <a:r>
              <a:rPr lang="en-GB" dirty="0">
                <a:solidFill>
                  <a:srgbClr val="FF0000"/>
                </a:solidFill>
                <a:effectLst>
                  <a:outerShdw blurRad="38100" dist="38100" dir="2700000" algn="tl">
                    <a:srgbClr val="000000">
                      <a:alpha val="43137"/>
                    </a:srgbClr>
                  </a:outerShdw>
                </a:effectLst>
                <a:latin typeface="Bradley Hand ITC" panose="03070402050302030203" pitchFamily="66" charset="0"/>
              </a:rPr>
              <a:t>In learning, we are all growing and succeeding together</a:t>
            </a:r>
            <a:r>
              <a:rPr lang="en-GB" dirty="0">
                <a:solidFill>
                  <a:srgbClr val="FF0000"/>
                </a:solidFill>
                <a:latin typeface="Bradley Hand ITC" panose="03070402050302030203" pitchFamily="66" charset="0"/>
              </a:rPr>
              <a:t>.</a:t>
            </a:r>
          </a:p>
        </p:txBody>
      </p:sp>
      <p:sp>
        <p:nvSpPr>
          <p:cNvPr id="4" name="Title 1"/>
          <p:cNvSpPr txBox="1">
            <a:spLocks/>
          </p:cNvSpPr>
          <p:nvPr/>
        </p:nvSpPr>
        <p:spPr>
          <a:xfrm>
            <a:off x="-108520" y="2204864"/>
            <a:ext cx="9252520" cy="2376264"/>
          </a:xfrm>
          <a:prstGeom prst="rect">
            <a:avLst/>
          </a:prstGeom>
          <a:ln>
            <a:noFill/>
          </a:ln>
        </p:spPr>
        <p:txBody>
          <a:bodyPr vert="horz" lIns="0" tIns="0" rIns="18288" bIns="0" anchor="b">
            <a:normAutofit fontScale="97500"/>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algn="ctr"/>
            <a:r>
              <a:rPr lang="en-GB" dirty="0">
                <a:solidFill>
                  <a:schemeClr val="tx1"/>
                </a:solidFill>
                <a:latin typeface="Comic Sans MS" panose="030F0702030302020204" pitchFamily="66" charset="0"/>
              </a:rPr>
              <a:t/>
            </a:r>
            <a:br>
              <a:rPr lang="en-GB" dirty="0">
                <a:solidFill>
                  <a:schemeClr val="tx1"/>
                </a:solidFill>
                <a:latin typeface="Comic Sans MS" panose="030F0702030302020204" pitchFamily="66" charset="0"/>
              </a:rPr>
            </a:br>
            <a:endParaRPr lang="en-GB" dirty="0">
              <a:solidFill>
                <a:schemeClr val="tx1"/>
              </a:solidFill>
              <a:latin typeface="Bradley Hand ITC" panose="03070402050302030203" pitchFamily="66" charset="0"/>
            </a:endParaRPr>
          </a:p>
        </p:txBody>
      </p:sp>
      <p:sp>
        <p:nvSpPr>
          <p:cNvPr id="6" name="Title 1"/>
          <p:cNvSpPr txBox="1">
            <a:spLocks/>
          </p:cNvSpPr>
          <p:nvPr/>
        </p:nvSpPr>
        <p:spPr>
          <a:xfrm>
            <a:off x="0" y="4005064"/>
            <a:ext cx="9144000" cy="2376264"/>
          </a:xfrm>
          <a:prstGeom prst="rect">
            <a:avLst/>
          </a:prstGeom>
          <a:ln>
            <a:noFill/>
          </a:ln>
        </p:spPr>
        <p:txBody>
          <a:bodyPr vert="horz" lIns="0" tIns="0" rIns="18288" bIns="0" anchor="b">
            <a:normAutofit fontScale="97500"/>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algn="ctr"/>
            <a:r>
              <a:rPr lang="en-GB" dirty="0">
                <a:solidFill>
                  <a:schemeClr val="tx1"/>
                </a:solidFill>
                <a:latin typeface="Comic Sans MS" panose="030F0702030302020204" pitchFamily="66" charset="0"/>
              </a:rPr>
              <a:t/>
            </a:r>
            <a:br>
              <a:rPr lang="en-GB" dirty="0">
                <a:solidFill>
                  <a:schemeClr val="tx1"/>
                </a:solidFill>
                <a:latin typeface="Comic Sans MS" panose="030F0702030302020204" pitchFamily="66" charset="0"/>
              </a:rPr>
            </a:br>
            <a:endParaRPr lang="en-GB" dirty="0">
              <a:solidFill>
                <a:schemeClr val="tx1"/>
              </a:solidFill>
              <a:latin typeface="Bradley Hand ITC" panose="03070402050302030203" pitchFamily="66" charset="0"/>
            </a:endParaRPr>
          </a:p>
        </p:txBody>
      </p:sp>
    </p:spTree>
    <p:extLst>
      <p:ext uri="{BB962C8B-B14F-4D97-AF65-F5344CB8AC3E}">
        <p14:creationId xmlns:p14="http://schemas.microsoft.com/office/powerpoint/2010/main" val="151324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360040"/>
            <a:ext cx="8568952" cy="2492896"/>
          </a:xfrm>
        </p:spPr>
        <p:txBody>
          <a:bodyPr>
            <a:normAutofit fontScale="90000"/>
          </a:bodyPr>
          <a:lstStyle/>
          <a:p>
            <a:pPr algn="ctr"/>
            <a:r>
              <a:rPr lang="en-GB" sz="5400" dirty="0">
                <a:latin typeface="Comic Sans MS" pitchFamily="66" charset="0"/>
              </a:rPr>
              <a:t>Homework  </a:t>
            </a:r>
            <a:br>
              <a:rPr lang="en-GB" sz="5400" dirty="0">
                <a:latin typeface="Comic Sans MS" pitchFamily="66" charset="0"/>
              </a:rPr>
            </a:br>
            <a:r>
              <a:rPr lang="en-GB" sz="5400" dirty="0">
                <a:latin typeface="Comic Sans MS" pitchFamily="66" charset="0"/>
              </a:rPr>
              <a:t>Working In Partnership With Parents</a:t>
            </a:r>
          </a:p>
        </p:txBody>
      </p:sp>
      <p:sp>
        <p:nvSpPr>
          <p:cNvPr id="3" name="Subtitle 2"/>
          <p:cNvSpPr>
            <a:spLocks noGrp="1"/>
          </p:cNvSpPr>
          <p:nvPr>
            <p:ph type="subTitle" idx="1"/>
          </p:nvPr>
        </p:nvSpPr>
        <p:spPr>
          <a:xfrm>
            <a:off x="251520" y="2996952"/>
            <a:ext cx="8136576" cy="3744416"/>
          </a:xfrm>
        </p:spPr>
        <p:txBody>
          <a:bodyPr>
            <a:normAutofit/>
          </a:bodyPr>
          <a:lstStyle/>
          <a:p>
            <a:pPr algn="ctr">
              <a:spcBef>
                <a:spcPct val="0"/>
              </a:spcBef>
              <a:buFontTx/>
              <a:buAutoNum type="arabicPeriod"/>
            </a:pPr>
            <a:r>
              <a:rPr lang="en-US" altLang="en-US" sz="3600" dirty="0">
                <a:latin typeface="Comic Sans MS" panose="030F0702030302020204" pitchFamily="66" charset="0"/>
              </a:rPr>
              <a:t>This is our Faith and God’s Loving Plan </a:t>
            </a:r>
            <a:r>
              <a:rPr lang="en-US" altLang="en-US" sz="3600" dirty="0" err="1">
                <a:latin typeface="Comic Sans MS" panose="030F0702030302020204" pitchFamily="66" charset="0"/>
              </a:rPr>
              <a:t>programmes</a:t>
            </a:r>
            <a:r>
              <a:rPr lang="en-US" altLang="en-US" sz="3600" dirty="0">
                <a:latin typeface="Comic Sans MS" panose="030F0702030302020204" pitchFamily="66" charset="0"/>
              </a:rPr>
              <a:t> and materials</a:t>
            </a:r>
            <a:r>
              <a:rPr lang="en-US" altLang="en-US" sz="3600" dirty="0" smtClean="0">
                <a:latin typeface="Comic Sans MS" panose="030F0702030302020204" pitchFamily="66" charset="0"/>
              </a:rPr>
              <a:t>.</a:t>
            </a:r>
          </a:p>
          <a:p>
            <a:pPr algn="ctr">
              <a:spcBef>
                <a:spcPct val="0"/>
              </a:spcBef>
              <a:buFontTx/>
              <a:buAutoNum type="arabicPeriod"/>
            </a:pPr>
            <a:r>
              <a:rPr lang="en-US" altLang="en-US" sz="3600" dirty="0" smtClean="0">
                <a:latin typeface="Comic Sans MS" panose="030F0702030302020204" pitchFamily="66" charset="0"/>
              </a:rPr>
              <a:t>Pope Francis/Confirmation</a:t>
            </a:r>
            <a:endParaRPr lang="en-US" altLang="en-US" sz="3600" dirty="0">
              <a:latin typeface="Comic Sans MS" panose="030F0702030302020204" pitchFamily="66" charset="0"/>
            </a:endParaRPr>
          </a:p>
          <a:p>
            <a:pPr algn="ctr">
              <a:spcBef>
                <a:spcPct val="0"/>
              </a:spcBef>
              <a:buFontTx/>
              <a:buAutoNum type="arabicPeriod"/>
            </a:pPr>
            <a:r>
              <a:rPr lang="en-US" altLang="en-US" sz="3600" dirty="0">
                <a:latin typeface="Comic Sans MS" panose="030F0702030302020204" pitchFamily="66" charset="0"/>
              </a:rPr>
              <a:t>Curricular News.</a:t>
            </a:r>
          </a:p>
          <a:p>
            <a:pPr algn="ctr">
              <a:spcBef>
                <a:spcPct val="0"/>
              </a:spcBef>
              <a:buFontTx/>
              <a:buAutoNum type="arabicPeriod"/>
            </a:pPr>
            <a:r>
              <a:rPr lang="en-US" altLang="en-US" sz="3600" dirty="0">
                <a:latin typeface="Comic Sans MS" panose="030F0702030302020204" pitchFamily="66" charset="0"/>
              </a:rPr>
              <a:t>Parental Prompts.</a:t>
            </a:r>
          </a:p>
          <a:p>
            <a:pPr algn="l"/>
            <a:endParaRPr lang="en-GB" sz="4800" dirty="0">
              <a:latin typeface="Bradley Hand ITC" panose="03070402050302030203" pitchFamily="66" charset="0"/>
            </a:endParaRPr>
          </a:p>
        </p:txBody>
      </p:sp>
    </p:spTree>
    <p:extLst>
      <p:ext uri="{BB962C8B-B14F-4D97-AF65-F5344CB8AC3E}">
        <p14:creationId xmlns:p14="http://schemas.microsoft.com/office/powerpoint/2010/main" val="32430645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620688"/>
            <a:ext cx="8568952" cy="1296144"/>
          </a:xfrm>
        </p:spPr>
        <p:txBody>
          <a:bodyPr>
            <a:normAutofit fontScale="90000"/>
          </a:bodyPr>
          <a:lstStyle/>
          <a:p>
            <a:pPr algn="ctr"/>
            <a:r>
              <a:rPr lang="en-GB" sz="6600" dirty="0">
                <a:latin typeface="Comic Sans MS" pitchFamily="66" charset="0"/>
              </a:rPr>
              <a:t>Flexible Learning Plan</a:t>
            </a:r>
          </a:p>
        </p:txBody>
      </p:sp>
      <p:sp>
        <p:nvSpPr>
          <p:cNvPr id="3" name="Subtitle 2"/>
          <p:cNvSpPr>
            <a:spLocks noGrp="1"/>
          </p:cNvSpPr>
          <p:nvPr>
            <p:ph type="subTitle" idx="1"/>
          </p:nvPr>
        </p:nvSpPr>
        <p:spPr>
          <a:xfrm>
            <a:off x="533400" y="2060848"/>
            <a:ext cx="7854696" cy="4320480"/>
          </a:xfrm>
        </p:spPr>
        <p:txBody>
          <a:bodyPr>
            <a:normAutofit fontScale="77500" lnSpcReduction="20000"/>
          </a:bodyPr>
          <a:lstStyle/>
          <a:p>
            <a:pPr algn="l"/>
            <a:r>
              <a:rPr lang="en-GB" sz="4800" dirty="0" smtClean="0">
                <a:latin typeface="Comic Sans MS" panose="030F0702030302020204" pitchFamily="66" charset="0"/>
              </a:rPr>
              <a:t>Social Subjects /HWB/ Novel Studies/ STEM Learning</a:t>
            </a:r>
          </a:p>
          <a:p>
            <a:pPr algn="l"/>
            <a:r>
              <a:rPr lang="en-GB" sz="4800" dirty="0" smtClean="0">
                <a:latin typeface="Comic Sans MS" panose="030F0702030302020204" pitchFamily="66" charset="0"/>
              </a:rPr>
              <a:t>Energy/Biodiversity/Micro-organisms/ </a:t>
            </a:r>
            <a:r>
              <a:rPr lang="en-GB" sz="4800" dirty="0" err="1" smtClean="0">
                <a:latin typeface="Comic Sans MS" panose="030F0702030302020204" pitchFamily="66" charset="0"/>
              </a:rPr>
              <a:t>Earth;s</a:t>
            </a:r>
            <a:r>
              <a:rPr lang="en-GB" sz="4800" dirty="0" smtClean="0">
                <a:latin typeface="Comic Sans MS" panose="030F0702030302020204" pitchFamily="66" charset="0"/>
              </a:rPr>
              <a:t> Structure/ Chemical change/Buoyancy/Topical Science</a:t>
            </a:r>
          </a:p>
          <a:p>
            <a:pPr algn="l"/>
            <a:r>
              <a:rPr lang="en-GB" sz="4800" dirty="0" smtClean="0">
                <a:latin typeface="Comic Sans MS" panose="030F0702030302020204" pitchFamily="66" charset="0"/>
              </a:rPr>
              <a:t> </a:t>
            </a:r>
            <a:endParaRPr lang="en-GB" sz="4800" dirty="0">
              <a:latin typeface="Comic Sans MS" panose="030F0702030302020204" pitchFamily="66" charset="0"/>
            </a:endParaRPr>
          </a:p>
        </p:txBody>
      </p:sp>
    </p:spTree>
    <p:extLst>
      <p:ext uri="{BB962C8B-B14F-4D97-AF65-F5344CB8AC3E}">
        <p14:creationId xmlns:p14="http://schemas.microsoft.com/office/powerpoint/2010/main" val="40156009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548680"/>
            <a:ext cx="8568952" cy="1224136"/>
          </a:xfrm>
        </p:spPr>
        <p:txBody>
          <a:bodyPr>
            <a:normAutofit fontScale="90000"/>
          </a:bodyPr>
          <a:lstStyle/>
          <a:p>
            <a:pPr algn="ctr"/>
            <a:r>
              <a:rPr lang="en-GB" sz="6600" dirty="0">
                <a:latin typeface="Comic Sans MS" pitchFamily="66" charset="0"/>
              </a:rPr>
              <a:t>Reporting To Parents</a:t>
            </a:r>
          </a:p>
        </p:txBody>
      </p:sp>
      <p:sp>
        <p:nvSpPr>
          <p:cNvPr id="3" name="Subtitle 2"/>
          <p:cNvSpPr>
            <a:spLocks noGrp="1"/>
          </p:cNvSpPr>
          <p:nvPr>
            <p:ph type="subTitle" idx="1"/>
          </p:nvPr>
        </p:nvSpPr>
        <p:spPr>
          <a:xfrm>
            <a:off x="251520" y="1700808"/>
            <a:ext cx="8136576" cy="4680520"/>
          </a:xfrm>
        </p:spPr>
        <p:txBody>
          <a:bodyPr>
            <a:normAutofit fontScale="70000" lnSpcReduction="20000"/>
          </a:bodyPr>
          <a:lstStyle/>
          <a:p>
            <a:pPr algn="ctr"/>
            <a:r>
              <a:rPr lang="en-GB" sz="4400" dirty="0">
                <a:latin typeface="Comic Sans MS" panose="030F0702030302020204" pitchFamily="66" charset="0"/>
              </a:rPr>
              <a:t>Target Setting </a:t>
            </a:r>
          </a:p>
          <a:p>
            <a:pPr algn="l"/>
            <a:r>
              <a:rPr lang="en-GB" sz="4400" dirty="0">
                <a:latin typeface="Comic Sans MS" panose="030F0702030302020204" pitchFamily="66" charset="0"/>
              </a:rPr>
              <a:t>Will take place every term</a:t>
            </a:r>
          </a:p>
          <a:p>
            <a:pPr algn="l"/>
            <a:r>
              <a:rPr lang="en-GB" sz="4400" dirty="0">
                <a:latin typeface="Comic Sans MS" panose="030F0702030302020204" pitchFamily="66" charset="0"/>
              </a:rPr>
              <a:t>2/3 targets literacy, numeracy &amp; Health &amp; Wellbeing </a:t>
            </a:r>
          </a:p>
          <a:p>
            <a:pPr algn="l"/>
            <a:r>
              <a:rPr lang="en-GB" sz="4400" dirty="0">
                <a:latin typeface="Comic Sans MS" panose="030F0702030302020204" pitchFamily="66" charset="0"/>
              </a:rPr>
              <a:t>Reported orally at two parents evenings </a:t>
            </a:r>
            <a:r>
              <a:rPr lang="en-GB" sz="4400" dirty="0" smtClean="0">
                <a:latin typeface="Comic Sans MS" panose="030F0702030302020204" pitchFamily="66" charset="0"/>
              </a:rPr>
              <a:t> </a:t>
            </a:r>
            <a:r>
              <a:rPr lang="en-GB" sz="4400" dirty="0">
                <a:latin typeface="Comic Sans MS" panose="030F0702030302020204" pitchFamily="66" charset="0"/>
              </a:rPr>
              <a:t>In October / </a:t>
            </a:r>
            <a:r>
              <a:rPr lang="en-GB" sz="4400" dirty="0" smtClean="0">
                <a:latin typeface="Comic Sans MS" panose="030F0702030302020204" pitchFamily="66" charset="0"/>
              </a:rPr>
              <a:t>March</a:t>
            </a:r>
            <a:endParaRPr lang="en-GB" sz="4400" dirty="0">
              <a:latin typeface="Comic Sans MS" panose="030F0702030302020204" pitchFamily="66" charset="0"/>
            </a:endParaRPr>
          </a:p>
          <a:p>
            <a:pPr algn="l"/>
            <a:r>
              <a:rPr lang="en-GB" sz="4400" dirty="0">
                <a:latin typeface="Comic Sans MS" panose="030F0702030302020204" pitchFamily="66" charset="0"/>
              </a:rPr>
              <a:t>Two written reports </a:t>
            </a:r>
            <a:r>
              <a:rPr lang="en-GB" sz="4400" dirty="0" smtClean="0">
                <a:latin typeface="Comic Sans MS" panose="030F0702030302020204" pitchFamily="66" charset="0"/>
              </a:rPr>
              <a:t> </a:t>
            </a:r>
            <a:r>
              <a:rPr lang="en-GB" sz="4400" dirty="0">
                <a:latin typeface="Comic Sans MS" panose="030F0702030302020204" pitchFamily="66" charset="0"/>
              </a:rPr>
              <a:t>i</a:t>
            </a:r>
            <a:r>
              <a:rPr lang="en-GB" sz="4400" dirty="0" smtClean="0">
                <a:latin typeface="Comic Sans MS" panose="030F0702030302020204" pitchFamily="66" charset="0"/>
              </a:rPr>
              <a:t>n </a:t>
            </a:r>
            <a:r>
              <a:rPr lang="en-GB" sz="4400" dirty="0">
                <a:latin typeface="Comic Sans MS" panose="030F0702030302020204" pitchFamily="66" charset="0"/>
              </a:rPr>
              <a:t>December </a:t>
            </a:r>
            <a:r>
              <a:rPr lang="en-GB" sz="4400" dirty="0" smtClean="0">
                <a:latin typeface="Comic Sans MS" panose="030F0702030302020204" pitchFamily="66" charset="0"/>
              </a:rPr>
              <a:t>/ </a:t>
            </a:r>
            <a:r>
              <a:rPr lang="en-GB" sz="4400" dirty="0">
                <a:latin typeface="Comic Sans MS" panose="030F0702030302020204" pitchFamily="66" charset="0"/>
              </a:rPr>
              <a:t>i</a:t>
            </a:r>
            <a:r>
              <a:rPr lang="en-GB" sz="4400" dirty="0" smtClean="0">
                <a:latin typeface="Comic Sans MS" panose="030F0702030302020204" pitchFamily="66" charset="0"/>
              </a:rPr>
              <a:t>n </a:t>
            </a:r>
            <a:r>
              <a:rPr lang="en-GB" sz="4400" dirty="0">
                <a:latin typeface="Comic Sans MS" panose="030F0702030302020204" pitchFamily="66" charset="0"/>
              </a:rPr>
              <a:t>June</a:t>
            </a:r>
          </a:p>
        </p:txBody>
      </p:sp>
    </p:spTree>
    <p:extLst>
      <p:ext uri="{BB962C8B-B14F-4D97-AF65-F5344CB8AC3E}">
        <p14:creationId xmlns:p14="http://schemas.microsoft.com/office/powerpoint/2010/main" val="35120687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620688"/>
            <a:ext cx="8568952" cy="1224136"/>
          </a:xfrm>
        </p:spPr>
        <p:txBody>
          <a:bodyPr>
            <a:normAutofit fontScale="90000"/>
          </a:bodyPr>
          <a:lstStyle/>
          <a:p>
            <a:pPr algn="ctr"/>
            <a:r>
              <a:rPr lang="en-GB" sz="6600" dirty="0">
                <a:latin typeface="Comic Sans MS" pitchFamily="66" charset="0"/>
              </a:rPr>
              <a:t>Reporting To Parents</a:t>
            </a:r>
          </a:p>
        </p:txBody>
      </p:sp>
      <p:sp>
        <p:nvSpPr>
          <p:cNvPr id="3" name="Subtitle 2"/>
          <p:cNvSpPr>
            <a:spLocks noGrp="1"/>
          </p:cNvSpPr>
          <p:nvPr>
            <p:ph type="subTitle" idx="1"/>
          </p:nvPr>
        </p:nvSpPr>
        <p:spPr>
          <a:xfrm>
            <a:off x="0" y="1916832"/>
            <a:ext cx="8388096" cy="4680520"/>
          </a:xfrm>
        </p:spPr>
        <p:txBody>
          <a:bodyPr>
            <a:normAutofit/>
          </a:bodyPr>
          <a:lstStyle/>
          <a:p>
            <a:pPr algn="ctr"/>
            <a:r>
              <a:rPr lang="en-GB" sz="4400" dirty="0">
                <a:latin typeface="Comic Sans MS" panose="030F0702030302020204" pitchFamily="66" charset="0"/>
              </a:rPr>
              <a:t>Informal Reporting </a:t>
            </a:r>
          </a:p>
          <a:p>
            <a:pPr algn="ctr"/>
            <a:r>
              <a:rPr lang="en-GB" sz="4400" dirty="0">
                <a:latin typeface="Comic Sans MS" panose="030F0702030302020204" pitchFamily="66" charset="0"/>
              </a:rPr>
              <a:t>Twitter</a:t>
            </a:r>
          </a:p>
          <a:p>
            <a:pPr algn="ctr"/>
            <a:r>
              <a:rPr lang="en-GB" sz="4400" dirty="0">
                <a:latin typeface="Comic Sans MS" panose="030F0702030302020204" pitchFamily="66" charset="0"/>
              </a:rPr>
              <a:t>Facebook</a:t>
            </a:r>
          </a:p>
          <a:p>
            <a:pPr algn="ctr"/>
            <a:r>
              <a:rPr lang="en-GB" sz="4400" dirty="0">
                <a:latin typeface="Comic Sans MS" panose="030F0702030302020204" pitchFamily="66" charset="0"/>
              </a:rPr>
              <a:t>Sharing Our Learning</a:t>
            </a:r>
          </a:p>
          <a:p>
            <a:pPr algn="l"/>
            <a:endParaRPr lang="en-GB" sz="4400" dirty="0">
              <a:latin typeface="Bradley Hand ITC" panose="03070402050302030203" pitchFamily="66" charset="0"/>
            </a:endParaRPr>
          </a:p>
        </p:txBody>
      </p:sp>
    </p:spTree>
    <p:extLst>
      <p:ext uri="{BB962C8B-B14F-4D97-AF65-F5344CB8AC3E}">
        <p14:creationId xmlns:p14="http://schemas.microsoft.com/office/powerpoint/2010/main" val="39169975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7245424"/>
          </a:xfrm>
        </p:spPr>
        <p:txBody>
          <a:bodyPr>
            <a:noAutofit/>
          </a:bodyPr>
          <a:lstStyle/>
          <a:p>
            <a:pPr algn="l"/>
            <a:r>
              <a:rPr lang="en-GB" b="1" u="sng" dirty="0">
                <a:latin typeface="Comic Sans MS" panose="030F0702030302020204" pitchFamily="66" charset="0"/>
              </a:rPr>
              <a:t>When you make a call to the School Office, you can expect</a:t>
            </a:r>
            <a:r>
              <a:rPr lang="en-GB" b="1" u="sng" dirty="0"/>
              <a:t>:</a:t>
            </a:r>
            <a:endParaRPr lang="en-GB" dirty="0"/>
          </a:p>
          <a:p>
            <a:pPr lvl="0" algn="ctr"/>
            <a:r>
              <a:rPr lang="en-GB" sz="2400" dirty="0">
                <a:latin typeface="Comic Sans MS" panose="030F0702030302020204" pitchFamily="66" charset="0"/>
              </a:rPr>
              <a:t>Calls to be answered in a polite, friendly manner and treated with confidentiality </a:t>
            </a:r>
          </a:p>
          <a:p>
            <a:pPr lvl="0" algn="ctr"/>
            <a:r>
              <a:rPr lang="en-GB" sz="2400" dirty="0">
                <a:latin typeface="Comic Sans MS" panose="030F0702030302020204" pitchFamily="66" charset="0"/>
              </a:rPr>
              <a:t>Questions to be asked to ascertain how best we can support your enquiry:</a:t>
            </a:r>
          </a:p>
          <a:p>
            <a:pPr lvl="0" algn="ctr"/>
            <a:r>
              <a:rPr lang="en-GB" sz="2400" dirty="0">
                <a:latin typeface="Comic Sans MS" panose="030F0702030302020204" pitchFamily="66" charset="0"/>
              </a:rPr>
              <a:t>Phone calls will then be returned as soon as by the member of staff who is best suited to deal with your enquiry.</a:t>
            </a:r>
          </a:p>
          <a:p>
            <a:pPr lvl="0" algn="ctr"/>
            <a:r>
              <a:rPr lang="en-GB" sz="2400" dirty="0">
                <a:latin typeface="Comic Sans MS" panose="030F0702030302020204" pitchFamily="66" charset="0"/>
              </a:rPr>
              <a:t>Please note that our Office Staff have access to the shared electronic calendar and are able to book appointments for meetings with Class Teachers or the SLT (Senior Leadership Team). </a:t>
            </a:r>
          </a:p>
          <a:p>
            <a:pPr lvl="0" algn="ctr"/>
            <a:r>
              <a:rPr lang="en-GB" sz="2400" dirty="0">
                <a:latin typeface="Comic Sans MS" panose="030F0702030302020204" pitchFamily="66" charset="0"/>
              </a:rPr>
              <a:t>The Office Staff should be informed if there are any issues that directly relate to your child in relation to the following: </a:t>
            </a:r>
          </a:p>
          <a:p>
            <a:pPr lvl="0" algn="ctr"/>
            <a:r>
              <a:rPr lang="en-GB" sz="2400" dirty="0">
                <a:latin typeface="Comic Sans MS" panose="030F0702030302020204" pitchFamily="66" charset="0"/>
              </a:rPr>
              <a:t> Absence. </a:t>
            </a:r>
          </a:p>
          <a:p>
            <a:pPr lvl="0" algn="ctr"/>
            <a:r>
              <a:rPr lang="en-GB" sz="2400" dirty="0">
                <a:latin typeface="Comic Sans MS" panose="030F0702030302020204" pitchFamily="66" charset="0"/>
              </a:rPr>
              <a:t>Medical information.  Collection from school.  Personal appointments.</a:t>
            </a:r>
          </a:p>
          <a:p>
            <a:pPr lvl="0" algn="ctr"/>
            <a:r>
              <a:rPr lang="en-GB" sz="2400" dirty="0">
                <a:latin typeface="Comic Sans MS" panose="030F0702030302020204" pitchFamily="66" charset="0"/>
              </a:rPr>
              <a:t>Excursions.  Lunches/ lunch money.  Monies/ payment.  </a:t>
            </a:r>
          </a:p>
          <a:p>
            <a:pPr algn="l"/>
            <a:endParaRPr lang="en-GB" sz="1800" dirty="0">
              <a:latin typeface="Bradley Hand ITC" panose="03070402050302030203" pitchFamily="66" charset="0"/>
            </a:endParaRPr>
          </a:p>
        </p:txBody>
      </p:sp>
    </p:spTree>
    <p:extLst>
      <p:ext uri="{BB962C8B-B14F-4D97-AF65-F5344CB8AC3E}">
        <p14:creationId xmlns:p14="http://schemas.microsoft.com/office/powerpoint/2010/main" val="36132262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0"/>
            <a:ext cx="8640960" cy="6858000"/>
          </a:xfrm>
        </p:spPr>
        <p:txBody>
          <a:bodyPr>
            <a:noAutofit/>
          </a:bodyPr>
          <a:lstStyle/>
          <a:p>
            <a:pPr algn="l"/>
            <a:r>
              <a:rPr lang="en-GB" sz="3200" b="1" u="sng" dirty="0">
                <a:latin typeface="Comic Sans MS" panose="030F0702030302020204" pitchFamily="66" charset="0"/>
              </a:rPr>
              <a:t>When you email the school, you can expect:</a:t>
            </a:r>
          </a:p>
          <a:p>
            <a:pPr algn="l"/>
            <a:endParaRPr lang="en-GB" dirty="0">
              <a:latin typeface="Comic Sans MS" panose="030F0702030302020204" pitchFamily="66" charset="0"/>
            </a:endParaRPr>
          </a:p>
          <a:p>
            <a:pPr lvl="0" algn="ctr"/>
            <a:r>
              <a:rPr lang="en-GB" sz="3600" dirty="0">
                <a:latin typeface="Comic Sans MS" panose="030F0702030302020204" pitchFamily="66" charset="0"/>
              </a:rPr>
              <a:t>Your email to be answered within five working days by the member of staff who is best suited to deal with your enquiry. This may be the Office Staff, the Class Teacher, Mrs McPherson (PT) or Mrs Mackenzie (HT). </a:t>
            </a:r>
          </a:p>
          <a:p>
            <a:pPr algn="ctr"/>
            <a:r>
              <a:rPr lang="en-GB" sz="3600" b="1" dirty="0">
                <a:latin typeface="Comic Sans MS" panose="030F0702030302020204" pitchFamily="66" charset="0"/>
              </a:rPr>
              <a:t>Please note, that as a small school, we will endeavour to answer your email as soon as we possible can. </a:t>
            </a:r>
            <a:endParaRPr lang="en-GB" sz="3600" dirty="0">
              <a:latin typeface="Comic Sans MS" panose="030F0702030302020204" pitchFamily="66" charset="0"/>
            </a:endParaRPr>
          </a:p>
        </p:txBody>
      </p:sp>
    </p:spTree>
    <p:extLst>
      <p:ext uri="{BB962C8B-B14F-4D97-AF65-F5344CB8AC3E}">
        <p14:creationId xmlns:p14="http://schemas.microsoft.com/office/powerpoint/2010/main" val="40660493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260648"/>
            <a:ext cx="8640960" cy="6597352"/>
          </a:xfrm>
        </p:spPr>
        <p:txBody>
          <a:bodyPr>
            <a:noAutofit/>
          </a:bodyPr>
          <a:lstStyle/>
          <a:p>
            <a:pPr algn="ctr"/>
            <a:r>
              <a:rPr lang="en-GB" sz="3200" dirty="0" smtClean="0">
                <a:latin typeface="Comic Sans MS" panose="030F0702030302020204" pitchFamily="66" charset="0"/>
              </a:rPr>
              <a:t>Class </a:t>
            </a:r>
            <a:r>
              <a:rPr lang="en-GB" sz="3200" dirty="0">
                <a:latin typeface="Comic Sans MS" panose="030F0702030302020204" pitchFamily="66" charset="0"/>
              </a:rPr>
              <a:t>Teacher Enquiries. </a:t>
            </a:r>
          </a:p>
          <a:p>
            <a:pPr algn="ctr"/>
            <a:r>
              <a:rPr lang="en-GB" dirty="0" smtClean="0">
                <a:latin typeface="Comic Sans MS" panose="030F0702030302020204" pitchFamily="66" charset="0"/>
              </a:rPr>
              <a:t>I </a:t>
            </a:r>
            <a:r>
              <a:rPr lang="en-GB" sz="3200" dirty="0">
                <a:latin typeface="Comic Sans MS" panose="030F0702030302020204" pitchFamily="66" charset="0"/>
              </a:rPr>
              <a:t>am highly skilled in being able to provide you will support/assurance about a range of issues where you may require clarification. As the Class Teacher  I am the lead professional in your child’s day to day education. </a:t>
            </a:r>
            <a:endParaRPr lang="en-GB" sz="3200" dirty="0" smtClean="0">
              <a:latin typeface="Comic Sans MS" panose="030F0702030302020204" pitchFamily="66" charset="0"/>
            </a:endParaRPr>
          </a:p>
          <a:p>
            <a:pPr algn="ctr"/>
            <a:r>
              <a:rPr lang="en-GB" sz="3200" dirty="0" smtClean="0">
                <a:latin typeface="Comic Sans MS" panose="030F0702030302020204" pitchFamily="66" charset="0"/>
              </a:rPr>
              <a:t>Issues </a:t>
            </a:r>
            <a:r>
              <a:rPr lang="en-GB" sz="3200" dirty="0">
                <a:latin typeface="Comic Sans MS" panose="030F0702030302020204" pitchFamily="66" charset="0"/>
              </a:rPr>
              <a:t>that I will be able to assist you with, in the first instance of contact with the school include</a:t>
            </a:r>
            <a:r>
              <a:rPr lang="en-GB" dirty="0">
                <a:latin typeface="Comic Sans MS" panose="030F0702030302020204" pitchFamily="66" charset="0"/>
              </a:rPr>
              <a:t>:</a:t>
            </a:r>
          </a:p>
          <a:p>
            <a:pPr algn="l"/>
            <a:endParaRPr lang="en-GB" dirty="0"/>
          </a:p>
        </p:txBody>
      </p:sp>
    </p:spTree>
    <p:extLst>
      <p:ext uri="{BB962C8B-B14F-4D97-AF65-F5344CB8AC3E}">
        <p14:creationId xmlns:p14="http://schemas.microsoft.com/office/powerpoint/2010/main" val="1895885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548680"/>
            <a:ext cx="8640960" cy="6309320"/>
          </a:xfrm>
        </p:spPr>
        <p:txBody>
          <a:bodyPr>
            <a:noAutofit/>
          </a:bodyPr>
          <a:lstStyle/>
          <a:p>
            <a:pPr lvl="0" algn="ctr"/>
            <a:r>
              <a:rPr lang="en-GB" sz="2800" b="1" dirty="0" smtClean="0">
                <a:latin typeface="Comic Sans MS" panose="030F0702030302020204" pitchFamily="66" charset="0"/>
              </a:rPr>
              <a:t>Homework </a:t>
            </a:r>
            <a:endParaRPr lang="en-GB" sz="2800" dirty="0">
              <a:latin typeface="Comic Sans MS" panose="030F0702030302020204" pitchFamily="66" charset="0"/>
            </a:endParaRPr>
          </a:p>
          <a:p>
            <a:pPr lvl="0" algn="ctr"/>
            <a:r>
              <a:rPr lang="en-GB" sz="2800" b="1" dirty="0">
                <a:latin typeface="Comic Sans MS" panose="030F0702030302020204" pitchFamily="66" charset="0"/>
              </a:rPr>
              <a:t>Class </a:t>
            </a:r>
            <a:r>
              <a:rPr lang="en-GB" sz="2800" b="1" dirty="0" smtClean="0">
                <a:latin typeface="Comic Sans MS" panose="030F0702030302020204" pitchFamily="66" charset="0"/>
              </a:rPr>
              <a:t>work </a:t>
            </a:r>
            <a:endParaRPr lang="en-GB" sz="2800" dirty="0">
              <a:latin typeface="Comic Sans MS" panose="030F0702030302020204" pitchFamily="66" charset="0"/>
            </a:endParaRPr>
          </a:p>
          <a:p>
            <a:pPr lvl="0" algn="ctr"/>
            <a:r>
              <a:rPr lang="en-GB" sz="2800" b="1" dirty="0">
                <a:latin typeface="Comic Sans MS" panose="030F0702030302020204" pitchFamily="66" charset="0"/>
              </a:rPr>
              <a:t>Situations that have arisen in </a:t>
            </a:r>
            <a:r>
              <a:rPr lang="en-GB" sz="2800" b="1" dirty="0" smtClean="0">
                <a:latin typeface="Comic Sans MS" panose="030F0702030302020204" pitchFamily="66" charset="0"/>
              </a:rPr>
              <a:t>class </a:t>
            </a:r>
            <a:endParaRPr lang="en-GB" sz="2800" dirty="0">
              <a:latin typeface="Comic Sans MS" panose="030F0702030302020204" pitchFamily="66" charset="0"/>
            </a:endParaRPr>
          </a:p>
          <a:p>
            <a:pPr lvl="0" algn="ctr"/>
            <a:r>
              <a:rPr lang="en-GB" sz="2800" b="1" dirty="0">
                <a:latin typeface="Comic Sans MS" panose="030F0702030302020204" pitchFamily="66" charset="0"/>
              </a:rPr>
              <a:t>Situations that have arisen in the </a:t>
            </a:r>
            <a:r>
              <a:rPr lang="en-GB" sz="2800" b="1" dirty="0" smtClean="0">
                <a:latin typeface="Comic Sans MS" panose="030F0702030302020204" pitchFamily="66" charset="0"/>
              </a:rPr>
              <a:t>playground</a:t>
            </a:r>
            <a:endParaRPr lang="en-GB" sz="2800" dirty="0">
              <a:latin typeface="Comic Sans MS" panose="030F0702030302020204" pitchFamily="66" charset="0"/>
            </a:endParaRPr>
          </a:p>
          <a:p>
            <a:pPr lvl="0" algn="ctr"/>
            <a:r>
              <a:rPr lang="en-GB" sz="2800" b="1" dirty="0">
                <a:latin typeface="Comic Sans MS" panose="030F0702030302020204" pitchFamily="66" charset="0"/>
              </a:rPr>
              <a:t>Friendships and peer </a:t>
            </a:r>
            <a:r>
              <a:rPr lang="en-GB" sz="2800" b="1" dirty="0" smtClean="0">
                <a:latin typeface="Comic Sans MS" panose="030F0702030302020204" pitchFamily="66" charset="0"/>
              </a:rPr>
              <a:t>relationships</a:t>
            </a:r>
            <a:endParaRPr lang="en-GB" sz="2800" dirty="0">
              <a:latin typeface="Comic Sans MS" panose="030F0702030302020204" pitchFamily="66" charset="0"/>
            </a:endParaRPr>
          </a:p>
          <a:p>
            <a:pPr lvl="0" algn="ctr"/>
            <a:r>
              <a:rPr lang="en-GB" sz="2800" b="1" dirty="0">
                <a:latin typeface="Comic Sans MS" panose="030F0702030302020204" pitchFamily="66" charset="0"/>
              </a:rPr>
              <a:t>Issues surrounding </a:t>
            </a:r>
            <a:r>
              <a:rPr lang="en-GB" sz="2800" b="1" dirty="0" smtClean="0">
                <a:latin typeface="Comic Sans MS" panose="030F0702030302020204" pitchFamily="66" charset="0"/>
              </a:rPr>
              <a:t>behaviour</a:t>
            </a:r>
            <a:endParaRPr lang="en-GB" sz="2800" dirty="0">
              <a:latin typeface="Comic Sans MS" panose="030F0702030302020204" pitchFamily="66" charset="0"/>
            </a:endParaRPr>
          </a:p>
          <a:p>
            <a:pPr lvl="0" algn="ctr"/>
            <a:r>
              <a:rPr lang="en-GB" sz="2800" b="1" dirty="0">
                <a:latin typeface="Comic Sans MS" panose="030F0702030302020204" pitchFamily="66" charset="0"/>
              </a:rPr>
              <a:t>Responsibilities that pupil’s may </a:t>
            </a:r>
            <a:r>
              <a:rPr lang="en-GB" sz="2800" b="1" dirty="0" smtClean="0">
                <a:latin typeface="Comic Sans MS" panose="030F0702030302020204" pitchFamily="66" charset="0"/>
              </a:rPr>
              <a:t>have </a:t>
            </a:r>
            <a:endParaRPr lang="en-GB" sz="2800" dirty="0">
              <a:latin typeface="Comic Sans MS" panose="030F0702030302020204" pitchFamily="66" charset="0"/>
            </a:endParaRPr>
          </a:p>
          <a:p>
            <a:pPr lvl="0" algn="ctr"/>
            <a:r>
              <a:rPr lang="en-GB" sz="2800" b="1" dirty="0">
                <a:latin typeface="Comic Sans MS" panose="030F0702030302020204" pitchFamily="66" charset="0"/>
              </a:rPr>
              <a:t>Class </a:t>
            </a:r>
            <a:r>
              <a:rPr lang="en-GB" sz="2800" b="1" dirty="0" smtClean="0">
                <a:latin typeface="Comic Sans MS" panose="030F0702030302020204" pitchFamily="66" charset="0"/>
              </a:rPr>
              <a:t>trips</a:t>
            </a:r>
            <a:endParaRPr lang="en-GB" sz="2800" dirty="0">
              <a:latin typeface="Comic Sans MS" panose="030F0702030302020204" pitchFamily="66" charset="0"/>
            </a:endParaRPr>
          </a:p>
          <a:p>
            <a:pPr lvl="0" algn="ctr"/>
            <a:r>
              <a:rPr lang="en-GB" sz="2800" b="1" dirty="0">
                <a:latin typeface="Comic Sans MS" panose="030F0702030302020204" pitchFamily="66" charset="0"/>
              </a:rPr>
              <a:t>Progress update/ Child’s Plan </a:t>
            </a:r>
            <a:r>
              <a:rPr lang="en-GB" sz="2800" b="1" dirty="0" smtClean="0">
                <a:latin typeface="Comic Sans MS" panose="030F0702030302020204" pitchFamily="66" charset="0"/>
              </a:rPr>
              <a:t>targets </a:t>
            </a:r>
            <a:endParaRPr lang="en-GB" sz="2800" dirty="0">
              <a:latin typeface="Comic Sans MS" panose="030F0702030302020204" pitchFamily="66" charset="0"/>
            </a:endParaRPr>
          </a:p>
          <a:p>
            <a:pPr algn="ctr"/>
            <a:r>
              <a:rPr lang="en-GB" sz="2800" b="1" dirty="0">
                <a:latin typeface="Comic Sans MS" panose="030F0702030302020204" pitchFamily="66" charset="0"/>
              </a:rPr>
              <a:t> </a:t>
            </a:r>
            <a:endParaRPr lang="en-GB" sz="2800" dirty="0">
              <a:latin typeface="Comic Sans MS" panose="030F0702030302020204" pitchFamily="66" charset="0"/>
            </a:endParaRPr>
          </a:p>
          <a:p>
            <a:pPr algn="ctr"/>
            <a:r>
              <a:rPr lang="en-GB" sz="2800" b="1" dirty="0">
                <a:latin typeface="Comic Sans MS" panose="030F0702030302020204" pitchFamily="66" charset="0"/>
              </a:rPr>
              <a:t>NB. This list is not exhaustive</a:t>
            </a:r>
            <a:r>
              <a:rPr lang="en-GB" b="1" dirty="0">
                <a:latin typeface="Comic Sans MS" panose="030F0702030302020204" pitchFamily="66" charset="0"/>
              </a:rPr>
              <a:t>. </a:t>
            </a:r>
            <a:endParaRPr lang="en-GB" dirty="0">
              <a:latin typeface="Comic Sans MS" panose="030F0702030302020204" pitchFamily="66" charset="0"/>
            </a:endParaRPr>
          </a:p>
          <a:p>
            <a:pPr algn="l"/>
            <a:endParaRPr lang="en-GB" dirty="0"/>
          </a:p>
        </p:txBody>
      </p:sp>
    </p:spTree>
    <p:extLst>
      <p:ext uri="{BB962C8B-B14F-4D97-AF65-F5344CB8AC3E}">
        <p14:creationId xmlns:p14="http://schemas.microsoft.com/office/powerpoint/2010/main" val="38286881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260648"/>
            <a:ext cx="8568952" cy="1800200"/>
          </a:xfrm>
        </p:spPr>
        <p:txBody>
          <a:bodyPr>
            <a:normAutofit fontScale="90000"/>
          </a:bodyPr>
          <a:lstStyle/>
          <a:p>
            <a:pPr algn="ctr"/>
            <a:r>
              <a:rPr lang="en-GB" sz="6600" dirty="0">
                <a:latin typeface="Comic Sans MS" pitchFamily="66" charset="0"/>
              </a:rPr>
              <a:t/>
            </a:r>
            <a:br>
              <a:rPr lang="en-GB" sz="6600" dirty="0">
                <a:latin typeface="Comic Sans MS" pitchFamily="66" charset="0"/>
              </a:rPr>
            </a:br>
            <a:endParaRPr lang="en-GB" sz="6600" dirty="0">
              <a:latin typeface="Comic Sans MS" pitchFamily="66" charset="0"/>
            </a:endParaRPr>
          </a:p>
        </p:txBody>
      </p:sp>
      <p:sp>
        <p:nvSpPr>
          <p:cNvPr id="3" name="Subtitle 2"/>
          <p:cNvSpPr>
            <a:spLocks noGrp="1"/>
          </p:cNvSpPr>
          <p:nvPr>
            <p:ph type="subTitle" idx="1"/>
          </p:nvPr>
        </p:nvSpPr>
        <p:spPr>
          <a:xfrm>
            <a:off x="0" y="260648"/>
            <a:ext cx="9144000" cy="6120680"/>
          </a:xfrm>
        </p:spPr>
        <p:txBody>
          <a:bodyPr>
            <a:normAutofit fontScale="92500" lnSpcReduction="10000"/>
          </a:bodyPr>
          <a:lstStyle/>
          <a:p>
            <a:pPr algn="ctr"/>
            <a:r>
              <a:rPr lang="en-GB" dirty="0">
                <a:latin typeface="Comic Sans MS" panose="030F0702030302020204" pitchFamily="66" charset="0"/>
              </a:rPr>
              <a:t> </a:t>
            </a:r>
            <a:r>
              <a:rPr lang="en-GB" b="1" u="sng" dirty="0">
                <a:latin typeface="Comic Sans MS" panose="030F0702030302020204" pitchFamily="66" charset="0"/>
              </a:rPr>
              <a:t>Contacting the Class Teacher:</a:t>
            </a:r>
            <a:endParaRPr lang="en-GB" dirty="0">
              <a:latin typeface="Comic Sans MS" panose="030F0702030302020204" pitchFamily="66" charset="0"/>
            </a:endParaRPr>
          </a:p>
          <a:p>
            <a:pPr lvl="0" algn="ctr"/>
            <a:r>
              <a:rPr lang="en-GB" dirty="0">
                <a:latin typeface="Comic Sans MS" panose="030F0702030302020204" pitchFamily="66" charset="0"/>
              </a:rPr>
              <a:t>Homework Diary – this is an effective means of a two way written correspondence. </a:t>
            </a:r>
          </a:p>
          <a:p>
            <a:pPr lvl="0" algn="ctr"/>
            <a:r>
              <a:rPr lang="en-GB" dirty="0">
                <a:latin typeface="Comic Sans MS" panose="030F0702030302020204" pitchFamily="66" charset="0"/>
              </a:rPr>
              <a:t>Phone call to the School Office. </a:t>
            </a:r>
          </a:p>
          <a:p>
            <a:pPr lvl="0" algn="ctr"/>
            <a:r>
              <a:rPr lang="en-GB" dirty="0">
                <a:latin typeface="Comic Sans MS" panose="030F0702030302020204" pitchFamily="66" charset="0"/>
              </a:rPr>
              <a:t>Email to St. Fillan’s enquiries. </a:t>
            </a:r>
          </a:p>
          <a:p>
            <a:pPr lvl="0" algn="ctr"/>
            <a:r>
              <a:rPr lang="en-GB" dirty="0">
                <a:latin typeface="Comic Sans MS" panose="030F0702030302020204" pitchFamily="66" charset="0"/>
              </a:rPr>
              <a:t>Informally – in the playground. If require a further appointment can be made at the school office. </a:t>
            </a:r>
          </a:p>
          <a:p>
            <a:pPr algn="ctr"/>
            <a:r>
              <a:rPr lang="en-GB" b="1" u="sng" dirty="0">
                <a:latin typeface="Comic Sans MS" panose="030F0702030302020204" pitchFamily="66" charset="0"/>
              </a:rPr>
              <a:t>When you contact me, you can expect:</a:t>
            </a:r>
            <a:endParaRPr lang="en-GB" dirty="0">
              <a:latin typeface="Comic Sans MS" panose="030F0702030302020204" pitchFamily="66" charset="0"/>
            </a:endParaRPr>
          </a:p>
          <a:p>
            <a:pPr lvl="0" algn="ctr"/>
            <a:r>
              <a:rPr lang="en-GB" dirty="0">
                <a:latin typeface="Comic Sans MS" panose="030F0702030302020204" pitchFamily="66" charset="0"/>
              </a:rPr>
              <a:t>Your enquiry/concern to be treated seriously. </a:t>
            </a:r>
          </a:p>
          <a:p>
            <a:pPr lvl="0" algn="ctr"/>
            <a:r>
              <a:rPr lang="en-GB" dirty="0">
                <a:latin typeface="Comic Sans MS" panose="030F0702030302020204" pitchFamily="66" charset="0"/>
              </a:rPr>
              <a:t>Your enquiry/ concern to be treated in a professional, confidential manner. </a:t>
            </a:r>
          </a:p>
          <a:p>
            <a:pPr algn="ctr"/>
            <a:r>
              <a:rPr lang="en-GB" dirty="0">
                <a:latin typeface="Comic Sans MS" panose="030F0702030302020204" pitchFamily="66" charset="0"/>
              </a:rPr>
              <a:t>Your enquiry to be dealt with in a timeously and efficient manner. (Within five working days). </a:t>
            </a:r>
            <a:endParaRPr lang="en-GB" sz="4400" dirty="0">
              <a:latin typeface="Comic Sans MS" panose="030F0702030302020204" pitchFamily="66" charset="0"/>
            </a:endParaRPr>
          </a:p>
        </p:txBody>
      </p:sp>
    </p:spTree>
    <p:extLst>
      <p:ext uri="{BB962C8B-B14F-4D97-AF65-F5344CB8AC3E}">
        <p14:creationId xmlns:p14="http://schemas.microsoft.com/office/powerpoint/2010/main" val="810541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260648"/>
            <a:ext cx="8568952" cy="1800200"/>
          </a:xfrm>
        </p:spPr>
        <p:txBody>
          <a:bodyPr>
            <a:normAutofit fontScale="90000"/>
          </a:bodyPr>
          <a:lstStyle/>
          <a:p>
            <a:pPr algn="ctr"/>
            <a:r>
              <a:rPr lang="en-GB" sz="6600" dirty="0">
                <a:latin typeface="Comic Sans MS" pitchFamily="66" charset="0"/>
              </a:rPr>
              <a:t/>
            </a:r>
            <a:br>
              <a:rPr lang="en-GB" sz="6600" dirty="0">
                <a:latin typeface="Comic Sans MS" pitchFamily="66" charset="0"/>
              </a:rPr>
            </a:br>
            <a:endParaRPr lang="en-GB" sz="6600" dirty="0">
              <a:latin typeface="Comic Sans MS" pitchFamily="66" charset="0"/>
            </a:endParaRPr>
          </a:p>
        </p:txBody>
      </p:sp>
      <p:sp>
        <p:nvSpPr>
          <p:cNvPr id="3" name="Subtitle 2"/>
          <p:cNvSpPr>
            <a:spLocks noGrp="1"/>
          </p:cNvSpPr>
          <p:nvPr>
            <p:ph type="subTitle" idx="1"/>
          </p:nvPr>
        </p:nvSpPr>
        <p:spPr>
          <a:xfrm>
            <a:off x="0" y="260648"/>
            <a:ext cx="9144000" cy="6264696"/>
          </a:xfrm>
        </p:spPr>
        <p:txBody>
          <a:bodyPr>
            <a:normAutofit/>
          </a:bodyPr>
          <a:lstStyle/>
          <a:p>
            <a:pPr algn="ctr"/>
            <a:r>
              <a:rPr lang="en-GB" dirty="0">
                <a:latin typeface="Comic Sans MS" panose="030F0702030302020204" pitchFamily="66" charset="0"/>
              </a:rPr>
              <a:t> </a:t>
            </a:r>
            <a:endParaRPr lang="en-GB" sz="4400" dirty="0">
              <a:latin typeface="Comic Sans MS" panose="030F0702030302020204" pitchFamily="66" charset="0"/>
            </a:endParaRPr>
          </a:p>
        </p:txBody>
      </p:sp>
      <p:sp>
        <p:nvSpPr>
          <p:cNvPr id="4" name="Rectangle 3"/>
          <p:cNvSpPr/>
          <p:nvPr/>
        </p:nvSpPr>
        <p:spPr>
          <a:xfrm>
            <a:off x="251520" y="0"/>
            <a:ext cx="8568952" cy="9879628"/>
          </a:xfrm>
          <a:prstGeom prst="rect">
            <a:avLst/>
          </a:prstGeom>
        </p:spPr>
        <p:txBody>
          <a:bodyPr wrap="square">
            <a:spAutoFit/>
          </a:bodyPr>
          <a:lstStyle/>
          <a:p>
            <a:r>
              <a:rPr lang="en-GB" sz="2800" u="sng" dirty="0">
                <a:latin typeface="Comic Sans MS" panose="030F0702030302020204" pitchFamily="66" charset="0"/>
                <a:ea typeface="Calibri" panose="020F0502020204030204" pitchFamily="34" charset="0"/>
                <a:cs typeface="Times New Roman" panose="02020603050405020304" pitchFamily="18" charset="0"/>
              </a:rPr>
              <a:t>Enquiries to the Senior Leadership Team (SLT). </a:t>
            </a: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pPr algn="ctr"/>
            <a:r>
              <a:rPr lang="en-GB" sz="3200" dirty="0">
                <a:latin typeface="Comic Sans MS" panose="030F0702030302020204" pitchFamily="66" charset="0"/>
              </a:rPr>
              <a:t>Mrs McPherson in her role as Principal Teacher and Pupil Support Co-ordinator in St. Fillan’s is happy to assist you with enquires relating to the following issues:</a:t>
            </a:r>
          </a:p>
          <a:p>
            <a:pPr lvl="0" algn="ctr"/>
            <a:r>
              <a:rPr lang="en-GB" sz="3200" dirty="0">
                <a:latin typeface="Comic Sans MS" panose="030F0702030302020204" pitchFamily="66" charset="0"/>
              </a:rPr>
              <a:t>Pastoral care. </a:t>
            </a:r>
          </a:p>
          <a:p>
            <a:pPr lvl="0" algn="ctr"/>
            <a:r>
              <a:rPr lang="en-GB" sz="3200" dirty="0">
                <a:latin typeface="Comic Sans MS" panose="030F0702030302020204" pitchFamily="66" charset="0"/>
              </a:rPr>
              <a:t>Changing family circumstances. </a:t>
            </a:r>
          </a:p>
          <a:p>
            <a:pPr lvl="0" algn="ctr"/>
            <a:r>
              <a:rPr lang="en-GB" sz="3200" dirty="0">
                <a:latin typeface="Comic Sans MS" panose="030F0702030302020204" pitchFamily="66" charset="0"/>
              </a:rPr>
              <a:t>Bereavement. </a:t>
            </a:r>
          </a:p>
          <a:p>
            <a:pPr lvl="0" algn="ctr"/>
            <a:r>
              <a:rPr lang="en-GB" sz="3200" dirty="0">
                <a:latin typeface="Comic Sans MS" panose="030F0702030302020204" pitchFamily="66" charset="0"/>
              </a:rPr>
              <a:t>Pupil Support. </a:t>
            </a:r>
          </a:p>
          <a:p>
            <a:pPr lvl="0" algn="ctr"/>
            <a:r>
              <a:rPr lang="en-GB" sz="3200" dirty="0">
                <a:latin typeface="Comic Sans MS" panose="030F0702030302020204" pitchFamily="66" charset="0"/>
              </a:rPr>
              <a:t>Matters involving partners/ external agencies.</a:t>
            </a: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p>
        </p:txBody>
      </p:sp>
    </p:spTree>
    <p:extLst>
      <p:ext uri="{BB962C8B-B14F-4D97-AF65-F5344CB8AC3E}">
        <p14:creationId xmlns:p14="http://schemas.microsoft.com/office/powerpoint/2010/main" val="11238189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08520" y="116632"/>
            <a:ext cx="9252520" cy="5112568"/>
          </a:xfrm>
          <a:prstGeom prst="rect">
            <a:avLst/>
          </a:prstGeom>
          <a:ln>
            <a:noFill/>
          </a:ln>
        </p:spPr>
        <p:txBody>
          <a:bodyPr vert="horz" lIns="0" tIns="0" rIns="18288" bIns="0" anchor="b">
            <a:normAutofit fontScale="97500"/>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algn="ctr"/>
            <a:r>
              <a:rPr lang="en-GB" dirty="0">
                <a:solidFill>
                  <a:schemeClr val="tx1"/>
                </a:solidFill>
                <a:latin typeface="Comic Sans MS" panose="030F0702030302020204" pitchFamily="66" charset="0"/>
              </a:rPr>
              <a:t>To Support Our School Vision </a:t>
            </a:r>
          </a:p>
          <a:p>
            <a:pPr algn="ctr"/>
            <a:r>
              <a:rPr lang="en-GB" dirty="0">
                <a:solidFill>
                  <a:schemeClr val="tx1"/>
                </a:solidFill>
                <a:latin typeface="Comic Sans MS" panose="030F0702030302020204" pitchFamily="66" charset="0"/>
              </a:rPr>
              <a:t>Our Shared Values Are: </a:t>
            </a:r>
            <a:br>
              <a:rPr lang="en-GB" dirty="0">
                <a:solidFill>
                  <a:schemeClr val="tx1"/>
                </a:solidFill>
                <a:latin typeface="Comic Sans MS" panose="030F0702030302020204" pitchFamily="66" charset="0"/>
              </a:rPr>
            </a:br>
            <a:r>
              <a:rPr lang="en-GB" dirty="0">
                <a:solidFill>
                  <a:srgbClr val="FF0000"/>
                </a:solidFill>
                <a:effectLst/>
                <a:latin typeface="Bradley Hand ITC" panose="03070402050302030203" pitchFamily="66" charset="0"/>
              </a:rPr>
              <a:t>Faith, Trust, Team Work, Respect, Responsibility, Success</a:t>
            </a:r>
            <a:endParaRPr lang="en-GB" dirty="0">
              <a:solidFill>
                <a:srgbClr val="FF0000"/>
              </a:solidFill>
              <a:latin typeface="Bradley Hand ITC" panose="03070402050302030203" pitchFamily="66" charset="0"/>
            </a:endParaRPr>
          </a:p>
        </p:txBody>
      </p:sp>
      <p:sp>
        <p:nvSpPr>
          <p:cNvPr id="6" name="Title 1"/>
          <p:cNvSpPr txBox="1">
            <a:spLocks/>
          </p:cNvSpPr>
          <p:nvPr/>
        </p:nvSpPr>
        <p:spPr>
          <a:xfrm>
            <a:off x="0" y="4005064"/>
            <a:ext cx="9144000" cy="2376264"/>
          </a:xfrm>
          <a:prstGeom prst="rect">
            <a:avLst/>
          </a:prstGeom>
          <a:ln>
            <a:noFill/>
          </a:ln>
        </p:spPr>
        <p:txBody>
          <a:bodyPr vert="horz" lIns="0" tIns="0" rIns="18288" bIns="0" anchor="b">
            <a:normAutofit fontScale="97500"/>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algn="ctr"/>
            <a:r>
              <a:rPr lang="en-GB" dirty="0">
                <a:solidFill>
                  <a:schemeClr val="tx1"/>
                </a:solidFill>
                <a:latin typeface="Comic Sans MS" panose="030F0702030302020204" pitchFamily="66" charset="0"/>
              </a:rPr>
              <a:t/>
            </a:r>
            <a:br>
              <a:rPr lang="en-GB" dirty="0">
                <a:solidFill>
                  <a:schemeClr val="tx1"/>
                </a:solidFill>
                <a:latin typeface="Comic Sans MS" panose="030F0702030302020204" pitchFamily="66" charset="0"/>
              </a:rPr>
            </a:br>
            <a:endParaRPr lang="en-GB" dirty="0">
              <a:solidFill>
                <a:schemeClr val="tx1"/>
              </a:solidFill>
              <a:latin typeface="Bradley Hand ITC" panose="03070402050302030203" pitchFamily="66" charset="0"/>
            </a:endParaRPr>
          </a:p>
        </p:txBody>
      </p:sp>
      <p:sp>
        <p:nvSpPr>
          <p:cNvPr id="5" name="TextBox 4"/>
          <p:cNvSpPr txBox="1"/>
          <p:nvPr/>
        </p:nvSpPr>
        <p:spPr>
          <a:xfrm>
            <a:off x="107504" y="5013176"/>
            <a:ext cx="8856984" cy="1754326"/>
          </a:xfrm>
          <a:prstGeom prst="rect">
            <a:avLst/>
          </a:prstGeom>
          <a:noFill/>
        </p:spPr>
        <p:txBody>
          <a:bodyPr wrap="square" rtlCol="0">
            <a:spAutoFit/>
          </a:bodyPr>
          <a:lstStyle/>
          <a:p>
            <a:pPr algn="ctr"/>
            <a:r>
              <a:rPr lang="en-GB" sz="3600" dirty="0">
                <a:latin typeface="Bradley Hand ITC" panose="03070402050302030203" pitchFamily="66" charset="0"/>
              </a:rPr>
              <a:t>Learning about these values will help guide your child’s thinking and behaviour.</a:t>
            </a:r>
          </a:p>
          <a:p>
            <a:pPr algn="ctr"/>
            <a:r>
              <a:rPr lang="en-GB" sz="3600" dirty="0">
                <a:latin typeface="Bradley Hand ITC" panose="03070402050302030203" pitchFamily="66" charset="0"/>
              </a:rPr>
              <a:t> </a:t>
            </a:r>
          </a:p>
        </p:txBody>
      </p:sp>
    </p:spTree>
    <p:extLst>
      <p:ext uri="{BB962C8B-B14F-4D97-AF65-F5344CB8AC3E}">
        <p14:creationId xmlns:p14="http://schemas.microsoft.com/office/powerpoint/2010/main" val="15189540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260648"/>
            <a:ext cx="8568952" cy="1800200"/>
          </a:xfrm>
        </p:spPr>
        <p:txBody>
          <a:bodyPr>
            <a:normAutofit fontScale="90000"/>
          </a:bodyPr>
          <a:lstStyle/>
          <a:p>
            <a:pPr algn="ctr"/>
            <a:r>
              <a:rPr lang="en-GB" sz="6600" dirty="0">
                <a:latin typeface="Comic Sans MS" pitchFamily="66" charset="0"/>
              </a:rPr>
              <a:t/>
            </a:r>
            <a:br>
              <a:rPr lang="en-GB" sz="6600" dirty="0">
                <a:latin typeface="Comic Sans MS" pitchFamily="66" charset="0"/>
              </a:rPr>
            </a:br>
            <a:endParaRPr lang="en-GB" sz="6600" dirty="0">
              <a:latin typeface="Comic Sans MS" pitchFamily="66" charset="0"/>
            </a:endParaRPr>
          </a:p>
        </p:txBody>
      </p:sp>
      <p:sp>
        <p:nvSpPr>
          <p:cNvPr id="3" name="Subtitle 2"/>
          <p:cNvSpPr>
            <a:spLocks noGrp="1"/>
          </p:cNvSpPr>
          <p:nvPr>
            <p:ph type="subTitle" idx="1"/>
          </p:nvPr>
        </p:nvSpPr>
        <p:spPr>
          <a:xfrm>
            <a:off x="0" y="260648"/>
            <a:ext cx="9144000" cy="6264696"/>
          </a:xfrm>
        </p:spPr>
        <p:txBody>
          <a:bodyPr>
            <a:normAutofit/>
          </a:bodyPr>
          <a:lstStyle/>
          <a:p>
            <a:pPr algn="ctr"/>
            <a:r>
              <a:rPr lang="en-GB" dirty="0">
                <a:latin typeface="Comic Sans MS" panose="030F0702030302020204" pitchFamily="66" charset="0"/>
              </a:rPr>
              <a:t> </a:t>
            </a:r>
            <a:endParaRPr lang="en-GB" sz="4400" dirty="0">
              <a:latin typeface="Comic Sans MS" panose="030F0702030302020204" pitchFamily="66" charset="0"/>
            </a:endParaRPr>
          </a:p>
        </p:txBody>
      </p:sp>
      <p:sp>
        <p:nvSpPr>
          <p:cNvPr id="4" name="Rectangle 3"/>
          <p:cNvSpPr/>
          <p:nvPr/>
        </p:nvSpPr>
        <p:spPr>
          <a:xfrm>
            <a:off x="251520" y="0"/>
            <a:ext cx="8568952" cy="9552359"/>
          </a:xfrm>
          <a:prstGeom prst="rect">
            <a:avLst/>
          </a:prstGeom>
        </p:spPr>
        <p:txBody>
          <a:bodyPr wrap="square">
            <a:spAutoFit/>
          </a:bodyPr>
          <a:lstStyle/>
          <a:p>
            <a:endParaRPr lang="en-GB" sz="3200" u="sng" dirty="0">
              <a:latin typeface="Comic Sans MS" panose="030F0702030302020204" pitchFamily="66" charset="0"/>
              <a:ea typeface="Calibri" panose="020F0502020204030204" pitchFamily="34" charset="0"/>
              <a:cs typeface="Times New Roman" panose="02020603050405020304" pitchFamily="18" charset="0"/>
            </a:endParaRPr>
          </a:p>
          <a:p>
            <a:pPr algn="ctr"/>
            <a:r>
              <a:rPr lang="en-GB" sz="3200" u="sng" dirty="0">
                <a:latin typeface="Comic Sans MS" panose="030F0702030302020204" pitchFamily="66" charset="0"/>
                <a:ea typeface="Calibri" panose="020F0502020204030204" pitchFamily="34" charset="0"/>
                <a:cs typeface="Times New Roman" panose="02020603050405020304" pitchFamily="18" charset="0"/>
              </a:rPr>
              <a:t>Enquiries to the Senior Leadership Team (SLT). </a:t>
            </a:r>
            <a:endParaRPr lang="en-GB" sz="3200" u="sng" dirty="0">
              <a:latin typeface="Comic Sans MS" panose="030F0702030302020204" pitchFamily="66" charset="0"/>
              <a:cs typeface="Times New Roman" panose="02020603050405020304" pitchFamily="18" charset="0"/>
            </a:endParaRPr>
          </a:p>
          <a:p>
            <a:pPr marL="226695" indent="-226695" algn="ctr">
              <a:lnSpc>
                <a:spcPct val="115000"/>
              </a:lnSpc>
              <a:spcAft>
                <a:spcPts val="1000"/>
              </a:spcAft>
            </a:pPr>
            <a:r>
              <a:rPr lang="en-GB" sz="3200" dirty="0">
                <a:latin typeface="Comic Sans MS" panose="030F0702030302020204" pitchFamily="66" charset="0"/>
                <a:ea typeface="Calibri" panose="020F0502020204030204" pitchFamily="34" charset="0"/>
                <a:cs typeface="Times New Roman" panose="02020603050405020304" pitchFamily="18" charset="0"/>
              </a:rPr>
              <a:t>Mrs Mackenzie in her role as Head Teacher has overall responsibility for the school. She is happy to assist you with enquires relating to the following issues:</a:t>
            </a:r>
            <a:endParaRPr lang="en-GB" sz="3200"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lgn="ctr">
              <a:lnSpc>
                <a:spcPct val="115000"/>
              </a:lnSpc>
              <a:spcAft>
                <a:spcPts val="0"/>
              </a:spcAft>
              <a:buFont typeface="Symbol" panose="05050102010706020507" pitchFamily="18" charset="2"/>
              <a:buChar char=""/>
            </a:pPr>
            <a:r>
              <a:rPr lang="en-GB" sz="3200" dirty="0">
                <a:latin typeface="Comic Sans MS" panose="030F0702030302020204" pitchFamily="66" charset="0"/>
                <a:ea typeface="Calibri" panose="020F0502020204030204" pitchFamily="34" charset="0"/>
                <a:cs typeface="Times New Roman" panose="02020603050405020304" pitchFamily="18" charset="0"/>
              </a:rPr>
              <a:t>Child Protection. </a:t>
            </a:r>
            <a:endParaRPr lang="en-GB" sz="3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lnSpc>
                <a:spcPct val="115000"/>
              </a:lnSpc>
              <a:spcAft>
                <a:spcPts val="0"/>
              </a:spcAft>
              <a:buFont typeface="Symbol" panose="05050102010706020507" pitchFamily="18" charset="2"/>
              <a:buChar char=""/>
            </a:pPr>
            <a:r>
              <a:rPr lang="en-GB" sz="3200" dirty="0">
                <a:latin typeface="Comic Sans MS" panose="030F0702030302020204" pitchFamily="66" charset="0"/>
                <a:ea typeface="Calibri" panose="020F0502020204030204" pitchFamily="34" charset="0"/>
                <a:cs typeface="Times New Roman" panose="02020603050405020304" pitchFamily="18" charset="0"/>
              </a:rPr>
              <a:t>Social Work. </a:t>
            </a:r>
            <a:endParaRPr lang="en-GB" sz="3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lnSpc>
                <a:spcPct val="115000"/>
              </a:lnSpc>
              <a:spcAft>
                <a:spcPts val="0"/>
              </a:spcAft>
              <a:buFont typeface="Symbol" panose="05050102010706020507" pitchFamily="18" charset="2"/>
              <a:buChar char=""/>
            </a:pPr>
            <a:r>
              <a:rPr lang="en-GB" sz="3200" dirty="0">
                <a:latin typeface="Comic Sans MS" panose="030F0702030302020204" pitchFamily="66" charset="0"/>
                <a:ea typeface="Calibri" panose="020F0502020204030204" pitchFamily="34" charset="0"/>
                <a:cs typeface="Times New Roman" panose="02020603050405020304" pitchFamily="18" charset="0"/>
              </a:rPr>
              <a:t>Issues relating to the Health and Safety of pupils/ staff and school community. </a:t>
            </a:r>
            <a:endParaRPr lang="en-GB" sz="3200" dirty="0">
              <a:latin typeface="Calibri" panose="020F0502020204030204" pitchFamily="34" charset="0"/>
              <a:ea typeface="Calibri" panose="020F0502020204030204" pitchFamily="34"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p>
        </p:txBody>
      </p:sp>
    </p:spTree>
    <p:extLst>
      <p:ext uri="{BB962C8B-B14F-4D97-AF65-F5344CB8AC3E}">
        <p14:creationId xmlns:p14="http://schemas.microsoft.com/office/powerpoint/2010/main" val="21816333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260648"/>
            <a:ext cx="8568952" cy="1800200"/>
          </a:xfrm>
        </p:spPr>
        <p:txBody>
          <a:bodyPr>
            <a:normAutofit fontScale="90000"/>
          </a:bodyPr>
          <a:lstStyle/>
          <a:p>
            <a:pPr algn="ctr"/>
            <a:r>
              <a:rPr lang="en-GB" sz="6600" dirty="0">
                <a:latin typeface="Comic Sans MS" pitchFamily="66" charset="0"/>
              </a:rPr>
              <a:t/>
            </a:r>
            <a:br>
              <a:rPr lang="en-GB" sz="6600" dirty="0">
                <a:latin typeface="Comic Sans MS" pitchFamily="66" charset="0"/>
              </a:rPr>
            </a:br>
            <a:endParaRPr lang="en-GB" sz="6600" dirty="0">
              <a:latin typeface="Comic Sans MS" pitchFamily="66" charset="0"/>
            </a:endParaRPr>
          </a:p>
        </p:txBody>
      </p:sp>
      <p:sp>
        <p:nvSpPr>
          <p:cNvPr id="3" name="Subtitle 2"/>
          <p:cNvSpPr>
            <a:spLocks noGrp="1"/>
          </p:cNvSpPr>
          <p:nvPr>
            <p:ph type="subTitle" idx="1"/>
          </p:nvPr>
        </p:nvSpPr>
        <p:spPr>
          <a:xfrm>
            <a:off x="0" y="260648"/>
            <a:ext cx="9144000" cy="6264696"/>
          </a:xfrm>
        </p:spPr>
        <p:txBody>
          <a:bodyPr>
            <a:normAutofit/>
          </a:bodyPr>
          <a:lstStyle/>
          <a:p>
            <a:pPr algn="ctr"/>
            <a:r>
              <a:rPr lang="en-GB" dirty="0">
                <a:latin typeface="Comic Sans MS" panose="030F0702030302020204" pitchFamily="66" charset="0"/>
              </a:rPr>
              <a:t> </a:t>
            </a:r>
            <a:endParaRPr lang="en-GB" sz="4400" dirty="0">
              <a:latin typeface="Comic Sans MS" panose="030F0702030302020204" pitchFamily="66" charset="0"/>
            </a:endParaRPr>
          </a:p>
        </p:txBody>
      </p:sp>
      <p:sp>
        <p:nvSpPr>
          <p:cNvPr id="4" name="Rectangle 3"/>
          <p:cNvSpPr/>
          <p:nvPr/>
        </p:nvSpPr>
        <p:spPr>
          <a:xfrm>
            <a:off x="251520" y="0"/>
            <a:ext cx="8568952" cy="10407977"/>
          </a:xfrm>
          <a:prstGeom prst="rect">
            <a:avLst/>
          </a:prstGeom>
        </p:spPr>
        <p:txBody>
          <a:bodyPr wrap="square">
            <a:spAutoFit/>
          </a:bodyPr>
          <a:lstStyle/>
          <a:p>
            <a:endParaRPr lang="en-GB" sz="2000" u="sng" dirty="0">
              <a:latin typeface="Comic Sans MS" panose="030F0702030302020204" pitchFamily="66" charset="0"/>
              <a:ea typeface="Calibri" panose="020F0502020204030204" pitchFamily="34" charset="0"/>
              <a:cs typeface="Times New Roman" panose="02020603050405020304" pitchFamily="18" charset="0"/>
            </a:endParaRPr>
          </a:p>
          <a:p>
            <a:pPr algn="ctr"/>
            <a:r>
              <a:rPr lang="en-GB" sz="2800" u="sng" dirty="0" smtClean="0">
                <a:latin typeface="Comic Sans MS" panose="030F0702030302020204" pitchFamily="66" charset="0"/>
                <a:ea typeface="Calibri" panose="020F0502020204030204" pitchFamily="34" charset="0"/>
                <a:cs typeface="Times New Roman" panose="02020603050405020304" pitchFamily="18" charset="0"/>
              </a:rPr>
              <a:t>Enquiries </a:t>
            </a:r>
            <a:r>
              <a:rPr lang="en-GB" sz="2800" u="sng" dirty="0">
                <a:latin typeface="Comic Sans MS" panose="030F0702030302020204" pitchFamily="66" charset="0"/>
                <a:ea typeface="Calibri" panose="020F0502020204030204" pitchFamily="34" charset="0"/>
                <a:cs typeface="Times New Roman" panose="02020603050405020304" pitchFamily="18" charset="0"/>
              </a:rPr>
              <a:t>to the Senior Leadership Team (SLT). </a:t>
            </a:r>
          </a:p>
          <a:p>
            <a:endParaRPr lang="en-GB" sz="2800" u="sng" dirty="0">
              <a:latin typeface="Comic Sans MS" panose="030F0702030302020204" pitchFamily="66" charset="0"/>
              <a:cs typeface="Times New Roman" panose="02020603050405020304" pitchFamily="18" charset="0"/>
            </a:endParaRPr>
          </a:p>
          <a:p>
            <a:endParaRPr lang="en-GB" sz="2800" u="sng" dirty="0" smtClean="0">
              <a:latin typeface="Comic Sans MS" panose="030F0702030302020204" pitchFamily="66" charset="0"/>
              <a:cs typeface="Times New Roman" panose="02020603050405020304" pitchFamily="18" charset="0"/>
            </a:endParaRPr>
          </a:p>
          <a:p>
            <a:pPr marL="342900" lvl="0" indent="-342900" algn="ctr">
              <a:lnSpc>
                <a:spcPct val="115000"/>
              </a:lnSpc>
              <a:spcAft>
                <a:spcPts val="0"/>
              </a:spcAft>
              <a:buFont typeface="Symbol" panose="05050102010706020507" pitchFamily="18" charset="2"/>
              <a:buChar char=""/>
            </a:pPr>
            <a:r>
              <a:rPr lang="en-GB" sz="2800" dirty="0">
                <a:latin typeface="Comic Sans MS" panose="030F0702030302020204" pitchFamily="66" charset="0"/>
                <a:ea typeface="Calibri" panose="020F0502020204030204" pitchFamily="34" charset="0"/>
                <a:cs typeface="Times New Roman" panose="02020603050405020304" pitchFamily="18" charset="0"/>
              </a:rPr>
              <a:t>School Improvement. </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lnSpc>
                <a:spcPct val="115000"/>
              </a:lnSpc>
              <a:spcAft>
                <a:spcPts val="0"/>
              </a:spcAft>
              <a:buFont typeface="Symbol" panose="05050102010706020507" pitchFamily="18" charset="2"/>
              <a:buChar char=""/>
            </a:pPr>
            <a:r>
              <a:rPr lang="en-GB" sz="2800" dirty="0">
                <a:latin typeface="Comic Sans MS" panose="030F0702030302020204" pitchFamily="66" charset="0"/>
                <a:ea typeface="Calibri" panose="020F0502020204030204" pitchFamily="34" charset="0"/>
                <a:cs typeface="Times New Roman" panose="02020603050405020304" pitchFamily="18" charset="0"/>
              </a:rPr>
              <a:t>Issues directly relating to Renfrewshire Council. </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lnSpc>
                <a:spcPct val="115000"/>
              </a:lnSpc>
              <a:spcAft>
                <a:spcPts val="0"/>
              </a:spcAft>
              <a:buFont typeface="Symbol" panose="05050102010706020507" pitchFamily="18" charset="2"/>
              <a:buChar char=""/>
            </a:pPr>
            <a:r>
              <a:rPr lang="en-GB" sz="2800" dirty="0">
                <a:latin typeface="Comic Sans MS" panose="030F0702030302020204" pitchFamily="66" charset="0"/>
                <a:ea typeface="Calibri" panose="020F0502020204030204" pitchFamily="34" charset="0"/>
                <a:cs typeface="Times New Roman" panose="02020603050405020304" pitchFamily="18" charset="0"/>
              </a:rPr>
              <a:t>Changing family circumstances/ confidential issues. </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lnSpc>
                <a:spcPct val="115000"/>
              </a:lnSpc>
              <a:spcAft>
                <a:spcPts val="0"/>
              </a:spcAft>
              <a:buFont typeface="Symbol" panose="05050102010706020507" pitchFamily="18" charset="2"/>
              <a:buChar char=""/>
            </a:pPr>
            <a:r>
              <a:rPr lang="en-GB" sz="2800" dirty="0">
                <a:latin typeface="Comic Sans MS" panose="030F0702030302020204" pitchFamily="66" charset="0"/>
                <a:ea typeface="Calibri" panose="020F0502020204030204" pitchFamily="34" charset="0"/>
                <a:cs typeface="Times New Roman" panose="02020603050405020304" pitchFamily="18" charset="0"/>
              </a:rPr>
              <a:t>Pastoral care. </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lnSpc>
                <a:spcPct val="115000"/>
              </a:lnSpc>
              <a:spcAft>
                <a:spcPts val="0"/>
              </a:spcAft>
              <a:buFont typeface="Symbol" panose="05050102010706020507" pitchFamily="18" charset="2"/>
              <a:buChar char=""/>
            </a:pPr>
            <a:r>
              <a:rPr lang="en-GB" sz="2800" dirty="0">
                <a:latin typeface="Comic Sans MS" panose="030F0702030302020204" pitchFamily="66" charset="0"/>
                <a:ea typeface="Calibri" panose="020F0502020204030204" pitchFamily="34" charset="0"/>
                <a:cs typeface="Times New Roman" panose="02020603050405020304" pitchFamily="18" charset="0"/>
              </a:rPr>
              <a:t>Issues relating to finances/ cost of the school day. </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lnSpc>
                <a:spcPct val="115000"/>
              </a:lnSpc>
              <a:spcAft>
                <a:spcPts val="0"/>
              </a:spcAft>
              <a:buFont typeface="Symbol" panose="05050102010706020507" pitchFamily="18" charset="2"/>
              <a:buChar char=""/>
            </a:pPr>
            <a:r>
              <a:rPr lang="en-GB" sz="2800" dirty="0">
                <a:latin typeface="Comic Sans MS" panose="030F0702030302020204" pitchFamily="66" charset="0"/>
                <a:ea typeface="Calibri" panose="020F0502020204030204" pitchFamily="34" charset="0"/>
                <a:cs typeface="Times New Roman" panose="02020603050405020304" pitchFamily="18" charset="0"/>
              </a:rPr>
              <a:t>Class structures/ staffing concerns. </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lnSpc>
                <a:spcPct val="115000"/>
              </a:lnSpc>
              <a:spcAft>
                <a:spcPts val="1000"/>
              </a:spcAft>
              <a:buFont typeface="Symbol" panose="05050102010706020507" pitchFamily="18" charset="2"/>
              <a:buChar char=""/>
            </a:pPr>
            <a:r>
              <a:rPr lang="en-GB" sz="2800" dirty="0">
                <a:latin typeface="Comic Sans MS" panose="030F0702030302020204" pitchFamily="66" charset="0"/>
                <a:ea typeface="Calibri" panose="020F0502020204030204" pitchFamily="34" charset="0"/>
                <a:cs typeface="Times New Roman" panose="02020603050405020304" pitchFamily="18" charset="0"/>
              </a:rPr>
              <a:t>School Transport. </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p>
        </p:txBody>
      </p:sp>
    </p:spTree>
    <p:extLst>
      <p:ext uri="{BB962C8B-B14F-4D97-AF65-F5344CB8AC3E}">
        <p14:creationId xmlns:p14="http://schemas.microsoft.com/office/powerpoint/2010/main" val="26758427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260648"/>
            <a:ext cx="8568952" cy="1800200"/>
          </a:xfrm>
        </p:spPr>
        <p:txBody>
          <a:bodyPr>
            <a:normAutofit fontScale="90000"/>
          </a:bodyPr>
          <a:lstStyle/>
          <a:p>
            <a:pPr algn="ctr"/>
            <a:r>
              <a:rPr lang="en-GB" sz="6600" dirty="0">
                <a:latin typeface="Comic Sans MS" pitchFamily="66" charset="0"/>
              </a:rPr>
              <a:t/>
            </a:r>
            <a:br>
              <a:rPr lang="en-GB" sz="6600" dirty="0">
                <a:latin typeface="Comic Sans MS" pitchFamily="66" charset="0"/>
              </a:rPr>
            </a:br>
            <a:endParaRPr lang="en-GB" sz="6600" dirty="0">
              <a:latin typeface="Comic Sans MS" pitchFamily="66" charset="0"/>
            </a:endParaRPr>
          </a:p>
        </p:txBody>
      </p:sp>
      <p:sp>
        <p:nvSpPr>
          <p:cNvPr id="3" name="Subtitle 2"/>
          <p:cNvSpPr>
            <a:spLocks noGrp="1"/>
          </p:cNvSpPr>
          <p:nvPr>
            <p:ph type="subTitle" idx="1"/>
          </p:nvPr>
        </p:nvSpPr>
        <p:spPr>
          <a:xfrm>
            <a:off x="0" y="260648"/>
            <a:ext cx="9144000" cy="6264696"/>
          </a:xfrm>
        </p:spPr>
        <p:txBody>
          <a:bodyPr>
            <a:normAutofit/>
          </a:bodyPr>
          <a:lstStyle/>
          <a:p>
            <a:pPr algn="ctr"/>
            <a:r>
              <a:rPr lang="en-GB" dirty="0">
                <a:latin typeface="Comic Sans MS" panose="030F0702030302020204" pitchFamily="66" charset="0"/>
              </a:rPr>
              <a:t> </a:t>
            </a:r>
            <a:endParaRPr lang="en-GB" sz="4400" dirty="0">
              <a:latin typeface="Comic Sans MS" panose="030F0702030302020204" pitchFamily="66" charset="0"/>
            </a:endParaRPr>
          </a:p>
        </p:txBody>
      </p:sp>
      <p:sp>
        <p:nvSpPr>
          <p:cNvPr id="4" name="Rectangle 3"/>
          <p:cNvSpPr/>
          <p:nvPr/>
        </p:nvSpPr>
        <p:spPr>
          <a:xfrm>
            <a:off x="251520" y="0"/>
            <a:ext cx="8568952" cy="9294852"/>
          </a:xfrm>
          <a:prstGeom prst="rect">
            <a:avLst/>
          </a:prstGeom>
        </p:spPr>
        <p:txBody>
          <a:bodyPr wrap="square">
            <a:spAutoFit/>
          </a:bodyPr>
          <a:lstStyle/>
          <a:p>
            <a:r>
              <a:rPr lang="en-GB" sz="3000" u="sng" dirty="0">
                <a:latin typeface="Comic Sans MS" panose="030F0702030302020204" pitchFamily="66" charset="0"/>
                <a:ea typeface="Calibri" panose="020F0502020204030204" pitchFamily="34" charset="0"/>
                <a:cs typeface="Times New Roman" panose="02020603050405020304" pitchFamily="18" charset="0"/>
              </a:rPr>
              <a:t>Enquiries to the Senior Leadership Team(SLT). </a:t>
            </a: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r>
              <a:rPr lang="en-GB" sz="3200" b="1" u="sng" dirty="0">
                <a:latin typeface="Comic Sans MS" panose="030F0702030302020204" pitchFamily="66" charset="0"/>
              </a:rPr>
              <a:t>When making contact with any member of the SLT, you can expect:</a:t>
            </a:r>
            <a:endParaRPr lang="en-GB" sz="3200" dirty="0">
              <a:latin typeface="Comic Sans MS" panose="030F0702030302020204" pitchFamily="66" charset="0"/>
            </a:endParaRPr>
          </a:p>
          <a:p>
            <a:pPr lvl="0" algn="ctr"/>
            <a:endParaRPr lang="en-GB" sz="3600" dirty="0">
              <a:latin typeface="Comic Sans MS" panose="030F0702030302020204" pitchFamily="66" charset="0"/>
            </a:endParaRPr>
          </a:p>
          <a:p>
            <a:pPr lvl="0" algn="ctr"/>
            <a:r>
              <a:rPr lang="en-GB" sz="3600" dirty="0">
                <a:latin typeface="Comic Sans MS" panose="030F0702030302020204" pitchFamily="66" charset="0"/>
              </a:rPr>
              <a:t>Your enquiry/issue to be treated seriously.</a:t>
            </a:r>
          </a:p>
          <a:p>
            <a:pPr lvl="0" algn="ctr"/>
            <a:r>
              <a:rPr lang="en-GB" sz="3600" dirty="0">
                <a:latin typeface="Comic Sans MS" panose="030F0702030302020204" pitchFamily="66" charset="0"/>
              </a:rPr>
              <a:t>Your enquiry/ concern to be treated in a professional, confidential manner. </a:t>
            </a:r>
          </a:p>
          <a:p>
            <a:pPr algn="ctr"/>
            <a:r>
              <a:rPr lang="en-GB" sz="3600" dirty="0">
                <a:latin typeface="Comic Sans MS" panose="030F0702030302020204" pitchFamily="66" charset="0"/>
              </a:rPr>
              <a:t>Your enquiry to be dealt with in a timeously and efficient manner.  (Within five working days). </a:t>
            </a:r>
            <a:endParaRPr lang="en-GB" sz="3600"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p>
        </p:txBody>
      </p:sp>
    </p:spTree>
    <p:extLst>
      <p:ext uri="{BB962C8B-B14F-4D97-AF65-F5344CB8AC3E}">
        <p14:creationId xmlns:p14="http://schemas.microsoft.com/office/powerpoint/2010/main" val="6280223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260648"/>
            <a:ext cx="8568952" cy="1800200"/>
          </a:xfrm>
        </p:spPr>
        <p:txBody>
          <a:bodyPr>
            <a:normAutofit fontScale="90000"/>
          </a:bodyPr>
          <a:lstStyle/>
          <a:p>
            <a:pPr algn="ctr"/>
            <a:r>
              <a:rPr lang="en-GB" sz="6600" dirty="0">
                <a:latin typeface="Comic Sans MS" pitchFamily="66" charset="0"/>
              </a:rPr>
              <a:t/>
            </a:r>
            <a:br>
              <a:rPr lang="en-GB" sz="6600" dirty="0">
                <a:latin typeface="Comic Sans MS" pitchFamily="66" charset="0"/>
              </a:rPr>
            </a:br>
            <a:endParaRPr lang="en-GB" sz="6600" dirty="0">
              <a:latin typeface="Comic Sans MS" pitchFamily="66" charset="0"/>
            </a:endParaRPr>
          </a:p>
        </p:txBody>
      </p:sp>
      <p:sp>
        <p:nvSpPr>
          <p:cNvPr id="3" name="Subtitle 2"/>
          <p:cNvSpPr>
            <a:spLocks noGrp="1"/>
          </p:cNvSpPr>
          <p:nvPr>
            <p:ph type="subTitle" idx="1"/>
          </p:nvPr>
        </p:nvSpPr>
        <p:spPr>
          <a:xfrm>
            <a:off x="0" y="260648"/>
            <a:ext cx="9144000" cy="6264696"/>
          </a:xfrm>
        </p:spPr>
        <p:txBody>
          <a:bodyPr>
            <a:normAutofit fontScale="70000" lnSpcReduction="20000"/>
          </a:bodyPr>
          <a:lstStyle/>
          <a:p>
            <a:pPr algn="ctr"/>
            <a:r>
              <a:rPr lang="en-GB" sz="3500" u="sng" dirty="0">
                <a:latin typeface="Comic Sans MS" panose="030F0702030302020204" pitchFamily="66" charset="0"/>
              </a:rPr>
              <a:t>Contact in relation to Medical issues/ First Aid. </a:t>
            </a:r>
          </a:p>
          <a:p>
            <a:pPr algn="ctr"/>
            <a:endParaRPr lang="en-GB" dirty="0">
              <a:latin typeface="Comic Sans MS" panose="030F0702030302020204" pitchFamily="66" charset="0"/>
            </a:endParaRPr>
          </a:p>
          <a:p>
            <a:pPr algn="ctr"/>
            <a:r>
              <a:rPr lang="en-GB" sz="2800" dirty="0">
                <a:latin typeface="Comic Sans MS" panose="030F0702030302020204" pitchFamily="66" charset="0"/>
              </a:rPr>
              <a:t>We have two fully trained First Aiders here in St. Fillan’s Primary: Mrs June Kelly and Mrs Alison Steele. </a:t>
            </a:r>
          </a:p>
          <a:p>
            <a:pPr algn="ctr"/>
            <a:r>
              <a:rPr lang="en-GB" sz="2800" dirty="0">
                <a:latin typeface="Comic Sans MS" panose="030F0702030302020204" pitchFamily="66" charset="0"/>
              </a:rPr>
              <a:t>If your child requires medicine to be administered during the school day, then Mrs Kelly will oversee this. </a:t>
            </a:r>
          </a:p>
          <a:p>
            <a:pPr algn="ctr"/>
            <a:r>
              <a:rPr lang="en-GB" sz="2800" dirty="0">
                <a:latin typeface="Comic Sans MS" panose="030F0702030302020204" pitchFamily="66" charset="0"/>
              </a:rPr>
              <a:t>Please note that the appropriate ‘Medicine Form’ must be completed at the School Office prior to any medicines being administered. </a:t>
            </a:r>
          </a:p>
          <a:p>
            <a:pPr algn="ctr"/>
            <a:r>
              <a:rPr lang="en-GB" sz="2800" dirty="0">
                <a:latin typeface="Comic Sans MS" panose="030F0702030302020204" pitchFamily="66" charset="0"/>
              </a:rPr>
              <a:t>If your child’s medical status changes, then it is imperative that this information is shared with the Office Staff and Mrs Kelly. This includes changes to inhalers, eyesight, hearing, allergies etc. </a:t>
            </a:r>
          </a:p>
          <a:p>
            <a:pPr algn="ctr"/>
            <a:r>
              <a:rPr lang="en-GB" sz="2800" dirty="0">
                <a:latin typeface="Comic Sans MS" panose="030F0702030302020204" pitchFamily="66" charset="0"/>
              </a:rPr>
              <a:t>Please note that you may receive a telephone call during the school day from Mrs Kelly if your child has received First Aid/ Medical attention. </a:t>
            </a:r>
          </a:p>
          <a:p>
            <a:pPr algn="ctr"/>
            <a:r>
              <a:rPr lang="en-GB" sz="2800" dirty="0">
                <a:latin typeface="Comic Sans MS" panose="030F0702030302020204" pitchFamily="66" charset="0"/>
              </a:rPr>
              <a:t>Medication must be taken on trips, please ensure that your child has it with them.   </a:t>
            </a:r>
          </a:p>
        </p:txBody>
      </p:sp>
      <p:sp>
        <p:nvSpPr>
          <p:cNvPr id="4" name="Rectangle 3"/>
          <p:cNvSpPr/>
          <p:nvPr/>
        </p:nvSpPr>
        <p:spPr>
          <a:xfrm>
            <a:off x="251520" y="0"/>
            <a:ext cx="8568952" cy="2862322"/>
          </a:xfrm>
          <a:prstGeom prst="rect">
            <a:avLst/>
          </a:prstGeom>
        </p:spPr>
        <p:txBody>
          <a:bodyPr wrap="square">
            <a:spAutoFit/>
          </a:bodyPr>
          <a:lstStyle/>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latin typeface="Comic Sans MS" panose="030F0702030302020204" pitchFamily="66" charset="0"/>
              <a:cs typeface="Times New Roman" panose="02020603050405020304" pitchFamily="18" charset="0"/>
            </a:endParaRPr>
          </a:p>
          <a:p>
            <a:endParaRPr lang="en-GB" u="sng" dirty="0"/>
          </a:p>
        </p:txBody>
      </p:sp>
    </p:spTree>
    <p:extLst>
      <p:ext uri="{BB962C8B-B14F-4D97-AF65-F5344CB8AC3E}">
        <p14:creationId xmlns:p14="http://schemas.microsoft.com/office/powerpoint/2010/main" val="14820508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520" y="0"/>
            <a:ext cx="9145016" cy="5661248"/>
          </a:xfrm>
        </p:spPr>
        <p:txBody>
          <a:bodyPr>
            <a:normAutofit/>
          </a:bodyPr>
          <a:lstStyle/>
          <a:p>
            <a:pPr algn="ctr"/>
            <a:r>
              <a:rPr lang="en-GB" sz="4000" dirty="0" smtClean="0">
                <a:solidFill>
                  <a:schemeClr val="tx1"/>
                </a:solidFill>
                <a:effectLst>
                  <a:outerShdw blurRad="38100" dist="38100" dir="2700000" algn="tl">
                    <a:srgbClr val="000000">
                      <a:alpha val="43137"/>
                    </a:srgbClr>
                  </a:outerShdw>
                </a:effectLst>
                <a:latin typeface="Comic Sans MS" panose="030F0702030302020204" pitchFamily="66" charset="0"/>
              </a:rPr>
              <a:t>We hope that your children will enjoy all the challenges p7 will bring. </a:t>
            </a:r>
            <a:br>
              <a:rPr lang="en-GB" sz="4000" dirty="0" smtClean="0">
                <a:solidFill>
                  <a:schemeClr val="tx1"/>
                </a:solidFill>
                <a:effectLst>
                  <a:outerShdw blurRad="38100" dist="38100" dir="2700000" algn="tl">
                    <a:srgbClr val="000000">
                      <a:alpha val="43137"/>
                    </a:srgbClr>
                  </a:outerShdw>
                </a:effectLst>
                <a:latin typeface="Comic Sans MS" panose="030F0702030302020204" pitchFamily="66" charset="0"/>
              </a:rPr>
            </a:br>
            <a:r>
              <a:rPr lang="en-GB" sz="4000" dirty="0">
                <a:effectLst>
                  <a:outerShdw blurRad="38100" dist="38100" dir="2700000" algn="tl">
                    <a:srgbClr val="000000">
                      <a:alpha val="43137"/>
                    </a:srgbClr>
                  </a:outerShdw>
                </a:effectLst>
                <a:latin typeface="Comic Sans MS" panose="030F0702030302020204" pitchFamily="66" charset="0"/>
              </a:rPr>
              <a:t/>
            </a:r>
            <a:br>
              <a:rPr lang="en-GB" sz="4000" dirty="0">
                <a:effectLst>
                  <a:outerShdw blurRad="38100" dist="38100" dir="2700000" algn="tl">
                    <a:srgbClr val="000000">
                      <a:alpha val="43137"/>
                    </a:srgbClr>
                  </a:outerShdw>
                </a:effectLst>
                <a:latin typeface="Comic Sans MS" panose="030F0702030302020204" pitchFamily="66" charset="0"/>
              </a:rPr>
            </a:br>
            <a:r>
              <a:rPr lang="en-GB" sz="4000" dirty="0" smtClean="0">
                <a:effectLst>
                  <a:outerShdw blurRad="38100" dist="38100" dir="2700000" algn="tl">
                    <a:srgbClr val="000000">
                      <a:alpha val="43137"/>
                    </a:srgbClr>
                  </a:outerShdw>
                </a:effectLst>
                <a:latin typeface="Comic Sans MS" panose="030F0702030302020204" pitchFamily="66" charset="0"/>
              </a:rPr>
              <a:t/>
            </a:r>
            <a:br>
              <a:rPr lang="en-GB" sz="4000" dirty="0" smtClean="0">
                <a:effectLst>
                  <a:outerShdw blurRad="38100" dist="38100" dir="2700000" algn="tl">
                    <a:srgbClr val="000000">
                      <a:alpha val="43137"/>
                    </a:srgbClr>
                  </a:outerShdw>
                </a:effectLst>
                <a:latin typeface="Comic Sans MS" panose="030F0702030302020204" pitchFamily="66" charset="0"/>
              </a:rPr>
            </a:br>
            <a:r>
              <a:rPr lang="en-GB" sz="4000" dirty="0" smtClean="0">
                <a:solidFill>
                  <a:schemeClr val="tx1"/>
                </a:solidFill>
                <a:effectLst>
                  <a:outerShdw blurRad="38100" dist="38100" dir="2700000" algn="tl">
                    <a:srgbClr val="000000">
                      <a:alpha val="43137"/>
                    </a:srgbClr>
                  </a:outerShdw>
                </a:effectLst>
                <a:latin typeface="Comic Sans MS" panose="030F0702030302020204" pitchFamily="66" charset="0"/>
              </a:rPr>
              <a:t>It is going to be a busy year!</a:t>
            </a:r>
            <a:endParaRPr lang="en-GB" sz="4000" dirty="0">
              <a:solidFill>
                <a:schemeClr val="tx1"/>
              </a:solidFill>
              <a:latin typeface="Comic Sans MS" panose="030F0702030302020204" pitchFamily="66" charset="0"/>
            </a:endParaRPr>
          </a:p>
        </p:txBody>
      </p:sp>
      <p:sp>
        <p:nvSpPr>
          <p:cNvPr id="4" name="Title 1"/>
          <p:cNvSpPr txBox="1">
            <a:spLocks/>
          </p:cNvSpPr>
          <p:nvPr/>
        </p:nvSpPr>
        <p:spPr>
          <a:xfrm>
            <a:off x="-108520" y="2204864"/>
            <a:ext cx="9252520" cy="2376264"/>
          </a:xfrm>
          <a:prstGeom prst="rect">
            <a:avLst/>
          </a:prstGeom>
          <a:ln>
            <a:noFill/>
          </a:ln>
        </p:spPr>
        <p:txBody>
          <a:bodyPr vert="horz" lIns="0" tIns="0" rIns="18288" bIns="0" anchor="b">
            <a:normAutofit fontScale="97500"/>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algn="ctr"/>
            <a:r>
              <a:rPr lang="en-GB" dirty="0">
                <a:solidFill>
                  <a:schemeClr val="tx1"/>
                </a:solidFill>
                <a:latin typeface="Comic Sans MS" panose="030F0702030302020204" pitchFamily="66" charset="0"/>
              </a:rPr>
              <a:t/>
            </a:r>
            <a:br>
              <a:rPr lang="en-GB" dirty="0">
                <a:solidFill>
                  <a:schemeClr val="tx1"/>
                </a:solidFill>
                <a:latin typeface="Comic Sans MS" panose="030F0702030302020204" pitchFamily="66" charset="0"/>
              </a:rPr>
            </a:br>
            <a:endParaRPr lang="en-GB" dirty="0">
              <a:solidFill>
                <a:schemeClr val="tx1"/>
              </a:solidFill>
              <a:latin typeface="Bradley Hand ITC" panose="03070402050302030203" pitchFamily="66" charset="0"/>
            </a:endParaRPr>
          </a:p>
        </p:txBody>
      </p:sp>
      <p:sp>
        <p:nvSpPr>
          <p:cNvPr id="6" name="Title 1"/>
          <p:cNvSpPr txBox="1">
            <a:spLocks/>
          </p:cNvSpPr>
          <p:nvPr/>
        </p:nvSpPr>
        <p:spPr>
          <a:xfrm>
            <a:off x="0" y="4005064"/>
            <a:ext cx="9144000" cy="2376264"/>
          </a:xfrm>
          <a:prstGeom prst="rect">
            <a:avLst/>
          </a:prstGeom>
          <a:ln>
            <a:noFill/>
          </a:ln>
        </p:spPr>
        <p:txBody>
          <a:bodyPr vert="horz" lIns="0" tIns="0" rIns="18288" bIns="0" anchor="b">
            <a:normAutofit fontScale="97500"/>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algn="ctr"/>
            <a:r>
              <a:rPr lang="en-GB" dirty="0">
                <a:solidFill>
                  <a:schemeClr val="tx1"/>
                </a:solidFill>
                <a:latin typeface="Comic Sans MS" panose="030F0702030302020204" pitchFamily="66" charset="0"/>
              </a:rPr>
              <a:t/>
            </a:r>
            <a:br>
              <a:rPr lang="en-GB" dirty="0">
                <a:solidFill>
                  <a:schemeClr val="tx1"/>
                </a:solidFill>
                <a:latin typeface="Comic Sans MS" panose="030F0702030302020204" pitchFamily="66" charset="0"/>
              </a:rPr>
            </a:br>
            <a:endParaRPr lang="en-GB" dirty="0">
              <a:solidFill>
                <a:schemeClr val="tx1"/>
              </a:solidFill>
              <a:latin typeface="Bradley Hand ITC" panose="03070402050302030203" pitchFamily="66" charset="0"/>
            </a:endParaRPr>
          </a:p>
        </p:txBody>
      </p:sp>
    </p:spTree>
    <p:extLst>
      <p:ext uri="{BB962C8B-B14F-4D97-AF65-F5344CB8AC3E}">
        <p14:creationId xmlns:p14="http://schemas.microsoft.com/office/powerpoint/2010/main" val="15736523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07504" y="476672"/>
            <a:ext cx="9036496" cy="7560840"/>
          </a:xfrm>
          <a:prstGeom prst="rect">
            <a:avLst/>
          </a:prstGeom>
          <a:ln>
            <a:noFill/>
          </a:ln>
        </p:spPr>
        <p:txBody>
          <a:bodyPr vert="horz" lIns="0" tIns="0" rIns="18288" bIns="0" anchor="b">
            <a:normAutofit fontScale="97500" lnSpcReduction="10000"/>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algn="ctr"/>
            <a:endParaRPr lang="en-GB" dirty="0">
              <a:solidFill>
                <a:schemeClr val="tx1"/>
              </a:solidFill>
              <a:latin typeface="Comic Sans MS" panose="030F0702030302020204" pitchFamily="66" charset="0"/>
            </a:endParaRPr>
          </a:p>
          <a:p>
            <a:pPr algn="ctr"/>
            <a:r>
              <a:rPr lang="en-GB" dirty="0">
                <a:solidFill>
                  <a:schemeClr val="tx1"/>
                </a:solidFill>
                <a:latin typeface="Comic Sans MS" panose="030F0702030302020204" pitchFamily="66" charset="0"/>
              </a:rPr>
              <a:t>To help us achieve our</a:t>
            </a:r>
          </a:p>
          <a:p>
            <a:pPr algn="ctr"/>
            <a:r>
              <a:rPr lang="en-GB" dirty="0">
                <a:solidFill>
                  <a:schemeClr val="tx1"/>
                </a:solidFill>
                <a:latin typeface="Comic Sans MS" panose="030F0702030302020204" pitchFamily="66" charset="0"/>
              </a:rPr>
              <a:t>school Vision &amp; Values </a:t>
            </a:r>
          </a:p>
          <a:p>
            <a:pPr algn="l"/>
            <a:endParaRPr lang="en-GB" dirty="0">
              <a:solidFill>
                <a:schemeClr val="tx1"/>
              </a:solidFill>
              <a:latin typeface="Comic Sans MS" panose="030F0702030302020204" pitchFamily="66" charset="0"/>
            </a:endParaRPr>
          </a:p>
          <a:p>
            <a:pPr algn="l"/>
            <a:r>
              <a:rPr lang="en-GB" dirty="0">
                <a:solidFill>
                  <a:schemeClr val="tx1"/>
                </a:solidFill>
                <a:latin typeface="Comic Sans MS" panose="030F0702030302020204" pitchFamily="66" charset="0"/>
              </a:rPr>
              <a:t>Our School Aims Are:</a:t>
            </a:r>
          </a:p>
          <a:p>
            <a:pPr marL="304800" algn="l"/>
            <a:r>
              <a:rPr lang="en-GB" sz="6000" dirty="0">
                <a:solidFill>
                  <a:srgbClr val="FF0000"/>
                </a:solidFill>
                <a:effectLst/>
                <a:latin typeface="Bradley Hand ITC" panose="03070402050302030203" pitchFamily="66" charset="0"/>
                <a:ea typeface="Times New Roman" panose="02020603050405020304" pitchFamily="18" charset="0"/>
                <a:cs typeface="Arial" panose="020B0604020202020204" pitchFamily="34" charset="0"/>
              </a:rPr>
              <a:t>B</a:t>
            </a:r>
            <a:r>
              <a:rPr lang="en-GB" sz="6000" dirty="0">
                <a:solidFill>
                  <a:srgbClr val="000000"/>
                </a:solidFill>
                <a:effectLst/>
                <a:latin typeface="Bradley Hand ITC" panose="03070402050302030203" pitchFamily="66" charset="0"/>
                <a:ea typeface="Times New Roman" panose="02020603050405020304" pitchFamily="18" charset="0"/>
                <a:cs typeface="Arial" panose="020B0604020202020204" pitchFamily="34" charset="0"/>
              </a:rPr>
              <a:t>e Brave</a:t>
            </a:r>
            <a:endParaRPr lang="en-GB" dirty="0">
              <a:effectLst/>
              <a:latin typeface="Bradley Hand ITC" panose="03070402050302030203" pitchFamily="66" charset="0"/>
            </a:endParaRPr>
          </a:p>
          <a:p>
            <a:pPr marL="304800" algn="l"/>
            <a:r>
              <a:rPr lang="en-GB" sz="6000" dirty="0">
                <a:solidFill>
                  <a:srgbClr val="FF0000"/>
                </a:solidFill>
                <a:effectLst/>
                <a:latin typeface="Bradley Hand ITC" panose="03070402050302030203" pitchFamily="66" charset="0"/>
                <a:ea typeface="Times New Roman" panose="02020603050405020304" pitchFamily="18" charset="0"/>
                <a:cs typeface="Arial" panose="020B0604020202020204" pitchFamily="34" charset="0"/>
              </a:rPr>
              <a:t>U</a:t>
            </a:r>
            <a:r>
              <a:rPr lang="en-GB" sz="6000" dirty="0">
                <a:solidFill>
                  <a:srgbClr val="000000"/>
                </a:solidFill>
                <a:effectLst/>
                <a:latin typeface="Bradley Hand ITC" panose="03070402050302030203" pitchFamily="66" charset="0"/>
                <a:ea typeface="Times New Roman" panose="02020603050405020304" pitchFamily="18" charset="0"/>
                <a:cs typeface="Arial" panose="020B0604020202020204" pitchFamily="34" charset="0"/>
              </a:rPr>
              <a:t>nleash Creativity</a:t>
            </a:r>
            <a:endParaRPr lang="en-GB" dirty="0">
              <a:effectLst/>
              <a:latin typeface="Bradley Hand ITC" panose="03070402050302030203" pitchFamily="66" charset="0"/>
            </a:endParaRPr>
          </a:p>
          <a:p>
            <a:pPr marL="304800" algn="l"/>
            <a:r>
              <a:rPr lang="en-GB" sz="6000" dirty="0">
                <a:solidFill>
                  <a:srgbClr val="FF0000"/>
                </a:solidFill>
                <a:effectLst/>
                <a:latin typeface="Bradley Hand ITC" panose="03070402050302030203" pitchFamily="66" charset="0"/>
                <a:ea typeface="Times New Roman" panose="02020603050405020304" pitchFamily="18" charset="0"/>
                <a:cs typeface="Arial" panose="020B0604020202020204" pitchFamily="34" charset="0"/>
              </a:rPr>
              <a:t>D</a:t>
            </a:r>
            <a:r>
              <a:rPr lang="en-GB" sz="6000" dirty="0">
                <a:solidFill>
                  <a:srgbClr val="000000"/>
                </a:solidFill>
                <a:effectLst/>
                <a:latin typeface="Bradley Hand ITC" panose="03070402050302030203" pitchFamily="66" charset="0"/>
                <a:ea typeface="Times New Roman" panose="02020603050405020304" pitchFamily="18" charset="0"/>
                <a:cs typeface="Arial" panose="020B0604020202020204" pitchFamily="34" charset="0"/>
              </a:rPr>
              <a:t>emonstrate Excellence</a:t>
            </a:r>
            <a:endParaRPr lang="en-GB" dirty="0">
              <a:effectLst/>
              <a:latin typeface="Bradley Hand ITC" panose="03070402050302030203" pitchFamily="66" charset="0"/>
            </a:endParaRPr>
          </a:p>
          <a:p>
            <a:pPr marL="304800" algn="l"/>
            <a:r>
              <a:rPr lang="en-GB" sz="6000" dirty="0">
                <a:solidFill>
                  <a:srgbClr val="FF0000"/>
                </a:solidFill>
                <a:effectLst/>
                <a:latin typeface="Bradley Hand ITC" panose="03070402050302030203" pitchFamily="66" charset="0"/>
                <a:ea typeface="Times New Roman" panose="02020603050405020304" pitchFamily="18" charset="0"/>
                <a:cs typeface="Arial" panose="020B0604020202020204" pitchFamily="34" charset="0"/>
              </a:rPr>
              <a:t>S</a:t>
            </a:r>
            <a:r>
              <a:rPr lang="en-GB" sz="6000" dirty="0">
                <a:solidFill>
                  <a:srgbClr val="000000"/>
                </a:solidFill>
                <a:effectLst/>
                <a:latin typeface="Bradley Hand ITC" panose="03070402050302030203" pitchFamily="66" charset="0"/>
                <a:ea typeface="Times New Roman" panose="02020603050405020304" pitchFamily="18" charset="0"/>
                <a:cs typeface="Arial" panose="020B0604020202020204" pitchFamily="34" charset="0"/>
              </a:rPr>
              <a:t>how/Radiate Enthusiasm</a:t>
            </a:r>
            <a:endParaRPr lang="en-GB" dirty="0">
              <a:effectLst/>
              <a:latin typeface="Bradley Hand ITC" panose="03070402050302030203" pitchFamily="66" charset="0"/>
            </a:endParaRPr>
          </a:p>
          <a:p>
            <a:pPr algn="l"/>
            <a:endParaRPr lang="en-GB" dirty="0">
              <a:solidFill>
                <a:schemeClr val="tx1"/>
              </a:solidFill>
              <a:latin typeface="Comic Sans MS" panose="030F0702030302020204" pitchFamily="66" charset="0"/>
            </a:endParaRPr>
          </a:p>
          <a:p>
            <a:pPr algn="l"/>
            <a:endParaRPr lang="en-GB" dirty="0">
              <a:solidFill>
                <a:schemeClr val="tx1"/>
              </a:solidFill>
              <a:latin typeface="Bradley Hand ITC" panose="03070402050302030203" pitchFamily="66" charset="0"/>
            </a:endParaRPr>
          </a:p>
        </p:txBody>
      </p:sp>
      <p:sp>
        <p:nvSpPr>
          <p:cNvPr id="6" name="Title 1"/>
          <p:cNvSpPr txBox="1">
            <a:spLocks/>
          </p:cNvSpPr>
          <p:nvPr/>
        </p:nvSpPr>
        <p:spPr>
          <a:xfrm>
            <a:off x="0" y="4005064"/>
            <a:ext cx="9144000" cy="1008112"/>
          </a:xfrm>
          <a:prstGeom prst="rect">
            <a:avLst/>
          </a:prstGeom>
          <a:ln>
            <a:noFill/>
          </a:ln>
        </p:spPr>
        <p:txBody>
          <a:bodyPr vert="horz" lIns="0" tIns="0" rIns="18288" bIns="0" anchor="b">
            <a:normAutofit fontScale="67500" lnSpcReduction="20000"/>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algn="ctr"/>
            <a:r>
              <a:rPr lang="en-GB" dirty="0">
                <a:solidFill>
                  <a:schemeClr val="tx1"/>
                </a:solidFill>
                <a:latin typeface="Comic Sans MS" panose="030F0702030302020204" pitchFamily="66" charset="0"/>
              </a:rPr>
              <a:t/>
            </a:r>
            <a:br>
              <a:rPr lang="en-GB" dirty="0">
                <a:solidFill>
                  <a:schemeClr val="tx1"/>
                </a:solidFill>
                <a:latin typeface="Comic Sans MS" panose="030F0702030302020204" pitchFamily="66" charset="0"/>
              </a:rPr>
            </a:br>
            <a:endParaRPr lang="en-GB" dirty="0">
              <a:solidFill>
                <a:schemeClr val="tx1"/>
              </a:solidFill>
              <a:latin typeface="Bradley Hand ITC" panose="03070402050302030203" pitchFamily="66" charset="0"/>
            </a:endParaRPr>
          </a:p>
        </p:txBody>
      </p:sp>
    </p:spTree>
    <p:extLst>
      <p:ext uri="{BB962C8B-B14F-4D97-AF65-F5344CB8AC3E}">
        <p14:creationId xmlns:p14="http://schemas.microsoft.com/office/powerpoint/2010/main" val="17165358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620688"/>
            <a:ext cx="7851648" cy="1152128"/>
          </a:xfrm>
        </p:spPr>
        <p:txBody>
          <a:bodyPr>
            <a:normAutofit fontScale="90000"/>
          </a:bodyPr>
          <a:lstStyle/>
          <a:p>
            <a:pPr algn="ctr"/>
            <a:r>
              <a:rPr lang="en-GB" sz="6600" dirty="0">
                <a:latin typeface="Comic Sans MS" pitchFamily="66" charset="0"/>
              </a:rPr>
              <a:t>Teacher Introduction </a:t>
            </a:r>
          </a:p>
        </p:txBody>
      </p:sp>
      <p:sp>
        <p:nvSpPr>
          <p:cNvPr id="3" name="Subtitle 2"/>
          <p:cNvSpPr>
            <a:spLocks noGrp="1"/>
          </p:cNvSpPr>
          <p:nvPr>
            <p:ph type="subTitle" idx="1"/>
          </p:nvPr>
        </p:nvSpPr>
        <p:spPr>
          <a:xfrm>
            <a:off x="533400" y="2636912"/>
            <a:ext cx="7854696" cy="3744416"/>
          </a:xfrm>
        </p:spPr>
        <p:txBody>
          <a:bodyPr>
            <a:normAutofit/>
          </a:bodyPr>
          <a:lstStyle/>
          <a:p>
            <a:pPr algn="l"/>
            <a:r>
              <a:rPr lang="en-GB" sz="4800" dirty="0">
                <a:latin typeface="Bradley Hand ITC" panose="03070402050302030203" pitchFamily="66" charset="0"/>
              </a:rPr>
              <a:t>Mrs Joanne </a:t>
            </a:r>
            <a:r>
              <a:rPr lang="en-GB" sz="4800" dirty="0" smtClean="0">
                <a:latin typeface="Bradley Hand ITC" panose="03070402050302030203" pitchFamily="66" charset="0"/>
              </a:rPr>
              <a:t>McKay Mon-Wed</a:t>
            </a:r>
            <a:endParaRPr lang="en-GB" sz="4800" dirty="0">
              <a:latin typeface="Bradley Hand ITC" panose="03070402050302030203" pitchFamily="66" charset="0"/>
            </a:endParaRPr>
          </a:p>
          <a:p>
            <a:pPr algn="l"/>
            <a:endParaRPr lang="en-GB" sz="4800" dirty="0">
              <a:latin typeface="Bradley Hand ITC" panose="03070402050302030203" pitchFamily="66" charset="0"/>
            </a:endParaRPr>
          </a:p>
          <a:p>
            <a:pPr algn="l"/>
            <a:r>
              <a:rPr lang="en-GB" sz="4800" dirty="0">
                <a:latin typeface="Bradley Hand ITC" panose="03070402050302030203" pitchFamily="66" charset="0"/>
              </a:rPr>
              <a:t>Mrs Stacy </a:t>
            </a:r>
            <a:r>
              <a:rPr lang="en-GB" sz="4800" dirty="0" smtClean="0">
                <a:latin typeface="Bradley Hand ITC" panose="03070402050302030203" pitchFamily="66" charset="0"/>
              </a:rPr>
              <a:t>Sim Thu-Fri</a:t>
            </a:r>
            <a:endParaRPr lang="en-GB" sz="4800" dirty="0">
              <a:latin typeface="Bradley Hand ITC" panose="03070402050302030203"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648072"/>
            <a:ext cx="7851648" cy="1340768"/>
          </a:xfrm>
        </p:spPr>
        <p:txBody>
          <a:bodyPr>
            <a:normAutofit fontScale="90000"/>
          </a:bodyPr>
          <a:lstStyle/>
          <a:p>
            <a:pPr algn="ctr"/>
            <a:r>
              <a:rPr lang="en-GB" sz="6600" dirty="0">
                <a:latin typeface="Comic Sans MS" pitchFamily="66" charset="0"/>
              </a:rPr>
              <a:t>Classroom Procedures </a:t>
            </a:r>
          </a:p>
        </p:txBody>
      </p:sp>
      <p:sp>
        <p:nvSpPr>
          <p:cNvPr id="3" name="Subtitle 2"/>
          <p:cNvSpPr>
            <a:spLocks noGrp="1"/>
          </p:cNvSpPr>
          <p:nvPr>
            <p:ph type="subTitle" idx="1"/>
          </p:nvPr>
        </p:nvSpPr>
        <p:spPr>
          <a:xfrm>
            <a:off x="533400" y="1412776"/>
            <a:ext cx="7854696" cy="4968552"/>
          </a:xfrm>
        </p:spPr>
        <p:txBody>
          <a:bodyPr>
            <a:normAutofit fontScale="40000" lnSpcReduction="20000"/>
          </a:bodyPr>
          <a:lstStyle/>
          <a:p>
            <a:pPr algn="ctr">
              <a:spcBef>
                <a:spcPct val="0"/>
              </a:spcBef>
              <a:defRPr/>
            </a:pPr>
            <a:r>
              <a:rPr lang="en-US" altLang="en-US" sz="4800" dirty="0">
                <a:solidFill>
                  <a:srgbClr val="FFFF00"/>
                </a:solidFill>
                <a:latin typeface="Comic Sans MS" panose="030F0702030302020204" pitchFamily="66" charset="0"/>
              </a:rPr>
              <a:t> </a:t>
            </a:r>
          </a:p>
          <a:p>
            <a:pPr algn="ctr">
              <a:spcBef>
                <a:spcPct val="0"/>
              </a:spcBef>
              <a:defRPr/>
            </a:pPr>
            <a:endParaRPr lang="en-US" altLang="en-US" sz="4800" dirty="0">
              <a:solidFill>
                <a:srgbClr val="FFFF00"/>
              </a:solidFill>
              <a:latin typeface="Comic Sans MS" panose="030F0702030302020204" pitchFamily="66" charset="0"/>
            </a:endParaRPr>
          </a:p>
          <a:p>
            <a:pPr algn="ctr">
              <a:spcBef>
                <a:spcPct val="0"/>
              </a:spcBef>
              <a:defRPr/>
            </a:pPr>
            <a:endParaRPr lang="en-US" altLang="en-US" sz="4800" dirty="0" smtClean="0">
              <a:latin typeface="Comic Sans MS" panose="030F0702030302020204" pitchFamily="66" charset="0"/>
            </a:endParaRPr>
          </a:p>
          <a:p>
            <a:pPr algn="ctr">
              <a:spcBef>
                <a:spcPct val="0"/>
              </a:spcBef>
              <a:defRPr/>
            </a:pPr>
            <a:r>
              <a:rPr lang="en-US" altLang="en-US" sz="4800" dirty="0" smtClean="0">
                <a:latin typeface="Comic Sans MS" panose="030F0702030302020204" pitchFamily="66" charset="0"/>
              </a:rPr>
              <a:t>Primary </a:t>
            </a:r>
            <a:r>
              <a:rPr lang="en-US" altLang="en-US" sz="4800" dirty="0">
                <a:latin typeface="Comic Sans MS" panose="030F0702030302020204" pitchFamily="66" charset="0"/>
              </a:rPr>
              <a:t>7 Daily Routine:</a:t>
            </a:r>
          </a:p>
          <a:p>
            <a:pPr marL="514350" indent="-514350" algn="ctr">
              <a:spcBef>
                <a:spcPct val="0"/>
              </a:spcBef>
              <a:buFontTx/>
              <a:buAutoNum type="arabicPeriod"/>
              <a:defRPr/>
            </a:pPr>
            <a:r>
              <a:rPr lang="en-US" altLang="en-US" sz="4800" dirty="0" smtClean="0">
                <a:latin typeface="Comic Sans MS" panose="030F0702030302020204" pitchFamily="66" charset="0"/>
              </a:rPr>
              <a:t>Materials organized before children arrive on desks.</a:t>
            </a:r>
          </a:p>
          <a:p>
            <a:pPr marL="514350" indent="-514350" algn="ctr">
              <a:spcBef>
                <a:spcPct val="0"/>
              </a:spcBef>
              <a:buFontTx/>
              <a:buAutoNum type="arabicPeriod"/>
              <a:defRPr/>
            </a:pPr>
            <a:r>
              <a:rPr lang="en-US" altLang="en-US" sz="4800" dirty="0" smtClean="0">
                <a:latin typeface="Comic Sans MS" panose="030F0702030302020204" pitchFamily="66" charset="0"/>
              </a:rPr>
              <a:t>2. Lines brought in.</a:t>
            </a:r>
            <a:endParaRPr lang="en-US" altLang="en-US" sz="4800" dirty="0">
              <a:latin typeface="Comic Sans MS" panose="030F0702030302020204" pitchFamily="66" charset="0"/>
            </a:endParaRPr>
          </a:p>
          <a:p>
            <a:pPr marL="514350" indent="-514350" algn="ctr">
              <a:spcBef>
                <a:spcPct val="0"/>
              </a:spcBef>
              <a:buFontTx/>
              <a:buAutoNum type="arabicPeriod"/>
              <a:defRPr/>
            </a:pPr>
            <a:r>
              <a:rPr lang="en-US" altLang="en-US" sz="4800" dirty="0">
                <a:latin typeface="Comic Sans MS" panose="030F0702030302020204" pitchFamily="66" charset="0"/>
              </a:rPr>
              <a:t>Prayers.</a:t>
            </a:r>
          </a:p>
          <a:p>
            <a:pPr marL="514350" indent="-514350" algn="ctr">
              <a:spcBef>
                <a:spcPct val="0"/>
              </a:spcBef>
              <a:buFontTx/>
              <a:buAutoNum type="arabicPeriod"/>
              <a:defRPr/>
            </a:pPr>
            <a:r>
              <a:rPr lang="en-US" altLang="en-US" sz="4800" dirty="0" smtClean="0">
                <a:latin typeface="Comic Sans MS" panose="030F0702030302020204" pitchFamily="66" charset="0"/>
              </a:rPr>
              <a:t>Admin </a:t>
            </a:r>
            <a:r>
              <a:rPr lang="en-US" altLang="en-US" sz="4800" dirty="0">
                <a:latin typeface="Comic Sans MS" panose="030F0702030302020204" pitchFamily="66" charset="0"/>
              </a:rPr>
              <a:t>and Click and Go / </a:t>
            </a:r>
            <a:r>
              <a:rPr lang="en-US" altLang="en-US" sz="4800" dirty="0" smtClean="0">
                <a:latin typeface="Comic Sans MS" panose="030F0702030302020204" pitchFamily="66" charset="0"/>
              </a:rPr>
              <a:t>Active Start</a:t>
            </a:r>
            <a:r>
              <a:rPr lang="en-US" altLang="en-US" sz="4800" dirty="0" smtClean="0">
                <a:latin typeface="Comic Sans MS" panose="030F0702030302020204" pitchFamily="66" charset="0"/>
              </a:rPr>
              <a:t>.</a:t>
            </a:r>
            <a:endParaRPr lang="en-US" altLang="en-US" sz="4800" dirty="0" smtClean="0">
              <a:latin typeface="Comic Sans MS" panose="030F0702030302020204" pitchFamily="66" charset="0"/>
            </a:endParaRPr>
          </a:p>
          <a:p>
            <a:pPr marL="514350" indent="-514350" algn="ctr">
              <a:spcBef>
                <a:spcPct val="0"/>
              </a:spcBef>
              <a:buFontTx/>
              <a:buAutoNum type="arabicPeriod"/>
              <a:defRPr/>
            </a:pPr>
            <a:r>
              <a:rPr lang="en-US" altLang="en-US" sz="4800" dirty="0">
                <a:latin typeface="Comic Sans MS" panose="030F0702030302020204" pitchFamily="66" charset="0"/>
              </a:rPr>
              <a:t>Homework is explained(Monday</a:t>
            </a:r>
            <a:r>
              <a:rPr lang="en-US" altLang="en-US" sz="4800" dirty="0" smtClean="0">
                <a:latin typeface="Comic Sans MS" panose="030F0702030302020204" pitchFamily="66" charset="0"/>
              </a:rPr>
              <a:t>).</a:t>
            </a:r>
            <a:endParaRPr lang="en-US" altLang="en-US" sz="4800" dirty="0">
              <a:latin typeface="Comic Sans MS" panose="030F0702030302020204" pitchFamily="66" charset="0"/>
            </a:endParaRPr>
          </a:p>
          <a:p>
            <a:pPr marL="514350" indent="-514350" algn="ctr">
              <a:spcBef>
                <a:spcPct val="0"/>
              </a:spcBef>
              <a:buFontTx/>
              <a:buAutoNum type="arabicPeriod"/>
              <a:defRPr/>
            </a:pPr>
            <a:r>
              <a:rPr lang="en-US" altLang="en-US" sz="4800" dirty="0">
                <a:latin typeface="Comic Sans MS" panose="030F0702030302020204" pitchFamily="66" charset="0"/>
              </a:rPr>
              <a:t>Morning tasks</a:t>
            </a:r>
            <a:r>
              <a:rPr lang="en-US" altLang="en-US" sz="4800" dirty="0" smtClean="0">
                <a:latin typeface="Comic Sans MS" panose="030F0702030302020204" pitchFamily="66" charset="0"/>
              </a:rPr>
              <a:t>./ </a:t>
            </a:r>
            <a:r>
              <a:rPr lang="en-US" altLang="en-US" sz="4800" dirty="0">
                <a:latin typeface="Comic Sans MS" panose="030F0702030302020204" pitchFamily="66" charset="0"/>
              </a:rPr>
              <a:t>Daily events/ Targets set and explained. </a:t>
            </a:r>
            <a:endParaRPr lang="en-US" altLang="en-US" sz="4800" dirty="0" smtClean="0">
              <a:latin typeface="Comic Sans MS" panose="030F0702030302020204" pitchFamily="66" charset="0"/>
            </a:endParaRPr>
          </a:p>
          <a:p>
            <a:pPr marL="514350" indent="-514350" algn="ctr">
              <a:spcBef>
                <a:spcPct val="0"/>
              </a:spcBef>
              <a:buFontTx/>
              <a:buAutoNum type="arabicPeriod"/>
              <a:defRPr/>
            </a:pPr>
            <a:r>
              <a:rPr lang="en-US" altLang="en-US" sz="4800" dirty="0" smtClean="0">
                <a:latin typeface="Comic Sans MS" panose="030F0702030302020204" pitchFamily="66" charset="0"/>
              </a:rPr>
              <a:t>Prayers/Lunch/Prayers</a:t>
            </a:r>
            <a:endParaRPr lang="en-US" altLang="en-US" sz="4800" dirty="0">
              <a:latin typeface="Comic Sans MS" panose="030F0702030302020204" pitchFamily="66" charset="0"/>
            </a:endParaRPr>
          </a:p>
          <a:p>
            <a:pPr marL="514350" indent="-514350" algn="ctr">
              <a:spcBef>
                <a:spcPct val="0"/>
              </a:spcBef>
              <a:buFontTx/>
              <a:buAutoNum type="arabicPeriod"/>
              <a:defRPr/>
            </a:pPr>
            <a:r>
              <a:rPr lang="en-US" altLang="en-US" sz="4800" dirty="0" smtClean="0">
                <a:latin typeface="Comic Sans MS" panose="030F0702030302020204" pitchFamily="66" charset="0"/>
              </a:rPr>
              <a:t>Tasks </a:t>
            </a:r>
            <a:r>
              <a:rPr lang="en-US" altLang="en-US" sz="4800" dirty="0">
                <a:latin typeface="Comic Sans MS" panose="030F0702030302020204" pitchFamily="66" charset="0"/>
              </a:rPr>
              <a:t>set for afternoon.</a:t>
            </a:r>
          </a:p>
          <a:p>
            <a:pPr marL="514350" indent="-514350" algn="ctr">
              <a:spcBef>
                <a:spcPct val="0"/>
              </a:spcBef>
              <a:buFontTx/>
              <a:buAutoNum type="arabicPeriod"/>
              <a:defRPr/>
            </a:pPr>
            <a:r>
              <a:rPr lang="en-US" altLang="en-US" sz="4800" dirty="0" smtClean="0">
                <a:latin typeface="Comic Sans MS" panose="030F0702030302020204" pitchFamily="66" charset="0"/>
              </a:rPr>
              <a:t>Prayers</a:t>
            </a:r>
            <a:endParaRPr lang="en-US" altLang="en-US" sz="4800" dirty="0">
              <a:latin typeface="Comic Sans MS" panose="030F0702030302020204" pitchFamily="66" charset="0"/>
            </a:endParaRPr>
          </a:p>
          <a:p>
            <a:pPr algn="l"/>
            <a:r>
              <a:rPr lang="en-GB" sz="4800" dirty="0">
                <a:latin typeface="Comic Sans MS" pitchFamily="66" charset="0"/>
              </a:rPr>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476672"/>
            <a:ext cx="7851648" cy="1512168"/>
          </a:xfrm>
        </p:spPr>
        <p:txBody>
          <a:bodyPr>
            <a:normAutofit fontScale="90000"/>
          </a:bodyPr>
          <a:lstStyle/>
          <a:p>
            <a:pPr algn="ctr"/>
            <a:r>
              <a:rPr lang="en-GB" sz="6600" dirty="0">
                <a:latin typeface="Comic Sans MS" pitchFamily="66" charset="0"/>
              </a:rPr>
              <a:t>Celebration Of Achievement  </a:t>
            </a:r>
          </a:p>
        </p:txBody>
      </p:sp>
      <p:sp>
        <p:nvSpPr>
          <p:cNvPr id="3" name="Subtitle 2"/>
          <p:cNvSpPr>
            <a:spLocks noGrp="1"/>
          </p:cNvSpPr>
          <p:nvPr>
            <p:ph type="subTitle" idx="1"/>
          </p:nvPr>
        </p:nvSpPr>
        <p:spPr>
          <a:xfrm>
            <a:off x="529220" y="2060848"/>
            <a:ext cx="7854696" cy="4968552"/>
          </a:xfrm>
        </p:spPr>
        <p:txBody>
          <a:bodyPr>
            <a:normAutofit fontScale="92500" lnSpcReduction="20000"/>
          </a:bodyPr>
          <a:lstStyle/>
          <a:p>
            <a:pPr algn="ctr">
              <a:spcBef>
                <a:spcPct val="0"/>
              </a:spcBef>
              <a:buFontTx/>
              <a:buAutoNum type="arabicPeriod"/>
            </a:pPr>
            <a:r>
              <a:rPr lang="en-GB" sz="4800" dirty="0">
                <a:latin typeface="Comic Sans MS" panose="030F0702030302020204" pitchFamily="66" charset="0"/>
              </a:rPr>
              <a:t> </a:t>
            </a:r>
            <a:r>
              <a:rPr lang="en-US" sz="4800" dirty="0">
                <a:latin typeface="Comic Sans MS" panose="030F0702030302020204" pitchFamily="66" charset="0"/>
              </a:rPr>
              <a:t>Everyday Heroes</a:t>
            </a:r>
            <a:r>
              <a:rPr lang="en-US" altLang="en-US" sz="4800" dirty="0">
                <a:latin typeface="Comic Sans MS" panose="030F0702030302020204" pitchFamily="66" charset="0"/>
              </a:rPr>
              <a:t>.</a:t>
            </a:r>
          </a:p>
          <a:p>
            <a:pPr algn="ctr">
              <a:spcBef>
                <a:spcPct val="0"/>
              </a:spcBef>
              <a:buFontTx/>
              <a:buAutoNum type="arabicPeriod"/>
            </a:pPr>
            <a:r>
              <a:rPr lang="en-US" altLang="en-US" sz="4800" dirty="0">
                <a:latin typeface="Comic Sans MS" panose="030F0702030302020204" pitchFamily="66" charset="0"/>
              </a:rPr>
              <a:t>Class Contract. </a:t>
            </a:r>
          </a:p>
          <a:p>
            <a:pPr algn="ctr">
              <a:spcBef>
                <a:spcPct val="0"/>
              </a:spcBef>
              <a:buFontTx/>
              <a:buAutoNum type="arabicPeriod"/>
            </a:pPr>
            <a:r>
              <a:rPr lang="en-US" altLang="en-US" sz="4800" dirty="0" smtClean="0">
                <a:latin typeface="Comic Sans MS" panose="030F0702030302020204" pitchFamily="66" charset="0"/>
              </a:rPr>
              <a:t>Raffle Tickets</a:t>
            </a:r>
            <a:r>
              <a:rPr lang="en-US" altLang="en-US" sz="4800" dirty="0" smtClean="0">
                <a:latin typeface="Comic Sans MS" panose="030F0702030302020204" pitchFamily="66" charset="0"/>
              </a:rPr>
              <a:t>. </a:t>
            </a:r>
            <a:endParaRPr lang="en-US" altLang="en-US" sz="4800" dirty="0">
              <a:latin typeface="Comic Sans MS" panose="030F0702030302020204" pitchFamily="66" charset="0"/>
            </a:endParaRPr>
          </a:p>
          <a:p>
            <a:pPr algn="ctr">
              <a:spcBef>
                <a:spcPct val="0"/>
              </a:spcBef>
              <a:buFontTx/>
              <a:buAutoNum type="arabicPeriod"/>
            </a:pPr>
            <a:r>
              <a:rPr lang="en-US" altLang="en-US" sz="4800" dirty="0">
                <a:latin typeface="Comic Sans MS" panose="030F0702030302020204" pitchFamily="66" charset="0"/>
              </a:rPr>
              <a:t>Golden Tea Party.</a:t>
            </a:r>
          </a:p>
          <a:p>
            <a:pPr algn="ctr">
              <a:spcBef>
                <a:spcPct val="0"/>
              </a:spcBef>
              <a:buFontTx/>
              <a:buAutoNum type="arabicPeriod"/>
            </a:pPr>
            <a:r>
              <a:rPr lang="en-US" altLang="en-US" sz="4800" dirty="0">
                <a:latin typeface="Comic Sans MS" panose="030F0702030302020204" pitchFamily="66" charset="0"/>
              </a:rPr>
              <a:t>Stickers, stampers, formative comments</a:t>
            </a:r>
          </a:p>
          <a:p>
            <a:pPr algn="ctr">
              <a:spcBef>
                <a:spcPct val="0"/>
              </a:spcBef>
              <a:buFontTx/>
              <a:buAutoNum type="arabicPeriod"/>
            </a:pPr>
            <a:r>
              <a:rPr lang="en-US" sz="4800" dirty="0">
                <a:latin typeface="Comic Sans MS" panose="030F0702030302020204" pitchFamily="66" charset="0"/>
              </a:rPr>
              <a:t>House Points</a:t>
            </a:r>
            <a:endParaRPr lang="en-GB" sz="4800" dirty="0">
              <a:latin typeface="Comic Sans MS" panose="030F0702030302020204" pitchFamily="66" charset="0"/>
            </a:endParaRPr>
          </a:p>
        </p:txBody>
      </p:sp>
    </p:spTree>
    <p:extLst>
      <p:ext uri="{BB962C8B-B14F-4D97-AF65-F5344CB8AC3E}">
        <p14:creationId xmlns:p14="http://schemas.microsoft.com/office/powerpoint/2010/main" val="42190739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620688"/>
            <a:ext cx="8359080" cy="1872208"/>
          </a:xfrm>
        </p:spPr>
        <p:txBody>
          <a:bodyPr>
            <a:normAutofit fontScale="90000"/>
          </a:bodyPr>
          <a:lstStyle/>
          <a:p>
            <a:pPr algn="ctr"/>
            <a:r>
              <a:rPr lang="en-GB" sz="6600" dirty="0">
                <a:latin typeface="Comic Sans MS" pitchFamily="66" charset="0"/>
              </a:rPr>
              <a:t>Health &amp; Wellbeing Physical Exercise</a:t>
            </a:r>
          </a:p>
        </p:txBody>
      </p:sp>
      <p:sp>
        <p:nvSpPr>
          <p:cNvPr id="3" name="Subtitle 2"/>
          <p:cNvSpPr>
            <a:spLocks noGrp="1"/>
          </p:cNvSpPr>
          <p:nvPr>
            <p:ph type="subTitle" idx="1"/>
          </p:nvPr>
        </p:nvSpPr>
        <p:spPr>
          <a:xfrm>
            <a:off x="0" y="2348880"/>
            <a:ext cx="8892480" cy="4392488"/>
          </a:xfrm>
        </p:spPr>
        <p:txBody>
          <a:bodyPr>
            <a:normAutofit fontScale="62500" lnSpcReduction="20000"/>
          </a:bodyPr>
          <a:lstStyle/>
          <a:p>
            <a:pPr algn="ctr">
              <a:spcBef>
                <a:spcPct val="0"/>
              </a:spcBef>
            </a:pPr>
            <a:endParaRPr lang="en-US" altLang="en-US" sz="4800" dirty="0" smtClean="0">
              <a:latin typeface="Comic Sans MS" panose="030F0702030302020204" pitchFamily="66" charset="0"/>
            </a:endParaRPr>
          </a:p>
          <a:p>
            <a:pPr algn="ctr">
              <a:spcBef>
                <a:spcPct val="0"/>
              </a:spcBef>
            </a:pPr>
            <a:r>
              <a:rPr lang="en-US" altLang="en-US" sz="4800" dirty="0" smtClean="0">
                <a:latin typeface="Comic Sans MS" panose="030F0702030302020204" pitchFamily="66" charset="0"/>
              </a:rPr>
              <a:t>PE </a:t>
            </a:r>
            <a:r>
              <a:rPr lang="en-US" altLang="en-US" sz="4800" dirty="0">
                <a:latin typeface="Comic Sans MS" panose="030F0702030302020204" pitchFamily="66" charset="0"/>
              </a:rPr>
              <a:t>Days: </a:t>
            </a:r>
            <a:r>
              <a:rPr lang="en-US" altLang="en-US" sz="4800" dirty="0" smtClean="0">
                <a:latin typeface="Comic Sans MS" panose="030F0702030302020204" pitchFamily="66" charset="0"/>
              </a:rPr>
              <a:t>Tuesday and Friday</a:t>
            </a:r>
            <a:endParaRPr lang="en-US" altLang="en-US" sz="4800" dirty="0">
              <a:latin typeface="Comic Sans MS" panose="030F0702030302020204" pitchFamily="66" charset="0"/>
            </a:endParaRPr>
          </a:p>
          <a:p>
            <a:pPr algn="ctr">
              <a:spcBef>
                <a:spcPct val="0"/>
              </a:spcBef>
            </a:pPr>
            <a:endParaRPr lang="en-US" altLang="en-US" sz="4800" dirty="0">
              <a:latin typeface="Comic Sans MS" panose="030F0702030302020204" pitchFamily="66" charset="0"/>
            </a:endParaRPr>
          </a:p>
          <a:p>
            <a:pPr algn="ctr">
              <a:spcBef>
                <a:spcPct val="0"/>
              </a:spcBef>
            </a:pPr>
            <a:r>
              <a:rPr lang="en-US" altLang="en-US" sz="4800" dirty="0">
                <a:latin typeface="Comic Sans MS" panose="030F0702030302020204" pitchFamily="66" charset="0"/>
              </a:rPr>
              <a:t>Expectations… If possible children to wear their house </a:t>
            </a:r>
            <a:r>
              <a:rPr lang="en-US" altLang="en-US" sz="4800" dirty="0" err="1">
                <a:latin typeface="Comic Sans MS" panose="030F0702030302020204" pitchFamily="66" charset="0"/>
              </a:rPr>
              <a:t>colour</a:t>
            </a:r>
            <a:r>
              <a:rPr lang="en-US" altLang="en-US" sz="4800" dirty="0">
                <a:latin typeface="Comic Sans MS" panose="030F0702030302020204" pitchFamily="66" charset="0"/>
              </a:rPr>
              <a:t> as part of their PE kit. </a:t>
            </a:r>
          </a:p>
          <a:p>
            <a:pPr algn="ctr">
              <a:spcBef>
                <a:spcPct val="0"/>
              </a:spcBef>
            </a:pPr>
            <a:endParaRPr lang="en-US" altLang="en-US" sz="4800" dirty="0">
              <a:latin typeface="Comic Sans MS" panose="030F0702030302020204" pitchFamily="66" charset="0"/>
            </a:endParaRPr>
          </a:p>
          <a:p>
            <a:pPr algn="ctr">
              <a:spcBef>
                <a:spcPct val="0"/>
              </a:spcBef>
            </a:pPr>
            <a:r>
              <a:rPr lang="en-US" altLang="en-US" sz="4800" dirty="0">
                <a:latin typeface="Comic Sans MS" panose="030F0702030302020204" pitchFamily="66" charset="0"/>
              </a:rPr>
              <a:t>If your child forgets their PE kit then they will be asked to complete a reflection exercise.</a:t>
            </a:r>
          </a:p>
          <a:p>
            <a:pPr algn="ctr">
              <a:spcBef>
                <a:spcPct val="0"/>
              </a:spcBef>
            </a:pPr>
            <a:endParaRPr lang="en-US" altLang="en-US" sz="4800" dirty="0">
              <a:solidFill>
                <a:schemeClr val="bg1"/>
              </a:solidFill>
              <a:latin typeface="Century Gothic" panose="020B0502020202020204" pitchFamily="34" charset="0"/>
            </a:endParaRPr>
          </a:p>
          <a:p>
            <a:pPr algn="l"/>
            <a:endParaRPr lang="en-GB" sz="4800" dirty="0">
              <a:latin typeface="Comic Sans MS" pitchFamily="66" charset="0"/>
            </a:endParaRPr>
          </a:p>
        </p:txBody>
      </p:sp>
    </p:spTree>
    <p:extLst>
      <p:ext uri="{BB962C8B-B14F-4D97-AF65-F5344CB8AC3E}">
        <p14:creationId xmlns:p14="http://schemas.microsoft.com/office/powerpoint/2010/main" val="6545853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620688"/>
            <a:ext cx="7851648" cy="1080120"/>
          </a:xfrm>
        </p:spPr>
        <p:txBody>
          <a:bodyPr>
            <a:normAutofit fontScale="90000"/>
          </a:bodyPr>
          <a:lstStyle/>
          <a:p>
            <a:pPr algn="ctr"/>
            <a:r>
              <a:rPr lang="en-GB" sz="6600" dirty="0">
                <a:latin typeface="Comic Sans MS" pitchFamily="66" charset="0"/>
              </a:rPr>
              <a:t>Your Weekly Curricular Map</a:t>
            </a:r>
          </a:p>
        </p:txBody>
      </p:sp>
      <p:sp>
        <p:nvSpPr>
          <p:cNvPr id="3" name="Subtitle 2"/>
          <p:cNvSpPr>
            <a:spLocks noGrp="1"/>
          </p:cNvSpPr>
          <p:nvPr>
            <p:ph type="subTitle" idx="1"/>
          </p:nvPr>
        </p:nvSpPr>
        <p:spPr>
          <a:xfrm>
            <a:off x="533400" y="1772816"/>
            <a:ext cx="8610600" cy="4608512"/>
          </a:xfrm>
        </p:spPr>
        <p:txBody>
          <a:bodyPr>
            <a:normAutofit/>
          </a:bodyPr>
          <a:lstStyle/>
          <a:p>
            <a:pPr algn="l"/>
            <a:r>
              <a:rPr lang="en-GB" sz="4800" dirty="0">
                <a:latin typeface="Comic Sans MS" pitchFamily="66" charset="0"/>
              </a:rPr>
              <a:t> </a:t>
            </a:r>
            <a:endParaRPr lang="en-GB" sz="4000" dirty="0">
              <a:latin typeface="Comic Sans MS" pitchFamily="66"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052753360"/>
              </p:ext>
            </p:extLst>
          </p:nvPr>
        </p:nvGraphicFramePr>
        <p:xfrm>
          <a:off x="323528" y="2363384"/>
          <a:ext cx="8352927" cy="4089952"/>
        </p:xfrm>
        <a:graphic>
          <a:graphicData uri="http://schemas.openxmlformats.org/drawingml/2006/table">
            <a:tbl>
              <a:tblPr firstRow="1" firstCol="1" bandRow="1">
                <a:tableStyleId>{5C22544A-7EE6-4342-B048-85BDC9FD1C3A}</a:tableStyleId>
              </a:tblPr>
              <a:tblGrid>
                <a:gridCol w="1182320">
                  <a:extLst>
                    <a:ext uri="{9D8B030D-6E8A-4147-A177-3AD203B41FA5}">
                      <a16:colId xmlns:a16="http://schemas.microsoft.com/office/drawing/2014/main" val="128544629"/>
                    </a:ext>
                  </a:extLst>
                </a:gridCol>
                <a:gridCol w="2508282">
                  <a:extLst>
                    <a:ext uri="{9D8B030D-6E8A-4147-A177-3AD203B41FA5}">
                      <a16:colId xmlns:a16="http://schemas.microsoft.com/office/drawing/2014/main" val="2754803148"/>
                    </a:ext>
                  </a:extLst>
                </a:gridCol>
                <a:gridCol w="464687">
                  <a:extLst>
                    <a:ext uri="{9D8B030D-6E8A-4147-A177-3AD203B41FA5}">
                      <a16:colId xmlns:a16="http://schemas.microsoft.com/office/drawing/2014/main" val="2671473743"/>
                    </a:ext>
                  </a:extLst>
                </a:gridCol>
                <a:gridCol w="2088232">
                  <a:extLst>
                    <a:ext uri="{9D8B030D-6E8A-4147-A177-3AD203B41FA5}">
                      <a16:colId xmlns:a16="http://schemas.microsoft.com/office/drawing/2014/main" val="2265230169"/>
                    </a:ext>
                  </a:extLst>
                </a:gridCol>
                <a:gridCol w="487006">
                  <a:extLst>
                    <a:ext uri="{9D8B030D-6E8A-4147-A177-3AD203B41FA5}">
                      <a16:colId xmlns:a16="http://schemas.microsoft.com/office/drawing/2014/main" val="3056924599"/>
                    </a:ext>
                  </a:extLst>
                </a:gridCol>
                <a:gridCol w="1622400">
                  <a:extLst>
                    <a:ext uri="{9D8B030D-6E8A-4147-A177-3AD203B41FA5}">
                      <a16:colId xmlns:a16="http://schemas.microsoft.com/office/drawing/2014/main" val="1359851539"/>
                    </a:ext>
                  </a:extLst>
                </a:gridCol>
              </a:tblGrid>
              <a:tr h="1066944">
                <a:tc>
                  <a:txBody>
                    <a:bodyPr/>
                    <a:lstStyle/>
                    <a:p>
                      <a:pPr>
                        <a:lnSpc>
                          <a:spcPct val="107000"/>
                        </a:lnSpc>
                        <a:spcAft>
                          <a:spcPts val="0"/>
                        </a:spcAft>
                      </a:pPr>
                      <a:r>
                        <a:rPr lang="en-GB" sz="1000">
                          <a:effectLst/>
                        </a:rPr>
                        <a:t>MONDAY</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1" marR="50541" marT="0" marB="0"/>
                </a:tc>
                <a:tc>
                  <a:txBody>
                    <a:bodyPr/>
                    <a:lstStyle/>
                    <a:p>
                      <a:pPr>
                        <a:lnSpc>
                          <a:spcPct val="107000"/>
                        </a:lnSpc>
                        <a:spcAft>
                          <a:spcPts val="0"/>
                        </a:spcAft>
                      </a:pPr>
                      <a:r>
                        <a:rPr lang="en-GB" sz="900">
                          <a:effectLst/>
                        </a:rPr>
                        <a:t>HOMEWORK/DIARIES</a:t>
                      </a:r>
                      <a:endParaRPr lang="en-GB" sz="800">
                        <a:effectLst/>
                      </a:endParaRPr>
                    </a:p>
                    <a:p>
                      <a:pPr>
                        <a:lnSpc>
                          <a:spcPct val="107000"/>
                        </a:lnSpc>
                        <a:spcAft>
                          <a:spcPts val="0"/>
                        </a:spcAft>
                      </a:pPr>
                      <a:r>
                        <a:rPr lang="en-GB" sz="900">
                          <a:effectLst/>
                        </a:rPr>
                        <a:t>ASSEMBLY 915-1015</a:t>
                      </a:r>
                      <a:endParaRPr lang="en-GB" sz="800">
                        <a:effectLst/>
                      </a:endParaRPr>
                    </a:p>
                    <a:p>
                      <a:pPr>
                        <a:lnSpc>
                          <a:spcPct val="107000"/>
                        </a:lnSpc>
                        <a:spcAft>
                          <a:spcPts val="0"/>
                        </a:spcAft>
                      </a:pPr>
                      <a:r>
                        <a:rPr lang="en-GB" sz="900">
                          <a:effectLst/>
                        </a:rPr>
                        <a:t>PATHS 1015-1040</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1" marR="50541" marT="0" marB="0"/>
                </a:tc>
                <a:tc>
                  <a:txBody>
                    <a:bodyPr/>
                    <a:lstStyle/>
                    <a:p>
                      <a:pPr>
                        <a:lnSpc>
                          <a:spcPct val="107000"/>
                        </a:lnSpc>
                        <a:spcAft>
                          <a:spcPts val="0"/>
                        </a:spcAft>
                      </a:pPr>
                      <a:r>
                        <a:rPr lang="en-GB" sz="1900">
                          <a:effectLst/>
                        </a:rPr>
                        <a:t>B</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1" marR="50541" marT="0" marB="0"/>
                </a:tc>
                <a:tc>
                  <a:txBody>
                    <a:bodyPr/>
                    <a:lstStyle/>
                    <a:p>
                      <a:pPr>
                        <a:lnSpc>
                          <a:spcPct val="107000"/>
                        </a:lnSpc>
                        <a:spcAft>
                          <a:spcPts val="0"/>
                        </a:spcAft>
                      </a:pPr>
                      <a:r>
                        <a:rPr lang="en-GB" sz="900">
                          <a:effectLst/>
                        </a:rPr>
                        <a:t>LITERACY:   (ICT) SPELLING/READING/ WRITING1055-1155</a:t>
                      </a:r>
                      <a:endParaRPr lang="en-GB" sz="800">
                        <a:effectLst/>
                      </a:endParaRPr>
                    </a:p>
                    <a:p>
                      <a:pPr>
                        <a:lnSpc>
                          <a:spcPct val="107000"/>
                        </a:lnSpc>
                        <a:spcAft>
                          <a:spcPts val="0"/>
                        </a:spcAft>
                      </a:pPr>
                      <a:r>
                        <a:rPr lang="en-GB" sz="900">
                          <a:effectLst/>
                        </a:rPr>
                        <a:t>HANDWRITING 1155-1205</a:t>
                      </a:r>
                      <a:endParaRPr lang="en-GB" sz="800">
                        <a:effectLst/>
                      </a:endParaRPr>
                    </a:p>
                    <a:p>
                      <a:pPr>
                        <a:lnSpc>
                          <a:spcPct val="107000"/>
                        </a:lnSpc>
                        <a:spcAft>
                          <a:spcPts val="0"/>
                        </a:spcAft>
                      </a:pPr>
                      <a:r>
                        <a:rPr lang="en-GB" sz="900">
                          <a:effectLst/>
                        </a:rPr>
                        <a:t>FRENCH 1205-1235</a:t>
                      </a:r>
                      <a:endParaRPr lang="en-GB" sz="800">
                        <a:effectLst/>
                      </a:endParaRPr>
                    </a:p>
                    <a:p>
                      <a:pPr>
                        <a:lnSpc>
                          <a:spcPct val="107000"/>
                        </a:lnSpc>
                        <a:spcAft>
                          <a:spcPts val="0"/>
                        </a:spcAft>
                      </a:pPr>
                      <a:r>
                        <a:rPr lang="en-GB" sz="900">
                          <a:effectLst/>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1" marR="50541" marT="0" marB="0"/>
                </a:tc>
                <a:tc>
                  <a:txBody>
                    <a:bodyPr/>
                    <a:lstStyle/>
                    <a:p>
                      <a:pPr>
                        <a:lnSpc>
                          <a:spcPct val="107000"/>
                        </a:lnSpc>
                        <a:spcAft>
                          <a:spcPts val="0"/>
                        </a:spcAft>
                      </a:pPr>
                      <a:r>
                        <a:rPr lang="en-GB" sz="1900">
                          <a:effectLst/>
                        </a:rPr>
                        <a:t>L</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1" marR="50541" marT="0" marB="0"/>
                </a:tc>
                <a:tc>
                  <a:txBody>
                    <a:bodyPr/>
                    <a:lstStyle/>
                    <a:p>
                      <a:pPr>
                        <a:lnSpc>
                          <a:spcPct val="107000"/>
                        </a:lnSpc>
                        <a:spcAft>
                          <a:spcPts val="0"/>
                        </a:spcAft>
                      </a:pPr>
                      <a:r>
                        <a:rPr lang="en-GB" sz="900">
                          <a:effectLst/>
                        </a:rPr>
                        <a:t>NUMERACY: NUMBER TALK/ PATHWAYS 120- 220</a:t>
                      </a:r>
                      <a:endParaRPr lang="en-GB" sz="800">
                        <a:effectLst/>
                      </a:endParaRPr>
                    </a:p>
                    <a:p>
                      <a:pPr>
                        <a:lnSpc>
                          <a:spcPct val="107000"/>
                        </a:lnSpc>
                        <a:spcAft>
                          <a:spcPts val="0"/>
                        </a:spcAft>
                      </a:pPr>
                      <a:r>
                        <a:rPr lang="en-GB" sz="900">
                          <a:effectLst/>
                        </a:rPr>
                        <a:t> </a:t>
                      </a:r>
                      <a:endParaRPr lang="en-GB" sz="800">
                        <a:effectLst/>
                      </a:endParaRPr>
                    </a:p>
                    <a:p>
                      <a:pPr>
                        <a:lnSpc>
                          <a:spcPct val="107000"/>
                        </a:lnSpc>
                        <a:spcAft>
                          <a:spcPts val="0"/>
                        </a:spcAft>
                      </a:pPr>
                      <a:r>
                        <a:rPr lang="en-GB" sz="900">
                          <a:effectLst/>
                        </a:rPr>
                        <a:t>SCIENCES 220-300</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1" marR="50541" marT="0" marB="0"/>
                </a:tc>
                <a:extLst>
                  <a:ext uri="{0D108BD9-81ED-4DB2-BD59-A6C34878D82A}">
                    <a16:rowId xmlns:a16="http://schemas.microsoft.com/office/drawing/2014/main" val="6511449"/>
                  </a:ext>
                </a:extLst>
              </a:tr>
              <a:tr h="889120">
                <a:tc>
                  <a:txBody>
                    <a:bodyPr/>
                    <a:lstStyle/>
                    <a:p>
                      <a:pPr>
                        <a:lnSpc>
                          <a:spcPct val="107000"/>
                        </a:lnSpc>
                        <a:spcAft>
                          <a:spcPts val="0"/>
                        </a:spcAft>
                      </a:pPr>
                      <a:r>
                        <a:rPr lang="en-GB" sz="1000">
                          <a:effectLst/>
                        </a:rPr>
                        <a:t>TUESDAY</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1" marR="50541" marT="0" marB="0"/>
                </a:tc>
                <a:tc>
                  <a:txBody>
                    <a:bodyPr/>
                    <a:lstStyle/>
                    <a:p>
                      <a:pPr>
                        <a:lnSpc>
                          <a:spcPct val="107000"/>
                        </a:lnSpc>
                        <a:spcAft>
                          <a:spcPts val="0"/>
                        </a:spcAft>
                      </a:pPr>
                      <a:r>
                        <a:rPr lang="en-GB" sz="900">
                          <a:effectLst/>
                        </a:rPr>
                        <a:t>STARTER ACTIVITIES 900-915</a:t>
                      </a:r>
                      <a:endParaRPr lang="en-GB" sz="800">
                        <a:effectLst/>
                      </a:endParaRPr>
                    </a:p>
                    <a:p>
                      <a:pPr>
                        <a:lnSpc>
                          <a:spcPct val="107000"/>
                        </a:lnSpc>
                        <a:spcAft>
                          <a:spcPts val="0"/>
                        </a:spcAft>
                      </a:pPr>
                      <a:r>
                        <a:rPr lang="en-GB" sz="900">
                          <a:effectLst/>
                        </a:rPr>
                        <a:t>NUMERACY: NUMBER TALK/ PATHWAYS 915-1040</a:t>
                      </a:r>
                      <a:endParaRPr lang="en-GB" sz="800">
                        <a:effectLst/>
                      </a:endParaRPr>
                    </a:p>
                    <a:p>
                      <a:pPr>
                        <a:lnSpc>
                          <a:spcPct val="107000"/>
                        </a:lnSpc>
                        <a:spcAft>
                          <a:spcPts val="0"/>
                        </a:spcAft>
                      </a:pPr>
                      <a:r>
                        <a:rPr lang="en-GB" sz="900">
                          <a:effectLst/>
                        </a:rPr>
                        <a:t> </a:t>
                      </a:r>
                      <a:endParaRPr lang="en-GB" sz="800">
                        <a:effectLst/>
                      </a:endParaRPr>
                    </a:p>
                    <a:p>
                      <a:pPr>
                        <a:lnSpc>
                          <a:spcPct val="107000"/>
                        </a:lnSpc>
                        <a:spcAft>
                          <a:spcPts val="0"/>
                        </a:spcAft>
                      </a:pPr>
                      <a:r>
                        <a:rPr lang="en-GB" sz="900">
                          <a:effectLst/>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1" marR="50541" marT="0" marB="0"/>
                </a:tc>
                <a:tc>
                  <a:txBody>
                    <a:bodyPr/>
                    <a:lstStyle/>
                    <a:p>
                      <a:pPr>
                        <a:lnSpc>
                          <a:spcPct val="107000"/>
                        </a:lnSpc>
                        <a:spcAft>
                          <a:spcPts val="0"/>
                        </a:spcAft>
                      </a:pPr>
                      <a:r>
                        <a:rPr lang="en-GB" sz="1900">
                          <a:effectLst/>
                        </a:rPr>
                        <a:t>R</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1" marR="50541" marT="0" marB="0"/>
                </a:tc>
                <a:tc>
                  <a:txBody>
                    <a:bodyPr/>
                    <a:lstStyle/>
                    <a:p>
                      <a:pPr>
                        <a:lnSpc>
                          <a:spcPct val="107000"/>
                        </a:lnSpc>
                        <a:spcAft>
                          <a:spcPts val="0"/>
                        </a:spcAft>
                      </a:pPr>
                      <a:r>
                        <a:rPr lang="en-GB" sz="900">
                          <a:effectLst/>
                        </a:rPr>
                        <a:t>LITERACY: SPELLING/READING/ WRITING1055 1055-1200</a:t>
                      </a:r>
                      <a:endParaRPr lang="en-GB" sz="800">
                        <a:effectLst/>
                      </a:endParaRPr>
                    </a:p>
                    <a:p>
                      <a:pPr>
                        <a:lnSpc>
                          <a:spcPct val="107000"/>
                        </a:lnSpc>
                        <a:spcAft>
                          <a:spcPts val="0"/>
                        </a:spcAft>
                      </a:pPr>
                      <a:r>
                        <a:rPr lang="en-GB" sz="900">
                          <a:effectLst/>
                        </a:rPr>
                        <a:t>RE 1200-1235</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1" marR="50541" marT="0" marB="0"/>
                </a:tc>
                <a:tc>
                  <a:txBody>
                    <a:bodyPr/>
                    <a:lstStyle/>
                    <a:p>
                      <a:pPr>
                        <a:lnSpc>
                          <a:spcPct val="107000"/>
                        </a:lnSpc>
                        <a:spcAft>
                          <a:spcPts val="0"/>
                        </a:spcAft>
                      </a:pPr>
                      <a:r>
                        <a:rPr lang="en-GB" sz="1900">
                          <a:effectLst/>
                        </a:rPr>
                        <a:t>U</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1" marR="50541" marT="0" marB="0"/>
                </a:tc>
                <a:tc>
                  <a:txBody>
                    <a:bodyPr/>
                    <a:lstStyle/>
                    <a:p>
                      <a:pPr>
                        <a:lnSpc>
                          <a:spcPct val="107000"/>
                        </a:lnSpc>
                        <a:spcAft>
                          <a:spcPts val="0"/>
                        </a:spcAft>
                      </a:pPr>
                      <a:r>
                        <a:rPr lang="en-GB" sz="900">
                          <a:effectLst/>
                        </a:rPr>
                        <a:t>IDL 120-200</a:t>
                      </a:r>
                      <a:endParaRPr lang="en-GB" sz="800">
                        <a:effectLst/>
                      </a:endParaRPr>
                    </a:p>
                    <a:p>
                      <a:pPr>
                        <a:lnSpc>
                          <a:spcPct val="107000"/>
                        </a:lnSpc>
                        <a:spcAft>
                          <a:spcPts val="0"/>
                        </a:spcAft>
                      </a:pPr>
                      <a:r>
                        <a:rPr lang="en-GB" sz="900">
                          <a:effectLst/>
                        </a:rPr>
                        <a:t> </a:t>
                      </a:r>
                      <a:endParaRPr lang="en-GB" sz="800">
                        <a:effectLst/>
                      </a:endParaRPr>
                    </a:p>
                    <a:p>
                      <a:pPr>
                        <a:lnSpc>
                          <a:spcPct val="107000"/>
                        </a:lnSpc>
                        <a:spcAft>
                          <a:spcPts val="0"/>
                        </a:spcAft>
                      </a:pPr>
                      <a:r>
                        <a:rPr lang="en-GB" sz="900">
                          <a:effectLst/>
                        </a:rPr>
                        <a:t>PE 200-300</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1" marR="50541" marT="0" marB="0"/>
                </a:tc>
                <a:extLst>
                  <a:ext uri="{0D108BD9-81ED-4DB2-BD59-A6C34878D82A}">
                    <a16:rowId xmlns:a16="http://schemas.microsoft.com/office/drawing/2014/main" val="1423742027"/>
                  </a:ext>
                </a:extLst>
              </a:tr>
              <a:tr h="711296">
                <a:tc>
                  <a:txBody>
                    <a:bodyPr/>
                    <a:lstStyle/>
                    <a:p>
                      <a:pPr>
                        <a:lnSpc>
                          <a:spcPct val="107000"/>
                        </a:lnSpc>
                        <a:spcAft>
                          <a:spcPts val="0"/>
                        </a:spcAft>
                      </a:pPr>
                      <a:r>
                        <a:rPr lang="en-GB" sz="1000">
                          <a:effectLst/>
                        </a:rPr>
                        <a:t>WEDNESDAY</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1" marR="50541" marT="0" marB="0"/>
                </a:tc>
                <a:tc>
                  <a:txBody>
                    <a:bodyPr/>
                    <a:lstStyle/>
                    <a:p>
                      <a:pPr>
                        <a:lnSpc>
                          <a:spcPct val="107000"/>
                        </a:lnSpc>
                        <a:spcAft>
                          <a:spcPts val="0"/>
                        </a:spcAft>
                      </a:pPr>
                      <a:r>
                        <a:rPr lang="en-GB" sz="900">
                          <a:effectLst/>
                        </a:rPr>
                        <a:t>STARTER ACTIVITIES 900-915</a:t>
                      </a:r>
                      <a:endParaRPr lang="en-GB" sz="800">
                        <a:effectLst/>
                      </a:endParaRPr>
                    </a:p>
                    <a:p>
                      <a:pPr>
                        <a:lnSpc>
                          <a:spcPct val="107000"/>
                        </a:lnSpc>
                        <a:spcAft>
                          <a:spcPts val="0"/>
                        </a:spcAft>
                      </a:pPr>
                      <a:r>
                        <a:rPr lang="en-GB" sz="900">
                          <a:effectLst/>
                        </a:rPr>
                        <a:t>ASSEMBLY 915-955</a:t>
                      </a:r>
                      <a:endParaRPr lang="en-GB" sz="800">
                        <a:effectLst/>
                      </a:endParaRPr>
                    </a:p>
                    <a:p>
                      <a:pPr>
                        <a:lnSpc>
                          <a:spcPct val="107000"/>
                        </a:lnSpc>
                        <a:spcAft>
                          <a:spcPts val="0"/>
                        </a:spcAft>
                      </a:pPr>
                      <a:r>
                        <a:rPr lang="en-GB" sz="900">
                          <a:effectLst/>
                        </a:rPr>
                        <a:t>NUMERACY: NUMBER TALK/ PATHWAYS 945-1040</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1" marR="50541" marT="0" marB="0"/>
                </a:tc>
                <a:tc>
                  <a:txBody>
                    <a:bodyPr/>
                    <a:lstStyle/>
                    <a:p>
                      <a:pPr>
                        <a:lnSpc>
                          <a:spcPct val="107000"/>
                        </a:lnSpc>
                        <a:spcAft>
                          <a:spcPts val="0"/>
                        </a:spcAft>
                      </a:pPr>
                      <a:r>
                        <a:rPr lang="en-GB" sz="1900">
                          <a:effectLst/>
                        </a:rPr>
                        <a:t>E</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1" marR="50541" marT="0" marB="0"/>
                </a:tc>
                <a:tc>
                  <a:txBody>
                    <a:bodyPr/>
                    <a:lstStyle/>
                    <a:p>
                      <a:pPr>
                        <a:lnSpc>
                          <a:spcPct val="107000"/>
                        </a:lnSpc>
                        <a:spcAft>
                          <a:spcPts val="0"/>
                        </a:spcAft>
                      </a:pPr>
                      <a:r>
                        <a:rPr lang="en-GB" sz="900">
                          <a:effectLst/>
                        </a:rPr>
                        <a:t>LITERACY: SPELLING/READING/ WRITING1055 1055-1200 (ICT)</a:t>
                      </a:r>
                      <a:endParaRPr lang="en-GB" sz="800">
                        <a:effectLst/>
                      </a:endParaRPr>
                    </a:p>
                    <a:p>
                      <a:pPr>
                        <a:lnSpc>
                          <a:spcPct val="107000"/>
                        </a:lnSpc>
                        <a:spcAft>
                          <a:spcPts val="0"/>
                        </a:spcAft>
                      </a:pPr>
                      <a:r>
                        <a:rPr lang="en-GB" sz="900">
                          <a:effectLst/>
                        </a:rPr>
                        <a:t>RE 1200-1235</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1" marR="50541" marT="0" marB="0"/>
                </a:tc>
                <a:tc>
                  <a:txBody>
                    <a:bodyPr/>
                    <a:lstStyle/>
                    <a:p>
                      <a:pPr>
                        <a:lnSpc>
                          <a:spcPct val="107000"/>
                        </a:lnSpc>
                        <a:spcAft>
                          <a:spcPts val="0"/>
                        </a:spcAft>
                      </a:pPr>
                      <a:r>
                        <a:rPr lang="en-GB" sz="1900">
                          <a:effectLst/>
                        </a:rPr>
                        <a:t>N</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1" marR="50541" marT="0" marB="0"/>
                </a:tc>
                <a:tc>
                  <a:txBody>
                    <a:bodyPr/>
                    <a:lstStyle/>
                    <a:p>
                      <a:pPr>
                        <a:lnSpc>
                          <a:spcPct val="107000"/>
                        </a:lnSpc>
                        <a:spcAft>
                          <a:spcPts val="0"/>
                        </a:spcAft>
                      </a:pPr>
                      <a:r>
                        <a:rPr lang="en-GB" sz="900">
                          <a:effectLst/>
                        </a:rPr>
                        <a:t>IDL 120-300</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1" marR="50541" marT="0" marB="0"/>
                </a:tc>
                <a:extLst>
                  <a:ext uri="{0D108BD9-81ED-4DB2-BD59-A6C34878D82A}">
                    <a16:rowId xmlns:a16="http://schemas.microsoft.com/office/drawing/2014/main" val="1531015256"/>
                  </a:ext>
                </a:extLst>
              </a:tr>
              <a:tr h="533472">
                <a:tc>
                  <a:txBody>
                    <a:bodyPr/>
                    <a:lstStyle/>
                    <a:p>
                      <a:pPr>
                        <a:lnSpc>
                          <a:spcPct val="107000"/>
                        </a:lnSpc>
                        <a:spcAft>
                          <a:spcPts val="0"/>
                        </a:spcAft>
                      </a:pPr>
                      <a:r>
                        <a:rPr lang="en-GB" sz="1000">
                          <a:effectLst/>
                        </a:rPr>
                        <a:t>THURSDAY</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1" marR="50541" marT="0" marB="0"/>
                </a:tc>
                <a:tc>
                  <a:txBody>
                    <a:bodyPr/>
                    <a:lstStyle/>
                    <a:p>
                      <a:pPr>
                        <a:lnSpc>
                          <a:spcPct val="107000"/>
                        </a:lnSpc>
                        <a:spcAft>
                          <a:spcPts val="0"/>
                        </a:spcAft>
                      </a:pPr>
                      <a:r>
                        <a:rPr lang="en-GB" sz="900">
                          <a:effectLst/>
                        </a:rPr>
                        <a:t>STARTER ACTIVITIES 900-915</a:t>
                      </a:r>
                      <a:endParaRPr lang="en-GB" sz="800">
                        <a:effectLst/>
                      </a:endParaRPr>
                    </a:p>
                    <a:p>
                      <a:pPr>
                        <a:lnSpc>
                          <a:spcPct val="107000"/>
                        </a:lnSpc>
                        <a:spcAft>
                          <a:spcPts val="0"/>
                        </a:spcAft>
                      </a:pPr>
                      <a:r>
                        <a:rPr lang="en-GB" sz="900">
                          <a:effectLst/>
                        </a:rPr>
                        <a:t>NUMERACY: NUMBER TALK/ PATHWAYS 915-1040 (ICT)</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1" marR="50541" marT="0" marB="0"/>
                </a:tc>
                <a:tc>
                  <a:txBody>
                    <a:bodyPr/>
                    <a:lstStyle/>
                    <a:p>
                      <a:pPr>
                        <a:lnSpc>
                          <a:spcPct val="107000"/>
                        </a:lnSpc>
                        <a:spcAft>
                          <a:spcPts val="0"/>
                        </a:spcAft>
                      </a:pPr>
                      <a:r>
                        <a:rPr lang="en-GB" sz="1900">
                          <a:effectLst/>
                        </a:rPr>
                        <a:t>A</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1" marR="50541" marT="0" marB="0"/>
                </a:tc>
                <a:tc>
                  <a:txBody>
                    <a:bodyPr/>
                    <a:lstStyle/>
                    <a:p>
                      <a:pPr>
                        <a:lnSpc>
                          <a:spcPct val="107000"/>
                        </a:lnSpc>
                        <a:spcAft>
                          <a:spcPts val="0"/>
                        </a:spcAft>
                      </a:pPr>
                      <a:r>
                        <a:rPr lang="en-GB" sz="900">
                          <a:effectLst/>
                        </a:rPr>
                        <a:t>LITERACY 1055-1225 (ICT)</a:t>
                      </a:r>
                      <a:endParaRPr lang="en-GB" sz="800">
                        <a:effectLst/>
                      </a:endParaRPr>
                    </a:p>
                    <a:p>
                      <a:pPr>
                        <a:lnSpc>
                          <a:spcPct val="107000"/>
                        </a:lnSpc>
                        <a:spcAft>
                          <a:spcPts val="0"/>
                        </a:spcAft>
                      </a:pPr>
                      <a:r>
                        <a:rPr lang="en-GB" sz="900">
                          <a:effectLst/>
                        </a:rPr>
                        <a:t> </a:t>
                      </a:r>
                      <a:endParaRPr lang="en-GB" sz="800">
                        <a:effectLst/>
                      </a:endParaRPr>
                    </a:p>
                    <a:p>
                      <a:pPr>
                        <a:lnSpc>
                          <a:spcPct val="107000"/>
                        </a:lnSpc>
                        <a:spcAft>
                          <a:spcPts val="0"/>
                        </a:spcAft>
                      </a:pPr>
                      <a:r>
                        <a:rPr lang="en-GB" sz="900">
                          <a:effectLst/>
                        </a:rPr>
                        <a:t>HANDWRITING 1225-1235</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1" marR="50541" marT="0" marB="0"/>
                </a:tc>
                <a:tc>
                  <a:txBody>
                    <a:bodyPr/>
                    <a:lstStyle/>
                    <a:p>
                      <a:pPr>
                        <a:lnSpc>
                          <a:spcPct val="107000"/>
                        </a:lnSpc>
                        <a:spcAft>
                          <a:spcPts val="0"/>
                        </a:spcAft>
                      </a:pPr>
                      <a:r>
                        <a:rPr lang="en-GB" sz="1900">
                          <a:effectLst/>
                        </a:rPr>
                        <a:t>C</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1" marR="50541" marT="0" marB="0"/>
                </a:tc>
                <a:tc>
                  <a:txBody>
                    <a:bodyPr/>
                    <a:lstStyle/>
                    <a:p>
                      <a:pPr>
                        <a:lnSpc>
                          <a:spcPct val="107000"/>
                        </a:lnSpc>
                        <a:spcAft>
                          <a:spcPts val="0"/>
                        </a:spcAft>
                      </a:pPr>
                      <a:r>
                        <a:rPr lang="en-GB" sz="900">
                          <a:effectLst/>
                        </a:rPr>
                        <a:t>IDL 120-300</a:t>
                      </a:r>
                      <a:endParaRPr lang="en-GB" sz="800">
                        <a:effectLst/>
                      </a:endParaRPr>
                    </a:p>
                    <a:p>
                      <a:pPr>
                        <a:lnSpc>
                          <a:spcPct val="107000"/>
                        </a:lnSpc>
                        <a:spcAft>
                          <a:spcPts val="0"/>
                        </a:spcAft>
                      </a:pPr>
                      <a:r>
                        <a:rPr lang="en-GB" sz="900">
                          <a:effectLst/>
                        </a:rPr>
                        <a:t> </a:t>
                      </a:r>
                      <a:endParaRPr lang="en-GB" sz="800">
                        <a:effectLst/>
                      </a:endParaRPr>
                    </a:p>
                    <a:p>
                      <a:pPr>
                        <a:lnSpc>
                          <a:spcPct val="107000"/>
                        </a:lnSpc>
                        <a:spcAft>
                          <a:spcPts val="0"/>
                        </a:spcAft>
                      </a:pPr>
                      <a:r>
                        <a:rPr lang="en-GB" sz="900">
                          <a:effectLst/>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1" marR="50541" marT="0" marB="0"/>
                </a:tc>
                <a:extLst>
                  <a:ext uri="{0D108BD9-81ED-4DB2-BD59-A6C34878D82A}">
                    <a16:rowId xmlns:a16="http://schemas.microsoft.com/office/drawing/2014/main" val="202474971"/>
                  </a:ext>
                </a:extLst>
              </a:tr>
              <a:tr h="889120">
                <a:tc>
                  <a:txBody>
                    <a:bodyPr/>
                    <a:lstStyle/>
                    <a:p>
                      <a:pPr>
                        <a:lnSpc>
                          <a:spcPct val="107000"/>
                        </a:lnSpc>
                        <a:spcAft>
                          <a:spcPts val="0"/>
                        </a:spcAft>
                      </a:pPr>
                      <a:r>
                        <a:rPr lang="en-GB" sz="1000">
                          <a:effectLst/>
                        </a:rPr>
                        <a:t>FRIDAY</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1" marR="50541" marT="0" marB="0"/>
                </a:tc>
                <a:tc>
                  <a:txBody>
                    <a:bodyPr/>
                    <a:lstStyle/>
                    <a:p>
                      <a:pPr>
                        <a:lnSpc>
                          <a:spcPct val="107000"/>
                        </a:lnSpc>
                        <a:spcAft>
                          <a:spcPts val="0"/>
                        </a:spcAft>
                      </a:pPr>
                      <a:r>
                        <a:rPr lang="en-GB" sz="900">
                          <a:effectLst/>
                        </a:rPr>
                        <a:t>STARTER ACTIVITIES 900-915</a:t>
                      </a:r>
                      <a:endParaRPr lang="en-GB" sz="800">
                        <a:effectLst/>
                      </a:endParaRPr>
                    </a:p>
                    <a:p>
                      <a:pPr>
                        <a:lnSpc>
                          <a:spcPct val="107000"/>
                        </a:lnSpc>
                        <a:spcAft>
                          <a:spcPts val="0"/>
                        </a:spcAft>
                      </a:pPr>
                      <a:r>
                        <a:rPr lang="en-GB" sz="900">
                          <a:effectLst/>
                        </a:rPr>
                        <a:t>ASSEMBLY 915-1005</a:t>
                      </a:r>
                      <a:endParaRPr lang="en-GB" sz="800">
                        <a:effectLst/>
                      </a:endParaRPr>
                    </a:p>
                    <a:p>
                      <a:pPr>
                        <a:lnSpc>
                          <a:spcPct val="107000"/>
                        </a:lnSpc>
                        <a:spcAft>
                          <a:spcPts val="0"/>
                        </a:spcAft>
                      </a:pPr>
                      <a:r>
                        <a:rPr lang="en-GB" sz="900">
                          <a:effectLst/>
                        </a:rPr>
                        <a:t>SPELLING AND MENTAL MATHS ASSESSMENTS 1005-1030</a:t>
                      </a:r>
                      <a:endParaRPr lang="en-GB" sz="800">
                        <a:effectLst/>
                      </a:endParaRPr>
                    </a:p>
                    <a:p>
                      <a:pPr>
                        <a:lnSpc>
                          <a:spcPct val="107000"/>
                        </a:lnSpc>
                        <a:spcAft>
                          <a:spcPts val="0"/>
                        </a:spcAft>
                      </a:pPr>
                      <a:r>
                        <a:rPr lang="en-GB" sz="900">
                          <a:effectLst/>
                        </a:rPr>
                        <a:t>HANDWRITING 1030-1040</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1" marR="50541" marT="0" marB="0"/>
                </a:tc>
                <a:tc>
                  <a:txBody>
                    <a:bodyPr/>
                    <a:lstStyle/>
                    <a:p>
                      <a:pPr>
                        <a:lnSpc>
                          <a:spcPct val="107000"/>
                        </a:lnSpc>
                        <a:spcAft>
                          <a:spcPts val="0"/>
                        </a:spcAft>
                      </a:pPr>
                      <a:r>
                        <a:rPr lang="en-GB" sz="1900">
                          <a:effectLst/>
                        </a:rPr>
                        <a:t>K</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1" marR="50541" marT="0" marB="0"/>
                </a:tc>
                <a:tc>
                  <a:txBody>
                    <a:bodyPr/>
                    <a:lstStyle/>
                    <a:p>
                      <a:pPr>
                        <a:lnSpc>
                          <a:spcPct val="107000"/>
                        </a:lnSpc>
                        <a:spcAft>
                          <a:spcPts val="0"/>
                        </a:spcAft>
                      </a:pPr>
                      <a:r>
                        <a:rPr lang="en-GB" sz="900">
                          <a:effectLst/>
                        </a:rPr>
                        <a:t>PROFILING 1055-1130</a:t>
                      </a:r>
                      <a:endParaRPr lang="en-GB" sz="800">
                        <a:effectLst/>
                      </a:endParaRPr>
                    </a:p>
                    <a:p>
                      <a:pPr>
                        <a:lnSpc>
                          <a:spcPct val="107000"/>
                        </a:lnSpc>
                        <a:spcAft>
                          <a:spcPts val="0"/>
                        </a:spcAft>
                      </a:pPr>
                      <a:r>
                        <a:rPr lang="en-GB" sz="900">
                          <a:effectLst/>
                        </a:rPr>
                        <a:t> </a:t>
                      </a:r>
                      <a:endParaRPr lang="en-GB" sz="800">
                        <a:effectLst/>
                      </a:endParaRPr>
                    </a:p>
                    <a:p>
                      <a:pPr>
                        <a:lnSpc>
                          <a:spcPct val="107000"/>
                        </a:lnSpc>
                        <a:spcAft>
                          <a:spcPts val="0"/>
                        </a:spcAft>
                      </a:pPr>
                      <a:r>
                        <a:rPr lang="en-GB" sz="900">
                          <a:effectLst/>
                        </a:rPr>
                        <a:t>PATHS 1130-1145</a:t>
                      </a:r>
                      <a:endParaRPr lang="en-GB" sz="800">
                        <a:effectLst/>
                      </a:endParaRPr>
                    </a:p>
                    <a:p>
                      <a:pPr>
                        <a:lnSpc>
                          <a:spcPct val="107000"/>
                        </a:lnSpc>
                        <a:spcAft>
                          <a:spcPts val="0"/>
                        </a:spcAft>
                      </a:pPr>
                      <a:r>
                        <a:rPr lang="en-GB" sz="900">
                          <a:effectLst/>
                        </a:rPr>
                        <a:t> </a:t>
                      </a:r>
                      <a:endParaRPr lang="en-GB" sz="800">
                        <a:effectLst/>
                      </a:endParaRPr>
                    </a:p>
                    <a:p>
                      <a:pPr>
                        <a:lnSpc>
                          <a:spcPct val="107000"/>
                        </a:lnSpc>
                        <a:spcAft>
                          <a:spcPts val="0"/>
                        </a:spcAft>
                      </a:pPr>
                      <a:r>
                        <a:rPr lang="en-GB" sz="900">
                          <a:effectLst/>
                        </a:rPr>
                        <a:t>PE 1145-1235</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1" marR="50541" marT="0" marB="0"/>
                </a:tc>
                <a:tc>
                  <a:txBody>
                    <a:bodyPr/>
                    <a:lstStyle/>
                    <a:p>
                      <a:pPr>
                        <a:lnSpc>
                          <a:spcPct val="107000"/>
                        </a:lnSpc>
                        <a:spcAft>
                          <a:spcPts val="0"/>
                        </a:spcAft>
                      </a:pPr>
                      <a:r>
                        <a:rPr lang="en-GB" sz="1900">
                          <a:effectLst/>
                        </a:rPr>
                        <a:t>H</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1" marR="50541" marT="0" marB="0"/>
                </a:tc>
                <a:tc>
                  <a:txBody>
                    <a:bodyPr/>
                    <a:lstStyle/>
                    <a:p>
                      <a:pPr>
                        <a:lnSpc>
                          <a:spcPct val="107000"/>
                        </a:lnSpc>
                        <a:spcAft>
                          <a:spcPts val="0"/>
                        </a:spcAft>
                      </a:pPr>
                      <a:r>
                        <a:rPr lang="en-GB" sz="900" dirty="0">
                          <a:effectLst/>
                        </a:rPr>
                        <a:t>ERIC 120-130</a:t>
                      </a:r>
                      <a:endParaRPr lang="en-GB" sz="800" dirty="0">
                        <a:effectLst/>
                      </a:endParaRPr>
                    </a:p>
                    <a:p>
                      <a:pPr>
                        <a:lnSpc>
                          <a:spcPct val="107000"/>
                        </a:lnSpc>
                        <a:spcAft>
                          <a:spcPts val="0"/>
                        </a:spcAft>
                      </a:pPr>
                      <a:r>
                        <a:rPr lang="en-GB" sz="900" dirty="0">
                          <a:effectLst/>
                        </a:rPr>
                        <a:t> </a:t>
                      </a:r>
                      <a:endParaRPr lang="en-GB" sz="800" dirty="0">
                        <a:effectLst/>
                      </a:endParaRPr>
                    </a:p>
                    <a:p>
                      <a:pPr>
                        <a:lnSpc>
                          <a:spcPct val="107000"/>
                        </a:lnSpc>
                        <a:spcAft>
                          <a:spcPts val="0"/>
                        </a:spcAft>
                      </a:pPr>
                      <a:r>
                        <a:rPr lang="en-GB" sz="900" dirty="0">
                          <a:effectLst/>
                        </a:rPr>
                        <a:t>BUDS 130-230</a:t>
                      </a:r>
                      <a:endParaRPr lang="en-GB" sz="800" dirty="0">
                        <a:effectLst/>
                      </a:endParaRPr>
                    </a:p>
                    <a:p>
                      <a:pPr>
                        <a:lnSpc>
                          <a:spcPct val="107000"/>
                        </a:lnSpc>
                        <a:spcAft>
                          <a:spcPts val="0"/>
                        </a:spcAft>
                      </a:pPr>
                      <a:r>
                        <a:rPr lang="en-GB" sz="900" dirty="0">
                          <a:effectLst/>
                        </a:rPr>
                        <a:t> </a:t>
                      </a:r>
                      <a:endParaRPr lang="en-GB" sz="800" dirty="0">
                        <a:effectLst/>
                      </a:endParaRPr>
                    </a:p>
                    <a:p>
                      <a:pPr>
                        <a:lnSpc>
                          <a:spcPct val="107000"/>
                        </a:lnSpc>
                        <a:spcAft>
                          <a:spcPts val="0"/>
                        </a:spcAft>
                      </a:pPr>
                      <a:r>
                        <a:rPr lang="en-GB" sz="900" dirty="0">
                          <a:effectLst/>
                        </a:rPr>
                        <a:t>SPANISH 230-300</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0541" marR="50541" marT="0" marB="0"/>
                </a:tc>
                <a:extLst>
                  <a:ext uri="{0D108BD9-81ED-4DB2-BD59-A6C34878D82A}">
                    <a16:rowId xmlns:a16="http://schemas.microsoft.com/office/drawing/2014/main" val="765053702"/>
                  </a:ext>
                </a:extLst>
              </a:tr>
            </a:tbl>
          </a:graphicData>
        </a:graphic>
      </p:graphicFrame>
      <p:sp>
        <p:nvSpPr>
          <p:cNvPr id="6" name="Rectangle 1"/>
          <p:cNvSpPr>
            <a:spLocks noChangeArrowheads="1"/>
          </p:cNvSpPr>
          <p:nvPr/>
        </p:nvSpPr>
        <p:spPr bwMode="auto">
          <a:xfrm>
            <a:off x="42466" y="2081388"/>
            <a:ext cx="1118195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1" i="0" u="sng" strike="noStrike" cap="none" normalizeH="0" baseline="0" smtClean="0">
                <a:ln>
                  <a:noFill/>
                </a:ln>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PRIMARY 7 TIMETABLE MRS MCKAY/ MRS SIM 2019-2020</a:t>
            </a:r>
            <a:endParaRPr kumimoji="0" lang="en-GB" altLang="en-US"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432048"/>
            <a:ext cx="8568952" cy="2492896"/>
          </a:xfrm>
        </p:spPr>
        <p:txBody>
          <a:bodyPr>
            <a:normAutofit fontScale="90000"/>
          </a:bodyPr>
          <a:lstStyle/>
          <a:p>
            <a:pPr algn="ctr"/>
            <a:r>
              <a:rPr lang="en-GB" sz="5400" dirty="0">
                <a:latin typeface="Comic Sans MS" pitchFamily="66" charset="0"/>
              </a:rPr>
              <a:t>Homework  </a:t>
            </a:r>
            <a:br>
              <a:rPr lang="en-GB" sz="5400" dirty="0">
                <a:latin typeface="Comic Sans MS" pitchFamily="66" charset="0"/>
              </a:rPr>
            </a:br>
            <a:r>
              <a:rPr lang="en-GB" sz="5400" dirty="0">
                <a:latin typeface="Comic Sans MS" pitchFamily="66" charset="0"/>
              </a:rPr>
              <a:t>Working In Partnership With Parents</a:t>
            </a:r>
          </a:p>
        </p:txBody>
      </p:sp>
      <p:sp>
        <p:nvSpPr>
          <p:cNvPr id="3" name="Subtitle 2"/>
          <p:cNvSpPr>
            <a:spLocks noGrp="1"/>
          </p:cNvSpPr>
          <p:nvPr>
            <p:ph type="subTitle" idx="1"/>
          </p:nvPr>
        </p:nvSpPr>
        <p:spPr>
          <a:xfrm>
            <a:off x="251520" y="2636912"/>
            <a:ext cx="8136576" cy="3744416"/>
          </a:xfrm>
        </p:spPr>
        <p:txBody>
          <a:bodyPr>
            <a:normAutofit fontScale="62500" lnSpcReduction="20000"/>
          </a:bodyPr>
          <a:lstStyle/>
          <a:p>
            <a:pPr algn="l"/>
            <a:endParaRPr lang="en-US" altLang="en-US" sz="3500" dirty="0">
              <a:latin typeface="Comic Sans MS" panose="030F0702030302020204" pitchFamily="66" charset="0"/>
              <a:ea typeface="ＭＳ Ｐゴシック" panose="020B0600070205080204" pitchFamily="34" charset="-128"/>
            </a:endParaRPr>
          </a:p>
          <a:p>
            <a:pPr marR="0" lvl="0" algn="ctr" defTabSz="457200" fontAlgn="base">
              <a:spcBef>
                <a:spcPct val="0"/>
              </a:spcBef>
              <a:spcAft>
                <a:spcPct val="0"/>
              </a:spcAft>
              <a:buClrTx/>
              <a:buSzTx/>
              <a:buFontTx/>
              <a:buAutoNum type="arabicPeriod"/>
            </a:pPr>
            <a:r>
              <a:rPr lang="en-US" altLang="en-US" sz="3500" dirty="0">
                <a:latin typeface="Comic Sans MS" panose="030F0702030302020204" pitchFamily="66" charset="0"/>
                <a:ea typeface="ＭＳ Ｐゴシック" panose="020B0600070205080204" pitchFamily="34" charset="-128"/>
              </a:rPr>
              <a:t>Reinforces concepts that are covered during class time. </a:t>
            </a:r>
          </a:p>
          <a:p>
            <a:pPr marR="0" lvl="0" algn="ctr" defTabSz="457200" fontAlgn="base">
              <a:spcBef>
                <a:spcPct val="0"/>
              </a:spcBef>
              <a:spcAft>
                <a:spcPct val="0"/>
              </a:spcAft>
              <a:buClrTx/>
              <a:buSzTx/>
              <a:buFontTx/>
              <a:buAutoNum type="arabicPeriod"/>
            </a:pPr>
            <a:r>
              <a:rPr lang="en-US" altLang="en-US" sz="3500" dirty="0">
                <a:latin typeface="Comic Sans MS" panose="030F0702030302020204" pitchFamily="66" charset="0"/>
                <a:ea typeface="ＭＳ Ｐゴシック" panose="020B0600070205080204" pitchFamily="34" charset="-128"/>
              </a:rPr>
              <a:t>Tasks are set to reinforce or challenge understanding of concepts.</a:t>
            </a:r>
          </a:p>
          <a:p>
            <a:pPr marR="0" lvl="0" algn="ctr" defTabSz="457200" fontAlgn="base">
              <a:spcBef>
                <a:spcPct val="0"/>
              </a:spcBef>
              <a:spcAft>
                <a:spcPct val="0"/>
              </a:spcAft>
              <a:buClrTx/>
              <a:buSzTx/>
              <a:buFontTx/>
              <a:buAutoNum type="arabicPeriod"/>
            </a:pPr>
            <a:r>
              <a:rPr lang="en-US" altLang="en-US" sz="3500" dirty="0">
                <a:latin typeface="Comic Sans MS" panose="030F0702030302020204" pitchFamily="66" charset="0"/>
                <a:ea typeface="ＭＳ Ｐゴシック" panose="020B0600070205080204" pitchFamily="34" charset="-128"/>
              </a:rPr>
              <a:t>Children insert into diary.</a:t>
            </a:r>
          </a:p>
          <a:p>
            <a:pPr marR="0" lvl="0" algn="ctr" defTabSz="457200" fontAlgn="base">
              <a:spcBef>
                <a:spcPct val="0"/>
              </a:spcBef>
              <a:spcAft>
                <a:spcPct val="0"/>
              </a:spcAft>
              <a:buClrTx/>
              <a:buSzTx/>
              <a:buFontTx/>
              <a:buAutoNum type="arabicPeriod"/>
            </a:pPr>
            <a:r>
              <a:rPr lang="en-US" altLang="en-US" sz="3500" dirty="0" smtClean="0">
                <a:latin typeface="Comic Sans MS" panose="030F0702030302020204" pitchFamily="66" charset="0"/>
                <a:ea typeface="ＭＳ Ｐゴシック" panose="020B0600070205080204" pitchFamily="34" charset="-128"/>
              </a:rPr>
              <a:t>Spelling/Reading/Numeracy</a:t>
            </a:r>
            <a:endParaRPr lang="en-US" altLang="en-US" sz="3500" dirty="0">
              <a:latin typeface="Comic Sans MS" panose="030F0702030302020204" pitchFamily="66" charset="0"/>
              <a:ea typeface="ＭＳ Ｐゴシック" panose="020B0600070205080204" pitchFamily="34" charset="-128"/>
            </a:endParaRPr>
          </a:p>
          <a:p>
            <a:pPr marR="0" lvl="0" algn="ctr" defTabSz="457200" fontAlgn="base">
              <a:spcBef>
                <a:spcPct val="0"/>
              </a:spcBef>
              <a:spcAft>
                <a:spcPct val="0"/>
              </a:spcAft>
              <a:buClrTx/>
              <a:buSzTx/>
              <a:buFontTx/>
              <a:buAutoNum type="arabicPeriod"/>
            </a:pPr>
            <a:r>
              <a:rPr lang="en-US" altLang="en-US" sz="3500" dirty="0">
                <a:latin typeface="Comic Sans MS" panose="030F0702030302020204" pitchFamily="66" charset="0"/>
                <a:ea typeface="ＭＳ Ｐゴシック" panose="020B0600070205080204" pitchFamily="34" charset="-128"/>
              </a:rPr>
              <a:t>Research Homework: Learning Logs</a:t>
            </a:r>
          </a:p>
          <a:p>
            <a:pPr marR="0" lvl="0" algn="ctr" defTabSz="457200" fontAlgn="base">
              <a:spcBef>
                <a:spcPct val="0"/>
              </a:spcBef>
              <a:spcAft>
                <a:spcPct val="0"/>
              </a:spcAft>
              <a:buClrTx/>
              <a:buSzTx/>
              <a:buFontTx/>
              <a:buAutoNum type="arabicPeriod"/>
            </a:pPr>
            <a:r>
              <a:rPr lang="en-US" altLang="en-US" sz="3500" dirty="0">
                <a:latin typeface="Comic Sans MS" panose="030F0702030302020204" pitchFamily="66" charset="0"/>
                <a:ea typeface="ＭＳ Ｐゴシック" panose="020B0600070205080204" pitchFamily="34" charset="-128"/>
              </a:rPr>
              <a:t>Homework Diary – key means of communication between SMT, Home and School.</a:t>
            </a:r>
          </a:p>
          <a:p>
            <a:pPr algn="l"/>
            <a:endParaRPr lang="en-GB" sz="4800" dirty="0">
              <a:latin typeface="Bradley Hand ITC" panose="03070402050302030203" pitchFamily="66" charset="0"/>
            </a:endParaRPr>
          </a:p>
        </p:txBody>
      </p:sp>
    </p:spTree>
    <p:extLst>
      <p:ext uri="{BB962C8B-B14F-4D97-AF65-F5344CB8AC3E}">
        <p14:creationId xmlns:p14="http://schemas.microsoft.com/office/powerpoint/2010/main" val="70411440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TM04033921[[fn=Damask]]</Template>
  <TotalTime>923</TotalTime>
  <Words>1287</Words>
  <Application>Microsoft Office PowerPoint</Application>
  <PresentationFormat>On-screen Show (4:3)</PresentationFormat>
  <Paragraphs>286</Paragraphs>
  <Slides>24</Slides>
  <Notes>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24</vt:i4>
      </vt:variant>
    </vt:vector>
  </HeadingPairs>
  <TitlesOfParts>
    <vt:vector size="35" baseType="lpstr">
      <vt:lpstr>MS PGothic</vt:lpstr>
      <vt:lpstr>Arial</vt:lpstr>
      <vt:lpstr>Bookman Old Style</vt:lpstr>
      <vt:lpstr>Bradley Hand ITC</vt:lpstr>
      <vt:lpstr>Calibri</vt:lpstr>
      <vt:lpstr>Century Gothic</vt:lpstr>
      <vt:lpstr>Comic Sans MS</vt:lpstr>
      <vt:lpstr>Rockwell</vt:lpstr>
      <vt:lpstr>Symbol</vt:lpstr>
      <vt:lpstr>Times New Roman</vt:lpstr>
      <vt:lpstr>Damask</vt:lpstr>
      <vt:lpstr> Our Shared Vision:  We hope that this year all of us will work together to ensure that we meet our school vision.    In learning, we are all growing and succeeding together.</vt:lpstr>
      <vt:lpstr>PowerPoint Presentation</vt:lpstr>
      <vt:lpstr>PowerPoint Presentation</vt:lpstr>
      <vt:lpstr>Teacher Introduction </vt:lpstr>
      <vt:lpstr>Classroom Procedures </vt:lpstr>
      <vt:lpstr>Celebration Of Achievement  </vt:lpstr>
      <vt:lpstr>Health &amp; Wellbeing Physical Exercise</vt:lpstr>
      <vt:lpstr>Your Weekly Curricular Map</vt:lpstr>
      <vt:lpstr>Homework   Working In Partnership With Parents</vt:lpstr>
      <vt:lpstr>Homework   Working In Partnership With Parents</vt:lpstr>
      <vt:lpstr>Flexible Learning Plan</vt:lpstr>
      <vt:lpstr>Reporting To Parents</vt:lpstr>
      <vt:lpstr>Reporting To Parents</vt:lpstr>
      <vt:lpstr>PowerPoint Presentation</vt:lpstr>
      <vt:lpstr>PowerPoint Presentation</vt:lpstr>
      <vt:lpstr>PowerPoint Presentation</vt:lpstr>
      <vt:lpstr>PowerPoint Presentation</vt:lpstr>
      <vt:lpstr> </vt:lpstr>
      <vt:lpstr> </vt:lpstr>
      <vt:lpstr> </vt:lpstr>
      <vt:lpstr> </vt:lpstr>
      <vt:lpstr> </vt:lpstr>
      <vt:lpstr> </vt:lpstr>
      <vt:lpstr>We hope that your children will enjoy all the challenges p7 will bring.    It is going to be a busy year!</vt:lpstr>
    </vt:vector>
  </TitlesOfParts>
  <Company>Renfrewshire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Families To Primary</dc:title>
  <dc:creator>pfimcphersonj1</dc:creator>
  <cp:lastModifiedBy>joanne mckay</cp:lastModifiedBy>
  <cp:revision>28</cp:revision>
  <dcterms:created xsi:type="dcterms:W3CDTF">2018-06-06T12:11:56Z</dcterms:created>
  <dcterms:modified xsi:type="dcterms:W3CDTF">2019-08-27T16:10:59Z</dcterms:modified>
</cp:coreProperties>
</file>