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7"/>
  </p:notesMasterIdLst>
  <p:sldIdLst>
    <p:sldId id="260" r:id="rId2"/>
    <p:sldId id="261" r:id="rId3"/>
    <p:sldId id="262" r:id="rId4"/>
    <p:sldId id="256" r:id="rId5"/>
    <p:sldId id="257" r:id="rId6"/>
    <p:sldId id="258" r:id="rId7"/>
    <p:sldId id="265" r:id="rId8"/>
    <p:sldId id="264" r:id="rId9"/>
    <p:sldId id="259" r:id="rId10"/>
    <p:sldId id="263" r:id="rId11"/>
    <p:sldId id="270" r:id="rId12"/>
    <p:sldId id="266" r:id="rId13"/>
    <p:sldId id="267" r:id="rId14"/>
    <p:sldId id="268" r:id="rId15"/>
    <p:sldId id="269" r:id="rId16"/>
    <p:sldId id="273" r:id="rId17"/>
    <p:sldId id="274" r:id="rId18"/>
    <p:sldId id="275" r:id="rId19"/>
    <p:sldId id="272" r:id="rId20"/>
    <p:sldId id="276" r:id="rId21"/>
    <p:sldId id="277" r:id="rId22"/>
    <p:sldId id="280" r:id="rId23"/>
    <p:sldId id="278" r:id="rId24"/>
    <p:sldId id="279" r:id="rId25"/>
    <p:sldId id="27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99655B-0DA4-4280-A580-4894C635FB2E}" type="datetimeFigureOut">
              <a:rPr lang="en-GB" smtClean="0"/>
              <a:t>29/08/2018</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19E0D6-A7B2-4140-A9A0-6FBC477DABC4}" type="slidenum">
              <a:rPr lang="en-GB" smtClean="0"/>
              <a:t>‹#›</a:t>
            </a:fld>
            <a:endParaRPr lang="en-GB"/>
          </a:p>
        </p:txBody>
      </p:sp>
    </p:spTree>
    <p:extLst>
      <p:ext uri="{BB962C8B-B14F-4D97-AF65-F5344CB8AC3E}">
        <p14:creationId xmlns:p14="http://schemas.microsoft.com/office/powerpoint/2010/main" val="1147601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119E0D6-A7B2-4140-A9A0-6FBC477DABC4}" type="slidenum">
              <a:rPr lang="en-GB" smtClean="0"/>
              <a:t>16</a:t>
            </a:fld>
            <a:endParaRPr lang="en-GB"/>
          </a:p>
        </p:txBody>
      </p:sp>
    </p:spTree>
    <p:extLst>
      <p:ext uri="{BB962C8B-B14F-4D97-AF65-F5344CB8AC3E}">
        <p14:creationId xmlns:p14="http://schemas.microsoft.com/office/powerpoint/2010/main" val="1547723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119E0D6-A7B2-4140-A9A0-6FBC477DABC4}" type="slidenum">
              <a:rPr lang="en-GB" smtClean="0"/>
              <a:t>17</a:t>
            </a:fld>
            <a:endParaRPr lang="en-GB"/>
          </a:p>
        </p:txBody>
      </p:sp>
    </p:spTree>
    <p:extLst>
      <p:ext uri="{BB962C8B-B14F-4D97-AF65-F5344CB8AC3E}">
        <p14:creationId xmlns:p14="http://schemas.microsoft.com/office/powerpoint/2010/main" val="1626361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119E0D6-A7B2-4140-A9A0-6FBC477DABC4}" type="slidenum">
              <a:rPr lang="en-GB" smtClean="0"/>
              <a:t>18</a:t>
            </a:fld>
            <a:endParaRPr lang="en-GB"/>
          </a:p>
        </p:txBody>
      </p:sp>
    </p:spTree>
    <p:extLst>
      <p:ext uri="{BB962C8B-B14F-4D97-AF65-F5344CB8AC3E}">
        <p14:creationId xmlns:p14="http://schemas.microsoft.com/office/powerpoint/2010/main" val="2264674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41ACDDED-E17C-442A-83F2-6FA46FD9DF93}" type="datetimeFigureOut">
              <a:rPr lang="en-GB" smtClean="0"/>
              <a:t>29/08/2018</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BDAF3A16-CDB9-49A0-A365-2E2CA966B61F}"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1ACDDED-E17C-442A-83F2-6FA46FD9DF93}" type="datetimeFigureOut">
              <a:rPr lang="en-GB" smtClean="0"/>
              <a:t>29/08/2018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AF3A16-CDB9-49A0-A365-2E2CA966B61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1ACDDED-E17C-442A-83F2-6FA46FD9DF93}" type="datetimeFigureOut">
              <a:rPr lang="en-GB" smtClean="0"/>
              <a:t>29/08/2018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AF3A16-CDB9-49A0-A365-2E2CA966B61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1ACDDED-E17C-442A-83F2-6FA46FD9DF93}" type="datetimeFigureOut">
              <a:rPr lang="en-GB" smtClean="0"/>
              <a:t>29/08/2018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AF3A16-CDB9-49A0-A365-2E2CA966B61F}"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1ACDDED-E17C-442A-83F2-6FA46FD9DF93}" type="datetimeFigureOut">
              <a:rPr lang="en-GB" smtClean="0"/>
              <a:t>29/08/2018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AF3A16-CDB9-49A0-A365-2E2CA966B61F}"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1ACDDED-E17C-442A-83F2-6FA46FD9DF93}" type="datetimeFigureOut">
              <a:rPr lang="en-GB" smtClean="0"/>
              <a:t>29/08/2018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AF3A16-CDB9-49A0-A365-2E2CA966B61F}"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1ACDDED-E17C-442A-83F2-6FA46FD9DF93}" type="datetimeFigureOut">
              <a:rPr lang="en-GB" smtClean="0"/>
              <a:t>29/08/2018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DAF3A16-CDB9-49A0-A365-2E2CA966B61F}"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41ACDDED-E17C-442A-83F2-6FA46FD9DF93}" type="datetimeFigureOut">
              <a:rPr lang="en-GB" smtClean="0"/>
              <a:t>29/08/2018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DAF3A16-CDB9-49A0-A365-2E2CA966B61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ACDDED-E17C-442A-83F2-6FA46FD9DF93}" type="datetimeFigureOut">
              <a:rPr lang="en-GB" smtClean="0"/>
              <a:t>29/08/2018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DAF3A16-CDB9-49A0-A365-2E2CA966B61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1ACDDED-E17C-442A-83F2-6FA46FD9DF93}" type="datetimeFigureOut">
              <a:rPr lang="en-GB" smtClean="0"/>
              <a:t>29/08/2018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AF3A16-CDB9-49A0-A365-2E2CA966B61F}"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1ACDDED-E17C-442A-83F2-6FA46FD9DF93}" type="datetimeFigureOut">
              <a:rPr lang="en-GB" smtClean="0"/>
              <a:t>29/08/2018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BDAF3A16-CDB9-49A0-A365-2E2CA966B61F}"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1ACDDED-E17C-442A-83F2-6FA46FD9DF93}" type="datetimeFigureOut">
              <a:rPr lang="en-GB" smtClean="0"/>
              <a:t>29/08/2018</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DAF3A16-CDB9-49A0-A365-2E2CA966B61F}"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520" y="0"/>
            <a:ext cx="9145016" cy="6093296"/>
          </a:xfrm>
        </p:spPr>
        <p:txBody>
          <a:bodyPr>
            <a:normAutofit fontScale="90000"/>
          </a:bodyPr>
          <a:lstStyle/>
          <a:p>
            <a:pPr algn="ctr"/>
            <a:r>
              <a:rPr lang="en-GB" dirty="0">
                <a:solidFill>
                  <a:schemeClr val="tx1"/>
                </a:solidFill>
                <a:latin typeface="Comic Sans MS" panose="030F0702030302020204" pitchFamily="66" charset="0"/>
              </a:rPr>
              <a:t/>
            </a:r>
            <a:br>
              <a:rPr lang="en-GB" dirty="0">
                <a:solidFill>
                  <a:schemeClr val="tx1"/>
                </a:solidFill>
                <a:latin typeface="Comic Sans MS" panose="030F0702030302020204" pitchFamily="66" charset="0"/>
              </a:rPr>
            </a:br>
            <a:r>
              <a:rPr lang="en-GB" dirty="0">
                <a:solidFill>
                  <a:schemeClr val="tx1"/>
                </a:solidFill>
                <a:latin typeface="Comic Sans MS" panose="030F0702030302020204" pitchFamily="66" charset="0"/>
              </a:rPr>
              <a:t>Our Shared Vision: </a:t>
            </a:r>
            <a:br>
              <a:rPr lang="en-GB" dirty="0">
                <a:solidFill>
                  <a:schemeClr val="tx1"/>
                </a:solidFill>
                <a:latin typeface="Comic Sans MS" panose="030F0702030302020204" pitchFamily="66" charset="0"/>
              </a:rPr>
            </a:br>
            <a:r>
              <a:rPr lang="en-GB" dirty="0">
                <a:solidFill>
                  <a:schemeClr val="tx1"/>
                </a:solidFill>
                <a:latin typeface="Bradley Hand ITC" panose="03070402050302030203" pitchFamily="66" charset="0"/>
              </a:rPr>
              <a:t>We hope that this year all of us will work together to ensure that we meet our school vision.  </a:t>
            </a:r>
            <a:br>
              <a:rPr lang="en-GB" dirty="0">
                <a:solidFill>
                  <a:schemeClr val="tx1"/>
                </a:solidFill>
                <a:latin typeface="Bradley Hand ITC" panose="03070402050302030203" pitchFamily="66" charset="0"/>
              </a:rPr>
            </a:br>
            <a:r>
              <a:rPr lang="en-GB" dirty="0">
                <a:solidFill>
                  <a:schemeClr val="tx1"/>
                </a:solidFill>
                <a:latin typeface="Comic Sans MS" panose="030F0702030302020204" pitchFamily="66" charset="0"/>
              </a:rPr>
              <a:t/>
            </a:r>
            <a:br>
              <a:rPr lang="en-GB" dirty="0">
                <a:solidFill>
                  <a:schemeClr val="tx1"/>
                </a:solidFill>
                <a:latin typeface="Comic Sans MS" panose="030F0702030302020204" pitchFamily="66" charset="0"/>
              </a:rPr>
            </a:br>
            <a:r>
              <a:rPr lang="en-GB" dirty="0">
                <a:solidFill>
                  <a:srgbClr val="FF0000"/>
                </a:solidFill>
                <a:effectLst>
                  <a:outerShdw blurRad="38100" dist="38100" dir="2700000" algn="tl">
                    <a:srgbClr val="000000">
                      <a:alpha val="43137"/>
                    </a:srgbClr>
                  </a:outerShdw>
                </a:effectLst>
                <a:latin typeface="Bradley Hand ITC" panose="03070402050302030203" pitchFamily="66" charset="0"/>
              </a:rPr>
              <a:t>In learning, we are all growing and succeeding together</a:t>
            </a:r>
            <a:r>
              <a:rPr lang="en-GB" dirty="0">
                <a:solidFill>
                  <a:srgbClr val="FF0000"/>
                </a:solidFill>
                <a:latin typeface="Bradley Hand ITC" panose="03070402050302030203" pitchFamily="66" charset="0"/>
              </a:rPr>
              <a:t>.</a:t>
            </a:r>
          </a:p>
        </p:txBody>
      </p:sp>
      <p:sp>
        <p:nvSpPr>
          <p:cNvPr id="4" name="Title 1"/>
          <p:cNvSpPr txBox="1">
            <a:spLocks/>
          </p:cNvSpPr>
          <p:nvPr/>
        </p:nvSpPr>
        <p:spPr>
          <a:xfrm>
            <a:off x="-108520" y="2204864"/>
            <a:ext cx="9252520" cy="2376264"/>
          </a:xfrm>
          <a:prstGeom prst="rect">
            <a:avLst/>
          </a:prstGeom>
          <a:ln>
            <a:noFill/>
          </a:ln>
        </p:spPr>
        <p:txBody>
          <a:bodyPr vert="horz" lIns="0" tIns="0" rIns="18288" bIns="0" anchor="b">
            <a:normAutofit fontScale="97500"/>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en-GB" dirty="0">
                <a:solidFill>
                  <a:schemeClr val="tx1"/>
                </a:solidFill>
                <a:latin typeface="Comic Sans MS" panose="030F0702030302020204" pitchFamily="66" charset="0"/>
              </a:rPr>
              <a:t/>
            </a:r>
            <a:br>
              <a:rPr lang="en-GB" dirty="0">
                <a:solidFill>
                  <a:schemeClr val="tx1"/>
                </a:solidFill>
                <a:latin typeface="Comic Sans MS" panose="030F0702030302020204" pitchFamily="66" charset="0"/>
              </a:rPr>
            </a:br>
            <a:endParaRPr lang="en-GB" dirty="0">
              <a:solidFill>
                <a:schemeClr val="tx1"/>
              </a:solidFill>
              <a:latin typeface="Bradley Hand ITC" panose="03070402050302030203" pitchFamily="66" charset="0"/>
            </a:endParaRPr>
          </a:p>
        </p:txBody>
      </p:sp>
      <p:sp>
        <p:nvSpPr>
          <p:cNvPr id="6" name="Title 1"/>
          <p:cNvSpPr txBox="1">
            <a:spLocks/>
          </p:cNvSpPr>
          <p:nvPr/>
        </p:nvSpPr>
        <p:spPr>
          <a:xfrm>
            <a:off x="0" y="4005064"/>
            <a:ext cx="9144000" cy="2376264"/>
          </a:xfrm>
          <a:prstGeom prst="rect">
            <a:avLst/>
          </a:prstGeom>
          <a:ln>
            <a:noFill/>
          </a:ln>
        </p:spPr>
        <p:txBody>
          <a:bodyPr vert="horz" lIns="0" tIns="0" rIns="18288" bIns="0" anchor="b">
            <a:normAutofit fontScale="97500"/>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en-GB" dirty="0">
                <a:solidFill>
                  <a:schemeClr val="tx1"/>
                </a:solidFill>
                <a:latin typeface="Comic Sans MS" panose="030F0702030302020204" pitchFamily="66" charset="0"/>
              </a:rPr>
              <a:t/>
            </a:r>
            <a:br>
              <a:rPr lang="en-GB" dirty="0">
                <a:solidFill>
                  <a:schemeClr val="tx1"/>
                </a:solidFill>
                <a:latin typeface="Comic Sans MS" panose="030F0702030302020204" pitchFamily="66" charset="0"/>
              </a:rPr>
            </a:br>
            <a:endParaRPr lang="en-GB" dirty="0">
              <a:solidFill>
                <a:schemeClr val="tx1"/>
              </a:solidFill>
              <a:latin typeface="Bradley Hand ITC" panose="03070402050302030203" pitchFamily="66" charset="0"/>
            </a:endParaRPr>
          </a:p>
        </p:txBody>
      </p:sp>
    </p:spTree>
    <p:extLst>
      <p:ext uri="{BB962C8B-B14F-4D97-AF65-F5344CB8AC3E}">
        <p14:creationId xmlns:p14="http://schemas.microsoft.com/office/powerpoint/2010/main" val="15132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0"/>
            <a:ext cx="8568952" cy="2492896"/>
          </a:xfrm>
        </p:spPr>
        <p:txBody>
          <a:bodyPr>
            <a:normAutofit/>
          </a:bodyPr>
          <a:lstStyle/>
          <a:p>
            <a:pPr algn="ctr"/>
            <a:r>
              <a:rPr lang="en-GB" sz="5400" dirty="0">
                <a:latin typeface="Comic Sans MS" pitchFamily="66" charset="0"/>
              </a:rPr>
              <a:t>Homework  </a:t>
            </a:r>
            <a:br>
              <a:rPr lang="en-GB" sz="5400" dirty="0">
                <a:latin typeface="Comic Sans MS" pitchFamily="66" charset="0"/>
              </a:rPr>
            </a:br>
            <a:r>
              <a:rPr lang="en-GB" sz="5400" dirty="0">
                <a:latin typeface="Comic Sans MS" pitchFamily="66" charset="0"/>
              </a:rPr>
              <a:t>Working In Partnership With Parents</a:t>
            </a:r>
          </a:p>
        </p:txBody>
      </p:sp>
      <p:sp>
        <p:nvSpPr>
          <p:cNvPr id="3" name="Subtitle 2"/>
          <p:cNvSpPr>
            <a:spLocks noGrp="1"/>
          </p:cNvSpPr>
          <p:nvPr>
            <p:ph type="subTitle" idx="1"/>
          </p:nvPr>
        </p:nvSpPr>
        <p:spPr>
          <a:xfrm>
            <a:off x="251520" y="2420888"/>
            <a:ext cx="8136576" cy="3888432"/>
          </a:xfrm>
        </p:spPr>
        <p:txBody>
          <a:bodyPr>
            <a:normAutofit fontScale="62500" lnSpcReduction="20000"/>
          </a:bodyPr>
          <a:lstStyle/>
          <a:p>
            <a:pPr marL="514350" indent="-514350" algn="l">
              <a:buAutoNum type="arabicPeriod"/>
            </a:pPr>
            <a:r>
              <a:rPr lang="en-US" altLang="en-US" sz="3500" dirty="0">
                <a:latin typeface="Comic Sans MS" panose="030F0702030302020204" pitchFamily="66" charset="0"/>
                <a:ea typeface="ＭＳ Ｐゴシック" panose="020B0600070205080204" pitchFamily="34" charset="-128"/>
              </a:rPr>
              <a:t>Stuck into diary on a weekly basis</a:t>
            </a:r>
          </a:p>
          <a:p>
            <a:pPr marL="514350" indent="-514350" algn="l">
              <a:buAutoNum type="arabicPeriod"/>
            </a:pPr>
            <a:r>
              <a:rPr lang="en-US" altLang="en-US" sz="3500" dirty="0">
                <a:latin typeface="Comic Sans MS" panose="030F0702030302020204" pitchFamily="66" charset="0"/>
                <a:ea typeface="ＭＳ Ｐゴシック" panose="020B0600070205080204" pitchFamily="34" charset="-128"/>
              </a:rPr>
              <a:t>All homework issued on a Monday with </a:t>
            </a:r>
            <a:r>
              <a:rPr lang="en-US" altLang="en-US" sz="3500" i="1" dirty="0">
                <a:latin typeface="Comic Sans MS" panose="030F0702030302020204" pitchFamily="66" charset="0"/>
                <a:ea typeface="ＭＳ Ｐゴシック" panose="020B0600070205080204" pitchFamily="34" charset="-128"/>
              </a:rPr>
              <a:t>guidance</a:t>
            </a:r>
            <a:r>
              <a:rPr lang="en-US" altLang="en-US" sz="3500" dirty="0">
                <a:latin typeface="Comic Sans MS" panose="030F0702030302020204" pitchFamily="66" charset="0"/>
                <a:ea typeface="ＭＳ Ｐゴシック" panose="020B0600070205080204" pitchFamily="34" charset="-128"/>
              </a:rPr>
              <a:t> on how to break this down over the week (equivalent to approx. 20-30 mins each night)</a:t>
            </a:r>
          </a:p>
          <a:p>
            <a:pPr marL="514350" indent="-514350" algn="l">
              <a:buAutoNum type="arabicPeriod"/>
            </a:pPr>
            <a:r>
              <a:rPr lang="en-US" altLang="en-US" sz="3500" dirty="0">
                <a:latin typeface="Comic Sans MS" panose="030F0702030302020204" pitchFamily="66" charset="0"/>
                <a:ea typeface="ＭＳ Ｐゴシック" panose="020B0600070205080204" pitchFamily="34" charset="-128"/>
              </a:rPr>
              <a:t>Spelling words are copied down in class Mon – Wed as retention of rules requires daily focus</a:t>
            </a:r>
          </a:p>
          <a:p>
            <a:pPr marL="514350" indent="-514350" algn="l">
              <a:buAutoNum type="arabicPeriod"/>
            </a:pPr>
            <a:r>
              <a:rPr lang="en-US" altLang="en-US" sz="3500" dirty="0">
                <a:latin typeface="Comic Sans MS" panose="030F0702030302020204" pitchFamily="66" charset="0"/>
                <a:ea typeface="ＭＳ Ｐゴシック" panose="020B0600070205080204" pitchFamily="34" charset="-128"/>
              </a:rPr>
              <a:t>Tasks are set to reinforce or challenge understanding of concepts</a:t>
            </a:r>
          </a:p>
          <a:p>
            <a:pPr marL="514350" indent="-514350" algn="l">
              <a:buAutoNum type="arabicPeriod"/>
            </a:pPr>
            <a:r>
              <a:rPr lang="en-US" altLang="en-US" sz="3500" dirty="0">
                <a:latin typeface="Comic Sans MS" panose="030F0702030302020204" pitchFamily="66" charset="0"/>
                <a:ea typeface="ＭＳ Ｐゴシック" panose="020B0600070205080204" pitchFamily="34" charset="-128"/>
              </a:rPr>
              <a:t>Spelling, reading aloud &amp; </a:t>
            </a:r>
            <a:r>
              <a:rPr lang="en-US" altLang="en-US" sz="3500" dirty="0" err="1">
                <a:latin typeface="Comic Sans MS" panose="030F0702030302020204" pitchFamily="66" charset="0"/>
                <a:ea typeface="ＭＳ Ｐゴシック" panose="020B0600070205080204" pitchFamily="34" charset="-128"/>
              </a:rPr>
              <a:t>maths</a:t>
            </a:r>
            <a:r>
              <a:rPr lang="en-US" altLang="en-US" sz="3500" dirty="0">
                <a:latin typeface="Comic Sans MS" panose="030F0702030302020204" pitchFamily="66" charset="0"/>
                <a:ea typeface="ＭＳ Ｐゴシック" panose="020B0600070205080204" pitchFamily="34" charset="-128"/>
              </a:rPr>
              <a:t> - weekly</a:t>
            </a:r>
          </a:p>
          <a:p>
            <a:pPr marL="514350" indent="-514350" algn="l">
              <a:buAutoNum type="arabicPeriod"/>
            </a:pPr>
            <a:r>
              <a:rPr lang="en-US" altLang="en-US" sz="3500" dirty="0">
                <a:latin typeface="Comic Sans MS" panose="030F0702030302020204" pitchFamily="66" charset="0"/>
                <a:ea typeface="ＭＳ Ｐゴシック" panose="020B0600070205080204" pitchFamily="34" charset="-128"/>
              </a:rPr>
              <a:t>Research Homework – termly, over course of 2-3 weeks</a:t>
            </a:r>
          </a:p>
          <a:p>
            <a:pPr marL="514350" indent="-514350" algn="l">
              <a:buAutoNum type="arabicPeriod"/>
            </a:pPr>
            <a:r>
              <a:rPr lang="en-US" altLang="en-US" sz="3500" dirty="0">
                <a:latin typeface="Comic Sans MS" panose="030F0702030302020204" pitchFamily="66" charset="0"/>
                <a:ea typeface="ＭＳ Ｐゴシック" panose="020B0600070205080204" pitchFamily="34" charset="-128"/>
              </a:rPr>
              <a:t>Homework Diary – key means of communication</a:t>
            </a:r>
            <a:endParaRPr lang="en-GB" sz="4800" dirty="0">
              <a:latin typeface="Bradley Hand ITC" panose="03070402050302030203" pitchFamily="66" charset="0"/>
            </a:endParaRPr>
          </a:p>
        </p:txBody>
      </p:sp>
    </p:spTree>
    <p:extLst>
      <p:ext uri="{BB962C8B-B14F-4D97-AF65-F5344CB8AC3E}">
        <p14:creationId xmlns:p14="http://schemas.microsoft.com/office/powerpoint/2010/main" val="704114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0"/>
            <a:ext cx="8568952" cy="2492896"/>
          </a:xfrm>
        </p:spPr>
        <p:txBody>
          <a:bodyPr>
            <a:normAutofit/>
          </a:bodyPr>
          <a:lstStyle/>
          <a:p>
            <a:pPr algn="ctr"/>
            <a:r>
              <a:rPr lang="en-GB" sz="5400" dirty="0">
                <a:latin typeface="Comic Sans MS" pitchFamily="66" charset="0"/>
              </a:rPr>
              <a:t>Homework  </a:t>
            </a:r>
            <a:br>
              <a:rPr lang="en-GB" sz="5400" dirty="0">
                <a:latin typeface="Comic Sans MS" pitchFamily="66" charset="0"/>
              </a:rPr>
            </a:br>
            <a:r>
              <a:rPr lang="en-GB" sz="5400" dirty="0">
                <a:latin typeface="Comic Sans MS" pitchFamily="66" charset="0"/>
              </a:rPr>
              <a:t>Working In Partnership With Parents</a:t>
            </a:r>
          </a:p>
        </p:txBody>
      </p:sp>
      <p:sp>
        <p:nvSpPr>
          <p:cNvPr id="3" name="Subtitle 2"/>
          <p:cNvSpPr>
            <a:spLocks noGrp="1"/>
          </p:cNvSpPr>
          <p:nvPr>
            <p:ph type="subTitle" idx="1"/>
          </p:nvPr>
        </p:nvSpPr>
        <p:spPr>
          <a:xfrm>
            <a:off x="251520" y="2636912"/>
            <a:ext cx="8136576" cy="3744416"/>
          </a:xfrm>
        </p:spPr>
        <p:txBody>
          <a:bodyPr>
            <a:normAutofit/>
          </a:bodyPr>
          <a:lstStyle/>
          <a:p>
            <a:pPr algn="ctr">
              <a:spcBef>
                <a:spcPct val="0"/>
              </a:spcBef>
              <a:buFontTx/>
              <a:buAutoNum type="arabicPeriod"/>
            </a:pPr>
            <a:r>
              <a:rPr lang="en-US" altLang="en-US" sz="3600" dirty="0">
                <a:latin typeface="Comic Sans MS" panose="030F0702030302020204" pitchFamily="66" charset="0"/>
              </a:rPr>
              <a:t>This is our Faith and God’s Loving Plan </a:t>
            </a:r>
            <a:r>
              <a:rPr lang="en-US" altLang="en-US" sz="3600" dirty="0" err="1">
                <a:latin typeface="Comic Sans MS" panose="030F0702030302020204" pitchFamily="66" charset="0"/>
              </a:rPr>
              <a:t>programmes</a:t>
            </a:r>
            <a:r>
              <a:rPr lang="en-US" altLang="en-US" sz="3600" dirty="0">
                <a:latin typeface="Comic Sans MS" panose="030F0702030302020204" pitchFamily="66" charset="0"/>
              </a:rPr>
              <a:t> and materials</a:t>
            </a:r>
          </a:p>
          <a:p>
            <a:pPr algn="ctr">
              <a:spcBef>
                <a:spcPct val="0"/>
              </a:spcBef>
              <a:buFontTx/>
              <a:buAutoNum type="arabicPeriod"/>
            </a:pPr>
            <a:r>
              <a:rPr lang="en-US" altLang="en-US" sz="3600" dirty="0">
                <a:latin typeface="Comic Sans MS" panose="030F0702030302020204" pitchFamily="66" charset="0"/>
              </a:rPr>
              <a:t> Curricular News</a:t>
            </a:r>
          </a:p>
          <a:p>
            <a:pPr algn="ctr">
              <a:spcBef>
                <a:spcPct val="0"/>
              </a:spcBef>
              <a:buFontTx/>
              <a:buAutoNum type="arabicPeriod"/>
            </a:pPr>
            <a:r>
              <a:rPr lang="en-US" altLang="en-US" sz="3600" dirty="0">
                <a:latin typeface="Comic Sans MS" panose="030F0702030302020204" pitchFamily="66" charset="0"/>
              </a:rPr>
              <a:t> Parental Prompts/Reminders</a:t>
            </a:r>
          </a:p>
          <a:p>
            <a:pPr algn="l"/>
            <a:endParaRPr lang="en-GB" sz="4800" dirty="0">
              <a:latin typeface="Bradley Hand ITC" panose="03070402050302030203" pitchFamily="66" charset="0"/>
            </a:endParaRPr>
          </a:p>
        </p:txBody>
      </p:sp>
    </p:spTree>
    <p:extLst>
      <p:ext uri="{BB962C8B-B14F-4D97-AF65-F5344CB8AC3E}">
        <p14:creationId xmlns:p14="http://schemas.microsoft.com/office/powerpoint/2010/main" val="3243064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332656"/>
            <a:ext cx="8568952" cy="1296144"/>
          </a:xfrm>
        </p:spPr>
        <p:txBody>
          <a:bodyPr>
            <a:normAutofit fontScale="90000"/>
          </a:bodyPr>
          <a:lstStyle/>
          <a:p>
            <a:pPr algn="ctr"/>
            <a:r>
              <a:rPr lang="en-GB" sz="6600" dirty="0">
                <a:latin typeface="Comic Sans MS" pitchFamily="66" charset="0"/>
              </a:rPr>
              <a:t>Flexible Learning Plan</a:t>
            </a:r>
          </a:p>
        </p:txBody>
      </p:sp>
      <p:sp>
        <p:nvSpPr>
          <p:cNvPr id="3" name="Subtitle 2"/>
          <p:cNvSpPr>
            <a:spLocks noGrp="1"/>
          </p:cNvSpPr>
          <p:nvPr>
            <p:ph type="subTitle" idx="1"/>
          </p:nvPr>
        </p:nvSpPr>
        <p:spPr>
          <a:xfrm>
            <a:off x="533400" y="1700808"/>
            <a:ext cx="7854696" cy="4680520"/>
          </a:xfrm>
        </p:spPr>
        <p:txBody>
          <a:bodyPr>
            <a:normAutofit fontScale="47500" lnSpcReduction="20000"/>
          </a:bodyPr>
          <a:lstStyle/>
          <a:p>
            <a:pPr algn="l"/>
            <a:r>
              <a:rPr lang="en-GB" sz="4800" dirty="0">
                <a:latin typeface="Comic Sans MS" panose="030F0702030302020204" pitchFamily="66" charset="0"/>
              </a:rPr>
              <a:t>This term:</a:t>
            </a:r>
          </a:p>
          <a:p>
            <a:pPr marL="685800" indent="-685800" algn="l">
              <a:buFont typeface="Arial" panose="020B0604020202020204" pitchFamily="34" charset="0"/>
              <a:buChar char="•"/>
            </a:pPr>
            <a:r>
              <a:rPr lang="en-GB" sz="4800" dirty="0">
                <a:latin typeface="Comic Sans MS" panose="030F0702030302020204" pitchFamily="66" charset="0"/>
              </a:rPr>
              <a:t>Target setting</a:t>
            </a:r>
          </a:p>
          <a:p>
            <a:pPr marL="685800" indent="-685800" algn="l">
              <a:buFont typeface="Arial" panose="020B0604020202020204" pitchFamily="34" charset="0"/>
              <a:buChar char="•"/>
            </a:pPr>
            <a:r>
              <a:rPr lang="en-GB" sz="4800" dirty="0">
                <a:latin typeface="Comic Sans MS" panose="030F0702030302020204" pitchFamily="66" charset="0"/>
              </a:rPr>
              <a:t>George’s Marvellous Medicine: Literacy, Science, Drama, Health</a:t>
            </a:r>
          </a:p>
          <a:p>
            <a:pPr marL="685800" indent="-685800" algn="l">
              <a:buFont typeface="Arial" panose="020B0604020202020204" pitchFamily="34" charset="0"/>
              <a:buChar char="•"/>
            </a:pPr>
            <a:r>
              <a:rPr lang="en-GB" sz="4800" dirty="0">
                <a:latin typeface="Comic Sans MS" panose="030F0702030302020204" pitchFamily="66" charset="0"/>
              </a:rPr>
              <a:t>Time, Number work: counting forwards, backwards in 2s, 5s, 10s, 3s, 100s etc., Place Value reading/writing numbers in 1000s</a:t>
            </a:r>
          </a:p>
          <a:p>
            <a:pPr marL="685800" indent="-685800" algn="l">
              <a:buFont typeface="Arial" panose="020B0604020202020204" pitchFamily="34" charset="0"/>
              <a:buChar char="•"/>
            </a:pPr>
            <a:r>
              <a:rPr lang="en-GB" sz="4800" dirty="0">
                <a:latin typeface="Comic Sans MS" panose="030F0702030302020204" pitchFamily="66" charset="0"/>
              </a:rPr>
              <a:t>Multiplication Tables: 2x, 5x, 10x, 4x, 3x</a:t>
            </a:r>
          </a:p>
          <a:p>
            <a:pPr marL="685800" indent="-685800" algn="l">
              <a:buFont typeface="Arial" panose="020B0604020202020204" pitchFamily="34" charset="0"/>
              <a:buChar char="•"/>
            </a:pPr>
            <a:r>
              <a:rPr lang="en-GB" sz="4800" dirty="0">
                <a:latin typeface="Comic Sans MS" panose="030F0702030302020204" pitchFamily="66" charset="0"/>
              </a:rPr>
              <a:t>PE: tennis, hockey</a:t>
            </a:r>
          </a:p>
          <a:p>
            <a:pPr marL="685800" indent="-685800" algn="l">
              <a:buFont typeface="Arial" panose="020B0604020202020204" pitchFamily="34" charset="0"/>
              <a:buChar char="•"/>
            </a:pPr>
            <a:r>
              <a:rPr lang="en-GB" sz="4800" dirty="0">
                <a:latin typeface="Comic Sans MS" panose="030F0702030302020204" pitchFamily="66" charset="0"/>
              </a:rPr>
              <a:t>Imaginative writing: vocabulary, descriptions, characters</a:t>
            </a:r>
          </a:p>
          <a:p>
            <a:pPr marL="685800" indent="-685800" algn="l">
              <a:buFont typeface="Arial" panose="020B0604020202020204" pitchFamily="34" charset="0"/>
              <a:buChar char="•"/>
            </a:pPr>
            <a:r>
              <a:rPr lang="en-GB" sz="4800" dirty="0">
                <a:latin typeface="Comic Sans MS" panose="030F0702030302020204" pitchFamily="66" charset="0"/>
              </a:rPr>
              <a:t>Spanish: Greetings, personal information, numbers to 50, the date – short conversations, number games</a:t>
            </a:r>
          </a:p>
          <a:p>
            <a:pPr algn="l"/>
            <a:endParaRPr lang="en-GB" sz="4800" dirty="0">
              <a:latin typeface="Comic Sans MS" panose="030F0702030302020204" pitchFamily="66" charset="0"/>
            </a:endParaRPr>
          </a:p>
        </p:txBody>
      </p:sp>
    </p:spTree>
    <p:extLst>
      <p:ext uri="{BB962C8B-B14F-4D97-AF65-F5344CB8AC3E}">
        <p14:creationId xmlns:p14="http://schemas.microsoft.com/office/powerpoint/2010/main" val="4015600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60648"/>
            <a:ext cx="8568952" cy="1224136"/>
          </a:xfrm>
        </p:spPr>
        <p:txBody>
          <a:bodyPr>
            <a:normAutofit fontScale="90000"/>
          </a:bodyPr>
          <a:lstStyle/>
          <a:p>
            <a:pPr algn="ctr"/>
            <a:r>
              <a:rPr lang="en-GB" sz="6600" dirty="0">
                <a:latin typeface="Comic Sans MS" pitchFamily="66" charset="0"/>
              </a:rPr>
              <a:t>Reporting To Parents</a:t>
            </a:r>
          </a:p>
        </p:txBody>
      </p:sp>
      <p:sp>
        <p:nvSpPr>
          <p:cNvPr id="3" name="Subtitle 2"/>
          <p:cNvSpPr>
            <a:spLocks noGrp="1"/>
          </p:cNvSpPr>
          <p:nvPr>
            <p:ph type="subTitle" idx="1"/>
          </p:nvPr>
        </p:nvSpPr>
        <p:spPr>
          <a:xfrm>
            <a:off x="251520" y="1700808"/>
            <a:ext cx="8136576" cy="4680520"/>
          </a:xfrm>
        </p:spPr>
        <p:txBody>
          <a:bodyPr>
            <a:normAutofit fontScale="85000" lnSpcReduction="10000"/>
          </a:bodyPr>
          <a:lstStyle/>
          <a:p>
            <a:pPr algn="ctr"/>
            <a:r>
              <a:rPr lang="en-GB" sz="4400" dirty="0">
                <a:latin typeface="Comic Sans MS" panose="030F0702030302020204" pitchFamily="66" charset="0"/>
              </a:rPr>
              <a:t>Target Setting </a:t>
            </a:r>
          </a:p>
          <a:p>
            <a:pPr marL="571500" indent="-571500" algn="l">
              <a:buFont typeface="Arial" panose="020B0604020202020204" pitchFamily="34" charset="0"/>
              <a:buChar char="•"/>
            </a:pPr>
            <a:r>
              <a:rPr lang="en-GB" sz="4400" dirty="0">
                <a:latin typeface="Comic Sans MS" panose="030F0702030302020204" pitchFamily="66" charset="0"/>
              </a:rPr>
              <a:t>Will take place every term</a:t>
            </a:r>
          </a:p>
          <a:p>
            <a:pPr marL="571500" indent="-571500" algn="l">
              <a:buFont typeface="Arial" panose="020B0604020202020204" pitchFamily="34" charset="0"/>
              <a:buChar char="•"/>
            </a:pPr>
            <a:r>
              <a:rPr lang="en-GB" sz="4400" dirty="0">
                <a:latin typeface="Comic Sans MS" panose="030F0702030302020204" pitchFamily="66" charset="0"/>
              </a:rPr>
              <a:t>2/3 targets Literacy, Numeracy &amp; Health &amp; Wellbeing </a:t>
            </a:r>
          </a:p>
          <a:p>
            <a:pPr marL="571500" indent="-571500" algn="l">
              <a:buFont typeface="Arial" panose="020B0604020202020204" pitchFamily="34" charset="0"/>
              <a:buChar char="•"/>
            </a:pPr>
            <a:r>
              <a:rPr lang="en-GB" sz="4400" dirty="0">
                <a:latin typeface="Comic Sans MS" panose="030F0702030302020204" pitchFamily="66" charset="0"/>
              </a:rPr>
              <a:t>Reported orally at two parents evenings: October &amp; March</a:t>
            </a:r>
          </a:p>
          <a:p>
            <a:pPr marL="571500" indent="-571500" algn="l">
              <a:buFont typeface="Arial" panose="020B0604020202020204" pitchFamily="34" charset="0"/>
              <a:buChar char="•"/>
            </a:pPr>
            <a:r>
              <a:rPr lang="en-GB" sz="4400" dirty="0">
                <a:latin typeface="Comic Sans MS" panose="030F0702030302020204" pitchFamily="66" charset="0"/>
              </a:rPr>
              <a:t>Two written reports: December &amp; June</a:t>
            </a:r>
          </a:p>
        </p:txBody>
      </p:sp>
    </p:spTree>
    <p:extLst>
      <p:ext uri="{BB962C8B-B14F-4D97-AF65-F5344CB8AC3E}">
        <p14:creationId xmlns:p14="http://schemas.microsoft.com/office/powerpoint/2010/main" val="3512068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60648"/>
            <a:ext cx="8568952" cy="1224136"/>
          </a:xfrm>
        </p:spPr>
        <p:txBody>
          <a:bodyPr>
            <a:normAutofit fontScale="90000"/>
          </a:bodyPr>
          <a:lstStyle/>
          <a:p>
            <a:pPr algn="ctr"/>
            <a:r>
              <a:rPr lang="en-GB" sz="6600" dirty="0">
                <a:latin typeface="Comic Sans MS" pitchFamily="66" charset="0"/>
              </a:rPr>
              <a:t>Reporting To Parents</a:t>
            </a:r>
          </a:p>
        </p:txBody>
      </p:sp>
      <p:sp>
        <p:nvSpPr>
          <p:cNvPr id="3" name="Subtitle 2"/>
          <p:cNvSpPr>
            <a:spLocks noGrp="1"/>
          </p:cNvSpPr>
          <p:nvPr>
            <p:ph type="subTitle" idx="1"/>
          </p:nvPr>
        </p:nvSpPr>
        <p:spPr>
          <a:xfrm>
            <a:off x="0" y="1700808"/>
            <a:ext cx="8388096" cy="4680520"/>
          </a:xfrm>
        </p:spPr>
        <p:txBody>
          <a:bodyPr>
            <a:normAutofit/>
          </a:bodyPr>
          <a:lstStyle/>
          <a:p>
            <a:pPr algn="ctr"/>
            <a:r>
              <a:rPr lang="en-GB" sz="4400" dirty="0">
                <a:latin typeface="Comic Sans MS" panose="030F0702030302020204" pitchFamily="66" charset="0"/>
              </a:rPr>
              <a:t>Informal Reporting </a:t>
            </a:r>
          </a:p>
          <a:p>
            <a:pPr algn="ctr"/>
            <a:r>
              <a:rPr lang="en-GB" sz="4400" dirty="0">
                <a:latin typeface="Comic Sans MS" panose="030F0702030302020204" pitchFamily="66" charset="0"/>
              </a:rPr>
              <a:t>My School App</a:t>
            </a:r>
          </a:p>
          <a:p>
            <a:pPr algn="ctr"/>
            <a:r>
              <a:rPr lang="en-GB" sz="4400" dirty="0">
                <a:latin typeface="Comic Sans MS" panose="030F0702030302020204" pitchFamily="66" charset="0"/>
              </a:rPr>
              <a:t>Twitter</a:t>
            </a:r>
          </a:p>
          <a:p>
            <a:pPr algn="ctr"/>
            <a:r>
              <a:rPr lang="en-GB" sz="4400" dirty="0">
                <a:latin typeface="Comic Sans MS" panose="030F0702030302020204" pitchFamily="66" charset="0"/>
              </a:rPr>
              <a:t>Facebook</a:t>
            </a:r>
          </a:p>
          <a:p>
            <a:pPr algn="ctr"/>
            <a:r>
              <a:rPr lang="en-GB" sz="4400" dirty="0">
                <a:latin typeface="Comic Sans MS" panose="030F0702030302020204" pitchFamily="66" charset="0"/>
              </a:rPr>
              <a:t>Sharing Our Learning</a:t>
            </a:r>
          </a:p>
          <a:p>
            <a:pPr algn="l"/>
            <a:endParaRPr lang="en-GB" sz="4400" dirty="0">
              <a:latin typeface="Bradley Hand ITC" panose="03070402050302030203" pitchFamily="66" charset="0"/>
            </a:endParaRPr>
          </a:p>
        </p:txBody>
      </p:sp>
    </p:spTree>
    <p:extLst>
      <p:ext uri="{BB962C8B-B14F-4D97-AF65-F5344CB8AC3E}">
        <p14:creationId xmlns:p14="http://schemas.microsoft.com/office/powerpoint/2010/main" val="3916997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7245424"/>
          </a:xfrm>
        </p:spPr>
        <p:txBody>
          <a:bodyPr>
            <a:noAutofit/>
          </a:bodyPr>
          <a:lstStyle/>
          <a:p>
            <a:pPr algn="l"/>
            <a:r>
              <a:rPr lang="en-GB" b="1" u="sng" dirty="0">
                <a:latin typeface="Comic Sans MS" panose="030F0702030302020204" pitchFamily="66" charset="0"/>
              </a:rPr>
              <a:t>When you make a call to the School Office, you can expect</a:t>
            </a:r>
            <a:r>
              <a:rPr lang="en-GB" b="1" u="sng" dirty="0"/>
              <a:t>:</a:t>
            </a:r>
            <a:endParaRPr lang="en-GB" dirty="0"/>
          </a:p>
          <a:p>
            <a:pPr lvl="0" algn="ctr"/>
            <a:r>
              <a:rPr lang="en-GB" sz="2400" dirty="0">
                <a:latin typeface="Comic Sans MS" panose="030F0702030302020204" pitchFamily="66" charset="0"/>
              </a:rPr>
              <a:t>Calls to be answered in a polite, friendly manner and treated with confidentiality. </a:t>
            </a:r>
          </a:p>
          <a:p>
            <a:pPr lvl="0" algn="ctr"/>
            <a:r>
              <a:rPr lang="en-GB" sz="2400" dirty="0">
                <a:latin typeface="Comic Sans MS" panose="030F0702030302020204" pitchFamily="66" charset="0"/>
              </a:rPr>
              <a:t>Questions to be asked to ascertain how best we can support your enquiry.</a:t>
            </a:r>
          </a:p>
          <a:p>
            <a:pPr lvl="0" algn="ctr"/>
            <a:r>
              <a:rPr lang="en-GB" sz="2400" dirty="0">
                <a:latin typeface="Comic Sans MS" panose="030F0702030302020204" pitchFamily="66" charset="0"/>
              </a:rPr>
              <a:t>Phone calls will then be returned as soon as possible by the member of staff who is best suited to deal with your enquiry.</a:t>
            </a:r>
          </a:p>
          <a:p>
            <a:pPr lvl="0" algn="ctr"/>
            <a:r>
              <a:rPr lang="en-GB" sz="2400" dirty="0">
                <a:latin typeface="Comic Sans MS" panose="030F0702030302020204" pitchFamily="66" charset="0"/>
              </a:rPr>
              <a:t>Please note that our Office Staff have access to the shared electronic calendar and are able to book appointments for meetings with Class Teachers or the SLT (Senior Leadership Team). </a:t>
            </a:r>
          </a:p>
          <a:p>
            <a:pPr lvl="0" algn="ctr"/>
            <a:r>
              <a:rPr lang="en-GB" sz="2400" dirty="0">
                <a:latin typeface="Comic Sans MS" panose="030F0702030302020204" pitchFamily="66" charset="0"/>
              </a:rPr>
              <a:t>The Office Staff should be informed if there are any issues that directly relate to your child in relation to the following: </a:t>
            </a:r>
          </a:p>
          <a:p>
            <a:pPr lvl="0" algn="ctr"/>
            <a:r>
              <a:rPr lang="en-GB" sz="2400" dirty="0">
                <a:latin typeface="Comic Sans MS" panose="030F0702030302020204" pitchFamily="66" charset="0"/>
              </a:rPr>
              <a:t> Absence. </a:t>
            </a:r>
          </a:p>
          <a:p>
            <a:pPr lvl="0" algn="ctr"/>
            <a:r>
              <a:rPr lang="en-GB" sz="2400" dirty="0">
                <a:latin typeface="Comic Sans MS" panose="030F0702030302020204" pitchFamily="66" charset="0"/>
              </a:rPr>
              <a:t>Medical information.  Collection from school.  </a:t>
            </a:r>
          </a:p>
          <a:p>
            <a:pPr lvl="0" algn="ctr"/>
            <a:r>
              <a:rPr lang="en-GB" sz="2400" dirty="0">
                <a:latin typeface="Comic Sans MS" panose="030F0702030302020204" pitchFamily="66" charset="0"/>
              </a:rPr>
              <a:t>Personal appointments.</a:t>
            </a:r>
          </a:p>
          <a:p>
            <a:pPr lvl="0" algn="ctr"/>
            <a:r>
              <a:rPr lang="en-GB" sz="2400" dirty="0">
                <a:latin typeface="Comic Sans MS" panose="030F0702030302020204" pitchFamily="66" charset="0"/>
              </a:rPr>
              <a:t>Excursions.  Lunches/ lunch money.  Monies/ payment.  </a:t>
            </a:r>
          </a:p>
          <a:p>
            <a:pPr algn="l"/>
            <a:endParaRPr lang="en-GB" sz="1800" dirty="0">
              <a:latin typeface="Bradley Hand ITC" panose="03070402050302030203" pitchFamily="66" charset="0"/>
            </a:endParaRPr>
          </a:p>
        </p:txBody>
      </p:sp>
    </p:spTree>
    <p:extLst>
      <p:ext uri="{BB962C8B-B14F-4D97-AF65-F5344CB8AC3E}">
        <p14:creationId xmlns:p14="http://schemas.microsoft.com/office/powerpoint/2010/main" val="36132262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0"/>
            <a:ext cx="8640960" cy="6858000"/>
          </a:xfrm>
        </p:spPr>
        <p:txBody>
          <a:bodyPr>
            <a:noAutofit/>
          </a:bodyPr>
          <a:lstStyle/>
          <a:p>
            <a:pPr algn="l"/>
            <a:r>
              <a:rPr lang="en-GB" sz="3200" b="1" u="sng" dirty="0">
                <a:latin typeface="Comic Sans MS" panose="030F0702030302020204" pitchFamily="66" charset="0"/>
              </a:rPr>
              <a:t>When you email the school, you can expect:</a:t>
            </a:r>
          </a:p>
          <a:p>
            <a:pPr algn="l"/>
            <a:endParaRPr lang="en-GB" dirty="0">
              <a:latin typeface="Comic Sans MS" panose="030F0702030302020204" pitchFamily="66" charset="0"/>
            </a:endParaRPr>
          </a:p>
          <a:p>
            <a:pPr lvl="0" algn="ctr"/>
            <a:r>
              <a:rPr lang="en-GB" sz="3600" dirty="0">
                <a:latin typeface="Comic Sans MS" panose="030F0702030302020204" pitchFamily="66" charset="0"/>
              </a:rPr>
              <a:t>Your email to be answered within five working days by the member of staff who is best suited to deal with your enquiry. This may be the Office Staff, the Class Teacher, Mrs McPherson (PT) or Mrs Mackenzie (HT). </a:t>
            </a:r>
          </a:p>
          <a:p>
            <a:pPr algn="ctr"/>
            <a:r>
              <a:rPr lang="en-GB" sz="3600" b="1" dirty="0">
                <a:latin typeface="Comic Sans MS" panose="030F0702030302020204" pitchFamily="66" charset="0"/>
              </a:rPr>
              <a:t>Please note, that as a small school, we will endeavour to answer your email as soon as we possibly can. </a:t>
            </a:r>
            <a:endParaRPr lang="en-GB" sz="3600" dirty="0">
              <a:latin typeface="Comic Sans MS" panose="030F0702030302020204" pitchFamily="66" charset="0"/>
            </a:endParaRPr>
          </a:p>
        </p:txBody>
      </p:sp>
    </p:spTree>
    <p:extLst>
      <p:ext uri="{BB962C8B-B14F-4D97-AF65-F5344CB8AC3E}">
        <p14:creationId xmlns:p14="http://schemas.microsoft.com/office/powerpoint/2010/main" val="4066049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60648"/>
            <a:ext cx="8640960" cy="6597352"/>
          </a:xfrm>
        </p:spPr>
        <p:txBody>
          <a:bodyPr>
            <a:noAutofit/>
          </a:bodyPr>
          <a:lstStyle/>
          <a:p>
            <a:pPr algn="ctr"/>
            <a:endParaRPr lang="en-GB" dirty="0"/>
          </a:p>
          <a:p>
            <a:pPr algn="ctr"/>
            <a:r>
              <a:rPr lang="en-GB" sz="3200" dirty="0">
                <a:latin typeface="Comic Sans MS" panose="030F0702030302020204" pitchFamily="66" charset="0"/>
              </a:rPr>
              <a:t>Class Teacher Enquiries. </a:t>
            </a:r>
          </a:p>
          <a:p>
            <a:pPr algn="ctr"/>
            <a:endParaRPr lang="en-GB" dirty="0">
              <a:latin typeface="Comic Sans MS" panose="030F0702030302020204" pitchFamily="66" charset="0"/>
            </a:endParaRPr>
          </a:p>
          <a:p>
            <a:pPr algn="ctr"/>
            <a:r>
              <a:rPr lang="en-GB" sz="3200" dirty="0">
                <a:latin typeface="Comic Sans MS" panose="030F0702030302020204" pitchFamily="66" charset="0"/>
              </a:rPr>
              <a:t>I can provide you will support/assurance about a range of issues where you may require clarification. As the Class Teacher, I am the lead professional in your child’s day to day education. </a:t>
            </a:r>
          </a:p>
          <a:p>
            <a:pPr algn="ctr"/>
            <a:r>
              <a:rPr lang="en-GB" sz="3200" dirty="0">
                <a:latin typeface="Comic Sans MS" panose="030F0702030302020204" pitchFamily="66" charset="0"/>
              </a:rPr>
              <a:t>Issues that I will be able to assist you with, in the first instance of contact with the school include</a:t>
            </a:r>
            <a:r>
              <a:rPr lang="en-GB" dirty="0">
                <a:latin typeface="Comic Sans MS" panose="030F0702030302020204" pitchFamily="66" charset="0"/>
              </a:rPr>
              <a:t>:</a:t>
            </a:r>
          </a:p>
          <a:p>
            <a:pPr algn="l"/>
            <a:endParaRPr lang="en-GB" dirty="0"/>
          </a:p>
        </p:txBody>
      </p:sp>
    </p:spTree>
    <p:extLst>
      <p:ext uri="{BB962C8B-B14F-4D97-AF65-F5344CB8AC3E}">
        <p14:creationId xmlns:p14="http://schemas.microsoft.com/office/powerpoint/2010/main" val="1895885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548680"/>
            <a:ext cx="8640960" cy="6309320"/>
          </a:xfrm>
        </p:spPr>
        <p:txBody>
          <a:bodyPr>
            <a:noAutofit/>
          </a:bodyPr>
          <a:lstStyle/>
          <a:p>
            <a:pPr lvl="0" algn="ctr"/>
            <a:r>
              <a:rPr lang="en-GB" sz="2800" b="1" dirty="0">
                <a:latin typeface="Comic Sans MS" panose="030F0702030302020204" pitchFamily="66" charset="0"/>
              </a:rPr>
              <a:t>Homework</a:t>
            </a:r>
            <a:endParaRPr lang="en-GB" sz="2800" dirty="0">
              <a:latin typeface="Comic Sans MS" panose="030F0702030302020204" pitchFamily="66" charset="0"/>
            </a:endParaRPr>
          </a:p>
          <a:p>
            <a:pPr lvl="0" algn="ctr"/>
            <a:r>
              <a:rPr lang="en-GB" sz="2800" b="1" dirty="0">
                <a:latin typeface="Comic Sans MS" panose="030F0702030302020204" pitchFamily="66" charset="0"/>
              </a:rPr>
              <a:t>Class work</a:t>
            </a:r>
            <a:endParaRPr lang="en-GB" sz="2800" dirty="0">
              <a:latin typeface="Comic Sans MS" panose="030F0702030302020204" pitchFamily="66" charset="0"/>
            </a:endParaRPr>
          </a:p>
          <a:p>
            <a:pPr lvl="0" algn="ctr"/>
            <a:r>
              <a:rPr lang="en-GB" sz="2800" b="1" dirty="0">
                <a:latin typeface="Comic Sans MS" panose="030F0702030302020204" pitchFamily="66" charset="0"/>
              </a:rPr>
              <a:t>Friendships and peer relationships  </a:t>
            </a:r>
            <a:endParaRPr lang="en-GB" sz="2800" dirty="0">
              <a:latin typeface="Comic Sans MS" panose="030F0702030302020204" pitchFamily="66" charset="0"/>
            </a:endParaRPr>
          </a:p>
          <a:p>
            <a:pPr lvl="0" algn="ctr"/>
            <a:r>
              <a:rPr lang="en-GB" sz="2800" b="1" dirty="0">
                <a:latin typeface="Comic Sans MS" panose="030F0702030302020204" pitchFamily="66" charset="0"/>
              </a:rPr>
              <a:t>Issues surrounding behaviour </a:t>
            </a:r>
            <a:endParaRPr lang="en-GB" sz="2800" dirty="0">
              <a:latin typeface="Comic Sans MS" panose="030F0702030302020204" pitchFamily="66" charset="0"/>
            </a:endParaRPr>
          </a:p>
          <a:p>
            <a:pPr lvl="0" algn="ctr"/>
            <a:r>
              <a:rPr lang="en-GB" sz="2800" b="1" dirty="0">
                <a:latin typeface="Comic Sans MS" panose="030F0702030302020204" pitchFamily="66" charset="0"/>
              </a:rPr>
              <a:t>Responsibilities that pupils may have</a:t>
            </a:r>
            <a:endParaRPr lang="en-GB" sz="2800" dirty="0">
              <a:latin typeface="Comic Sans MS" panose="030F0702030302020204" pitchFamily="66" charset="0"/>
            </a:endParaRPr>
          </a:p>
          <a:p>
            <a:pPr lvl="0" algn="ctr"/>
            <a:r>
              <a:rPr lang="en-GB" sz="2800" b="1" dirty="0">
                <a:latin typeface="Comic Sans MS" panose="030F0702030302020204" pitchFamily="66" charset="0"/>
              </a:rPr>
              <a:t>Class trips </a:t>
            </a:r>
            <a:endParaRPr lang="en-GB" sz="2800" dirty="0">
              <a:latin typeface="Comic Sans MS" panose="030F0702030302020204" pitchFamily="66" charset="0"/>
            </a:endParaRPr>
          </a:p>
          <a:p>
            <a:pPr lvl="0" algn="ctr"/>
            <a:r>
              <a:rPr lang="en-GB" sz="2800" b="1" dirty="0">
                <a:latin typeface="Comic Sans MS" panose="030F0702030302020204" pitchFamily="66" charset="0"/>
              </a:rPr>
              <a:t>Progress update/ Child’s Plan targets </a:t>
            </a:r>
            <a:endParaRPr lang="en-GB" sz="2800" dirty="0">
              <a:latin typeface="Comic Sans MS" panose="030F0702030302020204" pitchFamily="66" charset="0"/>
            </a:endParaRPr>
          </a:p>
          <a:p>
            <a:pPr algn="ctr"/>
            <a:r>
              <a:rPr lang="en-GB" sz="2800" b="1" dirty="0">
                <a:latin typeface="Comic Sans MS" panose="030F0702030302020204" pitchFamily="66" charset="0"/>
              </a:rPr>
              <a:t> </a:t>
            </a:r>
            <a:endParaRPr lang="en-GB" sz="2800" dirty="0">
              <a:latin typeface="Comic Sans MS" panose="030F0702030302020204" pitchFamily="66" charset="0"/>
            </a:endParaRPr>
          </a:p>
          <a:p>
            <a:pPr algn="ctr"/>
            <a:r>
              <a:rPr lang="en-GB" sz="2800" b="1" dirty="0">
                <a:latin typeface="Comic Sans MS" panose="030F0702030302020204" pitchFamily="66" charset="0"/>
              </a:rPr>
              <a:t>NB. This list is not exhaustive</a:t>
            </a:r>
            <a:r>
              <a:rPr lang="en-GB" b="1" dirty="0">
                <a:latin typeface="Comic Sans MS" panose="030F0702030302020204" pitchFamily="66" charset="0"/>
              </a:rPr>
              <a:t>. </a:t>
            </a:r>
            <a:endParaRPr lang="en-GB" dirty="0">
              <a:latin typeface="Comic Sans MS" panose="030F0702030302020204" pitchFamily="66" charset="0"/>
            </a:endParaRPr>
          </a:p>
          <a:p>
            <a:pPr algn="l"/>
            <a:endParaRPr lang="en-GB" dirty="0"/>
          </a:p>
        </p:txBody>
      </p:sp>
    </p:spTree>
    <p:extLst>
      <p:ext uri="{BB962C8B-B14F-4D97-AF65-F5344CB8AC3E}">
        <p14:creationId xmlns:p14="http://schemas.microsoft.com/office/powerpoint/2010/main" val="38286881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60648"/>
            <a:ext cx="8568952" cy="1800200"/>
          </a:xfrm>
        </p:spPr>
        <p:txBody>
          <a:bodyPr>
            <a:normAutofit fontScale="90000"/>
          </a:bodyPr>
          <a:lstStyle/>
          <a:p>
            <a:pPr algn="ctr"/>
            <a:r>
              <a:rPr lang="en-GB" sz="6600" dirty="0">
                <a:latin typeface="Comic Sans MS" pitchFamily="66" charset="0"/>
              </a:rPr>
              <a:t/>
            </a:r>
            <a:br>
              <a:rPr lang="en-GB" sz="6600" dirty="0">
                <a:latin typeface="Comic Sans MS" pitchFamily="66" charset="0"/>
              </a:rPr>
            </a:br>
            <a:endParaRPr lang="en-GB" sz="6600" dirty="0">
              <a:latin typeface="Comic Sans MS" pitchFamily="66" charset="0"/>
            </a:endParaRPr>
          </a:p>
        </p:txBody>
      </p:sp>
      <p:sp>
        <p:nvSpPr>
          <p:cNvPr id="3" name="Subtitle 2"/>
          <p:cNvSpPr>
            <a:spLocks noGrp="1"/>
          </p:cNvSpPr>
          <p:nvPr>
            <p:ph type="subTitle" idx="1"/>
          </p:nvPr>
        </p:nvSpPr>
        <p:spPr>
          <a:xfrm>
            <a:off x="0" y="260648"/>
            <a:ext cx="9144000" cy="6120680"/>
          </a:xfrm>
        </p:spPr>
        <p:txBody>
          <a:bodyPr>
            <a:normAutofit/>
          </a:bodyPr>
          <a:lstStyle/>
          <a:p>
            <a:pPr algn="ctr"/>
            <a:r>
              <a:rPr lang="en-GB" dirty="0">
                <a:latin typeface="Comic Sans MS" panose="030F0702030302020204" pitchFamily="66" charset="0"/>
              </a:rPr>
              <a:t> </a:t>
            </a:r>
            <a:r>
              <a:rPr lang="en-GB" b="1" u="sng" dirty="0">
                <a:latin typeface="Comic Sans MS" panose="030F0702030302020204" pitchFamily="66" charset="0"/>
              </a:rPr>
              <a:t>Contacting the Class Teacher:</a:t>
            </a:r>
            <a:endParaRPr lang="en-GB" dirty="0">
              <a:latin typeface="Comic Sans MS" panose="030F0702030302020204" pitchFamily="66" charset="0"/>
            </a:endParaRPr>
          </a:p>
          <a:p>
            <a:pPr lvl="0" algn="ctr"/>
            <a:r>
              <a:rPr lang="en-GB" dirty="0">
                <a:latin typeface="Comic Sans MS" panose="030F0702030302020204" pitchFamily="66" charset="0"/>
              </a:rPr>
              <a:t>Homework Diary – this is an effective means of two way written correspondence. </a:t>
            </a:r>
          </a:p>
          <a:p>
            <a:pPr lvl="0" algn="ctr"/>
            <a:r>
              <a:rPr lang="en-GB" dirty="0">
                <a:latin typeface="Comic Sans MS" panose="030F0702030302020204" pitchFamily="66" charset="0"/>
              </a:rPr>
              <a:t>Phone call to the School Office. </a:t>
            </a:r>
          </a:p>
          <a:p>
            <a:pPr lvl="0" algn="ctr"/>
            <a:r>
              <a:rPr lang="en-GB" dirty="0">
                <a:latin typeface="Comic Sans MS" panose="030F0702030302020204" pitchFamily="66" charset="0"/>
              </a:rPr>
              <a:t>Email to St. Fillan’s enquiries. </a:t>
            </a:r>
          </a:p>
          <a:p>
            <a:pPr lvl="0" algn="ctr"/>
            <a:r>
              <a:rPr lang="en-GB" dirty="0">
                <a:latin typeface="Comic Sans MS" panose="030F0702030302020204" pitchFamily="66" charset="0"/>
              </a:rPr>
              <a:t>Informally – in the playground. If required, a further appointment can be made at the school office. </a:t>
            </a:r>
          </a:p>
          <a:p>
            <a:pPr algn="ctr"/>
            <a:r>
              <a:rPr lang="en-GB" b="1" u="sng" dirty="0">
                <a:latin typeface="Comic Sans MS" panose="030F0702030302020204" pitchFamily="66" charset="0"/>
              </a:rPr>
              <a:t>When you contact me, you can expect:</a:t>
            </a:r>
            <a:endParaRPr lang="en-GB" dirty="0">
              <a:latin typeface="Comic Sans MS" panose="030F0702030302020204" pitchFamily="66" charset="0"/>
            </a:endParaRPr>
          </a:p>
          <a:p>
            <a:pPr lvl="0" algn="ctr"/>
            <a:r>
              <a:rPr lang="en-GB" dirty="0">
                <a:latin typeface="Comic Sans MS" panose="030F0702030302020204" pitchFamily="66" charset="0"/>
              </a:rPr>
              <a:t>Your enquiry/concern to be treated seriously. </a:t>
            </a:r>
          </a:p>
          <a:p>
            <a:pPr lvl="0" algn="ctr"/>
            <a:r>
              <a:rPr lang="en-GB" dirty="0">
                <a:latin typeface="Comic Sans MS" panose="030F0702030302020204" pitchFamily="66" charset="0"/>
              </a:rPr>
              <a:t>Your enquiry/concern to be treated in a professional, confidential manner. </a:t>
            </a:r>
          </a:p>
          <a:p>
            <a:pPr algn="ctr"/>
            <a:r>
              <a:rPr lang="en-GB" dirty="0">
                <a:latin typeface="Comic Sans MS" panose="030F0702030302020204" pitchFamily="66" charset="0"/>
              </a:rPr>
              <a:t>Your enquiry to be dealt with in a timely and efficient manner (within five working days). </a:t>
            </a:r>
            <a:endParaRPr lang="en-GB" sz="4400" dirty="0">
              <a:latin typeface="Comic Sans MS" panose="030F0702030302020204" pitchFamily="66" charset="0"/>
            </a:endParaRPr>
          </a:p>
        </p:txBody>
      </p:sp>
    </p:spTree>
    <p:extLst>
      <p:ext uri="{BB962C8B-B14F-4D97-AF65-F5344CB8AC3E}">
        <p14:creationId xmlns:p14="http://schemas.microsoft.com/office/powerpoint/2010/main" val="81054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08520" y="116632"/>
            <a:ext cx="9252520" cy="5112568"/>
          </a:xfrm>
          <a:prstGeom prst="rect">
            <a:avLst/>
          </a:prstGeom>
          <a:ln>
            <a:noFill/>
          </a:ln>
        </p:spPr>
        <p:txBody>
          <a:bodyPr vert="horz" lIns="0" tIns="0" rIns="18288" bIns="0" anchor="b">
            <a:normAutofit fontScale="97500"/>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en-GB" dirty="0">
                <a:solidFill>
                  <a:schemeClr val="tx1"/>
                </a:solidFill>
                <a:latin typeface="Comic Sans MS" panose="030F0702030302020204" pitchFamily="66" charset="0"/>
              </a:rPr>
              <a:t>To Support Our School Vision </a:t>
            </a:r>
          </a:p>
          <a:p>
            <a:pPr algn="ctr"/>
            <a:r>
              <a:rPr lang="en-GB" dirty="0">
                <a:solidFill>
                  <a:schemeClr val="tx1"/>
                </a:solidFill>
                <a:latin typeface="Comic Sans MS" panose="030F0702030302020204" pitchFamily="66" charset="0"/>
              </a:rPr>
              <a:t>Our Shared Values Are: </a:t>
            </a:r>
            <a:br>
              <a:rPr lang="en-GB" dirty="0">
                <a:solidFill>
                  <a:schemeClr val="tx1"/>
                </a:solidFill>
                <a:latin typeface="Comic Sans MS" panose="030F0702030302020204" pitchFamily="66" charset="0"/>
              </a:rPr>
            </a:br>
            <a:r>
              <a:rPr lang="en-GB" dirty="0">
                <a:solidFill>
                  <a:srgbClr val="FF0000"/>
                </a:solidFill>
                <a:effectLst/>
                <a:latin typeface="Bradley Hand ITC" panose="03070402050302030203" pitchFamily="66" charset="0"/>
              </a:rPr>
              <a:t>Faith, Trust, Team Work, Respect, Responsibility, Success</a:t>
            </a:r>
            <a:endParaRPr lang="en-GB" dirty="0">
              <a:solidFill>
                <a:srgbClr val="FF0000"/>
              </a:solidFill>
              <a:latin typeface="Bradley Hand ITC" panose="03070402050302030203" pitchFamily="66" charset="0"/>
            </a:endParaRPr>
          </a:p>
        </p:txBody>
      </p:sp>
      <p:sp>
        <p:nvSpPr>
          <p:cNvPr id="6" name="Title 1"/>
          <p:cNvSpPr txBox="1">
            <a:spLocks/>
          </p:cNvSpPr>
          <p:nvPr/>
        </p:nvSpPr>
        <p:spPr>
          <a:xfrm>
            <a:off x="0" y="4005064"/>
            <a:ext cx="9144000" cy="2376264"/>
          </a:xfrm>
          <a:prstGeom prst="rect">
            <a:avLst/>
          </a:prstGeom>
          <a:ln>
            <a:noFill/>
          </a:ln>
        </p:spPr>
        <p:txBody>
          <a:bodyPr vert="horz" lIns="0" tIns="0" rIns="18288" bIns="0" anchor="b">
            <a:normAutofit fontScale="97500"/>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en-GB" dirty="0">
                <a:solidFill>
                  <a:schemeClr val="tx1"/>
                </a:solidFill>
                <a:latin typeface="Comic Sans MS" panose="030F0702030302020204" pitchFamily="66" charset="0"/>
              </a:rPr>
              <a:t/>
            </a:r>
            <a:br>
              <a:rPr lang="en-GB" dirty="0">
                <a:solidFill>
                  <a:schemeClr val="tx1"/>
                </a:solidFill>
                <a:latin typeface="Comic Sans MS" panose="030F0702030302020204" pitchFamily="66" charset="0"/>
              </a:rPr>
            </a:br>
            <a:endParaRPr lang="en-GB" dirty="0">
              <a:solidFill>
                <a:schemeClr val="tx1"/>
              </a:solidFill>
              <a:latin typeface="Bradley Hand ITC" panose="03070402050302030203" pitchFamily="66" charset="0"/>
            </a:endParaRPr>
          </a:p>
        </p:txBody>
      </p:sp>
      <p:sp>
        <p:nvSpPr>
          <p:cNvPr id="5" name="TextBox 4"/>
          <p:cNvSpPr txBox="1"/>
          <p:nvPr/>
        </p:nvSpPr>
        <p:spPr>
          <a:xfrm>
            <a:off x="107504" y="5013176"/>
            <a:ext cx="8856984" cy="1754326"/>
          </a:xfrm>
          <a:prstGeom prst="rect">
            <a:avLst/>
          </a:prstGeom>
          <a:noFill/>
        </p:spPr>
        <p:txBody>
          <a:bodyPr wrap="square" rtlCol="0">
            <a:spAutoFit/>
          </a:bodyPr>
          <a:lstStyle/>
          <a:p>
            <a:pPr algn="ctr"/>
            <a:r>
              <a:rPr lang="en-GB" sz="3600" dirty="0">
                <a:latin typeface="Bradley Hand ITC" panose="03070402050302030203" pitchFamily="66" charset="0"/>
              </a:rPr>
              <a:t>Learning about these values will help guide your child’s thinking and behaviour.</a:t>
            </a:r>
          </a:p>
          <a:p>
            <a:pPr algn="ctr"/>
            <a:r>
              <a:rPr lang="en-GB" sz="3600" dirty="0">
                <a:latin typeface="Bradley Hand ITC" panose="03070402050302030203" pitchFamily="66" charset="0"/>
              </a:rPr>
              <a:t> </a:t>
            </a:r>
          </a:p>
        </p:txBody>
      </p:sp>
    </p:spTree>
    <p:extLst>
      <p:ext uri="{BB962C8B-B14F-4D97-AF65-F5344CB8AC3E}">
        <p14:creationId xmlns:p14="http://schemas.microsoft.com/office/powerpoint/2010/main" val="15189540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60648"/>
            <a:ext cx="8568952" cy="1800200"/>
          </a:xfrm>
        </p:spPr>
        <p:txBody>
          <a:bodyPr>
            <a:normAutofit fontScale="90000"/>
          </a:bodyPr>
          <a:lstStyle/>
          <a:p>
            <a:pPr algn="ctr"/>
            <a:r>
              <a:rPr lang="en-GB" sz="6600" dirty="0">
                <a:latin typeface="Comic Sans MS" pitchFamily="66" charset="0"/>
              </a:rPr>
              <a:t/>
            </a:r>
            <a:br>
              <a:rPr lang="en-GB" sz="6600" dirty="0">
                <a:latin typeface="Comic Sans MS" pitchFamily="66" charset="0"/>
              </a:rPr>
            </a:br>
            <a:endParaRPr lang="en-GB" sz="6600" dirty="0">
              <a:latin typeface="Comic Sans MS" pitchFamily="66" charset="0"/>
            </a:endParaRPr>
          </a:p>
        </p:txBody>
      </p:sp>
      <p:sp>
        <p:nvSpPr>
          <p:cNvPr id="3" name="Subtitle 2"/>
          <p:cNvSpPr>
            <a:spLocks noGrp="1"/>
          </p:cNvSpPr>
          <p:nvPr>
            <p:ph type="subTitle" idx="1"/>
          </p:nvPr>
        </p:nvSpPr>
        <p:spPr>
          <a:xfrm>
            <a:off x="0" y="260648"/>
            <a:ext cx="9144000" cy="6264696"/>
          </a:xfrm>
        </p:spPr>
        <p:txBody>
          <a:bodyPr>
            <a:normAutofit/>
          </a:bodyPr>
          <a:lstStyle/>
          <a:p>
            <a:pPr algn="ctr"/>
            <a:r>
              <a:rPr lang="en-GB" dirty="0">
                <a:latin typeface="Comic Sans MS" panose="030F0702030302020204" pitchFamily="66" charset="0"/>
              </a:rPr>
              <a:t> </a:t>
            </a:r>
            <a:endParaRPr lang="en-GB" sz="4400" dirty="0">
              <a:latin typeface="Comic Sans MS" panose="030F0702030302020204" pitchFamily="66" charset="0"/>
            </a:endParaRPr>
          </a:p>
        </p:txBody>
      </p:sp>
      <p:sp>
        <p:nvSpPr>
          <p:cNvPr id="4" name="Rectangle 3"/>
          <p:cNvSpPr/>
          <p:nvPr/>
        </p:nvSpPr>
        <p:spPr>
          <a:xfrm>
            <a:off x="251520" y="0"/>
            <a:ext cx="8568952" cy="9879628"/>
          </a:xfrm>
          <a:prstGeom prst="rect">
            <a:avLst/>
          </a:prstGeom>
        </p:spPr>
        <p:txBody>
          <a:bodyPr wrap="square">
            <a:spAutoFit/>
          </a:bodyPr>
          <a:lstStyle/>
          <a:p>
            <a:r>
              <a:rPr lang="en-GB" sz="2800" u="sng" dirty="0">
                <a:latin typeface="Comic Sans MS" panose="030F0702030302020204" pitchFamily="66" charset="0"/>
                <a:ea typeface="Calibri" panose="020F0502020204030204" pitchFamily="34" charset="0"/>
                <a:cs typeface="Times New Roman" panose="02020603050405020304" pitchFamily="18" charset="0"/>
              </a:rPr>
              <a:t>Enquiries to the Senior Leadership Team (SLT) </a:t>
            </a: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pPr algn="ctr"/>
            <a:r>
              <a:rPr lang="en-GB" sz="3200" dirty="0">
                <a:latin typeface="Comic Sans MS" panose="030F0702030302020204" pitchFamily="66" charset="0"/>
              </a:rPr>
              <a:t>Mrs McPherson in her role as Principal Teacher and Pupil Support Co-ordinator in St. Fillan’s is happy to assist you with enquires relating to the following issues:</a:t>
            </a:r>
          </a:p>
          <a:p>
            <a:pPr lvl="0" algn="ctr"/>
            <a:r>
              <a:rPr lang="en-GB" sz="3200" dirty="0">
                <a:latin typeface="Comic Sans MS" panose="030F0702030302020204" pitchFamily="66" charset="0"/>
              </a:rPr>
              <a:t>Pastoral care. </a:t>
            </a:r>
          </a:p>
          <a:p>
            <a:pPr lvl="0" algn="ctr"/>
            <a:r>
              <a:rPr lang="en-GB" sz="3200" dirty="0">
                <a:latin typeface="Comic Sans MS" panose="030F0702030302020204" pitchFamily="66" charset="0"/>
              </a:rPr>
              <a:t>Changing family circumstances. </a:t>
            </a:r>
          </a:p>
          <a:p>
            <a:pPr lvl="0" algn="ctr"/>
            <a:r>
              <a:rPr lang="en-GB" sz="3200" dirty="0">
                <a:latin typeface="Comic Sans MS" panose="030F0702030302020204" pitchFamily="66" charset="0"/>
              </a:rPr>
              <a:t>Bereavement. </a:t>
            </a:r>
          </a:p>
          <a:p>
            <a:pPr lvl="0" algn="ctr"/>
            <a:r>
              <a:rPr lang="en-GB" sz="3200" dirty="0">
                <a:latin typeface="Comic Sans MS" panose="030F0702030302020204" pitchFamily="66" charset="0"/>
              </a:rPr>
              <a:t>Pupil Support. </a:t>
            </a:r>
          </a:p>
          <a:p>
            <a:pPr lvl="0" algn="ctr"/>
            <a:r>
              <a:rPr lang="en-GB" sz="3200" dirty="0">
                <a:latin typeface="Comic Sans MS" panose="030F0702030302020204" pitchFamily="66" charset="0"/>
              </a:rPr>
              <a:t>Matters involving partners/ external agencies.</a:t>
            </a: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p>
        </p:txBody>
      </p:sp>
    </p:spTree>
    <p:extLst>
      <p:ext uri="{BB962C8B-B14F-4D97-AF65-F5344CB8AC3E}">
        <p14:creationId xmlns:p14="http://schemas.microsoft.com/office/powerpoint/2010/main" val="1123818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60648"/>
            <a:ext cx="8568952" cy="1800200"/>
          </a:xfrm>
        </p:spPr>
        <p:txBody>
          <a:bodyPr>
            <a:normAutofit fontScale="90000"/>
          </a:bodyPr>
          <a:lstStyle/>
          <a:p>
            <a:pPr algn="ctr"/>
            <a:r>
              <a:rPr lang="en-GB" sz="6600" dirty="0">
                <a:latin typeface="Comic Sans MS" pitchFamily="66" charset="0"/>
              </a:rPr>
              <a:t/>
            </a:r>
            <a:br>
              <a:rPr lang="en-GB" sz="6600" dirty="0">
                <a:latin typeface="Comic Sans MS" pitchFamily="66" charset="0"/>
              </a:rPr>
            </a:br>
            <a:endParaRPr lang="en-GB" sz="6600" dirty="0">
              <a:latin typeface="Comic Sans MS" pitchFamily="66" charset="0"/>
            </a:endParaRPr>
          </a:p>
        </p:txBody>
      </p:sp>
      <p:sp>
        <p:nvSpPr>
          <p:cNvPr id="3" name="Subtitle 2"/>
          <p:cNvSpPr>
            <a:spLocks noGrp="1"/>
          </p:cNvSpPr>
          <p:nvPr>
            <p:ph type="subTitle" idx="1"/>
          </p:nvPr>
        </p:nvSpPr>
        <p:spPr>
          <a:xfrm>
            <a:off x="0" y="260648"/>
            <a:ext cx="9144000" cy="6264696"/>
          </a:xfrm>
        </p:spPr>
        <p:txBody>
          <a:bodyPr>
            <a:normAutofit/>
          </a:bodyPr>
          <a:lstStyle/>
          <a:p>
            <a:pPr algn="ctr"/>
            <a:r>
              <a:rPr lang="en-GB" dirty="0">
                <a:latin typeface="Comic Sans MS" panose="030F0702030302020204" pitchFamily="66" charset="0"/>
              </a:rPr>
              <a:t> </a:t>
            </a:r>
            <a:endParaRPr lang="en-GB" sz="4400" dirty="0">
              <a:latin typeface="Comic Sans MS" panose="030F0702030302020204" pitchFamily="66" charset="0"/>
            </a:endParaRPr>
          </a:p>
        </p:txBody>
      </p:sp>
      <p:sp>
        <p:nvSpPr>
          <p:cNvPr id="4" name="Rectangle 3"/>
          <p:cNvSpPr/>
          <p:nvPr/>
        </p:nvSpPr>
        <p:spPr>
          <a:xfrm>
            <a:off x="251520" y="0"/>
            <a:ext cx="8568952" cy="9552359"/>
          </a:xfrm>
          <a:prstGeom prst="rect">
            <a:avLst/>
          </a:prstGeom>
        </p:spPr>
        <p:txBody>
          <a:bodyPr wrap="square">
            <a:spAutoFit/>
          </a:bodyPr>
          <a:lstStyle/>
          <a:p>
            <a:endParaRPr lang="en-GB" sz="3200" u="sng" dirty="0">
              <a:latin typeface="Comic Sans MS" panose="030F0702030302020204" pitchFamily="66" charset="0"/>
              <a:ea typeface="Calibri" panose="020F0502020204030204" pitchFamily="34" charset="0"/>
              <a:cs typeface="Times New Roman" panose="02020603050405020304" pitchFamily="18" charset="0"/>
            </a:endParaRPr>
          </a:p>
          <a:p>
            <a:pPr algn="ctr"/>
            <a:r>
              <a:rPr lang="en-GB" sz="3200" u="sng" dirty="0">
                <a:latin typeface="Comic Sans MS" panose="030F0702030302020204" pitchFamily="66" charset="0"/>
                <a:ea typeface="Calibri" panose="020F0502020204030204" pitchFamily="34" charset="0"/>
                <a:cs typeface="Times New Roman" panose="02020603050405020304" pitchFamily="18" charset="0"/>
              </a:rPr>
              <a:t>Enquiries to the Senior Leadership Team (SLT) </a:t>
            </a:r>
            <a:endParaRPr lang="en-GB" sz="3200" u="sng" dirty="0">
              <a:latin typeface="Comic Sans MS" panose="030F0702030302020204" pitchFamily="66" charset="0"/>
              <a:cs typeface="Times New Roman" panose="02020603050405020304" pitchFamily="18" charset="0"/>
            </a:endParaRPr>
          </a:p>
          <a:p>
            <a:pPr marL="226695" indent="-226695" algn="ctr">
              <a:lnSpc>
                <a:spcPct val="115000"/>
              </a:lnSpc>
              <a:spcAft>
                <a:spcPts val="1000"/>
              </a:spcAft>
            </a:pPr>
            <a:r>
              <a:rPr lang="en-GB" sz="3200" dirty="0">
                <a:latin typeface="Comic Sans MS" panose="030F0702030302020204" pitchFamily="66" charset="0"/>
                <a:ea typeface="Calibri" panose="020F0502020204030204" pitchFamily="34" charset="0"/>
                <a:cs typeface="Times New Roman" panose="02020603050405020304" pitchFamily="18" charset="0"/>
              </a:rPr>
              <a:t>Mrs Mackenzie in her role as Head Teacher has overall responsibility for the school. She is happy to assist you with enquires relating to the following issues:</a:t>
            </a:r>
            <a:endParaRPr lang="en-GB" sz="32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lgn="ctr">
              <a:lnSpc>
                <a:spcPct val="115000"/>
              </a:lnSpc>
              <a:spcAft>
                <a:spcPts val="0"/>
              </a:spcAft>
              <a:buFont typeface="Symbol" panose="05050102010706020507" pitchFamily="18" charset="2"/>
              <a:buChar char=""/>
            </a:pPr>
            <a:r>
              <a:rPr lang="en-GB" sz="3200" dirty="0">
                <a:latin typeface="Comic Sans MS" panose="030F0702030302020204" pitchFamily="66" charset="0"/>
                <a:ea typeface="Calibri" panose="020F0502020204030204" pitchFamily="34" charset="0"/>
                <a:cs typeface="Times New Roman" panose="02020603050405020304" pitchFamily="18" charset="0"/>
              </a:rPr>
              <a:t>Child Protection. </a:t>
            </a:r>
            <a:endParaRPr lang="en-GB" sz="3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ctr">
              <a:lnSpc>
                <a:spcPct val="115000"/>
              </a:lnSpc>
              <a:spcAft>
                <a:spcPts val="0"/>
              </a:spcAft>
              <a:buFont typeface="Symbol" panose="05050102010706020507" pitchFamily="18" charset="2"/>
              <a:buChar char=""/>
            </a:pPr>
            <a:r>
              <a:rPr lang="en-GB" sz="3200" dirty="0">
                <a:latin typeface="Comic Sans MS" panose="030F0702030302020204" pitchFamily="66" charset="0"/>
                <a:ea typeface="Calibri" panose="020F0502020204030204" pitchFamily="34" charset="0"/>
                <a:cs typeface="Times New Roman" panose="02020603050405020304" pitchFamily="18" charset="0"/>
              </a:rPr>
              <a:t>Social Work. </a:t>
            </a:r>
            <a:endParaRPr lang="en-GB" sz="3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ctr">
              <a:lnSpc>
                <a:spcPct val="115000"/>
              </a:lnSpc>
              <a:spcAft>
                <a:spcPts val="0"/>
              </a:spcAft>
              <a:buFont typeface="Symbol" panose="05050102010706020507" pitchFamily="18" charset="2"/>
              <a:buChar char=""/>
            </a:pPr>
            <a:r>
              <a:rPr lang="en-GB" sz="3200" dirty="0">
                <a:latin typeface="Comic Sans MS" panose="030F0702030302020204" pitchFamily="66" charset="0"/>
                <a:ea typeface="Calibri" panose="020F0502020204030204" pitchFamily="34" charset="0"/>
                <a:cs typeface="Times New Roman" panose="02020603050405020304" pitchFamily="18" charset="0"/>
              </a:rPr>
              <a:t>Issues relating to the Health and Safety of pupils/ staff and school community. </a:t>
            </a:r>
            <a:endParaRPr lang="en-GB" sz="3200" dirty="0">
              <a:latin typeface="Calibri" panose="020F0502020204030204" pitchFamily="34" charset="0"/>
              <a:ea typeface="Calibri" panose="020F0502020204030204" pitchFamily="34"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p>
        </p:txBody>
      </p:sp>
    </p:spTree>
    <p:extLst>
      <p:ext uri="{BB962C8B-B14F-4D97-AF65-F5344CB8AC3E}">
        <p14:creationId xmlns:p14="http://schemas.microsoft.com/office/powerpoint/2010/main" val="21816333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60648"/>
            <a:ext cx="8568952" cy="1800200"/>
          </a:xfrm>
        </p:spPr>
        <p:txBody>
          <a:bodyPr>
            <a:normAutofit fontScale="90000"/>
          </a:bodyPr>
          <a:lstStyle/>
          <a:p>
            <a:pPr algn="ctr"/>
            <a:r>
              <a:rPr lang="en-GB" sz="6600" dirty="0">
                <a:latin typeface="Comic Sans MS" pitchFamily="66" charset="0"/>
              </a:rPr>
              <a:t/>
            </a:r>
            <a:br>
              <a:rPr lang="en-GB" sz="6600" dirty="0">
                <a:latin typeface="Comic Sans MS" pitchFamily="66" charset="0"/>
              </a:rPr>
            </a:br>
            <a:endParaRPr lang="en-GB" sz="6600" dirty="0">
              <a:latin typeface="Comic Sans MS" pitchFamily="66" charset="0"/>
            </a:endParaRPr>
          </a:p>
        </p:txBody>
      </p:sp>
      <p:sp>
        <p:nvSpPr>
          <p:cNvPr id="3" name="Subtitle 2"/>
          <p:cNvSpPr>
            <a:spLocks noGrp="1"/>
          </p:cNvSpPr>
          <p:nvPr>
            <p:ph type="subTitle" idx="1"/>
          </p:nvPr>
        </p:nvSpPr>
        <p:spPr>
          <a:xfrm>
            <a:off x="0" y="260648"/>
            <a:ext cx="9144000" cy="6264696"/>
          </a:xfrm>
        </p:spPr>
        <p:txBody>
          <a:bodyPr>
            <a:normAutofit/>
          </a:bodyPr>
          <a:lstStyle/>
          <a:p>
            <a:pPr algn="ctr"/>
            <a:r>
              <a:rPr lang="en-GB" dirty="0">
                <a:latin typeface="Comic Sans MS" panose="030F0702030302020204" pitchFamily="66" charset="0"/>
              </a:rPr>
              <a:t> </a:t>
            </a:r>
            <a:endParaRPr lang="en-GB" sz="4400" dirty="0">
              <a:latin typeface="Comic Sans MS" panose="030F0702030302020204" pitchFamily="66" charset="0"/>
            </a:endParaRPr>
          </a:p>
        </p:txBody>
      </p:sp>
      <p:sp>
        <p:nvSpPr>
          <p:cNvPr id="4" name="Rectangle 3"/>
          <p:cNvSpPr/>
          <p:nvPr/>
        </p:nvSpPr>
        <p:spPr>
          <a:xfrm>
            <a:off x="251520" y="0"/>
            <a:ext cx="8568952" cy="9977090"/>
          </a:xfrm>
          <a:prstGeom prst="rect">
            <a:avLst/>
          </a:prstGeom>
        </p:spPr>
        <p:txBody>
          <a:bodyPr wrap="square">
            <a:spAutoFit/>
          </a:bodyPr>
          <a:lstStyle/>
          <a:p>
            <a:endParaRPr lang="en-GB" sz="2000" u="sng" dirty="0">
              <a:latin typeface="Comic Sans MS" panose="030F0702030302020204" pitchFamily="66" charset="0"/>
              <a:ea typeface="Calibri" panose="020F0502020204030204" pitchFamily="34" charset="0"/>
              <a:cs typeface="Times New Roman" panose="02020603050405020304" pitchFamily="18" charset="0"/>
            </a:endParaRPr>
          </a:p>
          <a:p>
            <a:endParaRPr lang="en-GB" sz="2000" u="sng" dirty="0">
              <a:latin typeface="Comic Sans MS" panose="030F0702030302020204" pitchFamily="66" charset="0"/>
              <a:ea typeface="Calibri" panose="020F0502020204030204" pitchFamily="34" charset="0"/>
              <a:cs typeface="Times New Roman" panose="02020603050405020304" pitchFamily="18" charset="0"/>
            </a:endParaRPr>
          </a:p>
          <a:p>
            <a:pPr algn="ctr"/>
            <a:r>
              <a:rPr lang="en-GB" sz="2800" u="sng" dirty="0">
                <a:latin typeface="Comic Sans MS" panose="030F0702030302020204" pitchFamily="66" charset="0"/>
                <a:ea typeface="Calibri" panose="020F0502020204030204" pitchFamily="34" charset="0"/>
                <a:cs typeface="Times New Roman" panose="02020603050405020304" pitchFamily="18" charset="0"/>
              </a:rPr>
              <a:t>Enquiries to the Senior Leadership Team (SLT). </a:t>
            </a:r>
          </a:p>
          <a:p>
            <a:endParaRPr lang="en-GB" sz="2800" u="sng" dirty="0">
              <a:latin typeface="Comic Sans MS" panose="030F0702030302020204" pitchFamily="66" charset="0"/>
              <a:cs typeface="Times New Roman" panose="02020603050405020304" pitchFamily="18" charset="0"/>
            </a:endParaRPr>
          </a:p>
          <a:p>
            <a:pPr marL="342900" lvl="0" indent="-342900" algn="ctr">
              <a:lnSpc>
                <a:spcPct val="115000"/>
              </a:lnSpc>
              <a:spcAft>
                <a:spcPts val="0"/>
              </a:spcAft>
              <a:buFont typeface="Symbol" panose="05050102010706020507" pitchFamily="18" charset="2"/>
              <a:buChar char=""/>
            </a:pPr>
            <a:r>
              <a:rPr lang="en-GB" sz="2800" dirty="0">
                <a:latin typeface="Comic Sans MS" panose="030F0702030302020204" pitchFamily="66" charset="0"/>
                <a:ea typeface="Calibri" panose="020F0502020204030204" pitchFamily="34" charset="0"/>
                <a:cs typeface="Times New Roman" panose="02020603050405020304" pitchFamily="18" charset="0"/>
              </a:rPr>
              <a:t>School Improvement. </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ctr">
              <a:lnSpc>
                <a:spcPct val="115000"/>
              </a:lnSpc>
              <a:spcAft>
                <a:spcPts val="0"/>
              </a:spcAft>
              <a:buFont typeface="Symbol" panose="05050102010706020507" pitchFamily="18" charset="2"/>
              <a:buChar char=""/>
            </a:pPr>
            <a:r>
              <a:rPr lang="en-GB" sz="2800" dirty="0">
                <a:latin typeface="Comic Sans MS" panose="030F0702030302020204" pitchFamily="66" charset="0"/>
                <a:ea typeface="Calibri" panose="020F0502020204030204" pitchFamily="34" charset="0"/>
                <a:cs typeface="Times New Roman" panose="02020603050405020304" pitchFamily="18" charset="0"/>
              </a:rPr>
              <a:t>Issues directly relating to Renfrewshire Council. </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ctr">
              <a:lnSpc>
                <a:spcPct val="115000"/>
              </a:lnSpc>
              <a:spcAft>
                <a:spcPts val="0"/>
              </a:spcAft>
              <a:buFont typeface="Symbol" panose="05050102010706020507" pitchFamily="18" charset="2"/>
              <a:buChar char=""/>
            </a:pPr>
            <a:r>
              <a:rPr lang="en-GB" sz="2800" dirty="0">
                <a:latin typeface="Comic Sans MS" panose="030F0702030302020204" pitchFamily="66" charset="0"/>
                <a:ea typeface="Calibri" panose="020F0502020204030204" pitchFamily="34" charset="0"/>
                <a:cs typeface="Times New Roman" panose="02020603050405020304" pitchFamily="18" charset="0"/>
              </a:rPr>
              <a:t>Changing family circumstances/ confidential issues. </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ctr">
              <a:lnSpc>
                <a:spcPct val="115000"/>
              </a:lnSpc>
              <a:spcAft>
                <a:spcPts val="0"/>
              </a:spcAft>
              <a:buFont typeface="Symbol" panose="05050102010706020507" pitchFamily="18" charset="2"/>
              <a:buChar char=""/>
            </a:pPr>
            <a:r>
              <a:rPr lang="en-GB" sz="2800" dirty="0">
                <a:latin typeface="Comic Sans MS" panose="030F0702030302020204" pitchFamily="66" charset="0"/>
                <a:ea typeface="Calibri" panose="020F0502020204030204" pitchFamily="34" charset="0"/>
                <a:cs typeface="Times New Roman" panose="02020603050405020304" pitchFamily="18" charset="0"/>
              </a:rPr>
              <a:t>Pastoral care. </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ctr">
              <a:lnSpc>
                <a:spcPct val="115000"/>
              </a:lnSpc>
              <a:spcAft>
                <a:spcPts val="0"/>
              </a:spcAft>
              <a:buFont typeface="Symbol" panose="05050102010706020507" pitchFamily="18" charset="2"/>
              <a:buChar char=""/>
            </a:pPr>
            <a:r>
              <a:rPr lang="en-GB" sz="2800" dirty="0">
                <a:latin typeface="Comic Sans MS" panose="030F0702030302020204" pitchFamily="66" charset="0"/>
                <a:ea typeface="Calibri" panose="020F0502020204030204" pitchFamily="34" charset="0"/>
                <a:cs typeface="Times New Roman" panose="02020603050405020304" pitchFamily="18" charset="0"/>
              </a:rPr>
              <a:t>Issues relating to finances/ cost of the school day. </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ctr">
              <a:lnSpc>
                <a:spcPct val="115000"/>
              </a:lnSpc>
              <a:spcAft>
                <a:spcPts val="0"/>
              </a:spcAft>
              <a:buFont typeface="Symbol" panose="05050102010706020507" pitchFamily="18" charset="2"/>
              <a:buChar char=""/>
            </a:pPr>
            <a:r>
              <a:rPr lang="en-GB" sz="2800" dirty="0">
                <a:latin typeface="Comic Sans MS" panose="030F0702030302020204" pitchFamily="66" charset="0"/>
                <a:ea typeface="Calibri" panose="020F0502020204030204" pitchFamily="34" charset="0"/>
                <a:cs typeface="Times New Roman" panose="02020603050405020304" pitchFamily="18" charset="0"/>
              </a:rPr>
              <a:t>Class structures/ staffing concerns. </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ctr">
              <a:lnSpc>
                <a:spcPct val="115000"/>
              </a:lnSpc>
              <a:spcAft>
                <a:spcPts val="1000"/>
              </a:spcAft>
              <a:buFont typeface="Symbol" panose="05050102010706020507" pitchFamily="18" charset="2"/>
              <a:buChar char=""/>
            </a:pPr>
            <a:r>
              <a:rPr lang="en-GB" sz="2800" dirty="0">
                <a:latin typeface="Comic Sans MS" panose="030F0702030302020204" pitchFamily="66" charset="0"/>
                <a:ea typeface="Calibri" panose="020F0502020204030204" pitchFamily="34" charset="0"/>
                <a:cs typeface="Times New Roman" panose="02020603050405020304" pitchFamily="18" charset="0"/>
              </a:rPr>
              <a:t>School Transport. </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p>
        </p:txBody>
      </p:sp>
    </p:spTree>
    <p:extLst>
      <p:ext uri="{BB962C8B-B14F-4D97-AF65-F5344CB8AC3E}">
        <p14:creationId xmlns:p14="http://schemas.microsoft.com/office/powerpoint/2010/main" val="26758427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60648"/>
            <a:ext cx="8568952" cy="1800200"/>
          </a:xfrm>
        </p:spPr>
        <p:txBody>
          <a:bodyPr>
            <a:normAutofit fontScale="90000"/>
          </a:bodyPr>
          <a:lstStyle/>
          <a:p>
            <a:pPr algn="ctr"/>
            <a:r>
              <a:rPr lang="en-GB" sz="6600" dirty="0">
                <a:latin typeface="Comic Sans MS" pitchFamily="66" charset="0"/>
              </a:rPr>
              <a:t/>
            </a:r>
            <a:br>
              <a:rPr lang="en-GB" sz="6600" dirty="0">
                <a:latin typeface="Comic Sans MS" pitchFamily="66" charset="0"/>
              </a:rPr>
            </a:br>
            <a:endParaRPr lang="en-GB" sz="6600" dirty="0">
              <a:latin typeface="Comic Sans MS" pitchFamily="66" charset="0"/>
            </a:endParaRPr>
          </a:p>
        </p:txBody>
      </p:sp>
      <p:sp>
        <p:nvSpPr>
          <p:cNvPr id="3" name="Subtitle 2"/>
          <p:cNvSpPr>
            <a:spLocks noGrp="1"/>
          </p:cNvSpPr>
          <p:nvPr>
            <p:ph type="subTitle" idx="1"/>
          </p:nvPr>
        </p:nvSpPr>
        <p:spPr>
          <a:xfrm>
            <a:off x="0" y="260648"/>
            <a:ext cx="9144000" cy="6264696"/>
          </a:xfrm>
        </p:spPr>
        <p:txBody>
          <a:bodyPr>
            <a:normAutofit/>
          </a:bodyPr>
          <a:lstStyle/>
          <a:p>
            <a:pPr algn="ctr"/>
            <a:r>
              <a:rPr lang="en-GB" dirty="0">
                <a:latin typeface="Comic Sans MS" panose="030F0702030302020204" pitchFamily="66" charset="0"/>
              </a:rPr>
              <a:t> </a:t>
            </a:r>
            <a:endParaRPr lang="en-GB" sz="4400" dirty="0">
              <a:latin typeface="Comic Sans MS" panose="030F0702030302020204" pitchFamily="66" charset="0"/>
            </a:endParaRPr>
          </a:p>
        </p:txBody>
      </p:sp>
      <p:sp>
        <p:nvSpPr>
          <p:cNvPr id="4" name="Rectangle 3"/>
          <p:cNvSpPr/>
          <p:nvPr/>
        </p:nvSpPr>
        <p:spPr>
          <a:xfrm>
            <a:off x="251520" y="0"/>
            <a:ext cx="8568952" cy="9294852"/>
          </a:xfrm>
          <a:prstGeom prst="rect">
            <a:avLst/>
          </a:prstGeom>
        </p:spPr>
        <p:txBody>
          <a:bodyPr wrap="square">
            <a:spAutoFit/>
          </a:bodyPr>
          <a:lstStyle/>
          <a:p>
            <a:r>
              <a:rPr lang="en-GB" sz="3000" u="sng" dirty="0">
                <a:latin typeface="Comic Sans MS" panose="030F0702030302020204" pitchFamily="66" charset="0"/>
                <a:ea typeface="Calibri" panose="020F0502020204030204" pitchFamily="34" charset="0"/>
                <a:cs typeface="Times New Roman" panose="02020603050405020304" pitchFamily="18" charset="0"/>
              </a:rPr>
              <a:t>Enquiries to the Senior Leadership Team(SLT). </a:t>
            </a: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r>
              <a:rPr lang="en-GB" sz="3200" b="1" u="sng" dirty="0">
                <a:latin typeface="Comic Sans MS" panose="030F0702030302020204" pitchFamily="66" charset="0"/>
              </a:rPr>
              <a:t>When making contact with any member of the SLT, you can expect:</a:t>
            </a:r>
            <a:endParaRPr lang="en-GB" sz="3200" dirty="0">
              <a:latin typeface="Comic Sans MS" panose="030F0702030302020204" pitchFamily="66" charset="0"/>
            </a:endParaRPr>
          </a:p>
          <a:p>
            <a:pPr lvl="0" algn="ctr"/>
            <a:endParaRPr lang="en-GB" sz="3600" dirty="0">
              <a:latin typeface="Comic Sans MS" panose="030F0702030302020204" pitchFamily="66" charset="0"/>
            </a:endParaRPr>
          </a:p>
          <a:p>
            <a:pPr lvl="0" algn="ctr"/>
            <a:r>
              <a:rPr lang="en-GB" sz="3600" dirty="0">
                <a:latin typeface="Comic Sans MS" panose="030F0702030302020204" pitchFamily="66" charset="0"/>
              </a:rPr>
              <a:t>Your enquiry/issue to be treated seriously.</a:t>
            </a:r>
          </a:p>
          <a:p>
            <a:pPr lvl="0" algn="ctr"/>
            <a:r>
              <a:rPr lang="en-GB" sz="3600" dirty="0">
                <a:latin typeface="Comic Sans MS" panose="030F0702030302020204" pitchFamily="66" charset="0"/>
              </a:rPr>
              <a:t>Your enquiry/ concern to be treated in a professional, confidential manner. </a:t>
            </a:r>
          </a:p>
          <a:p>
            <a:pPr algn="ctr"/>
            <a:r>
              <a:rPr lang="en-GB" sz="3600" dirty="0">
                <a:latin typeface="Comic Sans MS" panose="030F0702030302020204" pitchFamily="66" charset="0"/>
              </a:rPr>
              <a:t>Your enquiry to be dealt with in a timely and efficient manner (within five working days). </a:t>
            </a:r>
            <a:endParaRPr lang="en-GB" sz="3600"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p>
        </p:txBody>
      </p:sp>
    </p:spTree>
    <p:extLst>
      <p:ext uri="{BB962C8B-B14F-4D97-AF65-F5344CB8AC3E}">
        <p14:creationId xmlns:p14="http://schemas.microsoft.com/office/powerpoint/2010/main" val="6280223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60648"/>
            <a:ext cx="8568952" cy="1800200"/>
          </a:xfrm>
        </p:spPr>
        <p:txBody>
          <a:bodyPr>
            <a:normAutofit fontScale="90000"/>
          </a:bodyPr>
          <a:lstStyle/>
          <a:p>
            <a:pPr algn="ctr"/>
            <a:r>
              <a:rPr lang="en-GB" sz="6600" dirty="0">
                <a:latin typeface="Comic Sans MS" pitchFamily="66" charset="0"/>
              </a:rPr>
              <a:t/>
            </a:r>
            <a:br>
              <a:rPr lang="en-GB" sz="6600" dirty="0">
                <a:latin typeface="Comic Sans MS" pitchFamily="66" charset="0"/>
              </a:rPr>
            </a:br>
            <a:endParaRPr lang="en-GB" sz="6600" dirty="0">
              <a:latin typeface="Comic Sans MS" pitchFamily="66" charset="0"/>
            </a:endParaRPr>
          </a:p>
        </p:txBody>
      </p:sp>
      <p:sp>
        <p:nvSpPr>
          <p:cNvPr id="3" name="Subtitle 2"/>
          <p:cNvSpPr>
            <a:spLocks noGrp="1"/>
          </p:cNvSpPr>
          <p:nvPr>
            <p:ph type="subTitle" idx="1"/>
          </p:nvPr>
        </p:nvSpPr>
        <p:spPr>
          <a:xfrm>
            <a:off x="0" y="260648"/>
            <a:ext cx="9144000" cy="6264696"/>
          </a:xfrm>
        </p:spPr>
        <p:txBody>
          <a:bodyPr>
            <a:normAutofit fontScale="85000" lnSpcReduction="20000"/>
          </a:bodyPr>
          <a:lstStyle/>
          <a:p>
            <a:pPr algn="ctr"/>
            <a:r>
              <a:rPr lang="en-GB" sz="3500" u="sng" dirty="0">
                <a:latin typeface="Comic Sans MS" panose="030F0702030302020204" pitchFamily="66" charset="0"/>
              </a:rPr>
              <a:t>Contact in relation to Medical issues/ First Aid. </a:t>
            </a:r>
          </a:p>
          <a:p>
            <a:pPr algn="ctr"/>
            <a:endParaRPr lang="en-GB" dirty="0">
              <a:latin typeface="Comic Sans MS" panose="030F0702030302020204" pitchFamily="66" charset="0"/>
            </a:endParaRPr>
          </a:p>
          <a:p>
            <a:pPr algn="ctr"/>
            <a:r>
              <a:rPr lang="en-GB" sz="2800" dirty="0">
                <a:latin typeface="Comic Sans MS" panose="030F0702030302020204" pitchFamily="66" charset="0"/>
              </a:rPr>
              <a:t>We have two fully trained First Aiders here in St. Fillan’s Primary: Mrs June Kelly and Mrs Alison Steele. </a:t>
            </a:r>
          </a:p>
          <a:p>
            <a:pPr algn="ctr"/>
            <a:r>
              <a:rPr lang="en-GB" sz="2800" dirty="0">
                <a:latin typeface="Comic Sans MS" panose="030F0702030302020204" pitchFamily="66" charset="0"/>
              </a:rPr>
              <a:t>If your child requires medicine to be administered during the school day, then Mrs Kelly will oversee this. </a:t>
            </a:r>
          </a:p>
          <a:p>
            <a:pPr algn="ctr"/>
            <a:r>
              <a:rPr lang="en-GB" sz="2800" dirty="0">
                <a:latin typeface="Comic Sans MS" panose="030F0702030302020204" pitchFamily="66" charset="0"/>
              </a:rPr>
              <a:t>Please note that the appropriate ‘Medicine Form’ must be completed at the School Office prior to any medicines being administered. </a:t>
            </a:r>
          </a:p>
          <a:p>
            <a:pPr algn="ctr"/>
            <a:r>
              <a:rPr lang="en-GB" sz="2800" dirty="0">
                <a:latin typeface="Comic Sans MS" panose="030F0702030302020204" pitchFamily="66" charset="0"/>
              </a:rPr>
              <a:t>If your child’s medical status changes, then it is imperative that this information is shared with the Office Staff and Mrs Kelly. This includes changes to inhalers, eyesight, hearing, allergies etc. </a:t>
            </a:r>
          </a:p>
          <a:p>
            <a:pPr algn="ctr"/>
            <a:r>
              <a:rPr lang="en-GB" sz="2800" dirty="0">
                <a:latin typeface="Comic Sans MS" panose="030F0702030302020204" pitchFamily="66" charset="0"/>
              </a:rPr>
              <a:t>Please note that you may receive a telephone call during the school day from Mrs Kelly if your child has received First Aid/ Medical attention. </a:t>
            </a:r>
          </a:p>
          <a:p>
            <a:pPr algn="ctr"/>
            <a:r>
              <a:rPr lang="en-GB" sz="2800" dirty="0">
                <a:latin typeface="Comic Sans MS" panose="030F0702030302020204" pitchFamily="66" charset="0"/>
              </a:rPr>
              <a:t>Medication must be taken on trips, please ensure that your child has it with them.   </a:t>
            </a:r>
          </a:p>
        </p:txBody>
      </p:sp>
      <p:sp>
        <p:nvSpPr>
          <p:cNvPr id="4" name="Rectangle 3"/>
          <p:cNvSpPr/>
          <p:nvPr/>
        </p:nvSpPr>
        <p:spPr>
          <a:xfrm>
            <a:off x="251520" y="0"/>
            <a:ext cx="8568952" cy="2862322"/>
          </a:xfrm>
          <a:prstGeom prst="rect">
            <a:avLst/>
          </a:prstGeom>
        </p:spPr>
        <p:txBody>
          <a:bodyPr wrap="square">
            <a:spAutoFit/>
          </a:bodyPr>
          <a:lstStyle/>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latin typeface="Comic Sans MS" panose="030F0702030302020204" pitchFamily="66" charset="0"/>
              <a:cs typeface="Times New Roman" panose="02020603050405020304" pitchFamily="18" charset="0"/>
            </a:endParaRPr>
          </a:p>
          <a:p>
            <a:endParaRPr lang="en-GB" u="sng" dirty="0"/>
          </a:p>
        </p:txBody>
      </p:sp>
    </p:spTree>
    <p:extLst>
      <p:ext uri="{BB962C8B-B14F-4D97-AF65-F5344CB8AC3E}">
        <p14:creationId xmlns:p14="http://schemas.microsoft.com/office/powerpoint/2010/main" val="14820508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520" y="0"/>
            <a:ext cx="9145016" cy="5661248"/>
          </a:xfrm>
        </p:spPr>
        <p:txBody>
          <a:bodyPr>
            <a:normAutofit/>
          </a:bodyPr>
          <a:lstStyle/>
          <a:p>
            <a:pPr algn="ctr"/>
            <a:r>
              <a:rPr lang="en-GB" sz="4000" dirty="0">
                <a:solidFill>
                  <a:schemeClr val="tx1"/>
                </a:solidFill>
                <a:effectLst>
                  <a:outerShdw blurRad="38100" dist="38100" dir="2700000" algn="tl">
                    <a:srgbClr val="000000">
                      <a:alpha val="43137"/>
                    </a:srgbClr>
                  </a:outerShdw>
                </a:effectLst>
                <a:latin typeface="Comic Sans MS" panose="030F0702030302020204" pitchFamily="66" charset="0"/>
              </a:rPr>
              <a:t>It is my hope that your child will enjoy their time with me and their classmates this year so that we can </a:t>
            </a:r>
            <a:br>
              <a:rPr lang="en-GB" sz="4000" dirty="0">
                <a:solidFill>
                  <a:schemeClr val="tx1"/>
                </a:solidFill>
                <a:effectLst>
                  <a:outerShdw blurRad="38100" dist="38100" dir="2700000" algn="tl">
                    <a:srgbClr val="000000">
                      <a:alpha val="43137"/>
                    </a:srgbClr>
                  </a:outerShdw>
                </a:effectLst>
                <a:latin typeface="Comic Sans MS" panose="030F0702030302020204" pitchFamily="66" charset="0"/>
              </a:rPr>
            </a:br>
            <a:r>
              <a:rPr lang="en-GB" sz="4000" dirty="0">
                <a:solidFill>
                  <a:schemeClr val="tx1"/>
                </a:solidFill>
                <a:effectLst>
                  <a:outerShdw blurRad="38100" dist="38100" dir="2700000" algn="tl">
                    <a:srgbClr val="000000">
                      <a:alpha val="43137"/>
                    </a:srgbClr>
                  </a:outerShdw>
                </a:effectLst>
                <a:latin typeface="Comic Sans MS" panose="030F0702030302020204" pitchFamily="66" charset="0"/>
              </a:rPr>
              <a:t/>
            </a:r>
            <a:br>
              <a:rPr lang="en-GB" sz="4000" dirty="0">
                <a:solidFill>
                  <a:schemeClr val="tx1"/>
                </a:solidFill>
                <a:effectLst>
                  <a:outerShdw blurRad="38100" dist="38100" dir="2700000" algn="tl">
                    <a:srgbClr val="000000">
                      <a:alpha val="43137"/>
                    </a:srgbClr>
                  </a:outerShdw>
                </a:effectLst>
                <a:latin typeface="Comic Sans MS" panose="030F0702030302020204" pitchFamily="66" charset="0"/>
              </a:rPr>
            </a:br>
            <a:r>
              <a:rPr lang="en-GB" sz="4000" dirty="0">
                <a:solidFill>
                  <a:schemeClr val="tx1"/>
                </a:solidFill>
                <a:effectLst>
                  <a:outerShdw blurRad="38100" dist="38100" dir="2700000" algn="tl">
                    <a:srgbClr val="000000">
                      <a:alpha val="43137"/>
                    </a:srgbClr>
                  </a:outerShdw>
                </a:effectLst>
                <a:latin typeface="Comic Sans MS" panose="030F0702030302020204" pitchFamily="66" charset="0"/>
              </a:rPr>
              <a:t>all learn, grow and succeed together.  </a:t>
            </a:r>
            <a:endParaRPr lang="en-GB" sz="4000" dirty="0">
              <a:solidFill>
                <a:schemeClr val="tx1"/>
              </a:solidFill>
              <a:latin typeface="Comic Sans MS" panose="030F0702030302020204" pitchFamily="66" charset="0"/>
            </a:endParaRPr>
          </a:p>
        </p:txBody>
      </p:sp>
      <p:sp>
        <p:nvSpPr>
          <p:cNvPr id="4" name="Title 1"/>
          <p:cNvSpPr txBox="1">
            <a:spLocks/>
          </p:cNvSpPr>
          <p:nvPr/>
        </p:nvSpPr>
        <p:spPr>
          <a:xfrm>
            <a:off x="-108520" y="2204864"/>
            <a:ext cx="9252520" cy="2376264"/>
          </a:xfrm>
          <a:prstGeom prst="rect">
            <a:avLst/>
          </a:prstGeom>
          <a:ln>
            <a:noFill/>
          </a:ln>
        </p:spPr>
        <p:txBody>
          <a:bodyPr vert="horz" lIns="0" tIns="0" rIns="18288" bIns="0" anchor="b">
            <a:normAutofit fontScale="97500"/>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en-GB" dirty="0">
                <a:solidFill>
                  <a:schemeClr val="tx1"/>
                </a:solidFill>
                <a:latin typeface="Comic Sans MS" panose="030F0702030302020204" pitchFamily="66" charset="0"/>
              </a:rPr>
              <a:t/>
            </a:r>
            <a:br>
              <a:rPr lang="en-GB" dirty="0">
                <a:solidFill>
                  <a:schemeClr val="tx1"/>
                </a:solidFill>
                <a:latin typeface="Comic Sans MS" panose="030F0702030302020204" pitchFamily="66" charset="0"/>
              </a:rPr>
            </a:br>
            <a:endParaRPr lang="en-GB" dirty="0">
              <a:solidFill>
                <a:schemeClr val="tx1"/>
              </a:solidFill>
              <a:latin typeface="Bradley Hand ITC" panose="03070402050302030203" pitchFamily="66" charset="0"/>
            </a:endParaRPr>
          </a:p>
        </p:txBody>
      </p:sp>
      <p:sp>
        <p:nvSpPr>
          <p:cNvPr id="6" name="Title 1"/>
          <p:cNvSpPr txBox="1">
            <a:spLocks/>
          </p:cNvSpPr>
          <p:nvPr/>
        </p:nvSpPr>
        <p:spPr>
          <a:xfrm>
            <a:off x="0" y="4005064"/>
            <a:ext cx="9144000" cy="2376264"/>
          </a:xfrm>
          <a:prstGeom prst="rect">
            <a:avLst/>
          </a:prstGeom>
          <a:ln>
            <a:noFill/>
          </a:ln>
        </p:spPr>
        <p:txBody>
          <a:bodyPr vert="horz" lIns="0" tIns="0" rIns="18288" bIns="0" anchor="b">
            <a:normAutofit fontScale="97500"/>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en-GB" dirty="0">
                <a:solidFill>
                  <a:schemeClr val="tx1"/>
                </a:solidFill>
                <a:latin typeface="Comic Sans MS" panose="030F0702030302020204" pitchFamily="66" charset="0"/>
              </a:rPr>
              <a:t/>
            </a:r>
            <a:br>
              <a:rPr lang="en-GB" dirty="0">
                <a:solidFill>
                  <a:schemeClr val="tx1"/>
                </a:solidFill>
                <a:latin typeface="Comic Sans MS" panose="030F0702030302020204" pitchFamily="66" charset="0"/>
              </a:rPr>
            </a:br>
            <a:endParaRPr lang="en-GB" dirty="0">
              <a:solidFill>
                <a:schemeClr val="tx1"/>
              </a:solidFill>
              <a:latin typeface="Bradley Hand ITC" panose="03070402050302030203" pitchFamily="66" charset="0"/>
            </a:endParaRPr>
          </a:p>
        </p:txBody>
      </p:sp>
    </p:spTree>
    <p:extLst>
      <p:ext uri="{BB962C8B-B14F-4D97-AF65-F5344CB8AC3E}">
        <p14:creationId xmlns:p14="http://schemas.microsoft.com/office/powerpoint/2010/main" val="1573652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07504" y="476672"/>
            <a:ext cx="9036496" cy="7560840"/>
          </a:xfrm>
          <a:prstGeom prst="rect">
            <a:avLst/>
          </a:prstGeom>
          <a:ln>
            <a:noFill/>
          </a:ln>
        </p:spPr>
        <p:txBody>
          <a:bodyPr vert="horz" lIns="0" tIns="0" rIns="18288" bIns="0" anchor="b">
            <a:normAutofit fontScale="97500" lnSpcReduction="10000"/>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endParaRPr lang="en-GB" dirty="0">
              <a:solidFill>
                <a:schemeClr val="tx1"/>
              </a:solidFill>
              <a:latin typeface="Comic Sans MS" panose="030F0702030302020204" pitchFamily="66" charset="0"/>
            </a:endParaRPr>
          </a:p>
          <a:p>
            <a:pPr algn="ctr"/>
            <a:r>
              <a:rPr lang="en-GB" dirty="0">
                <a:solidFill>
                  <a:schemeClr val="tx1"/>
                </a:solidFill>
                <a:latin typeface="Comic Sans MS" panose="030F0702030302020204" pitchFamily="66" charset="0"/>
              </a:rPr>
              <a:t>To help us achieve our</a:t>
            </a:r>
          </a:p>
          <a:p>
            <a:pPr algn="ctr"/>
            <a:r>
              <a:rPr lang="en-GB" dirty="0">
                <a:solidFill>
                  <a:schemeClr val="tx1"/>
                </a:solidFill>
                <a:latin typeface="Comic Sans MS" panose="030F0702030302020204" pitchFamily="66" charset="0"/>
              </a:rPr>
              <a:t>school Vision &amp; Values </a:t>
            </a:r>
          </a:p>
          <a:p>
            <a:pPr algn="l"/>
            <a:endParaRPr lang="en-GB" dirty="0">
              <a:solidFill>
                <a:schemeClr val="tx1"/>
              </a:solidFill>
              <a:latin typeface="Comic Sans MS" panose="030F0702030302020204" pitchFamily="66" charset="0"/>
            </a:endParaRPr>
          </a:p>
          <a:p>
            <a:pPr algn="l"/>
            <a:r>
              <a:rPr lang="en-GB" dirty="0">
                <a:solidFill>
                  <a:schemeClr val="tx1"/>
                </a:solidFill>
                <a:latin typeface="Comic Sans MS" panose="030F0702030302020204" pitchFamily="66" charset="0"/>
              </a:rPr>
              <a:t>Our School Aims Are:</a:t>
            </a:r>
          </a:p>
          <a:p>
            <a:pPr marL="304800" algn="l"/>
            <a:r>
              <a:rPr lang="en-GB" sz="6000" dirty="0">
                <a:solidFill>
                  <a:srgbClr val="FF0000"/>
                </a:solidFill>
                <a:effectLst/>
                <a:latin typeface="Bradley Hand ITC" panose="03070402050302030203" pitchFamily="66" charset="0"/>
                <a:ea typeface="Times New Roman" panose="02020603050405020304" pitchFamily="18" charset="0"/>
                <a:cs typeface="Arial" panose="020B0604020202020204" pitchFamily="34" charset="0"/>
              </a:rPr>
              <a:t>B</a:t>
            </a:r>
            <a:r>
              <a:rPr lang="en-GB" sz="6000" dirty="0">
                <a:solidFill>
                  <a:srgbClr val="000000"/>
                </a:solidFill>
                <a:effectLst/>
                <a:latin typeface="Bradley Hand ITC" panose="03070402050302030203" pitchFamily="66" charset="0"/>
                <a:ea typeface="Times New Roman" panose="02020603050405020304" pitchFamily="18" charset="0"/>
                <a:cs typeface="Arial" panose="020B0604020202020204" pitchFamily="34" charset="0"/>
              </a:rPr>
              <a:t>e Brave</a:t>
            </a:r>
            <a:endParaRPr lang="en-GB" dirty="0">
              <a:effectLst/>
              <a:latin typeface="Bradley Hand ITC" panose="03070402050302030203" pitchFamily="66" charset="0"/>
            </a:endParaRPr>
          </a:p>
          <a:p>
            <a:pPr marL="304800" algn="l"/>
            <a:r>
              <a:rPr lang="en-GB" sz="6000" dirty="0">
                <a:solidFill>
                  <a:srgbClr val="FF0000"/>
                </a:solidFill>
                <a:effectLst/>
                <a:latin typeface="Bradley Hand ITC" panose="03070402050302030203" pitchFamily="66" charset="0"/>
                <a:ea typeface="Times New Roman" panose="02020603050405020304" pitchFamily="18" charset="0"/>
                <a:cs typeface="Arial" panose="020B0604020202020204" pitchFamily="34" charset="0"/>
              </a:rPr>
              <a:t>U</a:t>
            </a:r>
            <a:r>
              <a:rPr lang="en-GB" sz="6000" dirty="0">
                <a:solidFill>
                  <a:srgbClr val="000000"/>
                </a:solidFill>
                <a:effectLst/>
                <a:latin typeface="Bradley Hand ITC" panose="03070402050302030203" pitchFamily="66" charset="0"/>
                <a:ea typeface="Times New Roman" panose="02020603050405020304" pitchFamily="18" charset="0"/>
                <a:cs typeface="Arial" panose="020B0604020202020204" pitchFamily="34" charset="0"/>
              </a:rPr>
              <a:t>nleash Creativity</a:t>
            </a:r>
            <a:endParaRPr lang="en-GB" dirty="0">
              <a:effectLst/>
              <a:latin typeface="Bradley Hand ITC" panose="03070402050302030203" pitchFamily="66" charset="0"/>
            </a:endParaRPr>
          </a:p>
          <a:p>
            <a:pPr marL="304800" algn="l"/>
            <a:r>
              <a:rPr lang="en-GB" sz="6000" dirty="0">
                <a:solidFill>
                  <a:srgbClr val="FF0000"/>
                </a:solidFill>
                <a:effectLst/>
                <a:latin typeface="Bradley Hand ITC" panose="03070402050302030203" pitchFamily="66" charset="0"/>
                <a:ea typeface="Times New Roman" panose="02020603050405020304" pitchFamily="18" charset="0"/>
                <a:cs typeface="Arial" panose="020B0604020202020204" pitchFamily="34" charset="0"/>
              </a:rPr>
              <a:t>D</a:t>
            </a:r>
            <a:r>
              <a:rPr lang="en-GB" sz="6000" dirty="0">
                <a:solidFill>
                  <a:srgbClr val="000000"/>
                </a:solidFill>
                <a:effectLst/>
                <a:latin typeface="Bradley Hand ITC" panose="03070402050302030203" pitchFamily="66" charset="0"/>
                <a:ea typeface="Times New Roman" panose="02020603050405020304" pitchFamily="18" charset="0"/>
                <a:cs typeface="Arial" panose="020B0604020202020204" pitchFamily="34" charset="0"/>
              </a:rPr>
              <a:t>emonstrate Excellence</a:t>
            </a:r>
            <a:endParaRPr lang="en-GB" dirty="0">
              <a:effectLst/>
              <a:latin typeface="Bradley Hand ITC" panose="03070402050302030203" pitchFamily="66" charset="0"/>
            </a:endParaRPr>
          </a:p>
          <a:p>
            <a:pPr marL="304800" algn="l"/>
            <a:r>
              <a:rPr lang="en-GB" sz="6000" dirty="0">
                <a:solidFill>
                  <a:srgbClr val="FF0000"/>
                </a:solidFill>
                <a:effectLst/>
                <a:latin typeface="Bradley Hand ITC" panose="03070402050302030203" pitchFamily="66" charset="0"/>
                <a:ea typeface="Times New Roman" panose="02020603050405020304" pitchFamily="18" charset="0"/>
                <a:cs typeface="Arial" panose="020B0604020202020204" pitchFamily="34" charset="0"/>
              </a:rPr>
              <a:t>S</a:t>
            </a:r>
            <a:r>
              <a:rPr lang="en-GB" sz="6000" dirty="0">
                <a:solidFill>
                  <a:srgbClr val="000000"/>
                </a:solidFill>
                <a:effectLst/>
                <a:latin typeface="Bradley Hand ITC" panose="03070402050302030203" pitchFamily="66" charset="0"/>
                <a:ea typeface="Times New Roman" panose="02020603050405020304" pitchFamily="18" charset="0"/>
                <a:cs typeface="Arial" panose="020B0604020202020204" pitchFamily="34" charset="0"/>
              </a:rPr>
              <a:t>how/Radiate Enthusiasm</a:t>
            </a:r>
            <a:endParaRPr lang="en-GB" dirty="0">
              <a:effectLst/>
              <a:latin typeface="Bradley Hand ITC" panose="03070402050302030203" pitchFamily="66" charset="0"/>
            </a:endParaRPr>
          </a:p>
          <a:p>
            <a:pPr algn="l"/>
            <a:endParaRPr lang="en-GB" dirty="0">
              <a:solidFill>
                <a:schemeClr val="tx1"/>
              </a:solidFill>
              <a:latin typeface="Comic Sans MS" panose="030F0702030302020204" pitchFamily="66" charset="0"/>
            </a:endParaRPr>
          </a:p>
          <a:p>
            <a:pPr algn="l"/>
            <a:endParaRPr lang="en-GB" dirty="0">
              <a:solidFill>
                <a:schemeClr val="tx1"/>
              </a:solidFill>
              <a:latin typeface="Bradley Hand ITC" panose="03070402050302030203" pitchFamily="66" charset="0"/>
            </a:endParaRPr>
          </a:p>
        </p:txBody>
      </p:sp>
      <p:sp>
        <p:nvSpPr>
          <p:cNvPr id="6" name="Title 1"/>
          <p:cNvSpPr txBox="1">
            <a:spLocks/>
          </p:cNvSpPr>
          <p:nvPr/>
        </p:nvSpPr>
        <p:spPr>
          <a:xfrm>
            <a:off x="0" y="4005064"/>
            <a:ext cx="9144000" cy="1008112"/>
          </a:xfrm>
          <a:prstGeom prst="rect">
            <a:avLst/>
          </a:prstGeom>
          <a:ln>
            <a:noFill/>
          </a:ln>
        </p:spPr>
        <p:txBody>
          <a:bodyPr vert="horz" lIns="0" tIns="0" rIns="18288" bIns="0" anchor="b">
            <a:normAutofit fontScale="67500" lnSpcReduction="20000"/>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en-GB" dirty="0">
                <a:solidFill>
                  <a:schemeClr val="tx1"/>
                </a:solidFill>
                <a:latin typeface="Comic Sans MS" panose="030F0702030302020204" pitchFamily="66" charset="0"/>
              </a:rPr>
              <a:t/>
            </a:r>
            <a:br>
              <a:rPr lang="en-GB" dirty="0">
                <a:solidFill>
                  <a:schemeClr val="tx1"/>
                </a:solidFill>
                <a:latin typeface="Comic Sans MS" panose="030F0702030302020204" pitchFamily="66" charset="0"/>
              </a:rPr>
            </a:br>
            <a:endParaRPr lang="en-GB" dirty="0">
              <a:solidFill>
                <a:schemeClr val="tx1"/>
              </a:solidFill>
              <a:latin typeface="Bradley Hand ITC" panose="03070402050302030203" pitchFamily="66" charset="0"/>
            </a:endParaRPr>
          </a:p>
        </p:txBody>
      </p:sp>
    </p:spTree>
    <p:extLst>
      <p:ext uri="{BB962C8B-B14F-4D97-AF65-F5344CB8AC3E}">
        <p14:creationId xmlns:p14="http://schemas.microsoft.com/office/powerpoint/2010/main" val="1716535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620688"/>
            <a:ext cx="8424936" cy="792088"/>
          </a:xfrm>
        </p:spPr>
        <p:txBody>
          <a:bodyPr>
            <a:normAutofit fontScale="90000"/>
          </a:bodyPr>
          <a:lstStyle/>
          <a:p>
            <a:pPr algn="ctr"/>
            <a:r>
              <a:rPr lang="en-GB" sz="6600" dirty="0">
                <a:latin typeface="Comic Sans MS" pitchFamily="66" charset="0"/>
              </a:rPr>
              <a:t>Welcome to Primary 4   </a:t>
            </a: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1176" t="10100" b="15350"/>
          <a:stretch/>
        </p:blipFill>
        <p:spPr>
          <a:xfrm rot="10800000">
            <a:off x="35496" y="1683503"/>
            <a:ext cx="9067079" cy="512987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20688"/>
            <a:ext cx="7851648" cy="1152128"/>
          </a:xfrm>
        </p:spPr>
        <p:txBody>
          <a:bodyPr>
            <a:normAutofit fontScale="90000"/>
          </a:bodyPr>
          <a:lstStyle/>
          <a:p>
            <a:pPr algn="ctr"/>
            <a:r>
              <a:rPr lang="en-GB" sz="6600" dirty="0">
                <a:latin typeface="Comic Sans MS" pitchFamily="66" charset="0"/>
              </a:rPr>
              <a:t>Teacher Introduction </a:t>
            </a:r>
          </a:p>
        </p:txBody>
      </p:sp>
      <p:sp>
        <p:nvSpPr>
          <p:cNvPr id="3" name="Subtitle 2"/>
          <p:cNvSpPr>
            <a:spLocks noGrp="1"/>
          </p:cNvSpPr>
          <p:nvPr>
            <p:ph type="subTitle" idx="1"/>
          </p:nvPr>
        </p:nvSpPr>
        <p:spPr>
          <a:xfrm>
            <a:off x="971600" y="2492896"/>
            <a:ext cx="7416496" cy="3888432"/>
          </a:xfrm>
        </p:spPr>
        <p:txBody>
          <a:bodyPr>
            <a:normAutofit/>
          </a:bodyPr>
          <a:lstStyle/>
          <a:p>
            <a:pPr algn="l"/>
            <a:r>
              <a:rPr lang="en-GB" sz="4800" dirty="0">
                <a:latin typeface="Bradley Hand ITC" panose="03070402050302030203" pitchFamily="66" charset="0"/>
              </a:rPr>
              <a:t>Julie </a:t>
            </a:r>
            <a:r>
              <a:rPr lang="en-GB" sz="4800" dirty="0" err="1" smtClean="0">
                <a:latin typeface="Bradley Hand ITC" panose="03070402050302030203" pitchFamily="66" charset="0"/>
              </a:rPr>
              <a:t>Degnan</a:t>
            </a:r>
            <a:endParaRPr lang="en-GB" sz="4800" dirty="0">
              <a:latin typeface="Bradley Hand ITC" panose="03070402050302030203" pitchFamily="66" charset="0"/>
            </a:endParaRPr>
          </a:p>
          <a:p>
            <a:pPr algn="l"/>
            <a:endParaRPr lang="en-GB" sz="4800" dirty="0">
              <a:latin typeface="Bradley Hand ITC" panose="03070402050302030203" pitchFamily="66" charset="0"/>
            </a:endParaRPr>
          </a:p>
          <a:p>
            <a:pPr algn="l"/>
            <a:endParaRPr lang="en-GB" sz="4800" dirty="0">
              <a:latin typeface="Bradley Hand ITC" panose="03070402050302030203"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1340768"/>
          </a:xfrm>
        </p:spPr>
        <p:txBody>
          <a:bodyPr>
            <a:normAutofit fontScale="90000"/>
          </a:bodyPr>
          <a:lstStyle/>
          <a:p>
            <a:pPr algn="ctr"/>
            <a:r>
              <a:rPr lang="en-GB" sz="6600" dirty="0">
                <a:latin typeface="Comic Sans MS" pitchFamily="66" charset="0"/>
              </a:rPr>
              <a:t>Classroom Procedures </a:t>
            </a:r>
          </a:p>
        </p:txBody>
      </p:sp>
      <p:sp>
        <p:nvSpPr>
          <p:cNvPr id="3" name="Subtitle 2"/>
          <p:cNvSpPr>
            <a:spLocks noGrp="1"/>
          </p:cNvSpPr>
          <p:nvPr>
            <p:ph type="subTitle" idx="1"/>
          </p:nvPr>
        </p:nvSpPr>
        <p:spPr>
          <a:xfrm>
            <a:off x="533400" y="1412776"/>
            <a:ext cx="7854696" cy="4968552"/>
          </a:xfrm>
        </p:spPr>
        <p:txBody>
          <a:bodyPr>
            <a:normAutofit fontScale="55000" lnSpcReduction="20000"/>
          </a:bodyPr>
          <a:lstStyle/>
          <a:p>
            <a:pPr algn="ctr">
              <a:spcBef>
                <a:spcPct val="0"/>
              </a:spcBef>
              <a:defRPr/>
            </a:pPr>
            <a:r>
              <a:rPr lang="en-US" altLang="en-US" sz="4800" dirty="0">
                <a:latin typeface="Comic Sans MS" panose="030F0702030302020204" pitchFamily="66" charset="0"/>
              </a:rPr>
              <a:t>Primary 4 Daily Routine:</a:t>
            </a:r>
          </a:p>
          <a:p>
            <a:pPr algn="ctr">
              <a:spcBef>
                <a:spcPct val="0"/>
              </a:spcBef>
              <a:defRPr/>
            </a:pPr>
            <a:endParaRPr lang="en-US" altLang="en-US" sz="4800" dirty="0">
              <a:latin typeface="Comic Sans MS" panose="030F0702030302020204" pitchFamily="66" charset="0"/>
            </a:endParaRPr>
          </a:p>
          <a:p>
            <a:pPr marL="514350" indent="-514350" algn="l">
              <a:spcBef>
                <a:spcPct val="0"/>
              </a:spcBef>
              <a:buFontTx/>
              <a:buAutoNum type="arabicPeriod"/>
              <a:defRPr/>
            </a:pPr>
            <a:r>
              <a:rPr lang="en-US" altLang="en-US" sz="4800" dirty="0">
                <a:latin typeface="Comic Sans MS" panose="030F0702030302020204" pitchFamily="66" charset="0"/>
              </a:rPr>
              <a:t>Lines are taken in</a:t>
            </a:r>
          </a:p>
          <a:p>
            <a:pPr marL="514350" indent="-514350" algn="l">
              <a:spcBef>
                <a:spcPct val="0"/>
              </a:spcBef>
              <a:buFontTx/>
              <a:buAutoNum type="arabicPeriod"/>
              <a:defRPr/>
            </a:pPr>
            <a:r>
              <a:rPr lang="en-US" altLang="en-US" sz="4800" dirty="0">
                <a:latin typeface="Comic Sans MS" panose="030F0702030302020204" pitchFamily="66" charset="0"/>
              </a:rPr>
              <a:t>Materials </a:t>
            </a:r>
            <a:r>
              <a:rPr lang="en-US" altLang="en-US" sz="4800" dirty="0" err="1">
                <a:latin typeface="Comic Sans MS" panose="030F0702030302020204" pitchFamily="66" charset="0"/>
              </a:rPr>
              <a:t>organised</a:t>
            </a:r>
            <a:r>
              <a:rPr lang="en-US" altLang="en-US" sz="4800" dirty="0">
                <a:latin typeface="Comic Sans MS" panose="030F0702030302020204" pitchFamily="66" charset="0"/>
              </a:rPr>
              <a:t>, snacks in trays</a:t>
            </a:r>
          </a:p>
          <a:p>
            <a:pPr marL="514350" indent="-514350" algn="l">
              <a:spcBef>
                <a:spcPct val="0"/>
              </a:spcBef>
              <a:buFontTx/>
              <a:buAutoNum type="arabicPeriod"/>
              <a:defRPr/>
            </a:pPr>
            <a:r>
              <a:rPr lang="en-US" altLang="en-US" sz="4800" dirty="0">
                <a:latin typeface="Comic Sans MS" panose="030F0702030302020204" pitchFamily="66" charset="0"/>
              </a:rPr>
              <a:t>Prayers</a:t>
            </a:r>
          </a:p>
          <a:p>
            <a:pPr marL="514350" indent="-514350" algn="l">
              <a:spcBef>
                <a:spcPct val="0"/>
              </a:spcBef>
              <a:buFontTx/>
              <a:buAutoNum type="arabicPeriod"/>
              <a:defRPr/>
            </a:pPr>
            <a:r>
              <a:rPr lang="en-US" altLang="en-US" sz="4800" dirty="0">
                <a:latin typeface="Comic Sans MS" panose="030F0702030302020204" pitchFamily="66" charset="0"/>
              </a:rPr>
              <a:t>Check in and admin</a:t>
            </a:r>
          </a:p>
          <a:p>
            <a:pPr marL="514350" indent="-514350" algn="l">
              <a:spcBef>
                <a:spcPct val="0"/>
              </a:spcBef>
              <a:buFontTx/>
              <a:buAutoNum type="arabicPeriod"/>
              <a:defRPr/>
            </a:pPr>
            <a:r>
              <a:rPr lang="en-US" altLang="en-US" sz="4800" dirty="0">
                <a:latin typeface="Comic Sans MS" panose="030F0702030302020204" pitchFamily="66" charset="0"/>
              </a:rPr>
              <a:t>Spelling words copied down </a:t>
            </a:r>
          </a:p>
          <a:p>
            <a:pPr marL="514350" indent="-514350" algn="l">
              <a:spcBef>
                <a:spcPct val="0"/>
              </a:spcBef>
              <a:buFontTx/>
              <a:buAutoNum type="arabicPeriod"/>
              <a:defRPr/>
            </a:pPr>
            <a:r>
              <a:rPr lang="en-US" altLang="en-US" sz="4800" dirty="0">
                <a:latin typeface="Comic Sans MS" panose="030F0702030302020204" pitchFamily="66" charset="0"/>
              </a:rPr>
              <a:t>Homework is set and explained on a Monday (due back on a Friday)</a:t>
            </a:r>
          </a:p>
          <a:p>
            <a:pPr marL="514350" indent="-514350" algn="l">
              <a:spcBef>
                <a:spcPct val="0"/>
              </a:spcBef>
              <a:buFontTx/>
              <a:buAutoNum type="arabicPeriod"/>
              <a:defRPr/>
            </a:pPr>
            <a:r>
              <a:rPr lang="en-US" altLang="en-US" sz="4800" dirty="0">
                <a:latin typeface="Comic Sans MS" panose="030F0702030302020204" pitchFamily="66" charset="0"/>
              </a:rPr>
              <a:t>Tasks set, targets displayed</a:t>
            </a:r>
          </a:p>
          <a:p>
            <a:pPr marL="514350" indent="-514350" algn="l">
              <a:spcBef>
                <a:spcPct val="0"/>
              </a:spcBef>
              <a:buFontTx/>
              <a:buAutoNum type="arabicPeriod"/>
              <a:defRPr/>
            </a:pPr>
            <a:r>
              <a:rPr lang="en-US" altLang="en-US" sz="4800" dirty="0">
                <a:latin typeface="Comic Sans MS" panose="030F0702030302020204" pitchFamily="66" charset="0"/>
              </a:rPr>
              <a:t>“Have you finished?” board</a:t>
            </a:r>
          </a:p>
          <a:p>
            <a:pPr marL="514350" indent="-514350" algn="l">
              <a:spcBef>
                <a:spcPct val="0"/>
              </a:spcBef>
              <a:buFontTx/>
              <a:buAutoNum type="arabicPeriod"/>
              <a:defRPr/>
            </a:pPr>
            <a:r>
              <a:rPr lang="en-US" altLang="en-US" sz="4800" dirty="0">
                <a:latin typeface="Comic Sans MS" panose="030F0702030302020204" pitchFamily="66" charset="0"/>
              </a:rPr>
              <a:t>Daily Mile</a:t>
            </a:r>
          </a:p>
          <a:p>
            <a:pPr marL="514350" indent="-514350" algn="l">
              <a:spcBef>
                <a:spcPct val="0"/>
              </a:spcBef>
              <a:buFontTx/>
              <a:buAutoNum type="arabicPeriod"/>
              <a:defRPr/>
            </a:pPr>
            <a:r>
              <a:rPr lang="en-US" altLang="en-US" sz="4800" dirty="0">
                <a:latin typeface="Comic Sans MS" panose="030F0702030302020204" pitchFamily="66" charset="0"/>
              </a:rPr>
              <a:t>Pupil of the Day</a:t>
            </a:r>
          </a:p>
          <a:p>
            <a:pPr marL="514350" indent="-514350" algn="l">
              <a:spcBef>
                <a:spcPct val="0"/>
              </a:spcBef>
              <a:buFontTx/>
              <a:buAutoNum type="arabicPeriod"/>
              <a:defRPr/>
            </a:pPr>
            <a:r>
              <a:rPr lang="en-US" altLang="en-US" sz="4800" dirty="0">
                <a:latin typeface="Comic Sans MS" panose="030F0702030302020204" pitchFamily="66" charset="0"/>
              </a:rPr>
              <a:t>Class story</a:t>
            </a:r>
            <a:endParaRPr lang="en-GB" sz="4800" dirty="0">
              <a:latin typeface="Comic Sans MS"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76672"/>
            <a:ext cx="7851648" cy="1512168"/>
          </a:xfrm>
        </p:spPr>
        <p:txBody>
          <a:bodyPr>
            <a:normAutofit fontScale="90000"/>
          </a:bodyPr>
          <a:lstStyle/>
          <a:p>
            <a:pPr algn="ctr"/>
            <a:r>
              <a:rPr lang="en-GB" sz="6600" dirty="0">
                <a:latin typeface="Comic Sans MS" pitchFamily="66" charset="0"/>
              </a:rPr>
              <a:t>Celebration Of Achievement  </a:t>
            </a:r>
          </a:p>
        </p:txBody>
      </p:sp>
      <p:sp>
        <p:nvSpPr>
          <p:cNvPr id="3" name="Subtitle 2"/>
          <p:cNvSpPr>
            <a:spLocks noGrp="1"/>
          </p:cNvSpPr>
          <p:nvPr>
            <p:ph type="subTitle" idx="1"/>
          </p:nvPr>
        </p:nvSpPr>
        <p:spPr>
          <a:xfrm>
            <a:off x="529220" y="2132856"/>
            <a:ext cx="7854696" cy="4968552"/>
          </a:xfrm>
        </p:spPr>
        <p:txBody>
          <a:bodyPr>
            <a:normAutofit/>
          </a:bodyPr>
          <a:lstStyle/>
          <a:p>
            <a:pPr algn="ctr">
              <a:spcBef>
                <a:spcPct val="0"/>
              </a:spcBef>
              <a:buFontTx/>
              <a:buAutoNum type="arabicPeriod"/>
            </a:pPr>
            <a:r>
              <a:rPr lang="en-GB" sz="4800" dirty="0">
                <a:latin typeface="Comic Sans MS" panose="030F0702030302020204" pitchFamily="66" charset="0"/>
              </a:rPr>
              <a:t> Praise &amp; Encouragement</a:t>
            </a:r>
          </a:p>
          <a:p>
            <a:pPr algn="ctr">
              <a:spcBef>
                <a:spcPct val="0"/>
              </a:spcBef>
              <a:buFontTx/>
              <a:buAutoNum type="arabicPeriod"/>
            </a:pPr>
            <a:r>
              <a:rPr lang="en-US" altLang="en-US" sz="4800" dirty="0">
                <a:latin typeface="Comic Sans MS" panose="030F0702030302020204" pitchFamily="66" charset="0"/>
              </a:rPr>
              <a:t>Class Charter/Rules</a:t>
            </a:r>
          </a:p>
          <a:p>
            <a:pPr algn="ctr">
              <a:spcBef>
                <a:spcPct val="0"/>
              </a:spcBef>
              <a:buFontTx/>
              <a:buAutoNum type="arabicPeriod"/>
            </a:pPr>
            <a:r>
              <a:rPr lang="en-US" altLang="en-US" sz="4800" dirty="0">
                <a:latin typeface="Comic Sans MS" panose="030F0702030302020204" pitchFamily="66" charset="0"/>
              </a:rPr>
              <a:t>Group marbles </a:t>
            </a:r>
          </a:p>
          <a:p>
            <a:pPr algn="ctr">
              <a:spcBef>
                <a:spcPct val="0"/>
              </a:spcBef>
              <a:buFontTx/>
              <a:buAutoNum type="arabicPeriod"/>
            </a:pPr>
            <a:r>
              <a:rPr lang="en-US" altLang="en-US" sz="4800" dirty="0">
                <a:latin typeface="Comic Sans MS" panose="030F0702030302020204" pitchFamily="66" charset="0"/>
              </a:rPr>
              <a:t>Stickers, stampers, formative comments</a:t>
            </a:r>
          </a:p>
          <a:p>
            <a:pPr algn="ctr">
              <a:spcBef>
                <a:spcPct val="0"/>
              </a:spcBef>
              <a:buFontTx/>
              <a:buAutoNum type="arabicPeriod"/>
            </a:pPr>
            <a:r>
              <a:rPr lang="en-US" sz="4800" dirty="0">
                <a:latin typeface="Comic Sans MS" panose="030F0702030302020204" pitchFamily="66" charset="0"/>
              </a:rPr>
              <a:t>House Points</a:t>
            </a:r>
            <a:endParaRPr lang="en-GB" sz="4800" dirty="0">
              <a:latin typeface="Comic Sans MS" panose="030F0702030302020204" pitchFamily="66" charset="0"/>
            </a:endParaRPr>
          </a:p>
        </p:txBody>
      </p:sp>
    </p:spTree>
    <p:extLst>
      <p:ext uri="{BB962C8B-B14F-4D97-AF65-F5344CB8AC3E}">
        <p14:creationId xmlns:p14="http://schemas.microsoft.com/office/powerpoint/2010/main" val="4219073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20688"/>
            <a:ext cx="7851648" cy="1728192"/>
          </a:xfrm>
        </p:spPr>
        <p:txBody>
          <a:bodyPr>
            <a:normAutofit fontScale="90000"/>
          </a:bodyPr>
          <a:lstStyle/>
          <a:p>
            <a:pPr algn="ctr"/>
            <a:r>
              <a:rPr lang="en-GB" sz="6600" dirty="0">
                <a:latin typeface="Comic Sans MS" pitchFamily="66" charset="0"/>
              </a:rPr>
              <a:t>Health &amp; Wellbeing Physical Exercise</a:t>
            </a:r>
          </a:p>
        </p:txBody>
      </p:sp>
      <p:sp>
        <p:nvSpPr>
          <p:cNvPr id="3" name="Subtitle 2"/>
          <p:cNvSpPr>
            <a:spLocks noGrp="1"/>
          </p:cNvSpPr>
          <p:nvPr>
            <p:ph type="subTitle" idx="1"/>
          </p:nvPr>
        </p:nvSpPr>
        <p:spPr>
          <a:xfrm>
            <a:off x="0" y="2348880"/>
            <a:ext cx="8892480" cy="4392488"/>
          </a:xfrm>
        </p:spPr>
        <p:txBody>
          <a:bodyPr>
            <a:normAutofit fontScale="47500" lnSpcReduction="20000"/>
          </a:bodyPr>
          <a:lstStyle/>
          <a:p>
            <a:pPr algn="ctr">
              <a:spcBef>
                <a:spcPct val="0"/>
              </a:spcBef>
            </a:pPr>
            <a:r>
              <a:rPr lang="en-US" altLang="en-US" sz="4800" dirty="0">
                <a:latin typeface="Comic Sans MS" panose="030F0702030302020204" pitchFamily="66" charset="0"/>
              </a:rPr>
              <a:t>P4 PE Days: Tuesdays and Thursdays</a:t>
            </a:r>
          </a:p>
          <a:p>
            <a:pPr algn="ctr">
              <a:spcBef>
                <a:spcPct val="0"/>
              </a:spcBef>
            </a:pPr>
            <a:endParaRPr lang="en-US" altLang="en-US" sz="4800" dirty="0">
              <a:latin typeface="Comic Sans MS" panose="030F0702030302020204" pitchFamily="66" charset="0"/>
            </a:endParaRPr>
          </a:p>
          <a:p>
            <a:pPr algn="ctr">
              <a:spcBef>
                <a:spcPct val="0"/>
              </a:spcBef>
            </a:pPr>
            <a:r>
              <a:rPr lang="en-US" altLang="en-US" sz="4800" dirty="0">
                <a:latin typeface="Comic Sans MS" panose="030F0702030302020204" pitchFamily="66" charset="0"/>
              </a:rPr>
              <a:t>Expectations… If possible children to wear their house </a:t>
            </a:r>
            <a:r>
              <a:rPr lang="en-US" altLang="en-US" sz="4800" dirty="0" err="1">
                <a:latin typeface="Comic Sans MS" panose="030F0702030302020204" pitchFamily="66" charset="0"/>
              </a:rPr>
              <a:t>colour</a:t>
            </a:r>
            <a:r>
              <a:rPr lang="en-US" altLang="en-US" sz="4800" dirty="0">
                <a:latin typeface="Comic Sans MS" panose="030F0702030302020204" pitchFamily="66" charset="0"/>
              </a:rPr>
              <a:t> as part of their PE kit. </a:t>
            </a:r>
          </a:p>
          <a:p>
            <a:pPr algn="ctr">
              <a:spcBef>
                <a:spcPct val="0"/>
              </a:spcBef>
            </a:pPr>
            <a:endParaRPr lang="en-US" altLang="en-US" sz="4800" dirty="0">
              <a:latin typeface="Comic Sans MS" panose="030F0702030302020204" pitchFamily="66" charset="0"/>
            </a:endParaRPr>
          </a:p>
          <a:p>
            <a:pPr algn="ctr">
              <a:spcBef>
                <a:spcPct val="0"/>
              </a:spcBef>
            </a:pPr>
            <a:r>
              <a:rPr lang="en-US" altLang="en-US" sz="4800" dirty="0">
                <a:latin typeface="Comic Sans MS" panose="030F0702030302020204" pitchFamily="66" charset="0"/>
              </a:rPr>
              <a:t>Long hair to be tied back.</a:t>
            </a:r>
          </a:p>
          <a:p>
            <a:pPr algn="ctr">
              <a:spcBef>
                <a:spcPct val="0"/>
              </a:spcBef>
            </a:pPr>
            <a:endParaRPr lang="en-US" altLang="en-US" sz="4800" dirty="0">
              <a:latin typeface="Comic Sans MS" panose="030F0702030302020204" pitchFamily="66" charset="0"/>
            </a:endParaRPr>
          </a:p>
          <a:p>
            <a:pPr algn="ctr">
              <a:spcBef>
                <a:spcPct val="0"/>
              </a:spcBef>
            </a:pPr>
            <a:r>
              <a:rPr lang="en-US" altLang="en-US" sz="4800" dirty="0" err="1">
                <a:latin typeface="Comic Sans MS" panose="030F0702030302020204" pitchFamily="66" charset="0"/>
              </a:rPr>
              <a:t>Jewellery</a:t>
            </a:r>
            <a:r>
              <a:rPr lang="en-US" altLang="en-US" sz="4800" dirty="0">
                <a:latin typeface="Comic Sans MS" panose="030F0702030302020204" pitchFamily="66" charset="0"/>
              </a:rPr>
              <a:t> removed (if earrings cannot be removed, they must be covered with tape, in-line with Renfrewshire Council policy)</a:t>
            </a:r>
          </a:p>
          <a:p>
            <a:pPr algn="ctr">
              <a:spcBef>
                <a:spcPct val="0"/>
              </a:spcBef>
            </a:pPr>
            <a:endParaRPr lang="en-US" altLang="en-US" sz="4800" dirty="0">
              <a:latin typeface="Comic Sans MS" panose="030F0702030302020204" pitchFamily="66" charset="0"/>
            </a:endParaRPr>
          </a:p>
          <a:p>
            <a:pPr algn="ctr">
              <a:spcBef>
                <a:spcPct val="0"/>
              </a:spcBef>
            </a:pPr>
            <a:r>
              <a:rPr lang="en-US" altLang="en-US" sz="4800" dirty="0">
                <a:latin typeface="Comic Sans MS" panose="030F0702030302020204" pitchFamily="66" charset="0"/>
              </a:rPr>
              <a:t>If your child forgets their PE kit then they will be asked to complete a reflection exercise.</a:t>
            </a:r>
          </a:p>
          <a:p>
            <a:pPr algn="ctr">
              <a:spcBef>
                <a:spcPct val="0"/>
              </a:spcBef>
            </a:pPr>
            <a:endParaRPr lang="en-US" altLang="en-US" sz="4800" dirty="0">
              <a:latin typeface="Comic Sans MS" panose="030F0702030302020204" pitchFamily="66" charset="0"/>
            </a:endParaRPr>
          </a:p>
          <a:p>
            <a:pPr algn="ctr">
              <a:spcBef>
                <a:spcPct val="0"/>
              </a:spcBef>
            </a:pPr>
            <a:r>
              <a:rPr lang="en-US" altLang="en-US" sz="4800" dirty="0">
                <a:latin typeface="Comic Sans MS" panose="030F0702030302020204" pitchFamily="66" charset="0"/>
              </a:rPr>
              <a:t>Daily Mile</a:t>
            </a:r>
          </a:p>
          <a:p>
            <a:pPr algn="ctr">
              <a:spcBef>
                <a:spcPct val="0"/>
              </a:spcBef>
            </a:pPr>
            <a:endParaRPr lang="en-US" altLang="en-US" sz="4800" dirty="0">
              <a:latin typeface="Comic Sans MS" panose="030F0702030302020204" pitchFamily="66" charset="0"/>
            </a:endParaRPr>
          </a:p>
          <a:p>
            <a:pPr algn="ctr">
              <a:spcBef>
                <a:spcPct val="0"/>
              </a:spcBef>
            </a:pPr>
            <a:endParaRPr lang="en-US" altLang="en-US" sz="4800" dirty="0">
              <a:solidFill>
                <a:schemeClr val="bg1"/>
              </a:solidFill>
              <a:latin typeface="Century Gothic" panose="020B0502020202020204" pitchFamily="34" charset="0"/>
            </a:endParaRPr>
          </a:p>
          <a:p>
            <a:pPr algn="l"/>
            <a:endParaRPr lang="en-GB" sz="4800" dirty="0">
              <a:latin typeface="Comic Sans MS" pitchFamily="66" charset="0"/>
            </a:endParaRPr>
          </a:p>
        </p:txBody>
      </p:sp>
    </p:spTree>
    <p:extLst>
      <p:ext uri="{BB962C8B-B14F-4D97-AF65-F5344CB8AC3E}">
        <p14:creationId xmlns:p14="http://schemas.microsoft.com/office/powerpoint/2010/main" val="654585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9392"/>
            <a:ext cx="7851648" cy="1080120"/>
          </a:xfrm>
        </p:spPr>
        <p:txBody>
          <a:bodyPr>
            <a:noAutofit/>
          </a:bodyPr>
          <a:lstStyle/>
          <a:p>
            <a:pPr algn="ctr"/>
            <a:r>
              <a:rPr lang="en-GB" sz="5400" dirty="0">
                <a:latin typeface="Comic Sans MS" pitchFamily="66" charset="0"/>
              </a:rPr>
              <a:t>Weekly Curricular Map</a:t>
            </a:r>
          </a:p>
        </p:txBody>
      </p:sp>
      <p:graphicFrame>
        <p:nvGraphicFramePr>
          <p:cNvPr id="4" name="Table 3">
            <a:extLst>
              <a:ext uri="{FF2B5EF4-FFF2-40B4-BE49-F238E27FC236}">
                <a16:creationId xmlns:a16="http://schemas.microsoft.com/office/drawing/2014/main" id="{D0D27EB1-E14B-4ADA-8A1B-789529A6A641}"/>
              </a:ext>
            </a:extLst>
          </p:cNvPr>
          <p:cNvGraphicFramePr>
            <a:graphicFrameLocks noGrp="1"/>
          </p:cNvGraphicFramePr>
          <p:nvPr>
            <p:extLst>
              <p:ext uri="{D42A27DB-BD31-4B8C-83A1-F6EECF244321}">
                <p14:modId xmlns:p14="http://schemas.microsoft.com/office/powerpoint/2010/main" val="2643051443"/>
              </p:ext>
            </p:extLst>
          </p:nvPr>
        </p:nvGraphicFramePr>
        <p:xfrm>
          <a:off x="683568" y="1057982"/>
          <a:ext cx="7711006" cy="5755394"/>
        </p:xfrm>
        <a:graphic>
          <a:graphicData uri="http://schemas.openxmlformats.org/drawingml/2006/table">
            <a:tbl>
              <a:tblPr>
                <a:tableStyleId>{5C22544A-7EE6-4342-B048-85BDC9FD1C3A}</a:tableStyleId>
              </a:tblPr>
              <a:tblGrid>
                <a:gridCol w="786787">
                  <a:extLst>
                    <a:ext uri="{9D8B030D-6E8A-4147-A177-3AD203B41FA5}">
                      <a16:colId xmlns:a16="http://schemas.microsoft.com/office/drawing/2014/main" val="528298944"/>
                    </a:ext>
                  </a:extLst>
                </a:gridCol>
                <a:gridCol w="1439361">
                  <a:extLst>
                    <a:ext uri="{9D8B030D-6E8A-4147-A177-3AD203B41FA5}">
                      <a16:colId xmlns:a16="http://schemas.microsoft.com/office/drawing/2014/main" val="785226670"/>
                    </a:ext>
                  </a:extLst>
                </a:gridCol>
                <a:gridCol w="1370942">
                  <a:extLst>
                    <a:ext uri="{9D8B030D-6E8A-4147-A177-3AD203B41FA5}">
                      <a16:colId xmlns:a16="http://schemas.microsoft.com/office/drawing/2014/main" val="2409291220"/>
                    </a:ext>
                  </a:extLst>
                </a:gridCol>
                <a:gridCol w="1371487">
                  <a:extLst>
                    <a:ext uri="{9D8B030D-6E8A-4147-A177-3AD203B41FA5}">
                      <a16:colId xmlns:a16="http://schemas.microsoft.com/office/drawing/2014/main" val="3275825660"/>
                    </a:ext>
                  </a:extLst>
                </a:gridCol>
                <a:gridCol w="1273705">
                  <a:extLst>
                    <a:ext uri="{9D8B030D-6E8A-4147-A177-3AD203B41FA5}">
                      <a16:colId xmlns:a16="http://schemas.microsoft.com/office/drawing/2014/main" val="158537705"/>
                    </a:ext>
                  </a:extLst>
                </a:gridCol>
                <a:gridCol w="1468724">
                  <a:extLst>
                    <a:ext uri="{9D8B030D-6E8A-4147-A177-3AD203B41FA5}">
                      <a16:colId xmlns:a16="http://schemas.microsoft.com/office/drawing/2014/main" val="606894610"/>
                    </a:ext>
                  </a:extLst>
                </a:gridCol>
              </a:tblGrid>
              <a:tr h="177977">
                <a:tc>
                  <a:txBody>
                    <a:bodyPr/>
                    <a:lstStyle/>
                    <a:p>
                      <a:pPr hangingPunct="0">
                        <a:spcAft>
                          <a:spcPts val="0"/>
                        </a:spcAft>
                      </a:pPr>
                      <a:r>
                        <a:rPr lang="en-GB" sz="1000" b="0" kern="150" dirty="0">
                          <a:effectLst/>
                          <a:latin typeface="Arial" panose="020B0604020202020204" pitchFamily="34" charset="0"/>
                          <a:cs typeface="Arial" panose="020B0604020202020204" pitchFamily="34" charset="0"/>
                        </a:rPr>
                        <a:t> </a:t>
                      </a:r>
                      <a:endParaRPr lang="en-GB" sz="1000" b="0" kern="150" dirty="0">
                        <a:effectLst/>
                        <a:latin typeface="Arial" panose="020B0604020202020204" pitchFamily="34" charset="0"/>
                        <a:ea typeface="Times New Roman" panose="02020603050405020304" pitchFamily="18" charset="0"/>
                        <a:cs typeface="Arial" panose="020B0604020202020204" pitchFamily="34" charset="0"/>
                      </a:endParaRPr>
                    </a:p>
                  </a:txBody>
                  <a:tcPr marL="49629" marR="49629" marT="0" marB="0"/>
                </a:tc>
                <a:tc>
                  <a:txBody>
                    <a:bodyPr/>
                    <a:lstStyle/>
                    <a:p>
                      <a:pPr algn="ctr" hangingPunct="0">
                        <a:spcAft>
                          <a:spcPts val="0"/>
                        </a:spcAft>
                      </a:pPr>
                      <a:r>
                        <a:rPr lang="en-GB" sz="1000" b="1" kern="150">
                          <a:effectLst/>
                          <a:latin typeface="Arial" panose="020B0604020202020204" pitchFamily="34" charset="0"/>
                          <a:cs typeface="Arial" panose="020B0604020202020204" pitchFamily="34" charset="0"/>
                        </a:rPr>
                        <a:t>Monday</a:t>
                      </a:r>
                      <a:endParaRPr lang="en-GB" sz="1000" b="1" kern="150">
                        <a:effectLst/>
                        <a:latin typeface="Arial" panose="020B0604020202020204" pitchFamily="34" charset="0"/>
                        <a:ea typeface="Times New Roman" panose="02020603050405020304" pitchFamily="18" charset="0"/>
                        <a:cs typeface="Arial" panose="020B0604020202020204" pitchFamily="34" charset="0"/>
                      </a:endParaRPr>
                    </a:p>
                  </a:txBody>
                  <a:tcPr marL="49629" marR="49629" marT="0" marB="0"/>
                </a:tc>
                <a:tc>
                  <a:txBody>
                    <a:bodyPr/>
                    <a:lstStyle/>
                    <a:p>
                      <a:pPr algn="ctr" hangingPunct="0">
                        <a:spcAft>
                          <a:spcPts val="0"/>
                        </a:spcAft>
                      </a:pPr>
                      <a:r>
                        <a:rPr lang="en-GB" sz="1000" b="1" kern="150">
                          <a:effectLst/>
                          <a:latin typeface="Arial" panose="020B0604020202020204" pitchFamily="34" charset="0"/>
                          <a:cs typeface="Arial" panose="020B0604020202020204" pitchFamily="34" charset="0"/>
                        </a:rPr>
                        <a:t>Tuesday</a:t>
                      </a:r>
                      <a:endParaRPr lang="en-GB" sz="1000" b="1" kern="150">
                        <a:effectLst/>
                        <a:latin typeface="Arial" panose="020B0604020202020204" pitchFamily="34" charset="0"/>
                        <a:ea typeface="Times New Roman" panose="02020603050405020304" pitchFamily="18" charset="0"/>
                        <a:cs typeface="Arial" panose="020B0604020202020204" pitchFamily="34" charset="0"/>
                      </a:endParaRPr>
                    </a:p>
                  </a:txBody>
                  <a:tcPr marL="49629" marR="49629" marT="0" marB="0"/>
                </a:tc>
                <a:tc>
                  <a:txBody>
                    <a:bodyPr/>
                    <a:lstStyle/>
                    <a:p>
                      <a:pPr algn="ctr" hangingPunct="0">
                        <a:spcAft>
                          <a:spcPts val="0"/>
                        </a:spcAft>
                      </a:pPr>
                      <a:r>
                        <a:rPr lang="en-GB" sz="1000" b="1" kern="150">
                          <a:effectLst/>
                          <a:latin typeface="Arial" panose="020B0604020202020204" pitchFamily="34" charset="0"/>
                          <a:cs typeface="Arial" panose="020B0604020202020204" pitchFamily="34" charset="0"/>
                        </a:rPr>
                        <a:t>Wednesday</a:t>
                      </a:r>
                      <a:endParaRPr lang="en-GB" sz="1000" b="1" kern="150">
                        <a:effectLst/>
                        <a:latin typeface="Arial" panose="020B0604020202020204" pitchFamily="34" charset="0"/>
                        <a:ea typeface="Times New Roman" panose="02020603050405020304" pitchFamily="18" charset="0"/>
                        <a:cs typeface="Arial" panose="020B0604020202020204" pitchFamily="34" charset="0"/>
                      </a:endParaRPr>
                    </a:p>
                  </a:txBody>
                  <a:tcPr marL="49629" marR="49629" marT="0" marB="0"/>
                </a:tc>
                <a:tc>
                  <a:txBody>
                    <a:bodyPr/>
                    <a:lstStyle/>
                    <a:p>
                      <a:pPr algn="ctr" hangingPunct="0">
                        <a:spcAft>
                          <a:spcPts val="0"/>
                        </a:spcAft>
                      </a:pPr>
                      <a:r>
                        <a:rPr lang="en-GB" sz="1000" b="1" kern="150">
                          <a:effectLst/>
                          <a:latin typeface="Arial" panose="020B0604020202020204" pitchFamily="34" charset="0"/>
                          <a:cs typeface="Arial" panose="020B0604020202020204" pitchFamily="34" charset="0"/>
                        </a:rPr>
                        <a:t>Thursday</a:t>
                      </a:r>
                      <a:endParaRPr lang="en-GB" sz="1000" b="1" kern="150">
                        <a:effectLst/>
                        <a:latin typeface="Arial" panose="020B0604020202020204" pitchFamily="34" charset="0"/>
                        <a:ea typeface="Times New Roman" panose="02020603050405020304" pitchFamily="18" charset="0"/>
                        <a:cs typeface="Arial" panose="020B0604020202020204" pitchFamily="34" charset="0"/>
                      </a:endParaRPr>
                    </a:p>
                  </a:txBody>
                  <a:tcPr marL="49629" marR="49629" marT="0" marB="0"/>
                </a:tc>
                <a:tc>
                  <a:txBody>
                    <a:bodyPr/>
                    <a:lstStyle/>
                    <a:p>
                      <a:pPr algn="ctr" hangingPunct="0">
                        <a:spcAft>
                          <a:spcPts val="0"/>
                        </a:spcAft>
                      </a:pPr>
                      <a:r>
                        <a:rPr lang="en-GB" sz="1000" b="1" kern="150" dirty="0">
                          <a:effectLst/>
                          <a:latin typeface="Arial" panose="020B0604020202020204" pitchFamily="34" charset="0"/>
                          <a:cs typeface="Arial" panose="020B0604020202020204" pitchFamily="34" charset="0"/>
                        </a:rPr>
                        <a:t>Friday</a:t>
                      </a:r>
                      <a:endParaRPr lang="en-GB" sz="1000" b="1" kern="150" dirty="0">
                        <a:effectLst/>
                        <a:latin typeface="Arial" panose="020B0604020202020204" pitchFamily="34" charset="0"/>
                        <a:ea typeface="Times New Roman" panose="02020603050405020304" pitchFamily="18" charset="0"/>
                        <a:cs typeface="Arial" panose="020B0604020202020204" pitchFamily="34" charset="0"/>
                      </a:endParaRPr>
                    </a:p>
                  </a:txBody>
                  <a:tcPr marL="49629" marR="49629" marT="0" marB="0"/>
                </a:tc>
                <a:extLst>
                  <a:ext uri="{0D108BD9-81ED-4DB2-BD59-A6C34878D82A}">
                    <a16:rowId xmlns:a16="http://schemas.microsoft.com/office/drawing/2014/main" val="773663929"/>
                  </a:ext>
                </a:extLst>
              </a:tr>
              <a:tr h="889887">
                <a:tc>
                  <a:txBody>
                    <a:bodyPr/>
                    <a:lstStyle/>
                    <a:p>
                      <a:pPr hangingPunct="0">
                        <a:spcAft>
                          <a:spcPts val="0"/>
                        </a:spcAft>
                      </a:pPr>
                      <a:r>
                        <a:rPr lang="en-GB" sz="800" b="0" kern="150" dirty="0">
                          <a:effectLst/>
                          <a:latin typeface="Arial" panose="020B0604020202020204" pitchFamily="34" charset="0"/>
                          <a:cs typeface="Arial" panose="020B0604020202020204" pitchFamily="34" charset="0"/>
                        </a:rPr>
                        <a:t> </a:t>
                      </a:r>
                    </a:p>
                    <a:p>
                      <a:pPr hangingPunct="0">
                        <a:spcAft>
                          <a:spcPts val="0"/>
                        </a:spcAft>
                      </a:pPr>
                      <a:r>
                        <a:rPr lang="en-GB" sz="800" b="0" kern="150" dirty="0">
                          <a:effectLst/>
                          <a:latin typeface="Arial" panose="020B0604020202020204" pitchFamily="34" charset="0"/>
                          <a:cs typeface="Arial" panose="020B0604020202020204" pitchFamily="34" charset="0"/>
                        </a:rPr>
                        <a:t>9.00</a:t>
                      </a:r>
                    </a:p>
                    <a:p>
                      <a:pPr hangingPunct="0">
                        <a:spcAft>
                          <a:spcPts val="0"/>
                        </a:spcAft>
                      </a:pPr>
                      <a:r>
                        <a:rPr lang="en-GB" sz="800" b="0" kern="150" dirty="0">
                          <a:effectLst/>
                          <a:latin typeface="Arial" panose="020B0604020202020204" pitchFamily="34" charset="0"/>
                          <a:cs typeface="Arial" panose="020B0604020202020204" pitchFamily="34" charset="0"/>
                        </a:rPr>
                        <a:t>–</a:t>
                      </a:r>
                    </a:p>
                    <a:p>
                      <a:pPr hangingPunct="0">
                        <a:spcAft>
                          <a:spcPts val="0"/>
                        </a:spcAft>
                      </a:pPr>
                      <a:r>
                        <a:rPr lang="en-GB" sz="800" b="0" kern="150" dirty="0">
                          <a:effectLst/>
                          <a:latin typeface="Arial" panose="020B0604020202020204" pitchFamily="34" charset="0"/>
                          <a:cs typeface="Arial" panose="020B0604020202020204" pitchFamily="34" charset="0"/>
                        </a:rPr>
                        <a:t>9.50</a:t>
                      </a:r>
                    </a:p>
                    <a:p>
                      <a:pPr hangingPunct="0">
                        <a:spcAft>
                          <a:spcPts val="0"/>
                        </a:spcAft>
                      </a:pPr>
                      <a:r>
                        <a:rPr lang="en-GB" sz="800" b="0" kern="150" dirty="0">
                          <a:effectLst/>
                          <a:latin typeface="Arial" panose="020B0604020202020204" pitchFamily="34" charset="0"/>
                          <a:cs typeface="Arial" panose="020B0604020202020204" pitchFamily="34" charset="0"/>
                        </a:rPr>
                        <a:t> </a:t>
                      </a:r>
                      <a:endParaRPr lang="en-GB" sz="800" b="0" kern="150" dirty="0">
                        <a:effectLst/>
                        <a:latin typeface="Arial" panose="020B0604020202020204" pitchFamily="34" charset="0"/>
                        <a:ea typeface="Times New Roman" panose="02020603050405020304" pitchFamily="18" charset="0"/>
                        <a:cs typeface="Arial" panose="020B0604020202020204" pitchFamily="34" charset="0"/>
                      </a:endParaRPr>
                    </a:p>
                  </a:txBody>
                  <a:tcPr marL="49629" marR="49629" marT="0" marB="0"/>
                </a:tc>
                <a:tc>
                  <a:txBody>
                    <a:bodyPr/>
                    <a:lstStyle/>
                    <a:p>
                      <a:pPr hangingPunct="0">
                        <a:spcAft>
                          <a:spcPts val="0"/>
                        </a:spcAft>
                      </a:pPr>
                      <a:r>
                        <a:rPr lang="en-GB" sz="1000" b="0" kern="150" dirty="0">
                          <a:effectLst/>
                          <a:latin typeface="Arial" panose="020B0604020202020204" pitchFamily="34" charset="0"/>
                          <a:cs typeface="Arial" panose="020B0604020202020204" pitchFamily="34" charset="0"/>
                        </a:rPr>
                        <a:t>Issue Homework</a:t>
                      </a:r>
                    </a:p>
                    <a:p>
                      <a:pPr hangingPunct="0">
                        <a:spcAft>
                          <a:spcPts val="0"/>
                        </a:spcAft>
                      </a:pPr>
                      <a:endParaRPr lang="en-GB" sz="1000" b="0" kern="150" dirty="0">
                        <a:effectLst/>
                        <a:latin typeface="Arial" panose="020B0604020202020204" pitchFamily="34" charset="0"/>
                        <a:cs typeface="Arial" panose="020B0604020202020204" pitchFamily="34" charset="0"/>
                      </a:endParaRPr>
                    </a:p>
                    <a:p>
                      <a:pPr hangingPunct="0">
                        <a:spcAft>
                          <a:spcPts val="0"/>
                        </a:spcAft>
                      </a:pPr>
                      <a:r>
                        <a:rPr lang="en-GB" sz="1000" b="1" kern="150" dirty="0">
                          <a:effectLst/>
                          <a:latin typeface="Arial" panose="020B0604020202020204" pitchFamily="34" charset="0"/>
                          <a:cs typeface="Arial" panose="020B0604020202020204" pitchFamily="34" charset="0"/>
                        </a:rPr>
                        <a:t>Literacy</a:t>
                      </a:r>
                      <a:r>
                        <a:rPr lang="en-GB" sz="1000" b="0" kern="150" dirty="0">
                          <a:effectLst/>
                          <a:latin typeface="Arial" panose="020B0604020202020204" pitchFamily="34" charset="0"/>
                          <a:cs typeface="Arial" panose="020B0604020202020204" pitchFamily="34" charset="0"/>
                        </a:rPr>
                        <a:t>: </a:t>
                      </a:r>
                    </a:p>
                    <a:p>
                      <a:pPr hangingPunct="0">
                        <a:spcAft>
                          <a:spcPts val="0"/>
                        </a:spcAft>
                      </a:pPr>
                      <a:r>
                        <a:rPr lang="en-GB" sz="1000" b="0" kern="150" dirty="0">
                          <a:effectLst/>
                          <a:latin typeface="Arial" panose="020B0604020202020204" pitchFamily="34" charset="0"/>
                          <a:cs typeface="Arial" panose="020B0604020202020204" pitchFamily="34" charset="0"/>
                        </a:rPr>
                        <a:t>Spelling &amp; Writing task</a:t>
                      </a:r>
                    </a:p>
                  </a:txBody>
                  <a:tcPr marL="49629" marR="49629" marT="0" marB="0">
                    <a:solidFill>
                      <a:schemeClr val="accent1">
                        <a:lumMod val="40000"/>
                        <a:lumOff val="60000"/>
                      </a:schemeClr>
                    </a:solidFill>
                  </a:tcPr>
                </a:tc>
                <a:tc rowSpan="2">
                  <a:txBody>
                    <a:bodyPr/>
                    <a:lstStyle/>
                    <a:p>
                      <a:pPr hangingPunct="0">
                        <a:spcAft>
                          <a:spcPts val="0"/>
                        </a:spcAft>
                      </a:pPr>
                      <a:endParaRPr lang="en-GB" sz="1000" b="0" kern="150" dirty="0">
                        <a:effectLst/>
                        <a:latin typeface="Arial" panose="020B0604020202020204" pitchFamily="34" charset="0"/>
                        <a:cs typeface="Arial" panose="020B0604020202020204" pitchFamily="34" charset="0"/>
                      </a:endParaRPr>
                    </a:p>
                    <a:p>
                      <a:pPr hangingPunct="0">
                        <a:spcAft>
                          <a:spcPts val="0"/>
                        </a:spcAft>
                      </a:pPr>
                      <a:endParaRPr lang="en-GB" sz="1000" b="0" kern="150" dirty="0">
                        <a:effectLst/>
                        <a:latin typeface="Arial" panose="020B0604020202020204" pitchFamily="34" charset="0"/>
                        <a:cs typeface="Arial" panose="020B0604020202020204" pitchFamily="34" charset="0"/>
                      </a:endParaRPr>
                    </a:p>
                    <a:p>
                      <a:pPr hangingPunct="0">
                        <a:spcAft>
                          <a:spcPts val="0"/>
                        </a:spcAft>
                      </a:pPr>
                      <a:r>
                        <a:rPr lang="en-GB" sz="1000" b="1" kern="150" dirty="0">
                          <a:effectLst/>
                          <a:latin typeface="Arial" panose="020B0604020202020204" pitchFamily="34" charset="0"/>
                          <a:cs typeface="Arial" panose="020B0604020202020204" pitchFamily="34" charset="0"/>
                        </a:rPr>
                        <a:t>Literacy</a:t>
                      </a:r>
                      <a:r>
                        <a:rPr lang="en-GB" sz="1000" b="0" kern="150" dirty="0">
                          <a:effectLst/>
                          <a:latin typeface="Arial" panose="020B0604020202020204" pitchFamily="34" charset="0"/>
                          <a:cs typeface="Arial" panose="020B0604020202020204" pitchFamily="34" charset="0"/>
                        </a:rPr>
                        <a:t>: </a:t>
                      </a:r>
                    </a:p>
                    <a:p>
                      <a:pPr hangingPunct="0">
                        <a:spcAft>
                          <a:spcPts val="0"/>
                        </a:spcAft>
                      </a:pPr>
                      <a:r>
                        <a:rPr lang="en-GB" sz="1000" b="0" kern="150" dirty="0">
                          <a:effectLst/>
                          <a:latin typeface="Arial" panose="020B0604020202020204" pitchFamily="34" charset="0"/>
                          <a:cs typeface="Arial" panose="020B0604020202020204" pitchFamily="34" charset="0"/>
                        </a:rPr>
                        <a:t>Handwriting Spelling</a:t>
                      </a:r>
                    </a:p>
                    <a:p>
                      <a:pPr hangingPunct="0">
                        <a:spcAft>
                          <a:spcPts val="0"/>
                        </a:spcAft>
                      </a:pPr>
                      <a:r>
                        <a:rPr lang="en-GB" sz="1000" b="0" kern="150" dirty="0">
                          <a:effectLst/>
                          <a:latin typeface="Arial" panose="020B0604020202020204" pitchFamily="34" charset="0"/>
                          <a:cs typeface="Arial" panose="020B0604020202020204" pitchFamily="34" charset="0"/>
                        </a:rPr>
                        <a:t>Reading Comp</a:t>
                      </a:r>
                    </a:p>
                    <a:p>
                      <a:pPr hangingPunct="0">
                        <a:spcAft>
                          <a:spcPts val="0"/>
                        </a:spcAft>
                      </a:pPr>
                      <a:r>
                        <a:rPr lang="en-GB" sz="1000" b="0" kern="150" dirty="0">
                          <a:effectLst/>
                          <a:latin typeface="Arial" panose="020B0604020202020204" pitchFamily="34" charset="0"/>
                          <a:cs typeface="Arial" panose="020B0604020202020204" pitchFamily="34" charset="0"/>
                        </a:rPr>
                        <a:t>Writing task</a:t>
                      </a:r>
                      <a:endParaRPr lang="en-GB" sz="1000" b="0" kern="150" dirty="0">
                        <a:effectLst/>
                        <a:latin typeface="Arial" panose="020B0604020202020204" pitchFamily="34" charset="0"/>
                        <a:ea typeface="Times New Roman" panose="02020603050405020304" pitchFamily="18" charset="0"/>
                        <a:cs typeface="Arial" panose="020B0604020202020204" pitchFamily="34" charset="0"/>
                      </a:endParaRPr>
                    </a:p>
                  </a:txBody>
                  <a:tcPr marL="49629" marR="49629" marT="0" marB="0">
                    <a:solidFill>
                      <a:schemeClr val="accent1">
                        <a:lumMod val="40000"/>
                        <a:lumOff val="60000"/>
                      </a:schemeClr>
                    </a:solidFill>
                  </a:tcPr>
                </a:tc>
                <a:tc>
                  <a:txBody>
                    <a:bodyPr/>
                    <a:lstStyle/>
                    <a:p>
                      <a:pPr hangingPunct="0">
                        <a:spcAft>
                          <a:spcPts val="0"/>
                        </a:spcAft>
                      </a:pPr>
                      <a:r>
                        <a:rPr lang="en-GB" sz="1000" b="1" kern="150" dirty="0">
                          <a:effectLst/>
                          <a:latin typeface="Arial" panose="020B0604020202020204" pitchFamily="34" charset="0"/>
                          <a:cs typeface="Arial" panose="020B0604020202020204" pitchFamily="34" charset="0"/>
                        </a:rPr>
                        <a:t>Literacy</a:t>
                      </a:r>
                      <a:r>
                        <a:rPr lang="en-GB" sz="1000" b="0" kern="150" dirty="0">
                          <a:effectLst/>
                          <a:latin typeface="Arial" panose="020B0604020202020204" pitchFamily="34" charset="0"/>
                          <a:cs typeface="Arial" panose="020B0604020202020204" pitchFamily="34" charset="0"/>
                        </a:rPr>
                        <a:t>:</a:t>
                      </a:r>
                    </a:p>
                    <a:p>
                      <a:pPr hangingPunct="0">
                        <a:spcAft>
                          <a:spcPts val="0"/>
                        </a:spcAft>
                      </a:pPr>
                      <a:r>
                        <a:rPr lang="en-GB" sz="1000" b="0" kern="150" dirty="0">
                          <a:effectLst/>
                          <a:latin typeface="Arial" panose="020B0604020202020204" pitchFamily="34" charset="0"/>
                          <a:cs typeface="Arial" panose="020B0604020202020204" pitchFamily="34" charset="0"/>
                        </a:rPr>
                        <a:t>Spelling</a:t>
                      </a:r>
                    </a:p>
                    <a:p>
                      <a:pPr hangingPunct="0">
                        <a:spcAft>
                          <a:spcPts val="0"/>
                        </a:spcAft>
                      </a:pPr>
                      <a:r>
                        <a:rPr lang="en-GB" sz="1000" b="0" kern="150" dirty="0">
                          <a:effectLst/>
                          <a:latin typeface="Arial" panose="020B0604020202020204" pitchFamily="34" charset="0"/>
                          <a:cs typeface="Arial" panose="020B0604020202020204" pitchFamily="34" charset="0"/>
                        </a:rPr>
                        <a:t>Grammar</a:t>
                      </a:r>
                    </a:p>
                    <a:p>
                      <a:pPr hangingPunct="0">
                        <a:spcAft>
                          <a:spcPts val="0"/>
                        </a:spcAft>
                      </a:pPr>
                      <a:r>
                        <a:rPr lang="en-GB" sz="1000" b="0" kern="150" dirty="0">
                          <a:effectLst/>
                          <a:latin typeface="Arial" panose="020B0604020202020204" pitchFamily="34" charset="0"/>
                          <a:cs typeface="Arial" panose="020B0604020202020204" pitchFamily="34" charset="0"/>
                        </a:rPr>
                        <a:t>Writing Task</a:t>
                      </a:r>
                    </a:p>
                  </a:txBody>
                  <a:tcPr marL="49629" marR="49629" marT="0" marB="0">
                    <a:solidFill>
                      <a:schemeClr val="accent1">
                        <a:lumMod val="40000"/>
                        <a:lumOff val="60000"/>
                      </a:schemeClr>
                    </a:solidFill>
                  </a:tcPr>
                </a:tc>
                <a:tc rowSpan="2">
                  <a:txBody>
                    <a:bodyPr/>
                    <a:lstStyle/>
                    <a:p>
                      <a:pPr hangingPunct="0">
                        <a:spcAft>
                          <a:spcPts val="0"/>
                        </a:spcAft>
                      </a:pPr>
                      <a:endParaRPr lang="en-GB" sz="1000" b="0" kern="150" dirty="0">
                        <a:effectLst/>
                        <a:latin typeface="Arial" panose="020B0604020202020204" pitchFamily="34" charset="0"/>
                        <a:cs typeface="Arial" panose="020B0604020202020204" pitchFamily="34" charset="0"/>
                      </a:endParaRPr>
                    </a:p>
                    <a:p>
                      <a:pPr hangingPunct="0">
                        <a:spcAft>
                          <a:spcPts val="0"/>
                        </a:spcAft>
                      </a:pPr>
                      <a:endParaRPr lang="en-GB" sz="1000" b="0" kern="150" dirty="0">
                        <a:effectLst/>
                        <a:latin typeface="Arial" panose="020B0604020202020204" pitchFamily="34" charset="0"/>
                        <a:cs typeface="Arial" panose="020B0604020202020204" pitchFamily="34" charset="0"/>
                      </a:endParaRPr>
                    </a:p>
                    <a:p>
                      <a:pPr hangingPunct="0">
                        <a:spcAft>
                          <a:spcPts val="0"/>
                        </a:spcAft>
                      </a:pPr>
                      <a:r>
                        <a:rPr lang="en-GB" sz="1000" b="1" kern="150" dirty="0">
                          <a:effectLst/>
                          <a:latin typeface="Arial" panose="020B0604020202020204" pitchFamily="34" charset="0"/>
                          <a:cs typeface="Arial" panose="020B0604020202020204" pitchFamily="34" charset="0"/>
                        </a:rPr>
                        <a:t>Literacy</a:t>
                      </a:r>
                      <a:r>
                        <a:rPr lang="en-GB" sz="1000" b="0" kern="150" dirty="0">
                          <a:effectLst/>
                          <a:latin typeface="Arial" panose="020B0604020202020204" pitchFamily="34" charset="0"/>
                          <a:cs typeface="Arial" panose="020B0604020202020204" pitchFamily="34" charset="0"/>
                        </a:rPr>
                        <a:t>: </a:t>
                      </a:r>
                    </a:p>
                    <a:p>
                      <a:pPr hangingPunct="0">
                        <a:spcAft>
                          <a:spcPts val="0"/>
                        </a:spcAft>
                      </a:pPr>
                      <a:r>
                        <a:rPr lang="en-GB" sz="1000" b="0" kern="150" dirty="0">
                          <a:effectLst/>
                          <a:latin typeface="Arial" panose="020B0604020202020204" pitchFamily="34" charset="0"/>
                          <a:cs typeface="Arial" panose="020B0604020202020204" pitchFamily="34" charset="0"/>
                        </a:rPr>
                        <a:t>Spelling</a:t>
                      </a:r>
                    </a:p>
                    <a:p>
                      <a:pPr marL="0" marR="0" lvl="0" indent="0" algn="l" defTabSz="914400" rtl="0" eaLnBrk="1" fontAlgn="auto" latinLnBrk="0" hangingPunct="0">
                        <a:lnSpc>
                          <a:spcPct val="100000"/>
                        </a:lnSpc>
                        <a:spcBef>
                          <a:spcPts val="0"/>
                        </a:spcBef>
                        <a:spcAft>
                          <a:spcPts val="0"/>
                        </a:spcAft>
                        <a:buClrTx/>
                        <a:buSzTx/>
                        <a:buFontTx/>
                        <a:buNone/>
                        <a:tabLst/>
                        <a:defRPr/>
                      </a:pPr>
                      <a:r>
                        <a:rPr lang="en-GB" sz="1000" b="0" kern="150" dirty="0">
                          <a:effectLst/>
                          <a:latin typeface="Arial" panose="020B0604020202020204" pitchFamily="34" charset="0"/>
                          <a:cs typeface="Arial" panose="020B0604020202020204" pitchFamily="34" charset="0"/>
                        </a:rPr>
                        <a:t>Reading</a:t>
                      </a:r>
                    </a:p>
                    <a:p>
                      <a:pPr hangingPunct="0">
                        <a:spcAft>
                          <a:spcPts val="0"/>
                        </a:spcAft>
                      </a:pPr>
                      <a:r>
                        <a:rPr lang="en-GB" sz="1000" b="0" kern="150" dirty="0">
                          <a:effectLst/>
                          <a:latin typeface="Arial" panose="020B0604020202020204" pitchFamily="34" charset="0"/>
                          <a:cs typeface="Arial" panose="020B0604020202020204" pitchFamily="34" charset="0"/>
                        </a:rPr>
                        <a:t>Extended Writing</a:t>
                      </a:r>
                    </a:p>
                  </a:txBody>
                  <a:tcPr marL="49629" marR="49629" marT="0" marB="0">
                    <a:solidFill>
                      <a:schemeClr val="accent1">
                        <a:lumMod val="40000"/>
                        <a:lumOff val="60000"/>
                      </a:schemeClr>
                    </a:solidFill>
                  </a:tcPr>
                </a:tc>
                <a:tc>
                  <a:txBody>
                    <a:bodyPr/>
                    <a:lstStyle/>
                    <a:p>
                      <a:pPr hangingPunct="0">
                        <a:spcAft>
                          <a:spcPts val="0"/>
                        </a:spcAft>
                      </a:pPr>
                      <a:r>
                        <a:rPr lang="en-GB" sz="1000" b="0" kern="150" dirty="0">
                          <a:effectLst/>
                          <a:latin typeface="Arial" panose="020B0604020202020204" pitchFamily="34" charset="0"/>
                          <a:cs typeface="Arial" panose="020B0604020202020204" pitchFamily="34" charset="0"/>
                        </a:rPr>
                        <a:t>Homework hand-in</a:t>
                      </a:r>
                    </a:p>
                    <a:p>
                      <a:pPr hangingPunct="0">
                        <a:spcAft>
                          <a:spcPts val="0"/>
                        </a:spcAft>
                      </a:pPr>
                      <a:endParaRPr lang="en-GB" sz="1000" b="0" kern="150" dirty="0">
                        <a:effectLst/>
                        <a:latin typeface="Arial" panose="020B0604020202020204" pitchFamily="34" charset="0"/>
                        <a:cs typeface="Arial" panose="020B0604020202020204" pitchFamily="34" charset="0"/>
                      </a:endParaRPr>
                    </a:p>
                    <a:p>
                      <a:pPr hangingPunct="0">
                        <a:spcAft>
                          <a:spcPts val="0"/>
                        </a:spcAft>
                      </a:pPr>
                      <a:r>
                        <a:rPr lang="en-GB" sz="1000" b="0" kern="150" dirty="0">
                          <a:effectLst/>
                          <a:latin typeface="Arial" panose="020B0604020202020204" pitchFamily="34" charset="0"/>
                          <a:cs typeface="Arial" panose="020B0604020202020204" pitchFamily="34" charset="0"/>
                        </a:rPr>
                        <a:t>Spelling Assessment</a:t>
                      </a:r>
                    </a:p>
                  </a:txBody>
                  <a:tcPr marL="49629" marR="49629" marT="0" marB="0">
                    <a:solidFill>
                      <a:schemeClr val="accent1">
                        <a:lumMod val="40000"/>
                        <a:lumOff val="60000"/>
                      </a:schemeClr>
                    </a:solidFill>
                  </a:tcPr>
                </a:tc>
                <a:extLst>
                  <a:ext uri="{0D108BD9-81ED-4DB2-BD59-A6C34878D82A}">
                    <a16:rowId xmlns:a16="http://schemas.microsoft.com/office/drawing/2014/main" val="376843029"/>
                  </a:ext>
                </a:extLst>
              </a:tr>
              <a:tr h="711909">
                <a:tc>
                  <a:txBody>
                    <a:bodyPr/>
                    <a:lstStyle/>
                    <a:p>
                      <a:pPr hangingPunct="0">
                        <a:spcAft>
                          <a:spcPts val="0"/>
                        </a:spcAft>
                      </a:pPr>
                      <a:r>
                        <a:rPr lang="en-GB" sz="800" b="0" kern="150" dirty="0">
                          <a:effectLst/>
                          <a:latin typeface="Arial" panose="020B0604020202020204" pitchFamily="34" charset="0"/>
                          <a:cs typeface="Arial" panose="020B0604020202020204" pitchFamily="34" charset="0"/>
                        </a:rPr>
                        <a:t> </a:t>
                      </a:r>
                    </a:p>
                    <a:p>
                      <a:pPr hangingPunct="0">
                        <a:spcAft>
                          <a:spcPts val="0"/>
                        </a:spcAft>
                      </a:pPr>
                      <a:r>
                        <a:rPr lang="en-GB" sz="800" b="0" kern="150" dirty="0">
                          <a:effectLst/>
                          <a:latin typeface="Arial" panose="020B0604020202020204" pitchFamily="34" charset="0"/>
                          <a:cs typeface="Arial" panose="020B0604020202020204" pitchFamily="34" charset="0"/>
                        </a:rPr>
                        <a:t>9.50</a:t>
                      </a:r>
                    </a:p>
                    <a:p>
                      <a:pPr hangingPunct="0">
                        <a:spcAft>
                          <a:spcPts val="0"/>
                        </a:spcAft>
                      </a:pPr>
                      <a:r>
                        <a:rPr lang="en-GB" sz="800" b="0" kern="150" dirty="0">
                          <a:effectLst/>
                          <a:latin typeface="Arial" panose="020B0604020202020204" pitchFamily="34" charset="0"/>
                          <a:cs typeface="Arial" panose="020B0604020202020204" pitchFamily="34" charset="0"/>
                        </a:rPr>
                        <a:t>–</a:t>
                      </a:r>
                    </a:p>
                    <a:p>
                      <a:pPr hangingPunct="0">
                        <a:spcAft>
                          <a:spcPts val="0"/>
                        </a:spcAft>
                      </a:pPr>
                      <a:r>
                        <a:rPr lang="en-GB" sz="800" b="0" kern="150" dirty="0">
                          <a:effectLst/>
                          <a:latin typeface="Arial" panose="020B0604020202020204" pitchFamily="34" charset="0"/>
                          <a:cs typeface="Arial" panose="020B0604020202020204" pitchFamily="34" charset="0"/>
                        </a:rPr>
                        <a:t>10.40</a:t>
                      </a:r>
                    </a:p>
                    <a:p>
                      <a:pPr hangingPunct="0">
                        <a:spcAft>
                          <a:spcPts val="0"/>
                        </a:spcAft>
                      </a:pPr>
                      <a:r>
                        <a:rPr lang="en-GB" sz="800" b="0" kern="150" dirty="0">
                          <a:effectLst/>
                          <a:latin typeface="Arial" panose="020B0604020202020204" pitchFamily="34" charset="0"/>
                          <a:cs typeface="Arial" panose="020B0604020202020204" pitchFamily="34" charset="0"/>
                        </a:rPr>
                        <a:t> </a:t>
                      </a:r>
                      <a:endParaRPr lang="en-GB" sz="800" b="0" kern="150" dirty="0">
                        <a:effectLst/>
                        <a:latin typeface="Arial" panose="020B0604020202020204" pitchFamily="34" charset="0"/>
                        <a:ea typeface="Times New Roman" panose="02020603050405020304" pitchFamily="18" charset="0"/>
                        <a:cs typeface="Arial" panose="020B0604020202020204" pitchFamily="34" charset="0"/>
                      </a:endParaRPr>
                    </a:p>
                  </a:txBody>
                  <a:tcPr marL="49629" marR="49629" marT="0" marB="0"/>
                </a:tc>
                <a:tc>
                  <a:txBody>
                    <a:bodyPr/>
                    <a:lstStyle/>
                    <a:p>
                      <a:pPr hangingPunct="0">
                        <a:spcAft>
                          <a:spcPts val="0"/>
                        </a:spcAft>
                      </a:pPr>
                      <a:endParaRPr lang="en-GB" sz="1000" b="0" kern="150" dirty="0">
                        <a:effectLst/>
                        <a:latin typeface="Arial" panose="020B0604020202020204" pitchFamily="34" charset="0"/>
                        <a:cs typeface="Arial" panose="020B0604020202020204" pitchFamily="34" charset="0"/>
                      </a:endParaRPr>
                    </a:p>
                    <a:p>
                      <a:pPr hangingPunct="0">
                        <a:spcAft>
                          <a:spcPts val="0"/>
                        </a:spcAft>
                      </a:pPr>
                      <a:endParaRPr lang="en-GB" sz="1000" b="0" kern="150" dirty="0">
                        <a:effectLst/>
                        <a:latin typeface="Arial" panose="020B0604020202020204" pitchFamily="34" charset="0"/>
                        <a:cs typeface="Arial" panose="020B0604020202020204" pitchFamily="34" charset="0"/>
                      </a:endParaRPr>
                    </a:p>
                    <a:p>
                      <a:pPr hangingPunct="0">
                        <a:spcAft>
                          <a:spcPts val="0"/>
                        </a:spcAft>
                      </a:pPr>
                      <a:r>
                        <a:rPr lang="en-GB" sz="1000" b="1" kern="150" dirty="0">
                          <a:effectLst/>
                          <a:latin typeface="Arial" panose="020B0604020202020204" pitchFamily="34" charset="0"/>
                          <a:cs typeface="Arial" panose="020B0604020202020204" pitchFamily="34" charset="0"/>
                        </a:rPr>
                        <a:t>Assembly</a:t>
                      </a:r>
                    </a:p>
                    <a:p>
                      <a:pPr hangingPunct="0">
                        <a:spcAft>
                          <a:spcPts val="0"/>
                        </a:spcAft>
                      </a:pPr>
                      <a:r>
                        <a:rPr lang="en-GB" sz="900" b="0" kern="150" dirty="0">
                          <a:effectLst/>
                          <a:latin typeface="Arial" panose="020B0604020202020204" pitchFamily="34" charset="0"/>
                          <a:cs typeface="Arial" panose="020B0604020202020204" pitchFamily="34" charset="0"/>
                        </a:rPr>
                        <a:t>(Mrs McPherson)</a:t>
                      </a:r>
                      <a:endParaRPr lang="en-GB" sz="900" b="1" kern="150" dirty="0">
                        <a:effectLst/>
                        <a:latin typeface="Arial" panose="020B0604020202020204" pitchFamily="34" charset="0"/>
                        <a:cs typeface="Arial" panose="020B0604020202020204" pitchFamily="34" charset="0"/>
                      </a:endParaRPr>
                    </a:p>
                  </a:txBody>
                  <a:tcPr marL="49629" marR="49629" marT="0" marB="0">
                    <a:solidFill>
                      <a:srgbClr val="FFFF99"/>
                    </a:solidFill>
                  </a:tcPr>
                </a:tc>
                <a:tc vMerge="1">
                  <a:txBody>
                    <a:bodyPr/>
                    <a:lstStyle/>
                    <a:p>
                      <a:pPr hangingPunct="0">
                        <a:spcAft>
                          <a:spcPts val="0"/>
                        </a:spcAft>
                      </a:pPr>
                      <a:endParaRPr lang="en-GB" sz="1000" b="0" kern="150" dirty="0">
                        <a:effectLst/>
                        <a:latin typeface="Arial" panose="020B0604020202020204" pitchFamily="34" charset="0"/>
                        <a:cs typeface="Arial" panose="020B0604020202020204" pitchFamily="34" charset="0"/>
                      </a:endParaRPr>
                    </a:p>
                  </a:txBody>
                  <a:tcPr marL="49629" marR="49629" marT="0" marB="0"/>
                </a:tc>
                <a:tc>
                  <a:txBody>
                    <a:bodyPr/>
                    <a:lstStyle/>
                    <a:p>
                      <a:pPr hangingPunct="0">
                        <a:spcAft>
                          <a:spcPts val="0"/>
                        </a:spcAft>
                      </a:pPr>
                      <a:endParaRPr lang="en-GB" sz="1000" b="0" kern="150" dirty="0">
                        <a:effectLst/>
                        <a:latin typeface="Arial" panose="020B0604020202020204" pitchFamily="34" charset="0"/>
                        <a:cs typeface="Arial" panose="020B0604020202020204" pitchFamily="34" charset="0"/>
                      </a:endParaRPr>
                    </a:p>
                    <a:p>
                      <a:pPr hangingPunct="0">
                        <a:spcAft>
                          <a:spcPts val="0"/>
                        </a:spcAft>
                      </a:pPr>
                      <a:r>
                        <a:rPr lang="en-GB" sz="1000" b="1" kern="150" dirty="0">
                          <a:effectLst/>
                          <a:latin typeface="Arial" panose="020B0604020202020204" pitchFamily="34" charset="0"/>
                          <a:cs typeface="Arial" panose="020B0604020202020204" pitchFamily="34" charset="0"/>
                        </a:rPr>
                        <a:t>Health &amp; Wellbeing </a:t>
                      </a:r>
                    </a:p>
                    <a:p>
                      <a:pPr hangingPunct="0">
                        <a:spcAft>
                          <a:spcPts val="0"/>
                        </a:spcAft>
                      </a:pPr>
                      <a:r>
                        <a:rPr lang="en-GB" sz="900" b="0" kern="150" dirty="0">
                          <a:effectLst/>
                          <a:latin typeface="Arial" panose="020B0604020202020204" pitchFamily="34" charset="0"/>
                          <a:cs typeface="Arial" panose="020B0604020202020204" pitchFamily="34" charset="0"/>
                        </a:rPr>
                        <a:t>(Mrs McPherson)</a:t>
                      </a:r>
                      <a:endParaRPr lang="en-GB" sz="1000" b="0" kern="150" dirty="0">
                        <a:effectLst/>
                        <a:latin typeface="Arial" panose="020B0604020202020204" pitchFamily="34" charset="0"/>
                        <a:cs typeface="Arial" panose="020B0604020202020204" pitchFamily="34" charset="0"/>
                      </a:endParaRPr>
                    </a:p>
                  </a:txBody>
                  <a:tcPr marL="49629" marR="49629" marT="0" marB="0">
                    <a:solidFill>
                      <a:srgbClr val="FFFF99"/>
                    </a:solidFill>
                  </a:tcPr>
                </a:tc>
                <a:tc vMerge="1">
                  <a:txBody>
                    <a:bodyPr/>
                    <a:lstStyle/>
                    <a:p>
                      <a:pPr hangingPunct="0">
                        <a:spcAft>
                          <a:spcPts val="0"/>
                        </a:spcAft>
                      </a:pPr>
                      <a:endParaRPr lang="en-GB" sz="1000" b="0" kern="150" dirty="0">
                        <a:effectLst/>
                        <a:latin typeface="Arial" panose="020B0604020202020204" pitchFamily="34" charset="0"/>
                        <a:cs typeface="Arial" panose="020B0604020202020204" pitchFamily="34" charset="0"/>
                      </a:endParaRPr>
                    </a:p>
                  </a:txBody>
                  <a:tcPr marL="49629" marR="49629" marT="0" marB="0"/>
                </a:tc>
                <a:tc>
                  <a:txBody>
                    <a:bodyPr/>
                    <a:lstStyle/>
                    <a:p>
                      <a:pPr hangingPunct="0">
                        <a:spcAft>
                          <a:spcPts val="0"/>
                        </a:spcAft>
                      </a:pPr>
                      <a:endParaRPr lang="en-GB" sz="1000" b="0" kern="150" dirty="0">
                        <a:effectLst/>
                        <a:latin typeface="Arial" panose="020B0604020202020204" pitchFamily="34" charset="0"/>
                        <a:cs typeface="Arial" panose="020B0604020202020204" pitchFamily="34" charset="0"/>
                      </a:endParaRPr>
                    </a:p>
                    <a:p>
                      <a:pPr hangingPunct="0">
                        <a:spcAft>
                          <a:spcPts val="0"/>
                        </a:spcAft>
                      </a:pPr>
                      <a:endParaRPr lang="en-GB" sz="1000" b="0" kern="150" dirty="0">
                        <a:effectLst/>
                        <a:latin typeface="Arial" panose="020B0604020202020204" pitchFamily="34" charset="0"/>
                        <a:cs typeface="Arial" panose="020B0604020202020204" pitchFamily="34" charset="0"/>
                      </a:endParaRPr>
                    </a:p>
                    <a:p>
                      <a:pPr hangingPunct="0">
                        <a:spcAft>
                          <a:spcPts val="0"/>
                        </a:spcAft>
                      </a:pPr>
                      <a:r>
                        <a:rPr lang="en-GB" sz="1000" b="1" kern="150" dirty="0">
                          <a:effectLst/>
                          <a:latin typeface="Arial" panose="020B0604020202020204" pitchFamily="34" charset="0"/>
                          <a:cs typeface="Arial" panose="020B0604020202020204" pitchFamily="34" charset="0"/>
                        </a:rPr>
                        <a:t>Assembly</a:t>
                      </a:r>
                      <a:r>
                        <a:rPr lang="en-GB" sz="1000" b="0" kern="150" dirty="0">
                          <a:effectLst/>
                          <a:latin typeface="Arial" panose="020B0604020202020204" pitchFamily="34" charset="0"/>
                          <a:cs typeface="Arial" panose="020B0604020202020204" pitchFamily="34" charset="0"/>
                        </a:rPr>
                        <a:t> </a:t>
                      </a:r>
                    </a:p>
                    <a:p>
                      <a:pPr hangingPunct="0">
                        <a:spcAft>
                          <a:spcPts val="0"/>
                        </a:spcAft>
                      </a:pPr>
                      <a:r>
                        <a:rPr lang="en-GB" sz="900" b="0" kern="150" dirty="0">
                          <a:effectLst/>
                          <a:latin typeface="Arial" panose="020B0604020202020204" pitchFamily="34" charset="0"/>
                          <a:cs typeface="Arial" panose="020B0604020202020204" pitchFamily="34" charset="0"/>
                        </a:rPr>
                        <a:t>(Mrs McKenzie)</a:t>
                      </a:r>
                    </a:p>
                  </a:txBody>
                  <a:tcPr marL="49629" marR="49629" marT="0" marB="0">
                    <a:solidFill>
                      <a:srgbClr val="FFFF99"/>
                    </a:solidFill>
                  </a:tcPr>
                </a:tc>
                <a:extLst>
                  <a:ext uri="{0D108BD9-81ED-4DB2-BD59-A6C34878D82A}">
                    <a16:rowId xmlns:a16="http://schemas.microsoft.com/office/drawing/2014/main" val="2159326733"/>
                  </a:ext>
                </a:extLst>
              </a:tr>
              <a:tr h="284764">
                <a:tc>
                  <a:txBody>
                    <a:bodyPr/>
                    <a:lstStyle/>
                    <a:p>
                      <a:pPr hangingPunct="0">
                        <a:spcAft>
                          <a:spcPts val="0"/>
                        </a:spcAft>
                      </a:pPr>
                      <a:r>
                        <a:rPr lang="en-GB" sz="800" b="0" kern="150" dirty="0">
                          <a:effectLst/>
                          <a:latin typeface="Arial" panose="020B0604020202020204" pitchFamily="34" charset="0"/>
                          <a:cs typeface="Arial" panose="020B0604020202020204" pitchFamily="34" charset="0"/>
                        </a:rPr>
                        <a:t>10.40 – 10.55</a:t>
                      </a:r>
                      <a:endParaRPr lang="en-GB" sz="800" b="0" kern="150" dirty="0">
                        <a:effectLst/>
                        <a:latin typeface="Arial" panose="020B0604020202020204" pitchFamily="34" charset="0"/>
                        <a:ea typeface="Times New Roman" panose="02020603050405020304" pitchFamily="18" charset="0"/>
                        <a:cs typeface="Arial" panose="020B0604020202020204" pitchFamily="34" charset="0"/>
                      </a:endParaRPr>
                    </a:p>
                  </a:txBody>
                  <a:tcPr marL="49629" marR="49629" marT="0" marB="0"/>
                </a:tc>
                <a:tc gridSpan="5">
                  <a:txBody>
                    <a:bodyPr/>
                    <a:lstStyle/>
                    <a:p>
                      <a:pPr algn="ctr" hangingPunct="0">
                        <a:spcAft>
                          <a:spcPts val="0"/>
                        </a:spcAft>
                      </a:pPr>
                      <a:r>
                        <a:rPr lang="en-GB" sz="1000" b="0" i="1" kern="150" dirty="0">
                          <a:effectLst/>
                          <a:latin typeface="Arial" panose="020B0604020202020204" pitchFamily="34" charset="0"/>
                          <a:cs typeface="Arial" panose="020B0604020202020204" pitchFamily="34" charset="0"/>
                        </a:rPr>
                        <a:t>BREAK</a:t>
                      </a:r>
                      <a:endParaRPr lang="en-GB" sz="1000" b="0" i="1" kern="150" dirty="0">
                        <a:effectLst/>
                        <a:latin typeface="Arial" panose="020B0604020202020204" pitchFamily="34" charset="0"/>
                        <a:ea typeface="Times New Roman" panose="02020603050405020304" pitchFamily="18" charset="0"/>
                        <a:cs typeface="Arial" panose="020B0604020202020204" pitchFamily="34" charset="0"/>
                      </a:endParaRPr>
                    </a:p>
                  </a:txBody>
                  <a:tcPr marL="49629" marR="49629" marT="0" marB="0"/>
                </a:tc>
                <a:tc hMerge="1">
                  <a:txBody>
                    <a:bodyPr/>
                    <a:lstStyle/>
                    <a:p>
                      <a:pPr hangingPunct="0">
                        <a:spcAft>
                          <a:spcPts val="0"/>
                        </a:spcAft>
                      </a:pPr>
                      <a:endParaRPr lang="en-GB" sz="1000" b="0" kern="150">
                        <a:effectLst/>
                        <a:latin typeface="Arial" panose="020B0604020202020204" pitchFamily="34" charset="0"/>
                        <a:ea typeface="Times New Roman" panose="02020603050405020304" pitchFamily="18" charset="0"/>
                        <a:cs typeface="Arial" panose="020B0604020202020204" pitchFamily="34" charset="0"/>
                      </a:endParaRPr>
                    </a:p>
                  </a:txBody>
                  <a:tcPr marL="49629" marR="49629" marT="0" marB="0"/>
                </a:tc>
                <a:tc hMerge="1">
                  <a:txBody>
                    <a:bodyPr/>
                    <a:lstStyle/>
                    <a:p>
                      <a:pPr hangingPunct="0">
                        <a:spcAft>
                          <a:spcPts val="0"/>
                        </a:spcAft>
                      </a:pPr>
                      <a:endParaRPr lang="en-GB" sz="1000" b="0" kern="150">
                        <a:effectLst/>
                        <a:latin typeface="Arial" panose="020B0604020202020204" pitchFamily="34" charset="0"/>
                        <a:ea typeface="Times New Roman" panose="02020603050405020304" pitchFamily="18" charset="0"/>
                        <a:cs typeface="Arial" panose="020B0604020202020204" pitchFamily="34" charset="0"/>
                      </a:endParaRPr>
                    </a:p>
                  </a:txBody>
                  <a:tcPr marL="49629" marR="49629" marT="0" marB="0"/>
                </a:tc>
                <a:tc hMerge="1">
                  <a:txBody>
                    <a:bodyPr/>
                    <a:lstStyle/>
                    <a:p>
                      <a:pPr hangingPunct="0">
                        <a:spcAft>
                          <a:spcPts val="0"/>
                        </a:spcAft>
                      </a:pPr>
                      <a:endParaRPr lang="en-GB" sz="1000" b="0" kern="150">
                        <a:effectLst/>
                        <a:latin typeface="Arial" panose="020B0604020202020204" pitchFamily="34" charset="0"/>
                        <a:ea typeface="Times New Roman" panose="02020603050405020304" pitchFamily="18" charset="0"/>
                        <a:cs typeface="Arial" panose="020B0604020202020204" pitchFamily="34" charset="0"/>
                      </a:endParaRPr>
                    </a:p>
                  </a:txBody>
                  <a:tcPr marL="49629" marR="49629" marT="0" marB="0"/>
                </a:tc>
                <a:tc hMerge="1">
                  <a:txBody>
                    <a:bodyPr/>
                    <a:lstStyle/>
                    <a:p>
                      <a:pPr hangingPunct="0">
                        <a:spcAft>
                          <a:spcPts val="0"/>
                        </a:spcAft>
                      </a:pPr>
                      <a:endParaRPr lang="en-GB" sz="1000" b="0" kern="150" dirty="0">
                        <a:effectLst/>
                        <a:latin typeface="Arial" panose="020B0604020202020204" pitchFamily="34" charset="0"/>
                        <a:ea typeface="Times New Roman" panose="02020603050405020304" pitchFamily="18" charset="0"/>
                        <a:cs typeface="Arial" panose="020B0604020202020204" pitchFamily="34" charset="0"/>
                      </a:endParaRPr>
                    </a:p>
                  </a:txBody>
                  <a:tcPr marL="49629" marR="49629" marT="0" marB="0"/>
                </a:tc>
                <a:extLst>
                  <a:ext uri="{0D108BD9-81ED-4DB2-BD59-A6C34878D82A}">
                    <a16:rowId xmlns:a16="http://schemas.microsoft.com/office/drawing/2014/main" val="2593993766"/>
                  </a:ext>
                </a:extLst>
              </a:tr>
              <a:tr h="711909">
                <a:tc>
                  <a:txBody>
                    <a:bodyPr/>
                    <a:lstStyle/>
                    <a:p>
                      <a:pPr hangingPunct="0">
                        <a:spcAft>
                          <a:spcPts val="0"/>
                        </a:spcAft>
                      </a:pPr>
                      <a:r>
                        <a:rPr lang="en-GB" sz="800" b="0" kern="150" dirty="0">
                          <a:effectLst/>
                          <a:latin typeface="Arial" panose="020B0604020202020204" pitchFamily="34" charset="0"/>
                          <a:cs typeface="Arial" panose="020B0604020202020204" pitchFamily="34" charset="0"/>
                        </a:rPr>
                        <a:t> </a:t>
                      </a:r>
                    </a:p>
                    <a:p>
                      <a:pPr hangingPunct="0">
                        <a:spcAft>
                          <a:spcPts val="0"/>
                        </a:spcAft>
                      </a:pPr>
                      <a:r>
                        <a:rPr lang="en-GB" sz="800" b="0" kern="150" dirty="0">
                          <a:effectLst/>
                          <a:latin typeface="Arial" panose="020B0604020202020204" pitchFamily="34" charset="0"/>
                          <a:cs typeface="Arial" panose="020B0604020202020204" pitchFamily="34" charset="0"/>
                        </a:rPr>
                        <a:t>10.55</a:t>
                      </a:r>
                    </a:p>
                    <a:p>
                      <a:pPr hangingPunct="0">
                        <a:spcAft>
                          <a:spcPts val="0"/>
                        </a:spcAft>
                      </a:pPr>
                      <a:r>
                        <a:rPr lang="en-GB" sz="800" b="0" kern="150" dirty="0">
                          <a:effectLst/>
                          <a:latin typeface="Arial" panose="020B0604020202020204" pitchFamily="34" charset="0"/>
                          <a:cs typeface="Arial" panose="020B0604020202020204" pitchFamily="34" charset="0"/>
                        </a:rPr>
                        <a:t> –</a:t>
                      </a:r>
                    </a:p>
                    <a:p>
                      <a:pPr hangingPunct="0">
                        <a:spcAft>
                          <a:spcPts val="0"/>
                        </a:spcAft>
                      </a:pPr>
                      <a:r>
                        <a:rPr lang="en-GB" sz="800" b="0" kern="150" dirty="0">
                          <a:effectLst/>
                          <a:latin typeface="Arial" panose="020B0604020202020204" pitchFamily="34" charset="0"/>
                          <a:cs typeface="Arial" panose="020B0604020202020204" pitchFamily="34" charset="0"/>
                        </a:rPr>
                        <a:t>11.45</a:t>
                      </a:r>
                    </a:p>
                    <a:p>
                      <a:pPr hangingPunct="0">
                        <a:spcAft>
                          <a:spcPts val="0"/>
                        </a:spcAft>
                      </a:pPr>
                      <a:r>
                        <a:rPr lang="en-GB" sz="800" b="0" kern="150" dirty="0">
                          <a:effectLst/>
                          <a:latin typeface="Arial" panose="020B0604020202020204" pitchFamily="34" charset="0"/>
                          <a:cs typeface="Arial" panose="020B0604020202020204" pitchFamily="34" charset="0"/>
                        </a:rPr>
                        <a:t> </a:t>
                      </a:r>
                      <a:endParaRPr lang="en-GB" sz="800" b="0" kern="150" dirty="0">
                        <a:effectLst/>
                        <a:latin typeface="Arial" panose="020B0604020202020204" pitchFamily="34" charset="0"/>
                        <a:ea typeface="Times New Roman" panose="02020603050405020304" pitchFamily="18" charset="0"/>
                        <a:cs typeface="Arial" panose="020B0604020202020204" pitchFamily="34" charset="0"/>
                      </a:endParaRPr>
                    </a:p>
                  </a:txBody>
                  <a:tcPr marL="49629" marR="49629" marT="0" marB="0"/>
                </a:tc>
                <a:tc>
                  <a:txBody>
                    <a:bodyPr/>
                    <a:lstStyle/>
                    <a:p>
                      <a:pPr hangingPunct="0">
                        <a:spcAft>
                          <a:spcPts val="0"/>
                        </a:spcAft>
                      </a:pPr>
                      <a:r>
                        <a:rPr lang="en-GB" sz="1000" b="1" kern="150" dirty="0">
                          <a:effectLst/>
                          <a:latin typeface="Arial" panose="020B0604020202020204" pitchFamily="34" charset="0"/>
                          <a:cs typeface="Arial" panose="020B0604020202020204" pitchFamily="34" charset="0"/>
                        </a:rPr>
                        <a:t>Literacy</a:t>
                      </a:r>
                      <a:r>
                        <a:rPr lang="en-GB" sz="1000" b="0" kern="150" dirty="0">
                          <a:effectLst/>
                          <a:latin typeface="Arial" panose="020B0604020202020204" pitchFamily="34" charset="0"/>
                          <a:cs typeface="Arial" panose="020B0604020202020204" pitchFamily="34" charset="0"/>
                        </a:rPr>
                        <a:t>:</a:t>
                      </a:r>
                    </a:p>
                    <a:p>
                      <a:pPr hangingPunct="0">
                        <a:spcAft>
                          <a:spcPts val="0"/>
                        </a:spcAft>
                      </a:pPr>
                      <a:r>
                        <a:rPr lang="en-GB" sz="1000" b="0" kern="150" dirty="0">
                          <a:effectLst/>
                          <a:latin typeface="Arial" panose="020B0604020202020204" pitchFamily="34" charset="0"/>
                          <a:cs typeface="Arial" panose="020B0604020202020204" pitchFamily="34" charset="0"/>
                        </a:rPr>
                        <a:t>Reading Comp</a:t>
                      </a:r>
                      <a:endParaRPr lang="en-GB" sz="1000" b="0" kern="150" dirty="0">
                        <a:effectLst/>
                        <a:latin typeface="Arial" panose="020B0604020202020204" pitchFamily="34" charset="0"/>
                        <a:ea typeface="Times New Roman" panose="02020603050405020304" pitchFamily="18" charset="0"/>
                        <a:cs typeface="Arial" panose="020B0604020202020204" pitchFamily="34" charset="0"/>
                      </a:endParaRPr>
                    </a:p>
                  </a:txBody>
                  <a:tcPr marL="49629" marR="49629" marT="0" marB="0">
                    <a:solidFill>
                      <a:schemeClr val="accent1">
                        <a:lumMod val="40000"/>
                        <a:lumOff val="60000"/>
                      </a:schemeClr>
                    </a:solidFill>
                  </a:tcPr>
                </a:tc>
                <a:tc rowSpan="2">
                  <a:txBody>
                    <a:bodyPr/>
                    <a:lstStyle/>
                    <a:p>
                      <a:pPr hangingPunct="0">
                        <a:spcAft>
                          <a:spcPts val="0"/>
                        </a:spcAft>
                      </a:pPr>
                      <a:endParaRPr lang="en-GB" sz="1000" b="1" kern="150" dirty="0">
                        <a:effectLst/>
                        <a:latin typeface="Arial" panose="020B0604020202020204" pitchFamily="34" charset="0"/>
                        <a:cs typeface="Arial" panose="020B0604020202020204" pitchFamily="34" charset="0"/>
                      </a:endParaRPr>
                    </a:p>
                    <a:p>
                      <a:pPr hangingPunct="0">
                        <a:spcAft>
                          <a:spcPts val="0"/>
                        </a:spcAft>
                      </a:pPr>
                      <a:endParaRPr lang="en-GB" sz="1000" b="1" kern="150" dirty="0">
                        <a:effectLst/>
                        <a:latin typeface="Arial" panose="020B0604020202020204" pitchFamily="34" charset="0"/>
                        <a:cs typeface="Arial" panose="020B0604020202020204" pitchFamily="34" charset="0"/>
                      </a:endParaRPr>
                    </a:p>
                    <a:p>
                      <a:pPr hangingPunct="0">
                        <a:spcAft>
                          <a:spcPts val="0"/>
                        </a:spcAft>
                      </a:pPr>
                      <a:endParaRPr lang="en-GB" sz="1000" b="1" kern="150" dirty="0">
                        <a:effectLst/>
                        <a:latin typeface="Arial" panose="020B0604020202020204" pitchFamily="34" charset="0"/>
                        <a:cs typeface="Arial" panose="020B0604020202020204" pitchFamily="34" charset="0"/>
                      </a:endParaRPr>
                    </a:p>
                    <a:p>
                      <a:pPr hangingPunct="0">
                        <a:spcAft>
                          <a:spcPts val="0"/>
                        </a:spcAft>
                      </a:pPr>
                      <a:r>
                        <a:rPr lang="en-GB" sz="1000" b="1" kern="150" dirty="0">
                          <a:effectLst/>
                          <a:latin typeface="Arial" panose="020B0604020202020204" pitchFamily="34" charset="0"/>
                          <a:cs typeface="Arial" panose="020B0604020202020204" pitchFamily="34" charset="0"/>
                        </a:rPr>
                        <a:t>Numeracy</a:t>
                      </a:r>
                      <a:r>
                        <a:rPr lang="en-GB" sz="1000" b="0" kern="150" dirty="0">
                          <a:effectLst/>
                          <a:latin typeface="Arial" panose="020B0604020202020204" pitchFamily="34" charset="0"/>
                          <a:cs typeface="Arial" panose="020B0604020202020204" pitchFamily="34" charset="0"/>
                        </a:rPr>
                        <a:t> </a:t>
                      </a:r>
                    </a:p>
                    <a:p>
                      <a:pPr hangingPunct="0">
                        <a:spcAft>
                          <a:spcPts val="0"/>
                        </a:spcAft>
                      </a:pPr>
                      <a:r>
                        <a:rPr lang="en-GB" sz="1000" b="0" kern="150" dirty="0">
                          <a:effectLst/>
                          <a:latin typeface="Arial" panose="020B0604020202020204" pitchFamily="34" charset="0"/>
                          <a:cs typeface="Arial" panose="020B0604020202020204" pitchFamily="34" charset="0"/>
                        </a:rPr>
                        <a:t> </a:t>
                      </a:r>
                    </a:p>
                    <a:p>
                      <a:pPr hangingPunct="0">
                        <a:spcAft>
                          <a:spcPts val="0"/>
                        </a:spcAft>
                      </a:pPr>
                      <a:r>
                        <a:rPr lang="en-GB" sz="1000" b="0" kern="150" dirty="0">
                          <a:effectLst/>
                          <a:latin typeface="Arial" panose="020B0604020202020204" pitchFamily="34" charset="0"/>
                          <a:cs typeface="Arial" panose="020B0604020202020204" pitchFamily="34" charset="0"/>
                        </a:rPr>
                        <a:t> </a:t>
                      </a:r>
                    </a:p>
                  </a:txBody>
                  <a:tcPr marL="49629" marR="49629" marT="0" marB="0">
                    <a:solidFill>
                      <a:schemeClr val="accent5">
                        <a:lumMod val="60000"/>
                        <a:lumOff val="40000"/>
                      </a:schemeClr>
                    </a:solidFill>
                  </a:tcPr>
                </a:tc>
                <a:tc rowSpan="2">
                  <a:txBody>
                    <a:bodyPr/>
                    <a:lstStyle/>
                    <a:p>
                      <a:pPr hangingPunct="0">
                        <a:spcAft>
                          <a:spcPts val="0"/>
                        </a:spcAft>
                      </a:pPr>
                      <a:endParaRPr lang="en-GB" sz="1000" b="1" kern="150" dirty="0">
                        <a:effectLst/>
                        <a:latin typeface="Arial" panose="020B0604020202020204" pitchFamily="34" charset="0"/>
                        <a:cs typeface="Arial" panose="020B0604020202020204" pitchFamily="34" charset="0"/>
                      </a:endParaRPr>
                    </a:p>
                    <a:p>
                      <a:pPr hangingPunct="0">
                        <a:spcAft>
                          <a:spcPts val="0"/>
                        </a:spcAft>
                      </a:pPr>
                      <a:endParaRPr lang="en-GB" sz="1000" b="1" kern="150" dirty="0">
                        <a:effectLst/>
                        <a:latin typeface="Arial" panose="020B0604020202020204" pitchFamily="34" charset="0"/>
                        <a:cs typeface="Arial" panose="020B0604020202020204" pitchFamily="34" charset="0"/>
                      </a:endParaRPr>
                    </a:p>
                    <a:p>
                      <a:pPr hangingPunct="0">
                        <a:spcAft>
                          <a:spcPts val="0"/>
                        </a:spcAft>
                      </a:pPr>
                      <a:endParaRPr lang="en-GB" sz="1000" b="1" kern="150" dirty="0">
                        <a:effectLst/>
                        <a:latin typeface="Arial" panose="020B0604020202020204" pitchFamily="34" charset="0"/>
                        <a:cs typeface="Arial" panose="020B0604020202020204" pitchFamily="34" charset="0"/>
                      </a:endParaRPr>
                    </a:p>
                    <a:p>
                      <a:pPr hangingPunct="0">
                        <a:spcAft>
                          <a:spcPts val="0"/>
                        </a:spcAft>
                      </a:pPr>
                      <a:r>
                        <a:rPr lang="en-GB" sz="1000" b="1" kern="150" dirty="0">
                          <a:effectLst/>
                          <a:latin typeface="Arial" panose="020B0604020202020204" pitchFamily="34" charset="0"/>
                          <a:cs typeface="Arial" panose="020B0604020202020204" pitchFamily="34" charset="0"/>
                        </a:rPr>
                        <a:t>Numeracy</a:t>
                      </a:r>
                      <a:endParaRPr lang="en-GB" sz="1000" b="1" kern="150" dirty="0">
                        <a:effectLst/>
                        <a:latin typeface="Arial" panose="020B0604020202020204" pitchFamily="34" charset="0"/>
                        <a:ea typeface="Times New Roman" panose="02020603050405020304" pitchFamily="18" charset="0"/>
                        <a:cs typeface="Arial" panose="020B0604020202020204" pitchFamily="34" charset="0"/>
                      </a:endParaRPr>
                    </a:p>
                    <a:p>
                      <a:pPr hangingPunct="0">
                        <a:spcAft>
                          <a:spcPts val="0"/>
                        </a:spcAft>
                      </a:pPr>
                      <a:r>
                        <a:rPr lang="en-GB" sz="1000" b="0" kern="150" dirty="0">
                          <a:effectLst/>
                          <a:latin typeface="Arial" panose="020B0604020202020204" pitchFamily="34" charset="0"/>
                          <a:cs typeface="Arial" panose="020B0604020202020204" pitchFamily="34" charset="0"/>
                        </a:rPr>
                        <a:t> </a:t>
                      </a:r>
                    </a:p>
                    <a:p>
                      <a:pPr hangingPunct="0">
                        <a:spcAft>
                          <a:spcPts val="0"/>
                        </a:spcAft>
                      </a:pPr>
                      <a:r>
                        <a:rPr lang="en-GB" sz="1000" b="0" kern="150" dirty="0">
                          <a:effectLst/>
                          <a:latin typeface="Arial" panose="020B0604020202020204" pitchFamily="34" charset="0"/>
                          <a:cs typeface="Arial" panose="020B0604020202020204" pitchFamily="34" charset="0"/>
                        </a:rPr>
                        <a:t> </a:t>
                      </a:r>
                    </a:p>
                    <a:p>
                      <a:pPr hangingPunct="0">
                        <a:spcAft>
                          <a:spcPts val="0"/>
                        </a:spcAft>
                      </a:pPr>
                      <a:r>
                        <a:rPr lang="en-GB" sz="1000" b="0" kern="150" dirty="0">
                          <a:effectLst/>
                          <a:latin typeface="Arial" panose="020B0604020202020204" pitchFamily="34" charset="0"/>
                          <a:cs typeface="Arial" panose="020B0604020202020204" pitchFamily="34" charset="0"/>
                        </a:rPr>
                        <a:t> </a:t>
                      </a:r>
                    </a:p>
                  </a:txBody>
                  <a:tcPr marL="49629" marR="49629" marT="0" marB="0">
                    <a:solidFill>
                      <a:schemeClr val="accent5">
                        <a:lumMod val="60000"/>
                        <a:lumOff val="40000"/>
                      </a:schemeClr>
                    </a:solidFill>
                  </a:tcPr>
                </a:tc>
                <a:tc rowSpan="2">
                  <a:txBody>
                    <a:bodyPr/>
                    <a:lstStyle/>
                    <a:p>
                      <a:pPr hangingPunct="0">
                        <a:spcAft>
                          <a:spcPts val="0"/>
                        </a:spcAft>
                      </a:pPr>
                      <a:endParaRPr lang="en-GB" sz="1000" b="1" kern="150" dirty="0">
                        <a:effectLst/>
                        <a:latin typeface="Arial" panose="020B0604020202020204" pitchFamily="34" charset="0"/>
                        <a:cs typeface="Arial" panose="020B0604020202020204" pitchFamily="34" charset="0"/>
                      </a:endParaRPr>
                    </a:p>
                    <a:p>
                      <a:pPr hangingPunct="0">
                        <a:spcAft>
                          <a:spcPts val="0"/>
                        </a:spcAft>
                      </a:pPr>
                      <a:endParaRPr lang="en-GB" sz="1000" b="1" kern="150" dirty="0">
                        <a:effectLst/>
                        <a:latin typeface="Arial" panose="020B0604020202020204" pitchFamily="34" charset="0"/>
                        <a:cs typeface="Arial" panose="020B0604020202020204" pitchFamily="34" charset="0"/>
                      </a:endParaRPr>
                    </a:p>
                    <a:p>
                      <a:pPr hangingPunct="0">
                        <a:spcAft>
                          <a:spcPts val="0"/>
                        </a:spcAft>
                      </a:pPr>
                      <a:endParaRPr lang="en-GB" sz="1000" b="1" kern="150" dirty="0">
                        <a:effectLst/>
                        <a:latin typeface="Arial" panose="020B0604020202020204" pitchFamily="34" charset="0"/>
                        <a:cs typeface="Arial" panose="020B0604020202020204" pitchFamily="34" charset="0"/>
                      </a:endParaRPr>
                    </a:p>
                    <a:p>
                      <a:pPr hangingPunct="0">
                        <a:spcAft>
                          <a:spcPts val="0"/>
                        </a:spcAft>
                      </a:pPr>
                      <a:r>
                        <a:rPr lang="en-GB" sz="1000" b="1" kern="150" dirty="0">
                          <a:effectLst/>
                          <a:latin typeface="Arial" panose="020B0604020202020204" pitchFamily="34" charset="0"/>
                          <a:cs typeface="Arial" panose="020B0604020202020204" pitchFamily="34" charset="0"/>
                        </a:rPr>
                        <a:t>Numeracy</a:t>
                      </a:r>
                      <a:r>
                        <a:rPr lang="en-GB" sz="1000" b="0" kern="150" dirty="0">
                          <a:effectLst/>
                          <a:latin typeface="Arial" panose="020B0604020202020204" pitchFamily="34" charset="0"/>
                          <a:cs typeface="Arial" panose="020B0604020202020204" pitchFamily="34" charset="0"/>
                        </a:rPr>
                        <a:t> </a:t>
                      </a:r>
                    </a:p>
                    <a:p>
                      <a:pPr hangingPunct="0">
                        <a:spcAft>
                          <a:spcPts val="0"/>
                        </a:spcAft>
                      </a:pPr>
                      <a:r>
                        <a:rPr lang="en-GB" sz="1000" b="0" kern="150" dirty="0">
                          <a:effectLst/>
                          <a:latin typeface="Arial" panose="020B0604020202020204" pitchFamily="34" charset="0"/>
                          <a:cs typeface="Arial" panose="020B0604020202020204" pitchFamily="34" charset="0"/>
                        </a:rPr>
                        <a:t> </a:t>
                      </a:r>
                    </a:p>
                    <a:p>
                      <a:pPr hangingPunct="0">
                        <a:spcAft>
                          <a:spcPts val="0"/>
                        </a:spcAft>
                      </a:pPr>
                      <a:r>
                        <a:rPr lang="en-GB" sz="1000" b="0" kern="150" dirty="0">
                          <a:effectLst/>
                          <a:latin typeface="Arial" panose="020B0604020202020204" pitchFamily="34" charset="0"/>
                          <a:cs typeface="Arial" panose="020B0604020202020204" pitchFamily="34" charset="0"/>
                        </a:rPr>
                        <a:t> </a:t>
                      </a:r>
                      <a:endParaRPr lang="en-GB" sz="1000" b="0" kern="150" dirty="0">
                        <a:effectLst/>
                        <a:latin typeface="Arial" panose="020B0604020202020204" pitchFamily="34" charset="0"/>
                        <a:ea typeface="Times New Roman" panose="02020603050405020304" pitchFamily="18" charset="0"/>
                        <a:cs typeface="Arial" panose="020B0604020202020204" pitchFamily="34" charset="0"/>
                      </a:endParaRPr>
                    </a:p>
                    <a:p>
                      <a:pPr hangingPunct="0">
                        <a:spcAft>
                          <a:spcPts val="0"/>
                        </a:spcAft>
                      </a:pPr>
                      <a:r>
                        <a:rPr lang="en-GB" sz="1000" b="0" kern="150" dirty="0">
                          <a:effectLst/>
                          <a:latin typeface="Arial" panose="020B0604020202020204" pitchFamily="34" charset="0"/>
                          <a:cs typeface="Arial" panose="020B0604020202020204" pitchFamily="34" charset="0"/>
                        </a:rPr>
                        <a:t> </a:t>
                      </a:r>
                    </a:p>
                  </a:txBody>
                  <a:tcPr marL="49629" marR="49629" marT="0" marB="0">
                    <a:solidFill>
                      <a:schemeClr val="accent5">
                        <a:lumMod val="60000"/>
                        <a:lumOff val="40000"/>
                      </a:schemeClr>
                    </a:solidFill>
                  </a:tcPr>
                </a:tc>
                <a:tc rowSpan="3">
                  <a:txBody>
                    <a:bodyPr/>
                    <a:lstStyle/>
                    <a:p>
                      <a:pPr hangingPunct="0">
                        <a:spcAft>
                          <a:spcPts val="0"/>
                        </a:spcAft>
                      </a:pPr>
                      <a:endParaRPr lang="en-GB" sz="1000" b="0" kern="150" dirty="0">
                        <a:effectLst/>
                        <a:latin typeface="Arial" panose="020B0604020202020204" pitchFamily="34" charset="0"/>
                        <a:cs typeface="Arial" panose="020B0604020202020204" pitchFamily="34" charset="0"/>
                      </a:endParaRPr>
                    </a:p>
                    <a:p>
                      <a:pPr hangingPunct="0">
                        <a:spcAft>
                          <a:spcPts val="0"/>
                        </a:spcAft>
                      </a:pPr>
                      <a:r>
                        <a:rPr lang="en-GB" sz="1000" b="1" kern="150" dirty="0">
                          <a:effectLst/>
                          <a:latin typeface="Arial" panose="020B0604020202020204" pitchFamily="34" charset="0"/>
                          <a:cs typeface="Arial" panose="020B0604020202020204" pitchFamily="34" charset="0"/>
                        </a:rPr>
                        <a:t>Maths &amp; Numeracy</a:t>
                      </a:r>
                      <a:r>
                        <a:rPr lang="en-GB" sz="1000" b="0" kern="150" dirty="0">
                          <a:effectLst/>
                          <a:latin typeface="Arial" panose="020B0604020202020204" pitchFamily="34" charset="0"/>
                          <a:cs typeface="Arial" panose="020B0604020202020204" pitchFamily="34" charset="0"/>
                        </a:rPr>
                        <a:t>:</a:t>
                      </a:r>
                    </a:p>
                    <a:p>
                      <a:pPr hangingPunct="0">
                        <a:spcAft>
                          <a:spcPts val="0"/>
                        </a:spcAft>
                      </a:pPr>
                      <a:r>
                        <a:rPr lang="en-GB" sz="1000" b="0" kern="150" dirty="0">
                          <a:effectLst/>
                          <a:latin typeface="Arial" panose="020B0604020202020204" pitchFamily="34" charset="0"/>
                          <a:cs typeface="Arial" panose="020B0604020202020204" pitchFamily="34" charset="0"/>
                        </a:rPr>
                        <a:t>Mental Maths Assessment</a:t>
                      </a:r>
                    </a:p>
                    <a:p>
                      <a:pPr hangingPunct="0">
                        <a:spcAft>
                          <a:spcPts val="0"/>
                        </a:spcAft>
                      </a:pPr>
                      <a:r>
                        <a:rPr lang="en-GB" sz="1000" b="0" kern="150" dirty="0">
                          <a:effectLst/>
                          <a:latin typeface="Arial" panose="020B0604020202020204" pitchFamily="34" charset="0"/>
                          <a:cs typeface="Arial" panose="020B0604020202020204" pitchFamily="34" charset="0"/>
                        </a:rPr>
                        <a:t>Problem Solving</a:t>
                      </a:r>
                    </a:p>
                  </a:txBody>
                  <a:tcPr marL="49629" marR="49629" marT="0" marB="0" anchor="ctr">
                    <a:solidFill>
                      <a:schemeClr val="accent5">
                        <a:lumMod val="60000"/>
                        <a:lumOff val="40000"/>
                      </a:schemeClr>
                    </a:solidFill>
                  </a:tcPr>
                </a:tc>
                <a:extLst>
                  <a:ext uri="{0D108BD9-81ED-4DB2-BD59-A6C34878D82A}">
                    <a16:rowId xmlns:a16="http://schemas.microsoft.com/office/drawing/2014/main" val="2565432646"/>
                  </a:ext>
                </a:extLst>
              </a:tr>
              <a:tr h="660193">
                <a:tc rowSpan="2">
                  <a:txBody>
                    <a:bodyPr/>
                    <a:lstStyle/>
                    <a:p>
                      <a:pPr hangingPunct="0">
                        <a:spcAft>
                          <a:spcPts val="0"/>
                        </a:spcAft>
                      </a:pPr>
                      <a:r>
                        <a:rPr lang="en-GB" sz="800" b="0" kern="150" dirty="0">
                          <a:effectLst/>
                          <a:latin typeface="Arial" panose="020B0604020202020204" pitchFamily="34" charset="0"/>
                          <a:cs typeface="Arial" panose="020B0604020202020204" pitchFamily="34" charset="0"/>
                        </a:rPr>
                        <a:t> </a:t>
                      </a:r>
                    </a:p>
                    <a:p>
                      <a:pPr hangingPunct="0">
                        <a:spcAft>
                          <a:spcPts val="0"/>
                        </a:spcAft>
                      </a:pPr>
                      <a:r>
                        <a:rPr lang="en-GB" sz="800" b="0" kern="150" dirty="0">
                          <a:effectLst/>
                          <a:latin typeface="Arial" panose="020B0604020202020204" pitchFamily="34" charset="0"/>
                          <a:cs typeface="Arial" panose="020B0604020202020204" pitchFamily="34" charset="0"/>
                        </a:rPr>
                        <a:t>11.45</a:t>
                      </a:r>
                    </a:p>
                    <a:p>
                      <a:pPr hangingPunct="0">
                        <a:spcAft>
                          <a:spcPts val="0"/>
                        </a:spcAft>
                      </a:pPr>
                      <a:r>
                        <a:rPr lang="en-GB" sz="800" b="0" kern="150" dirty="0">
                          <a:effectLst/>
                          <a:latin typeface="Arial" panose="020B0604020202020204" pitchFamily="34" charset="0"/>
                          <a:cs typeface="Arial" panose="020B0604020202020204" pitchFamily="34" charset="0"/>
                        </a:rPr>
                        <a:t>–</a:t>
                      </a:r>
                    </a:p>
                    <a:p>
                      <a:pPr hangingPunct="0">
                        <a:spcAft>
                          <a:spcPts val="0"/>
                        </a:spcAft>
                      </a:pPr>
                      <a:r>
                        <a:rPr lang="en-GB" sz="800" b="0" kern="150" dirty="0">
                          <a:effectLst/>
                          <a:latin typeface="Arial" panose="020B0604020202020204" pitchFamily="34" charset="0"/>
                          <a:cs typeface="Arial" panose="020B0604020202020204" pitchFamily="34" charset="0"/>
                        </a:rPr>
                        <a:t>12.35</a:t>
                      </a:r>
                    </a:p>
                    <a:p>
                      <a:pPr hangingPunct="0">
                        <a:spcAft>
                          <a:spcPts val="0"/>
                        </a:spcAft>
                      </a:pPr>
                      <a:r>
                        <a:rPr lang="en-GB" sz="800" b="0" kern="150" dirty="0">
                          <a:effectLst/>
                          <a:latin typeface="Arial" panose="020B0604020202020204" pitchFamily="34" charset="0"/>
                          <a:cs typeface="Arial" panose="020B0604020202020204" pitchFamily="34" charset="0"/>
                        </a:rPr>
                        <a:t> </a:t>
                      </a:r>
                      <a:endParaRPr lang="en-GB" sz="800" b="0" kern="150" dirty="0">
                        <a:effectLst/>
                        <a:latin typeface="Arial" panose="020B0604020202020204" pitchFamily="34" charset="0"/>
                        <a:ea typeface="Times New Roman" panose="02020603050405020304" pitchFamily="18" charset="0"/>
                        <a:cs typeface="Arial" panose="020B0604020202020204" pitchFamily="34" charset="0"/>
                      </a:endParaRPr>
                    </a:p>
                  </a:txBody>
                  <a:tcPr marL="49629" marR="49629" marT="0" marB="0"/>
                </a:tc>
                <a:tc rowSpan="2">
                  <a:txBody>
                    <a:bodyPr/>
                    <a:lstStyle/>
                    <a:p>
                      <a:pPr hangingPunct="0">
                        <a:spcAft>
                          <a:spcPts val="0"/>
                        </a:spcAft>
                      </a:pPr>
                      <a:r>
                        <a:rPr lang="en-GB" sz="1000" b="0" kern="150" dirty="0">
                          <a:effectLst/>
                          <a:latin typeface="Arial" panose="020B0604020202020204" pitchFamily="34" charset="0"/>
                          <a:cs typeface="Arial" panose="020B0604020202020204" pitchFamily="34" charset="0"/>
                        </a:rPr>
                        <a:t> </a:t>
                      </a:r>
                    </a:p>
                    <a:p>
                      <a:pPr hangingPunct="0">
                        <a:spcAft>
                          <a:spcPts val="0"/>
                        </a:spcAft>
                      </a:pPr>
                      <a:r>
                        <a:rPr lang="en-GB" sz="1000" b="1" kern="150" dirty="0">
                          <a:effectLst/>
                          <a:latin typeface="Arial" panose="020B0604020202020204" pitchFamily="34" charset="0"/>
                          <a:cs typeface="Arial" panose="020B0604020202020204" pitchFamily="34" charset="0"/>
                        </a:rPr>
                        <a:t>Maths &amp; Numeracy</a:t>
                      </a:r>
                    </a:p>
                  </a:txBody>
                  <a:tcPr marL="49629" marR="49629" marT="0" marB="0">
                    <a:solidFill>
                      <a:schemeClr val="accent5">
                        <a:lumMod val="60000"/>
                        <a:lumOff val="40000"/>
                      </a:schemeClr>
                    </a:solidFill>
                  </a:tcPr>
                </a:tc>
                <a:tc vMerge="1">
                  <a:txBody>
                    <a:bodyPr/>
                    <a:lstStyle/>
                    <a:p>
                      <a:pPr hangingPunct="0">
                        <a:spcAft>
                          <a:spcPts val="0"/>
                        </a:spcAft>
                      </a:pPr>
                      <a:endParaRPr lang="en-GB" sz="1000" b="0" kern="150" dirty="0">
                        <a:effectLst/>
                        <a:latin typeface="Arial" panose="020B0604020202020204" pitchFamily="34" charset="0"/>
                        <a:cs typeface="Arial" panose="020B0604020202020204" pitchFamily="34" charset="0"/>
                      </a:endParaRPr>
                    </a:p>
                  </a:txBody>
                  <a:tcPr marL="49629" marR="49629" marT="0" marB="0">
                    <a:solidFill>
                      <a:schemeClr val="accent5">
                        <a:lumMod val="60000"/>
                        <a:lumOff val="40000"/>
                      </a:schemeClr>
                    </a:solidFill>
                  </a:tcPr>
                </a:tc>
                <a:tc vMerge="1">
                  <a:txBody>
                    <a:bodyPr/>
                    <a:lstStyle/>
                    <a:p>
                      <a:pPr hangingPunct="0">
                        <a:spcAft>
                          <a:spcPts val="0"/>
                        </a:spcAft>
                      </a:pPr>
                      <a:endParaRPr lang="en-GB" sz="1000" b="0" kern="150" dirty="0">
                        <a:effectLst/>
                        <a:latin typeface="Arial" panose="020B0604020202020204" pitchFamily="34" charset="0"/>
                        <a:cs typeface="Arial" panose="020B0604020202020204" pitchFamily="34" charset="0"/>
                      </a:endParaRPr>
                    </a:p>
                  </a:txBody>
                  <a:tcPr marL="49629" marR="49629" marT="0" marB="0">
                    <a:solidFill>
                      <a:schemeClr val="accent5">
                        <a:lumMod val="60000"/>
                        <a:lumOff val="40000"/>
                      </a:schemeClr>
                    </a:solidFill>
                  </a:tcPr>
                </a:tc>
                <a:tc vMerge="1">
                  <a:txBody>
                    <a:bodyPr/>
                    <a:lstStyle/>
                    <a:p>
                      <a:pPr hangingPunct="0">
                        <a:spcAft>
                          <a:spcPts val="0"/>
                        </a:spcAft>
                      </a:pPr>
                      <a:endParaRPr lang="en-GB" sz="1000" b="0" kern="150" dirty="0">
                        <a:effectLst/>
                        <a:latin typeface="Arial" panose="020B0604020202020204" pitchFamily="34" charset="0"/>
                        <a:cs typeface="Arial" panose="020B0604020202020204" pitchFamily="34" charset="0"/>
                      </a:endParaRPr>
                    </a:p>
                  </a:txBody>
                  <a:tcPr marL="49629" marR="49629" marT="0" marB="0">
                    <a:solidFill>
                      <a:schemeClr val="accent5">
                        <a:lumMod val="60000"/>
                        <a:lumOff val="40000"/>
                      </a:schemeClr>
                    </a:solidFill>
                  </a:tcPr>
                </a:tc>
                <a:tc vMerge="1">
                  <a:txBody>
                    <a:bodyPr/>
                    <a:lstStyle/>
                    <a:p>
                      <a:pPr hangingPunct="0">
                        <a:spcAft>
                          <a:spcPts val="0"/>
                        </a:spcAft>
                      </a:pPr>
                      <a:endParaRPr lang="en-GB" sz="1000" b="0" kern="150" dirty="0">
                        <a:effectLst/>
                        <a:latin typeface="Arial" panose="020B0604020202020204" pitchFamily="34" charset="0"/>
                        <a:cs typeface="Arial" panose="020B0604020202020204" pitchFamily="34" charset="0"/>
                      </a:endParaRPr>
                    </a:p>
                  </a:txBody>
                  <a:tcPr marL="49629" marR="49629" marT="0" marB="0"/>
                </a:tc>
                <a:extLst>
                  <a:ext uri="{0D108BD9-81ED-4DB2-BD59-A6C34878D82A}">
                    <a16:rowId xmlns:a16="http://schemas.microsoft.com/office/drawing/2014/main" val="670538403"/>
                  </a:ext>
                </a:extLst>
              </a:tr>
              <a:tr h="361004">
                <a:tc vMerge="1">
                  <a:txBody>
                    <a:bodyPr/>
                    <a:lstStyle/>
                    <a:p>
                      <a:endParaRPr lang="en-GB"/>
                    </a:p>
                  </a:txBody>
                  <a:tcPr/>
                </a:tc>
                <a:tc vMerge="1">
                  <a:txBody>
                    <a:bodyPr/>
                    <a:lstStyle/>
                    <a:p>
                      <a:endParaRPr lang="en-GB"/>
                    </a:p>
                  </a:txBody>
                  <a:tcPr/>
                </a:tc>
                <a:tc>
                  <a:txBody>
                    <a:bodyPr/>
                    <a:lstStyle/>
                    <a:p>
                      <a:pPr marL="0" marR="0" lvl="0" indent="0" algn="l" defTabSz="914400" rtl="0" eaLnBrk="1" fontAlgn="auto" latinLnBrk="0" hangingPunct="0">
                        <a:lnSpc>
                          <a:spcPct val="100000"/>
                        </a:lnSpc>
                        <a:spcBef>
                          <a:spcPts val="0"/>
                        </a:spcBef>
                        <a:spcAft>
                          <a:spcPts val="0"/>
                        </a:spcAft>
                        <a:buClrTx/>
                        <a:buSzTx/>
                        <a:buFontTx/>
                        <a:buNone/>
                        <a:tabLst/>
                        <a:defRPr/>
                      </a:pPr>
                      <a:r>
                        <a:rPr lang="en-GB" sz="1000" b="1" kern="150" dirty="0">
                          <a:effectLst/>
                          <a:latin typeface="Arial" panose="020B0604020202020204" pitchFamily="34" charset="0"/>
                          <a:cs typeface="Arial" panose="020B0604020202020204" pitchFamily="34" charset="0"/>
                        </a:rPr>
                        <a:t>RE</a:t>
                      </a:r>
                      <a:endParaRPr lang="en-GB" sz="1000" b="1" kern="150" dirty="0">
                        <a:effectLst/>
                        <a:latin typeface="Arial" panose="020B0604020202020204" pitchFamily="34" charset="0"/>
                        <a:ea typeface="Times New Roman" panose="02020603050405020304" pitchFamily="18" charset="0"/>
                        <a:cs typeface="Arial" panose="020B0604020202020204" pitchFamily="34" charset="0"/>
                      </a:endParaRPr>
                    </a:p>
                  </a:txBody>
                  <a:tcPr marL="49629" marR="49629" marT="0" marB="0">
                    <a:solidFill>
                      <a:srgbClr val="FFFF99"/>
                    </a:solidFill>
                  </a:tcPr>
                </a:tc>
                <a:tc>
                  <a:txBody>
                    <a:bodyPr/>
                    <a:lstStyle/>
                    <a:p>
                      <a:pPr marL="0" marR="0" lvl="0" indent="0" algn="l" defTabSz="914400" rtl="0" eaLnBrk="1" fontAlgn="auto" latinLnBrk="0" hangingPunct="0">
                        <a:lnSpc>
                          <a:spcPct val="100000"/>
                        </a:lnSpc>
                        <a:spcBef>
                          <a:spcPts val="0"/>
                        </a:spcBef>
                        <a:spcAft>
                          <a:spcPts val="0"/>
                        </a:spcAft>
                        <a:buClrTx/>
                        <a:buSzTx/>
                        <a:buFontTx/>
                        <a:buNone/>
                        <a:tabLst/>
                        <a:defRPr/>
                      </a:pPr>
                      <a:r>
                        <a:rPr lang="en-GB" sz="1000" b="1" kern="150" dirty="0">
                          <a:effectLst/>
                          <a:latin typeface="Arial" panose="020B0604020202020204" pitchFamily="34" charset="0"/>
                          <a:cs typeface="Arial" panose="020B0604020202020204" pitchFamily="34" charset="0"/>
                        </a:rPr>
                        <a:t>RE</a:t>
                      </a:r>
                      <a:endParaRPr lang="en-GB" sz="1000" b="1" kern="150" dirty="0">
                        <a:effectLst/>
                        <a:latin typeface="Arial" panose="020B0604020202020204" pitchFamily="34" charset="0"/>
                        <a:ea typeface="Times New Roman" panose="02020603050405020304" pitchFamily="18" charset="0"/>
                        <a:cs typeface="Arial" panose="020B0604020202020204" pitchFamily="34" charset="0"/>
                      </a:endParaRPr>
                    </a:p>
                  </a:txBody>
                  <a:tcPr marL="49629" marR="49629" marT="0" marB="0">
                    <a:solidFill>
                      <a:srgbClr val="FFFF99"/>
                    </a:solidFill>
                  </a:tcPr>
                </a:tc>
                <a:tc>
                  <a:txBody>
                    <a:bodyPr/>
                    <a:lstStyle/>
                    <a:p>
                      <a:r>
                        <a:rPr lang="en-GB" sz="1000" b="1" kern="150" dirty="0">
                          <a:effectLst/>
                          <a:latin typeface="Arial" panose="020B0604020202020204" pitchFamily="34" charset="0"/>
                          <a:cs typeface="Arial" panose="020B0604020202020204" pitchFamily="34" charset="0"/>
                        </a:rPr>
                        <a:t>RE</a:t>
                      </a:r>
                      <a:endParaRPr lang="en-GB" dirty="0"/>
                    </a:p>
                  </a:txBody>
                  <a:tcPr marL="49629" marR="49629" marT="0" marB="0">
                    <a:solidFill>
                      <a:srgbClr val="FFFF99"/>
                    </a:solidFill>
                  </a:tcPr>
                </a:tc>
                <a:tc vMerge="1">
                  <a:txBody>
                    <a:bodyPr/>
                    <a:lstStyle/>
                    <a:p>
                      <a:endParaRPr lang="en-GB"/>
                    </a:p>
                  </a:txBody>
                  <a:tcPr/>
                </a:tc>
                <a:extLst>
                  <a:ext uri="{0D108BD9-81ED-4DB2-BD59-A6C34878D82A}">
                    <a16:rowId xmlns:a16="http://schemas.microsoft.com/office/drawing/2014/main" val="1025280950"/>
                  </a:ext>
                </a:extLst>
              </a:tr>
              <a:tr h="177977">
                <a:tc>
                  <a:txBody>
                    <a:bodyPr/>
                    <a:lstStyle/>
                    <a:p>
                      <a:pPr hangingPunct="0">
                        <a:spcAft>
                          <a:spcPts val="0"/>
                        </a:spcAft>
                      </a:pPr>
                      <a:r>
                        <a:rPr lang="en-GB" sz="800" b="0" kern="150" dirty="0">
                          <a:effectLst/>
                          <a:latin typeface="Arial" panose="020B0604020202020204" pitchFamily="34" charset="0"/>
                          <a:cs typeface="Arial" panose="020B0604020202020204" pitchFamily="34" charset="0"/>
                        </a:rPr>
                        <a:t>12.35 – 1.20</a:t>
                      </a:r>
                      <a:endParaRPr lang="en-GB" sz="800" b="0" kern="150" dirty="0">
                        <a:effectLst/>
                        <a:latin typeface="Arial" panose="020B0604020202020204" pitchFamily="34" charset="0"/>
                        <a:ea typeface="Times New Roman" panose="02020603050405020304" pitchFamily="18" charset="0"/>
                        <a:cs typeface="Arial" panose="020B0604020202020204" pitchFamily="34" charset="0"/>
                      </a:endParaRPr>
                    </a:p>
                  </a:txBody>
                  <a:tcPr marL="49629" marR="49629" marT="0" marB="0"/>
                </a:tc>
                <a:tc gridSpan="5">
                  <a:txBody>
                    <a:bodyPr/>
                    <a:lstStyle/>
                    <a:p>
                      <a:pPr algn="ctr" hangingPunct="0">
                        <a:spcAft>
                          <a:spcPts val="0"/>
                        </a:spcAft>
                      </a:pPr>
                      <a:r>
                        <a:rPr lang="en-GB" sz="1000" b="0" i="1" kern="150" dirty="0">
                          <a:effectLst/>
                          <a:latin typeface="Arial" panose="020B0604020202020204" pitchFamily="34" charset="0"/>
                          <a:cs typeface="Arial" panose="020B0604020202020204" pitchFamily="34" charset="0"/>
                        </a:rPr>
                        <a:t>LUNCH</a:t>
                      </a:r>
                      <a:endParaRPr lang="en-GB" sz="1000" b="0" i="1" kern="150" dirty="0">
                        <a:effectLst/>
                        <a:latin typeface="Arial" panose="020B0604020202020204" pitchFamily="34" charset="0"/>
                        <a:ea typeface="Times New Roman" panose="02020603050405020304" pitchFamily="18" charset="0"/>
                        <a:cs typeface="Arial" panose="020B0604020202020204" pitchFamily="34" charset="0"/>
                      </a:endParaRPr>
                    </a:p>
                  </a:txBody>
                  <a:tcPr marL="49629" marR="49629" marT="0" marB="0"/>
                </a:tc>
                <a:tc hMerge="1">
                  <a:txBody>
                    <a:bodyPr/>
                    <a:lstStyle/>
                    <a:p>
                      <a:pPr hangingPunct="0">
                        <a:spcAft>
                          <a:spcPts val="0"/>
                        </a:spcAft>
                      </a:pPr>
                      <a:endParaRPr lang="en-GB" sz="1000" b="0" kern="150">
                        <a:effectLst/>
                        <a:latin typeface="Arial" panose="020B0604020202020204" pitchFamily="34" charset="0"/>
                        <a:ea typeface="Times New Roman" panose="02020603050405020304" pitchFamily="18" charset="0"/>
                        <a:cs typeface="Arial" panose="020B0604020202020204" pitchFamily="34" charset="0"/>
                      </a:endParaRPr>
                    </a:p>
                  </a:txBody>
                  <a:tcPr marL="49629" marR="49629" marT="0" marB="0"/>
                </a:tc>
                <a:tc hMerge="1">
                  <a:txBody>
                    <a:bodyPr/>
                    <a:lstStyle/>
                    <a:p>
                      <a:pPr hangingPunct="0">
                        <a:spcAft>
                          <a:spcPts val="0"/>
                        </a:spcAft>
                      </a:pPr>
                      <a:endParaRPr lang="en-GB" sz="1000" b="0" kern="150">
                        <a:effectLst/>
                        <a:latin typeface="Arial" panose="020B0604020202020204" pitchFamily="34" charset="0"/>
                        <a:ea typeface="Times New Roman" panose="02020603050405020304" pitchFamily="18" charset="0"/>
                        <a:cs typeface="Arial" panose="020B0604020202020204" pitchFamily="34" charset="0"/>
                      </a:endParaRPr>
                    </a:p>
                  </a:txBody>
                  <a:tcPr marL="49629" marR="49629" marT="0" marB="0"/>
                </a:tc>
                <a:tc hMerge="1">
                  <a:txBody>
                    <a:bodyPr/>
                    <a:lstStyle/>
                    <a:p>
                      <a:pPr hangingPunct="0">
                        <a:spcAft>
                          <a:spcPts val="0"/>
                        </a:spcAft>
                      </a:pPr>
                      <a:endParaRPr lang="en-GB" sz="1000" b="0" kern="150">
                        <a:effectLst/>
                        <a:latin typeface="Arial" panose="020B0604020202020204" pitchFamily="34" charset="0"/>
                        <a:ea typeface="Times New Roman" panose="02020603050405020304" pitchFamily="18" charset="0"/>
                        <a:cs typeface="Arial" panose="020B0604020202020204" pitchFamily="34" charset="0"/>
                      </a:endParaRPr>
                    </a:p>
                  </a:txBody>
                  <a:tcPr marL="49629" marR="49629" marT="0" marB="0"/>
                </a:tc>
                <a:tc hMerge="1">
                  <a:txBody>
                    <a:bodyPr/>
                    <a:lstStyle/>
                    <a:p>
                      <a:pPr hangingPunct="0">
                        <a:spcAft>
                          <a:spcPts val="0"/>
                        </a:spcAft>
                      </a:pPr>
                      <a:endParaRPr lang="en-GB" sz="1000" b="0" kern="150" dirty="0">
                        <a:effectLst/>
                        <a:latin typeface="Arial" panose="020B0604020202020204" pitchFamily="34" charset="0"/>
                        <a:ea typeface="Times New Roman" panose="02020603050405020304" pitchFamily="18" charset="0"/>
                        <a:cs typeface="Arial" panose="020B0604020202020204" pitchFamily="34" charset="0"/>
                      </a:endParaRPr>
                    </a:p>
                  </a:txBody>
                  <a:tcPr marL="49629" marR="49629" marT="0" marB="0"/>
                </a:tc>
                <a:extLst>
                  <a:ext uri="{0D108BD9-81ED-4DB2-BD59-A6C34878D82A}">
                    <a16:rowId xmlns:a16="http://schemas.microsoft.com/office/drawing/2014/main" val="93042876"/>
                  </a:ext>
                </a:extLst>
              </a:tr>
              <a:tr h="889887">
                <a:tc>
                  <a:txBody>
                    <a:bodyPr/>
                    <a:lstStyle/>
                    <a:p>
                      <a:pPr hangingPunct="0">
                        <a:spcAft>
                          <a:spcPts val="0"/>
                        </a:spcAft>
                      </a:pPr>
                      <a:r>
                        <a:rPr lang="en-GB" sz="800" b="0" kern="150" dirty="0">
                          <a:effectLst/>
                          <a:latin typeface="Arial" panose="020B0604020202020204" pitchFamily="34" charset="0"/>
                          <a:cs typeface="Arial" panose="020B0604020202020204" pitchFamily="34" charset="0"/>
                        </a:rPr>
                        <a:t> </a:t>
                      </a:r>
                    </a:p>
                    <a:p>
                      <a:pPr hangingPunct="0">
                        <a:spcAft>
                          <a:spcPts val="0"/>
                        </a:spcAft>
                      </a:pPr>
                      <a:r>
                        <a:rPr lang="en-GB" sz="800" b="0" kern="150" dirty="0">
                          <a:effectLst/>
                          <a:latin typeface="Arial" panose="020B0604020202020204" pitchFamily="34" charset="0"/>
                          <a:cs typeface="Arial" panose="020B0604020202020204" pitchFamily="34" charset="0"/>
                        </a:rPr>
                        <a:t>1.20</a:t>
                      </a:r>
                    </a:p>
                    <a:p>
                      <a:pPr hangingPunct="0">
                        <a:spcAft>
                          <a:spcPts val="0"/>
                        </a:spcAft>
                      </a:pPr>
                      <a:r>
                        <a:rPr lang="en-GB" sz="800" b="0" kern="150" dirty="0">
                          <a:effectLst/>
                          <a:latin typeface="Arial" panose="020B0604020202020204" pitchFamily="34" charset="0"/>
                          <a:cs typeface="Arial" panose="020B0604020202020204" pitchFamily="34" charset="0"/>
                        </a:rPr>
                        <a:t> – </a:t>
                      </a:r>
                    </a:p>
                    <a:p>
                      <a:pPr hangingPunct="0">
                        <a:spcAft>
                          <a:spcPts val="0"/>
                        </a:spcAft>
                      </a:pPr>
                      <a:r>
                        <a:rPr lang="en-GB" sz="800" b="0" kern="150" dirty="0">
                          <a:effectLst/>
                          <a:latin typeface="Arial" panose="020B0604020202020204" pitchFamily="34" charset="0"/>
                          <a:cs typeface="Arial" panose="020B0604020202020204" pitchFamily="34" charset="0"/>
                        </a:rPr>
                        <a:t>2.10</a:t>
                      </a:r>
                    </a:p>
                    <a:p>
                      <a:pPr hangingPunct="0">
                        <a:spcAft>
                          <a:spcPts val="0"/>
                        </a:spcAft>
                      </a:pPr>
                      <a:r>
                        <a:rPr lang="en-GB" sz="800" b="0" kern="150" dirty="0">
                          <a:effectLst/>
                          <a:latin typeface="Arial" panose="020B0604020202020204" pitchFamily="34" charset="0"/>
                          <a:cs typeface="Arial" panose="020B0604020202020204" pitchFamily="34" charset="0"/>
                        </a:rPr>
                        <a:t> </a:t>
                      </a:r>
                      <a:endParaRPr lang="en-GB" sz="800" b="0" kern="150" dirty="0">
                        <a:effectLst/>
                        <a:latin typeface="Arial" panose="020B0604020202020204" pitchFamily="34" charset="0"/>
                        <a:ea typeface="Times New Roman" panose="02020603050405020304" pitchFamily="18" charset="0"/>
                        <a:cs typeface="Arial" panose="020B0604020202020204" pitchFamily="34" charset="0"/>
                      </a:endParaRPr>
                    </a:p>
                  </a:txBody>
                  <a:tcPr marL="49629" marR="49629" marT="0" marB="0"/>
                </a:tc>
                <a:tc rowSpan="2">
                  <a:txBody>
                    <a:bodyPr/>
                    <a:lstStyle/>
                    <a:p>
                      <a:pPr hangingPunct="0">
                        <a:spcAft>
                          <a:spcPts val="0"/>
                        </a:spcAft>
                      </a:pPr>
                      <a:endParaRPr lang="en-GB" sz="1000" b="0" kern="150" dirty="0">
                        <a:effectLst/>
                        <a:latin typeface="Arial" panose="020B0604020202020204" pitchFamily="34" charset="0"/>
                        <a:cs typeface="Arial" panose="020B0604020202020204" pitchFamily="34" charset="0"/>
                      </a:endParaRPr>
                    </a:p>
                    <a:p>
                      <a:pPr hangingPunct="0">
                        <a:spcAft>
                          <a:spcPts val="0"/>
                        </a:spcAft>
                      </a:pPr>
                      <a:r>
                        <a:rPr lang="en-GB" sz="1000" b="1" kern="150" dirty="0">
                          <a:effectLst/>
                          <a:latin typeface="Arial" panose="020B0604020202020204" pitchFamily="34" charset="0"/>
                          <a:ea typeface="Times New Roman" panose="02020603050405020304" pitchFamily="18" charset="0"/>
                          <a:cs typeface="Arial" panose="020B0604020202020204" pitchFamily="34" charset="0"/>
                        </a:rPr>
                        <a:t>Inter-Disciplinary Learning</a:t>
                      </a:r>
                    </a:p>
                    <a:p>
                      <a:pPr hangingPunct="0">
                        <a:spcAft>
                          <a:spcPts val="0"/>
                        </a:spcAft>
                      </a:pPr>
                      <a:endParaRPr lang="en-GB" sz="1000" b="0" kern="150" dirty="0">
                        <a:effectLst/>
                        <a:latin typeface="Arial" panose="020B0604020202020204" pitchFamily="34" charset="0"/>
                        <a:cs typeface="Arial" panose="020B0604020202020204" pitchFamily="34" charset="0"/>
                      </a:endParaRPr>
                    </a:p>
                    <a:p>
                      <a:pPr hangingPunct="0">
                        <a:spcAft>
                          <a:spcPts val="0"/>
                        </a:spcAft>
                      </a:pPr>
                      <a:r>
                        <a:rPr lang="en-GB" sz="1000" b="0" kern="150" dirty="0">
                          <a:effectLst/>
                          <a:latin typeface="Arial" panose="020B0604020202020204" pitchFamily="34" charset="0"/>
                          <a:cs typeface="Arial" panose="020B0604020202020204" pitchFamily="34" charset="0"/>
                        </a:rPr>
                        <a:t> </a:t>
                      </a:r>
                    </a:p>
                    <a:p>
                      <a:pPr hangingPunct="0">
                        <a:spcAft>
                          <a:spcPts val="0"/>
                        </a:spcAft>
                      </a:pPr>
                      <a:endParaRPr lang="en-GB" sz="1000" b="0" kern="150" dirty="0">
                        <a:effectLst/>
                        <a:latin typeface="Arial" panose="020B0604020202020204" pitchFamily="34" charset="0"/>
                        <a:cs typeface="Arial" panose="020B0604020202020204" pitchFamily="34" charset="0"/>
                      </a:endParaRPr>
                    </a:p>
                    <a:p>
                      <a:pPr hangingPunct="0">
                        <a:spcAft>
                          <a:spcPts val="0"/>
                        </a:spcAft>
                      </a:pPr>
                      <a:endParaRPr lang="en-GB" sz="1000" b="0" kern="150" dirty="0">
                        <a:effectLst/>
                        <a:latin typeface="Arial" panose="020B0604020202020204" pitchFamily="34" charset="0"/>
                        <a:cs typeface="Arial" panose="020B0604020202020204" pitchFamily="34" charset="0"/>
                      </a:endParaRPr>
                    </a:p>
                    <a:p>
                      <a:pPr hangingPunct="0">
                        <a:spcAft>
                          <a:spcPts val="0"/>
                        </a:spcAft>
                      </a:pPr>
                      <a:endParaRPr lang="en-GB" sz="1000" b="0" kern="150" dirty="0">
                        <a:effectLst/>
                        <a:latin typeface="Arial" panose="020B0604020202020204" pitchFamily="34" charset="0"/>
                        <a:cs typeface="Arial" panose="020B0604020202020204" pitchFamily="34" charset="0"/>
                      </a:endParaRPr>
                    </a:p>
                    <a:p>
                      <a:pPr hangingPunct="0">
                        <a:spcAft>
                          <a:spcPts val="0"/>
                        </a:spcAft>
                      </a:pPr>
                      <a:r>
                        <a:rPr lang="en-GB" sz="1000" b="0" kern="150" dirty="0">
                          <a:effectLst/>
                          <a:latin typeface="Arial" panose="020B0604020202020204" pitchFamily="34" charset="0"/>
                          <a:cs typeface="Arial" panose="020B0604020202020204" pitchFamily="34" charset="0"/>
                        </a:rPr>
                        <a:t>Pupil Of The Day</a:t>
                      </a:r>
                    </a:p>
                  </a:txBody>
                  <a:tcPr marL="49629" marR="49629" marT="0" marB="0">
                    <a:solidFill>
                      <a:srgbClr val="FFCC99"/>
                    </a:solidFill>
                  </a:tcPr>
                </a:tc>
                <a:tc>
                  <a:txBody>
                    <a:bodyPr/>
                    <a:lstStyle/>
                    <a:p>
                      <a:pPr hangingPunct="0">
                        <a:spcAft>
                          <a:spcPts val="0"/>
                        </a:spcAft>
                      </a:pPr>
                      <a:r>
                        <a:rPr lang="en-GB" sz="1000" b="0" kern="150" dirty="0">
                          <a:effectLst/>
                          <a:latin typeface="Arial" panose="020B0604020202020204" pitchFamily="34" charset="0"/>
                          <a:cs typeface="Arial" panose="020B0604020202020204" pitchFamily="34" charset="0"/>
                        </a:rPr>
                        <a:t> </a:t>
                      </a:r>
                    </a:p>
                    <a:p>
                      <a:pPr hangingPunct="0">
                        <a:spcAft>
                          <a:spcPts val="0"/>
                        </a:spcAft>
                      </a:pPr>
                      <a:r>
                        <a:rPr lang="en-GB" sz="1000" b="0" kern="150" dirty="0">
                          <a:effectLst/>
                          <a:latin typeface="Arial" panose="020B0604020202020204" pitchFamily="34" charset="0"/>
                          <a:cs typeface="Arial" panose="020B0604020202020204" pitchFamily="34" charset="0"/>
                        </a:rPr>
                        <a:t> </a:t>
                      </a:r>
                    </a:p>
                    <a:p>
                      <a:pPr hangingPunct="0">
                        <a:spcAft>
                          <a:spcPts val="0"/>
                        </a:spcAft>
                      </a:pPr>
                      <a:r>
                        <a:rPr lang="en-GB" sz="1000" b="1" kern="150" dirty="0">
                          <a:effectLst/>
                          <a:latin typeface="Arial" panose="020B0604020202020204" pitchFamily="34" charset="0"/>
                          <a:cs typeface="Arial" panose="020B0604020202020204" pitchFamily="34" charset="0"/>
                        </a:rPr>
                        <a:t>P.E.</a:t>
                      </a:r>
                      <a:endParaRPr lang="en-GB" sz="1000" b="1" kern="150" dirty="0">
                        <a:effectLst/>
                        <a:latin typeface="Arial" panose="020B0604020202020204" pitchFamily="34" charset="0"/>
                        <a:ea typeface="Times New Roman" panose="02020603050405020304" pitchFamily="18" charset="0"/>
                        <a:cs typeface="Arial" panose="020B0604020202020204" pitchFamily="34" charset="0"/>
                      </a:endParaRPr>
                    </a:p>
                  </a:txBody>
                  <a:tcPr marL="49629" marR="49629" marT="0" marB="0">
                    <a:solidFill>
                      <a:srgbClr val="FFFF99"/>
                    </a:solidFill>
                  </a:tcPr>
                </a:tc>
                <a:tc>
                  <a:txBody>
                    <a:bodyPr/>
                    <a:lstStyle/>
                    <a:p>
                      <a:pPr hangingPunct="0">
                        <a:spcAft>
                          <a:spcPts val="0"/>
                        </a:spcAft>
                      </a:pPr>
                      <a:endParaRPr lang="en-GB" sz="1000" b="0" kern="150" dirty="0">
                        <a:effectLst/>
                        <a:latin typeface="Arial" panose="020B0604020202020204" pitchFamily="34" charset="0"/>
                        <a:cs typeface="Arial" panose="020B0604020202020204" pitchFamily="34" charset="0"/>
                      </a:endParaRPr>
                    </a:p>
                    <a:p>
                      <a:pPr hangingPunct="0">
                        <a:spcAft>
                          <a:spcPts val="0"/>
                        </a:spcAft>
                      </a:pPr>
                      <a:r>
                        <a:rPr lang="en-GB" sz="1000" b="0" kern="150" dirty="0">
                          <a:effectLst/>
                          <a:latin typeface="Arial" panose="020B0604020202020204" pitchFamily="34" charset="0"/>
                          <a:cs typeface="Arial" panose="020B0604020202020204" pitchFamily="34" charset="0"/>
                        </a:rPr>
                        <a:t> </a:t>
                      </a:r>
                    </a:p>
                    <a:p>
                      <a:pPr hangingPunct="0">
                        <a:spcAft>
                          <a:spcPts val="0"/>
                        </a:spcAft>
                      </a:pPr>
                      <a:r>
                        <a:rPr lang="en-GB" sz="1000" b="1" kern="150" dirty="0">
                          <a:effectLst/>
                          <a:latin typeface="Arial" panose="020B0604020202020204" pitchFamily="34" charset="0"/>
                          <a:cs typeface="Arial" panose="020B0604020202020204" pitchFamily="34" charset="0"/>
                        </a:rPr>
                        <a:t>I.C.T.</a:t>
                      </a:r>
                    </a:p>
                    <a:p>
                      <a:pPr hangingPunct="0">
                        <a:spcAft>
                          <a:spcPts val="0"/>
                        </a:spcAft>
                      </a:pPr>
                      <a:r>
                        <a:rPr lang="en-GB" sz="1000" b="0" kern="150" dirty="0">
                          <a:effectLst/>
                          <a:latin typeface="Arial" panose="020B0604020202020204" pitchFamily="34" charset="0"/>
                          <a:cs typeface="Arial" panose="020B0604020202020204" pitchFamily="34" charset="0"/>
                        </a:rPr>
                        <a:t> </a:t>
                      </a:r>
                      <a:endParaRPr lang="en-GB" sz="1000" b="0" kern="150" dirty="0">
                        <a:effectLst/>
                        <a:latin typeface="Arial" panose="020B0604020202020204" pitchFamily="34" charset="0"/>
                        <a:ea typeface="Times New Roman" panose="02020603050405020304" pitchFamily="18" charset="0"/>
                        <a:cs typeface="Arial" panose="020B0604020202020204" pitchFamily="34" charset="0"/>
                      </a:endParaRPr>
                    </a:p>
                  </a:txBody>
                  <a:tcPr marL="49629" marR="49629" marT="0" marB="0">
                    <a:solidFill>
                      <a:srgbClr val="FFCC99"/>
                    </a:solidFill>
                  </a:tcPr>
                </a:tc>
                <a:tc>
                  <a:txBody>
                    <a:bodyPr/>
                    <a:lstStyle/>
                    <a:p>
                      <a:pPr hangingPunct="0">
                        <a:spcAft>
                          <a:spcPts val="0"/>
                        </a:spcAft>
                      </a:pPr>
                      <a:r>
                        <a:rPr lang="en-GB" sz="1000" b="0" kern="150" dirty="0">
                          <a:effectLst/>
                          <a:latin typeface="Arial" panose="020B0604020202020204" pitchFamily="34" charset="0"/>
                          <a:cs typeface="Arial" panose="020B0604020202020204" pitchFamily="34" charset="0"/>
                        </a:rPr>
                        <a:t> </a:t>
                      </a:r>
                    </a:p>
                    <a:p>
                      <a:pPr hangingPunct="0">
                        <a:spcAft>
                          <a:spcPts val="0"/>
                        </a:spcAft>
                      </a:pPr>
                      <a:r>
                        <a:rPr lang="en-GB" sz="1000" b="0" kern="150" dirty="0">
                          <a:effectLst/>
                          <a:latin typeface="Arial" panose="020B0604020202020204" pitchFamily="34" charset="0"/>
                          <a:cs typeface="Arial" panose="020B0604020202020204" pitchFamily="34" charset="0"/>
                        </a:rPr>
                        <a:t> </a:t>
                      </a:r>
                    </a:p>
                    <a:p>
                      <a:pPr hangingPunct="0">
                        <a:spcAft>
                          <a:spcPts val="0"/>
                        </a:spcAft>
                      </a:pPr>
                      <a:r>
                        <a:rPr lang="en-GB" sz="1000" b="1" kern="150" dirty="0">
                          <a:effectLst/>
                          <a:latin typeface="Arial" panose="020B0604020202020204" pitchFamily="34" charset="0"/>
                          <a:cs typeface="Arial" panose="020B0604020202020204" pitchFamily="34" charset="0"/>
                        </a:rPr>
                        <a:t>P.E.</a:t>
                      </a:r>
                      <a:endParaRPr lang="en-GB" sz="1000" b="1" kern="150" dirty="0">
                        <a:effectLst/>
                        <a:latin typeface="Arial" panose="020B0604020202020204" pitchFamily="34" charset="0"/>
                        <a:ea typeface="Times New Roman" panose="02020603050405020304" pitchFamily="18" charset="0"/>
                        <a:cs typeface="Arial" panose="020B0604020202020204" pitchFamily="34" charset="0"/>
                      </a:endParaRPr>
                    </a:p>
                  </a:txBody>
                  <a:tcPr marL="49629" marR="49629" marT="0" marB="0">
                    <a:solidFill>
                      <a:srgbClr val="FFFF99"/>
                    </a:solidFill>
                  </a:tcPr>
                </a:tc>
                <a:tc>
                  <a:txBody>
                    <a:bodyPr/>
                    <a:lstStyle/>
                    <a:p>
                      <a:pPr hangingPunct="0">
                        <a:spcAft>
                          <a:spcPts val="0"/>
                        </a:spcAft>
                      </a:pPr>
                      <a:r>
                        <a:rPr lang="en-GB" sz="1000" b="1" kern="150" dirty="0">
                          <a:effectLst/>
                          <a:latin typeface="Arial" panose="020B0604020202020204" pitchFamily="34" charset="0"/>
                          <a:ea typeface="Times New Roman" panose="02020603050405020304" pitchFamily="18" charset="0"/>
                          <a:cs typeface="Arial" panose="020B0604020202020204" pitchFamily="34" charset="0"/>
                        </a:rPr>
                        <a:t>Inter-Disciplinary Learning</a:t>
                      </a:r>
                    </a:p>
                    <a:p>
                      <a:pPr hangingPunct="0">
                        <a:spcAft>
                          <a:spcPts val="0"/>
                        </a:spcAft>
                      </a:pPr>
                      <a:endParaRPr lang="en-GB" sz="1000" b="0" kern="150" dirty="0">
                        <a:effectLst/>
                        <a:latin typeface="Arial" panose="020B0604020202020204" pitchFamily="34" charset="0"/>
                        <a:cs typeface="Arial" panose="020B0604020202020204" pitchFamily="34" charset="0"/>
                      </a:endParaRPr>
                    </a:p>
                    <a:p>
                      <a:pPr hangingPunct="0">
                        <a:spcAft>
                          <a:spcPts val="0"/>
                        </a:spcAft>
                      </a:pPr>
                      <a:r>
                        <a:rPr lang="en-GB" sz="1000" b="0" kern="150" dirty="0">
                          <a:effectLst/>
                          <a:latin typeface="Arial" panose="020B0604020202020204" pitchFamily="34" charset="0"/>
                          <a:cs typeface="Arial" panose="020B0604020202020204" pitchFamily="34" charset="0"/>
                        </a:rPr>
                        <a:t> </a:t>
                      </a:r>
                    </a:p>
                    <a:p>
                      <a:pPr hangingPunct="0">
                        <a:spcAft>
                          <a:spcPts val="0"/>
                        </a:spcAft>
                      </a:pPr>
                      <a:r>
                        <a:rPr lang="en-GB" sz="1000" b="1" kern="150" dirty="0">
                          <a:effectLst/>
                          <a:latin typeface="Arial" panose="020B0604020202020204" pitchFamily="34" charset="0"/>
                          <a:cs typeface="Arial" panose="020B0604020202020204" pitchFamily="34" charset="0"/>
                        </a:rPr>
                        <a:t>Golden Time</a:t>
                      </a:r>
                      <a:endParaRPr lang="en-GB" sz="1000" b="1" kern="150" dirty="0">
                        <a:effectLst/>
                        <a:latin typeface="Arial" panose="020B0604020202020204" pitchFamily="34" charset="0"/>
                        <a:ea typeface="Times New Roman" panose="02020603050405020304" pitchFamily="18" charset="0"/>
                        <a:cs typeface="Arial" panose="020B0604020202020204" pitchFamily="34" charset="0"/>
                      </a:endParaRPr>
                    </a:p>
                  </a:txBody>
                  <a:tcPr marL="49629" marR="49629" marT="0" marB="0">
                    <a:solidFill>
                      <a:srgbClr val="FFCC99"/>
                    </a:solidFill>
                  </a:tcPr>
                </a:tc>
                <a:extLst>
                  <a:ext uri="{0D108BD9-81ED-4DB2-BD59-A6C34878D82A}">
                    <a16:rowId xmlns:a16="http://schemas.microsoft.com/office/drawing/2014/main" val="1373349423"/>
                  </a:ext>
                </a:extLst>
              </a:tr>
              <a:tr h="889887">
                <a:tc>
                  <a:txBody>
                    <a:bodyPr/>
                    <a:lstStyle/>
                    <a:p>
                      <a:pPr hangingPunct="0">
                        <a:spcAft>
                          <a:spcPts val="0"/>
                        </a:spcAft>
                      </a:pPr>
                      <a:r>
                        <a:rPr lang="en-GB" sz="800" b="0" kern="150" dirty="0">
                          <a:effectLst/>
                          <a:latin typeface="Arial" panose="020B0604020202020204" pitchFamily="34" charset="0"/>
                          <a:cs typeface="Arial" panose="020B0604020202020204" pitchFamily="34" charset="0"/>
                        </a:rPr>
                        <a:t> </a:t>
                      </a:r>
                    </a:p>
                    <a:p>
                      <a:pPr hangingPunct="0">
                        <a:spcAft>
                          <a:spcPts val="0"/>
                        </a:spcAft>
                      </a:pPr>
                      <a:r>
                        <a:rPr lang="en-GB" sz="800" b="0" kern="150" dirty="0">
                          <a:effectLst/>
                          <a:latin typeface="Arial" panose="020B0604020202020204" pitchFamily="34" charset="0"/>
                          <a:cs typeface="Arial" panose="020B0604020202020204" pitchFamily="34" charset="0"/>
                        </a:rPr>
                        <a:t>2.10</a:t>
                      </a:r>
                    </a:p>
                    <a:p>
                      <a:pPr hangingPunct="0">
                        <a:spcAft>
                          <a:spcPts val="0"/>
                        </a:spcAft>
                      </a:pPr>
                      <a:r>
                        <a:rPr lang="en-GB" sz="800" b="0" kern="150" dirty="0">
                          <a:effectLst/>
                          <a:latin typeface="Arial" panose="020B0604020202020204" pitchFamily="34" charset="0"/>
                          <a:cs typeface="Arial" panose="020B0604020202020204" pitchFamily="34" charset="0"/>
                        </a:rPr>
                        <a:t>–</a:t>
                      </a:r>
                    </a:p>
                    <a:p>
                      <a:pPr hangingPunct="0">
                        <a:spcAft>
                          <a:spcPts val="0"/>
                        </a:spcAft>
                      </a:pPr>
                      <a:r>
                        <a:rPr lang="en-GB" sz="800" b="0" kern="150" dirty="0">
                          <a:effectLst/>
                          <a:latin typeface="Arial" panose="020B0604020202020204" pitchFamily="34" charset="0"/>
                          <a:cs typeface="Arial" panose="020B0604020202020204" pitchFamily="34" charset="0"/>
                        </a:rPr>
                        <a:t>3.00</a:t>
                      </a:r>
                    </a:p>
                    <a:p>
                      <a:pPr hangingPunct="0">
                        <a:spcAft>
                          <a:spcPts val="0"/>
                        </a:spcAft>
                      </a:pPr>
                      <a:r>
                        <a:rPr lang="en-GB" sz="800" b="0" kern="150" dirty="0">
                          <a:effectLst/>
                          <a:latin typeface="Arial" panose="020B0604020202020204" pitchFamily="34" charset="0"/>
                          <a:cs typeface="Arial" panose="020B0604020202020204" pitchFamily="34" charset="0"/>
                        </a:rPr>
                        <a:t> </a:t>
                      </a:r>
                      <a:endParaRPr lang="en-GB" sz="800" b="0" kern="150" dirty="0">
                        <a:effectLst/>
                        <a:latin typeface="Arial" panose="020B0604020202020204" pitchFamily="34" charset="0"/>
                        <a:ea typeface="Times New Roman" panose="02020603050405020304" pitchFamily="18" charset="0"/>
                        <a:cs typeface="Arial" panose="020B0604020202020204" pitchFamily="34" charset="0"/>
                      </a:endParaRPr>
                    </a:p>
                  </a:txBody>
                  <a:tcPr marL="49629" marR="49629" marT="0" marB="0"/>
                </a:tc>
                <a:tc vMerge="1">
                  <a:txBody>
                    <a:bodyPr/>
                    <a:lstStyle/>
                    <a:p>
                      <a:pPr hangingPunct="0">
                        <a:spcAft>
                          <a:spcPts val="0"/>
                        </a:spcAft>
                      </a:pPr>
                      <a:endParaRPr lang="en-GB" sz="1000" b="0" kern="150" dirty="0">
                        <a:effectLst/>
                        <a:latin typeface="Arial" panose="020B0604020202020204" pitchFamily="34" charset="0"/>
                        <a:cs typeface="Arial" panose="020B0604020202020204" pitchFamily="34" charset="0"/>
                      </a:endParaRPr>
                    </a:p>
                  </a:txBody>
                  <a:tcPr marL="49629" marR="49629" marT="0" marB="0"/>
                </a:tc>
                <a:tc>
                  <a:txBody>
                    <a:bodyPr/>
                    <a:lstStyle/>
                    <a:p>
                      <a:pPr hangingPunct="0">
                        <a:spcAft>
                          <a:spcPts val="0"/>
                        </a:spcAft>
                      </a:pPr>
                      <a:r>
                        <a:rPr lang="en-GB" sz="1000" b="1" kern="150" dirty="0">
                          <a:effectLst/>
                          <a:latin typeface="Arial" panose="020B0604020202020204" pitchFamily="34" charset="0"/>
                          <a:cs typeface="Arial" panose="020B0604020202020204" pitchFamily="34" charset="0"/>
                        </a:rPr>
                        <a:t>PATHS</a:t>
                      </a:r>
                      <a:r>
                        <a:rPr lang="en-GB" sz="1000" b="0" kern="150" dirty="0">
                          <a:effectLst/>
                          <a:latin typeface="Arial" panose="020B0604020202020204" pitchFamily="34" charset="0"/>
                          <a:cs typeface="Arial" panose="020B0604020202020204" pitchFamily="34" charset="0"/>
                        </a:rPr>
                        <a:t> </a:t>
                      </a:r>
                    </a:p>
                    <a:p>
                      <a:pPr hangingPunct="0">
                        <a:spcAft>
                          <a:spcPts val="0"/>
                        </a:spcAft>
                      </a:pPr>
                      <a:endParaRPr lang="en-GB" sz="1000" b="0" kern="150" dirty="0">
                        <a:effectLst/>
                        <a:latin typeface="Arial" panose="020B0604020202020204" pitchFamily="34" charset="0"/>
                        <a:cs typeface="Arial" panose="020B0604020202020204" pitchFamily="34" charset="0"/>
                      </a:endParaRPr>
                    </a:p>
                    <a:p>
                      <a:pPr hangingPunct="0">
                        <a:spcAft>
                          <a:spcPts val="0"/>
                        </a:spcAft>
                      </a:pPr>
                      <a:endParaRPr lang="en-GB" sz="1000" b="0" kern="150" dirty="0">
                        <a:effectLst/>
                        <a:latin typeface="Arial" panose="020B0604020202020204" pitchFamily="34" charset="0"/>
                        <a:cs typeface="Arial" panose="020B0604020202020204" pitchFamily="34" charset="0"/>
                      </a:endParaRPr>
                    </a:p>
                    <a:p>
                      <a:pPr hangingPunct="0">
                        <a:spcAft>
                          <a:spcPts val="0"/>
                        </a:spcAft>
                      </a:pPr>
                      <a:endParaRPr lang="en-GB" sz="1000" b="0" kern="150" dirty="0">
                        <a:effectLst/>
                        <a:latin typeface="Arial" panose="020B0604020202020204" pitchFamily="34" charset="0"/>
                        <a:cs typeface="Arial" panose="020B0604020202020204" pitchFamily="34" charset="0"/>
                      </a:endParaRPr>
                    </a:p>
                    <a:p>
                      <a:pPr hangingPunct="0">
                        <a:spcAft>
                          <a:spcPts val="0"/>
                        </a:spcAft>
                      </a:pPr>
                      <a:r>
                        <a:rPr lang="en-GB" sz="1000" b="0" kern="150" dirty="0">
                          <a:effectLst/>
                          <a:latin typeface="Arial" panose="020B0604020202020204" pitchFamily="34" charset="0"/>
                          <a:cs typeface="Arial" panose="020B0604020202020204" pitchFamily="34" charset="0"/>
                        </a:rPr>
                        <a:t>Pupil Of The Day</a:t>
                      </a:r>
                      <a:endParaRPr lang="en-GB" sz="1000" b="0" kern="150" dirty="0">
                        <a:effectLst/>
                        <a:latin typeface="Arial" panose="020B0604020202020204" pitchFamily="34" charset="0"/>
                        <a:ea typeface="Times New Roman" panose="02020603050405020304" pitchFamily="18" charset="0"/>
                        <a:cs typeface="Arial" panose="020B0604020202020204" pitchFamily="34" charset="0"/>
                      </a:endParaRPr>
                    </a:p>
                  </a:txBody>
                  <a:tcPr marL="49629" marR="49629" marT="0" marB="0">
                    <a:solidFill>
                      <a:srgbClr val="FFFF99"/>
                    </a:solidFill>
                  </a:tcPr>
                </a:tc>
                <a:tc>
                  <a:txBody>
                    <a:bodyPr/>
                    <a:lstStyle/>
                    <a:p>
                      <a:pPr hangingPunct="0">
                        <a:spcAft>
                          <a:spcPts val="0"/>
                        </a:spcAft>
                      </a:pPr>
                      <a:r>
                        <a:rPr lang="en-GB" sz="1000" b="1" kern="150" dirty="0">
                          <a:effectLst/>
                          <a:latin typeface="Arial" panose="020B0604020202020204" pitchFamily="34" charset="0"/>
                          <a:cs typeface="Arial" panose="020B0604020202020204" pitchFamily="34" charset="0"/>
                        </a:rPr>
                        <a:t>Spanish</a:t>
                      </a:r>
                    </a:p>
                    <a:p>
                      <a:pPr hangingPunct="0">
                        <a:spcAft>
                          <a:spcPts val="0"/>
                        </a:spcAft>
                      </a:pPr>
                      <a:r>
                        <a:rPr lang="en-GB" sz="1000" b="0" kern="150" dirty="0">
                          <a:effectLst/>
                          <a:latin typeface="Arial" panose="020B0604020202020204" pitchFamily="34" charset="0"/>
                          <a:cs typeface="Arial" panose="020B0604020202020204" pitchFamily="34" charset="0"/>
                        </a:rPr>
                        <a:t> </a:t>
                      </a:r>
                    </a:p>
                    <a:p>
                      <a:pPr hangingPunct="0">
                        <a:spcAft>
                          <a:spcPts val="0"/>
                        </a:spcAft>
                      </a:pPr>
                      <a:r>
                        <a:rPr lang="en-GB" sz="1000" b="0" kern="150" dirty="0">
                          <a:effectLst/>
                          <a:latin typeface="Arial" panose="020B0604020202020204" pitchFamily="34" charset="0"/>
                          <a:cs typeface="Arial" panose="020B0604020202020204" pitchFamily="34" charset="0"/>
                        </a:rPr>
                        <a:t> </a:t>
                      </a:r>
                    </a:p>
                    <a:p>
                      <a:pPr hangingPunct="0">
                        <a:spcAft>
                          <a:spcPts val="0"/>
                        </a:spcAft>
                      </a:pPr>
                      <a:endParaRPr lang="en-GB" sz="1000" b="0" kern="150" dirty="0">
                        <a:effectLst/>
                        <a:latin typeface="Arial" panose="020B0604020202020204" pitchFamily="34" charset="0"/>
                        <a:cs typeface="Arial" panose="020B0604020202020204" pitchFamily="34" charset="0"/>
                      </a:endParaRPr>
                    </a:p>
                    <a:p>
                      <a:pPr hangingPunct="0">
                        <a:spcAft>
                          <a:spcPts val="0"/>
                        </a:spcAft>
                      </a:pPr>
                      <a:r>
                        <a:rPr lang="en-GB" sz="1000" b="0" kern="150" dirty="0">
                          <a:effectLst/>
                          <a:latin typeface="Arial" panose="020B0604020202020204" pitchFamily="34" charset="0"/>
                          <a:cs typeface="Arial" panose="020B0604020202020204" pitchFamily="34" charset="0"/>
                        </a:rPr>
                        <a:t>Pupil Of The Day</a:t>
                      </a:r>
                    </a:p>
                  </a:txBody>
                  <a:tcPr marL="49629" marR="49629" marT="0" marB="0">
                    <a:solidFill>
                      <a:schemeClr val="accent1">
                        <a:lumMod val="40000"/>
                        <a:lumOff val="60000"/>
                      </a:schemeClr>
                    </a:solidFill>
                  </a:tcPr>
                </a:tc>
                <a:tc>
                  <a:txBody>
                    <a:bodyPr/>
                    <a:lstStyle/>
                    <a:p>
                      <a:pPr hangingPunct="0">
                        <a:spcAft>
                          <a:spcPts val="0"/>
                        </a:spcAft>
                      </a:pPr>
                      <a:r>
                        <a:rPr lang="en-GB" sz="1000" b="1" kern="150" dirty="0">
                          <a:effectLst/>
                          <a:latin typeface="Arial" panose="020B0604020202020204" pitchFamily="34" charset="0"/>
                          <a:cs typeface="Arial" panose="020B0604020202020204" pitchFamily="34" charset="0"/>
                        </a:rPr>
                        <a:t>PATHS</a:t>
                      </a:r>
                      <a:r>
                        <a:rPr lang="en-GB" sz="1000" b="0" kern="150" dirty="0">
                          <a:effectLst/>
                          <a:latin typeface="Arial" panose="020B0604020202020204" pitchFamily="34" charset="0"/>
                          <a:cs typeface="Arial" panose="020B0604020202020204" pitchFamily="34" charset="0"/>
                        </a:rPr>
                        <a:t> </a:t>
                      </a:r>
                    </a:p>
                    <a:p>
                      <a:pPr hangingPunct="0">
                        <a:spcAft>
                          <a:spcPts val="0"/>
                        </a:spcAft>
                      </a:pPr>
                      <a:endParaRPr lang="en-GB" sz="1000" b="0" kern="150" dirty="0">
                        <a:effectLst/>
                        <a:latin typeface="Arial" panose="020B0604020202020204" pitchFamily="34" charset="0"/>
                        <a:cs typeface="Arial" panose="020B0604020202020204" pitchFamily="34" charset="0"/>
                      </a:endParaRPr>
                    </a:p>
                    <a:p>
                      <a:pPr hangingPunct="0">
                        <a:spcAft>
                          <a:spcPts val="0"/>
                        </a:spcAft>
                      </a:pPr>
                      <a:endParaRPr lang="en-GB" sz="1000" b="0" kern="150" dirty="0">
                        <a:effectLst/>
                        <a:latin typeface="Arial" panose="020B0604020202020204" pitchFamily="34" charset="0"/>
                        <a:cs typeface="Arial" panose="020B0604020202020204" pitchFamily="34" charset="0"/>
                      </a:endParaRPr>
                    </a:p>
                    <a:p>
                      <a:pPr hangingPunct="0">
                        <a:spcAft>
                          <a:spcPts val="0"/>
                        </a:spcAft>
                      </a:pPr>
                      <a:endParaRPr lang="en-GB" sz="1000" b="0" kern="150" dirty="0">
                        <a:effectLst/>
                        <a:latin typeface="Arial" panose="020B0604020202020204" pitchFamily="34" charset="0"/>
                        <a:cs typeface="Arial" panose="020B0604020202020204" pitchFamily="34" charset="0"/>
                      </a:endParaRPr>
                    </a:p>
                    <a:p>
                      <a:pPr hangingPunct="0">
                        <a:spcAft>
                          <a:spcPts val="0"/>
                        </a:spcAft>
                      </a:pPr>
                      <a:r>
                        <a:rPr lang="en-GB" sz="1000" b="0" kern="150" dirty="0">
                          <a:effectLst/>
                          <a:latin typeface="Arial" panose="020B0604020202020204" pitchFamily="34" charset="0"/>
                          <a:cs typeface="Arial" panose="020B0604020202020204" pitchFamily="34" charset="0"/>
                        </a:rPr>
                        <a:t>Pupil Of The Day</a:t>
                      </a:r>
                      <a:endParaRPr lang="en-GB" sz="1000" b="0" kern="150" dirty="0">
                        <a:effectLst/>
                        <a:latin typeface="Arial" panose="020B0604020202020204" pitchFamily="34" charset="0"/>
                        <a:ea typeface="Times New Roman" panose="02020603050405020304" pitchFamily="18" charset="0"/>
                        <a:cs typeface="Arial" panose="020B0604020202020204" pitchFamily="34" charset="0"/>
                      </a:endParaRPr>
                    </a:p>
                  </a:txBody>
                  <a:tcPr marL="49629" marR="49629" marT="0" marB="0">
                    <a:solidFill>
                      <a:srgbClr val="FFFF99"/>
                    </a:solidFill>
                  </a:tcPr>
                </a:tc>
                <a:tc>
                  <a:txBody>
                    <a:bodyPr/>
                    <a:lstStyle/>
                    <a:p>
                      <a:pPr hangingPunct="0">
                        <a:spcAft>
                          <a:spcPts val="0"/>
                        </a:spcAft>
                      </a:pPr>
                      <a:r>
                        <a:rPr lang="en-GB" sz="1000" b="0" kern="150" dirty="0">
                          <a:effectLst/>
                          <a:latin typeface="Arial" panose="020B0604020202020204" pitchFamily="34" charset="0"/>
                          <a:cs typeface="Arial" panose="020B0604020202020204" pitchFamily="34" charset="0"/>
                        </a:rPr>
                        <a:t> </a:t>
                      </a:r>
                    </a:p>
                    <a:p>
                      <a:pPr hangingPunct="0">
                        <a:spcAft>
                          <a:spcPts val="0"/>
                        </a:spcAft>
                      </a:pPr>
                      <a:endParaRPr lang="en-GB" sz="1000" b="0" kern="150" dirty="0">
                        <a:effectLst/>
                        <a:latin typeface="Arial" panose="020B0604020202020204" pitchFamily="34" charset="0"/>
                        <a:cs typeface="Arial" panose="020B0604020202020204" pitchFamily="34" charset="0"/>
                      </a:endParaRPr>
                    </a:p>
                    <a:p>
                      <a:pPr hangingPunct="0">
                        <a:spcAft>
                          <a:spcPts val="0"/>
                        </a:spcAft>
                      </a:pPr>
                      <a:r>
                        <a:rPr lang="en-GB" sz="1000" b="0" kern="150" dirty="0">
                          <a:effectLst/>
                          <a:latin typeface="Arial" panose="020B0604020202020204" pitchFamily="34" charset="0"/>
                          <a:cs typeface="Arial" panose="020B0604020202020204" pitchFamily="34" charset="0"/>
                        </a:rPr>
                        <a:t>Weekly self-reflection </a:t>
                      </a:r>
                    </a:p>
                    <a:p>
                      <a:pPr hangingPunct="0">
                        <a:spcAft>
                          <a:spcPts val="0"/>
                        </a:spcAft>
                      </a:pPr>
                      <a:r>
                        <a:rPr lang="en-GB" sz="1000" b="0" kern="150" dirty="0">
                          <a:effectLst/>
                          <a:latin typeface="Arial" panose="020B0604020202020204" pitchFamily="34" charset="0"/>
                          <a:ea typeface="Times New Roman" panose="02020603050405020304" pitchFamily="18" charset="0"/>
                          <a:cs typeface="Arial" panose="020B0604020202020204" pitchFamily="34" charset="0"/>
                        </a:rPr>
                        <a:t>Pupil of the Day</a:t>
                      </a:r>
                    </a:p>
                  </a:txBody>
                  <a:tcPr marL="49629" marR="49629" marT="0" marB="0">
                    <a:solidFill>
                      <a:schemeClr val="accent1">
                        <a:lumMod val="40000"/>
                        <a:lumOff val="60000"/>
                      </a:schemeClr>
                    </a:solidFill>
                  </a:tcPr>
                </a:tc>
                <a:extLst>
                  <a:ext uri="{0D108BD9-81ED-4DB2-BD59-A6C34878D82A}">
                    <a16:rowId xmlns:a16="http://schemas.microsoft.com/office/drawing/2014/main" val="2405391569"/>
                  </a:ext>
                </a:extLst>
              </a:tr>
            </a:tbl>
          </a:graphicData>
        </a:graphic>
      </p:graphicFrame>
      <p:cxnSp>
        <p:nvCxnSpPr>
          <p:cNvPr id="9" name="Straight Arrow Connector 8">
            <a:extLst>
              <a:ext uri="{FF2B5EF4-FFF2-40B4-BE49-F238E27FC236}">
                <a16:creationId xmlns:a16="http://schemas.microsoft.com/office/drawing/2014/main" id="{3805124C-B894-4573-823B-9A6D08B9138B}"/>
              </a:ext>
            </a:extLst>
          </p:cNvPr>
          <p:cNvCxnSpPr/>
          <p:nvPr/>
        </p:nvCxnSpPr>
        <p:spPr>
          <a:xfrm>
            <a:off x="3341688" y="7646988"/>
            <a:ext cx="0" cy="561975"/>
          </a:xfrm>
          <a:prstGeom prst="straightConnector1">
            <a:avLst/>
          </a:prstGeom>
          <a:noFill/>
          <a:ln w="6345" cap="flat">
            <a:solidFill>
              <a:srgbClr val="5B9BD5"/>
            </a:solidFill>
            <a:prstDash val="solid"/>
            <a:miter/>
            <a:tailEnd type="arrow"/>
          </a:ln>
        </p:spPr>
      </p:cxn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625</TotalTime>
  <Words>1370</Words>
  <Application>Microsoft Office PowerPoint</Application>
  <PresentationFormat>On-screen Show (4:3)</PresentationFormat>
  <Paragraphs>377</Paragraphs>
  <Slides>25</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25</vt:i4>
      </vt:variant>
    </vt:vector>
  </HeadingPairs>
  <TitlesOfParts>
    <vt:vector size="36" baseType="lpstr">
      <vt:lpstr>ＭＳ Ｐゴシック</vt:lpstr>
      <vt:lpstr>Arial</vt:lpstr>
      <vt:lpstr>Bradley Hand ITC</vt:lpstr>
      <vt:lpstr>Calibri</vt:lpstr>
      <vt:lpstr>Century Gothic</vt:lpstr>
      <vt:lpstr>Comic Sans MS</vt:lpstr>
      <vt:lpstr>Constantia</vt:lpstr>
      <vt:lpstr>Symbol</vt:lpstr>
      <vt:lpstr>Times New Roman</vt:lpstr>
      <vt:lpstr>Wingdings 2</vt:lpstr>
      <vt:lpstr>Flow</vt:lpstr>
      <vt:lpstr> Our Shared Vision:  We hope that this year all of us will work together to ensure that we meet our school vision.    In learning, we are all growing and succeeding together.</vt:lpstr>
      <vt:lpstr>PowerPoint Presentation</vt:lpstr>
      <vt:lpstr>PowerPoint Presentation</vt:lpstr>
      <vt:lpstr>Welcome to Primary 4   </vt:lpstr>
      <vt:lpstr>Teacher Introduction </vt:lpstr>
      <vt:lpstr>Classroom Procedures </vt:lpstr>
      <vt:lpstr>Celebration Of Achievement  </vt:lpstr>
      <vt:lpstr>Health &amp; Wellbeing Physical Exercise</vt:lpstr>
      <vt:lpstr>Weekly Curricular Map</vt:lpstr>
      <vt:lpstr>Homework   Working In Partnership With Parents</vt:lpstr>
      <vt:lpstr>Homework   Working In Partnership With Parents</vt:lpstr>
      <vt:lpstr>Flexible Learning Plan</vt:lpstr>
      <vt:lpstr>Reporting To Parents</vt:lpstr>
      <vt:lpstr>Reporting To Parents</vt:lpstr>
      <vt:lpstr>PowerPoint Presentation</vt:lpstr>
      <vt:lpstr>PowerPoint Presentation</vt:lpstr>
      <vt:lpstr>PowerPoint Presentation</vt:lpstr>
      <vt:lpstr>PowerPoint Presentation</vt:lpstr>
      <vt:lpstr> </vt:lpstr>
      <vt:lpstr> </vt:lpstr>
      <vt:lpstr> </vt:lpstr>
      <vt:lpstr> </vt:lpstr>
      <vt:lpstr> </vt:lpstr>
      <vt:lpstr> </vt:lpstr>
      <vt:lpstr>It is my hope that your child will enjoy their time with me and their classmates this year so that we can   all learn, grow and succeed together.  </vt:lpstr>
    </vt:vector>
  </TitlesOfParts>
  <Company>Renfrewshire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Families To Primary</dc:title>
  <dc:creator>pfimcphersonj1</dc:creator>
  <cp:lastModifiedBy>pfidegnanj1</cp:lastModifiedBy>
  <cp:revision>30</cp:revision>
  <dcterms:created xsi:type="dcterms:W3CDTF">2018-06-06T12:11:56Z</dcterms:created>
  <dcterms:modified xsi:type="dcterms:W3CDTF">2018-08-29T14:32:16Z</dcterms:modified>
</cp:coreProperties>
</file>