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57" r:id="rId3"/>
    <p:sldId id="300" r:id="rId4"/>
    <p:sldId id="297" r:id="rId5"/>
    <p:sldId id="302" r:id="rId6"/>
    <p:sldId id="313" r:id="rId7"/>
    <p:sldId id="304" r:id="rId8"/>
    <p:sldId id="305" r:id="rId9"/>
    <p:sldId id="306" r:id="rId10"/>
    <p:sldId id="303" r:id="rId11"/>
    <p:sldId id="307" r:id="rId12"/>
    <p:sldId id="308" r:id="rId13"/>
    <p:sldId id="309" r:id="rId14"/>
    <p:sldId id="318" r:id="rId15"/>
    <p:sldId id="319" r:id="rId16"/>
    <p:sldId id="320" r:id="rId17"/>
    <p:sldId id="321" r:id="rId18"/>
    <p:sldId id="310" r:id="rId19"/>
    <p:sldId id="278" r:id="rId20"/>
    <p:sldId id="281" r:id="rId21"/>
    <p:sldId id="298" r:id="rId22"/>
    <p:sldId id="311" r:id="rId23"/>
    <p:sldId id="312"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B3B3B3"/>
    <a:srgbClr val="FF8C00"/>
    <a:srgbClr val="F79443"/>
    <a:srgbClr val="6495E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960" y="-102"/>
      </p:cViewPr>
      <p:guideLst>
        <p:guide orient="horz" pos="2160"/>
        <p:guide pos="2880"/>
      </p:guideLst>
    </p:cSldViewPr>
  </p:slideViewPr>
  <p:notesTextViewPr>
    <p:cViewPr>
      <p:scale>
        <a:sx n="100" d="100"/>
        <a:sy n="100" d="100"/>
      </p:scale>
      <p:origin x="0" y="4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1ABB004-C8DD-4C54-A998-706FA2E0F0C3}" type="datetimeFigureOut">
              <a:rPr lang="en-US"/>
              <a:pPr>
                <a:defRPr/>
              </a:pPr>
              <a:t>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5903FFD-908D-4A19-8E65-4E76B1C3690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9825168-4C16-4151-9B2D-EC6187213F51}" type="datetimeFigureOut">
              <a:rPr lang="en-US"/>
              <a:pPr>
                <a:defRPr/>
              </a:pPr>
              <a:t>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0A30667-9D37-40D2-8760-9AD5A06FF95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Stress dealing with problems before they are problems, getting ahead of the game. All items listed could be used by a stranger wishing to find a child.</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40D8AD-087A-46EF-A316-CB23FCC8EBF1}" type="slidenum">
              <a:rPr lang="en-US"/>
              <a:pPr fontAlgn="base">
                <a:spcBef>
                  <a:spcPct val="0"/>
                </a:spcBef>
                <a:spcAft>
                  <a:spcPct val="0"/>
                </a:spcAft>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DDD3FB-7F4E-4DEC-9F0F-3169C23323BB}" type="slidenum">
              <a:rPr lang="en-US"/>
              <a:pPr fontAlgn="base">
                <a:spcBef>
                  <a:spcPct val="0"/>
                </a:spcBef>
                <a:spcAft>
                  <a:spcPct val="0"/>
                </a:spcAft>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mean or hurtful post which</a:t>
            </a:r>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382C7C-BC58-4248-B391-BB8FD614C2AA}" type="slidenum">
              <a:rPr lang="en-US"/>
              <a:pPr fontAlgn="base">
                <a:spcBef>
                  <a:spcPct val="0"/>
                </a:spcBef>
                <a:spcAft>
                  <a:spcPct val="0"/>
                </a:spcAft>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reveals that the kids family is going to be gone for vacation and gives the time they will be gone</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B2325D-DB77-449E-8697-C320F9405E97}" type="slidenum">
              <a:rPr lang="en-US"/>
              <a:pPr fontAlgn="base">
                <a:spcBef>
                  <a:spcPct val="0"/>
                </a:spcBef>
                <a:spcAft>
                  <a:spcPct val="0"/>
                </a:spcAft>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post reveals a phone number</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A4D165-F94F-4965-A1C8-154E955BD49F}" type="slidenum">
              <a:rPr lang="en-US"/>
              <a:pPr fontAlgn="base">
                <a:spcBef>
                  <a:spcPct val="0"/>
                </a:spcBef>
                <a:spcAft>
                  <a:spcPct val="0"/>
                </a:spcAft>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gives away an address. Feel free to change the address to one near where you are giving the presentation, but use a fictional address.</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1BE4DF-133E-4116-A847-D6D1837F7E90}" type="slidenum">
              <a:rPr lang="en-US"/>
              <a:pPr fontAlgn="base">
                <a:spcBef>
                  <a:spcPct val="0"/>
                </a:spcBef>
                <a:spcAft>
                  <a:spcPct val="0"/>
                </a:spcAft>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Define it</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0A247B-C8CA-419C-AF4E-21553BD0B3C2}" type="slidenum">
              <a:rPr lang="en-US"/>
              <a:pPr fontAlgn="base">
                <a:spcBef>
                  <a:spcPct val="0"/>
                </a:spcBef>
                <a:spcAft>
                  <a:spcPct val="0"/>
                </a:spcAft>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four factors that make Cyberbullying even worse than physical bullying</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6BD0FD-A168-49A6-8F5A-C9B0EB97BF99}" type="slidenum">
              <a:rPr lang="en-US"/>
              <a:pPr fontAlgn="base">
                <a:spcBef>
                  <a:spcPct val="0"/>
                </a:spcBef>
                <a:spcAft>
                  <a:spcPct val="0"/>
                </a:spcAft>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Photo is of a parent responding directly to cyberbullies, which only makes the problem worse. Use the phrase “Don’t feed the trolls”</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0E68F9-5907-423D-8196-D3186095F62C}" type="slidenum">
              <a:rPr lang="en-US"/>
              <a:pPr fontAlgn="base">
                <a:spcBef>
                  <a:spcPct val="0"/>
                </a:spcBef>
                <a:spcAft>
                  <a:spcPct val="0"/>
                </a:spcAft>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Help: educate your parents about the Internet; chances are you know more than they do</a:t>
            </a:r>
          </a:p>
          <a:p>
            <a:pPr eaLnBrk="1" hangingPunct="1">
              <a:spcBef>
                <a:spcPct val="0"/>
              </a:spcBef>
            </a:pPr>
            <a:r>
              <a:rPr lang="en-US" smtClean="0"/>
              <a:t>Help each other: stay safe from predators, stop cyberbullying</a:t>
            </a:r>
          </a:p>
          <a:p>
            <a:pPr eaLnBrk="1" hangingPunct="1">
              <a:spcBef>
                <a:spcPct val="0"/>
              </a:spcBef>
            </a:pPr>
            <a:r>
              <a:rPr lang="en-US" smtClean="0"/>
              <a:t>Communicate: tell if something bothers you</a:t>
            </a:r>
          </a:p>
          <a:p>
            <a:pPr eaLnBrk="1" hangingPunct="1">
              <a:spcBef>
                <a:spcPct val="0"/>
              </a:spcBef>
            </a:pPr>
            <a:r>
              <a:rPr lang="en-US" smtClean="0"/>
              <a:t>Cooperate: with monitoring efforts of parents</a:t>
            </a:r>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7CD328-198B-4667-A26F-FA0681ED41D9}" type="slidenum">
              <a:rPr lang="en-US"/>
              <a:pPr fontAlgn="base">
                <a:spcBef>
                  <a:spcPct val="0"/>
                </a:spcBef>
                <a:spcAft>
                  <a:spcPct val="0"/>
                </a:spcAft>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Recent examples: Man in UK created 8 different fake Facebook profiles to groom “up to 1,000 kids”; NAMBLA pages found on Facebook; in sextortion cases kids are tricked into revealing themselves in some way, and then the person uses the digital content to blackmail them into other things; in other cases the kids are tricked into doing things for other reasons, such as believing someone hacked into their Facebook profile or can get them into trouble somehow.</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5E2618-2B7C-4155-B1E7-EF631CA610BC}" type="slidenum">
              <a:rPr lang="en-US"/>
              <a:pPr fontAlgn="base">
                <a:spcBef>
                  <a:spcPct val="0"/>
                </a:spcBef>
                <a:spcAft>
                  <a:spcPct val="0"/>
                </a:spcAft>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Much of the harm done to children could have been prevented if the kids just told a parent or authority figure</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19DA2F-EC22-46F0-8E0A-B77A94F81FBD}" type="slidenum">
              <a:rPr lang="en-US"/>
              <a:pPr fontAlgn="base">
                <a:spcBef>
                  <a:spcPct val="0"/>
                </a:spcBef>
                <a:spcAft>
                  <a:spcPct val="0"/>
                </a:spcAft>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Video chat is often used by people to blackmail kids into doing something they are not comfortable with. Why it is best to only video chat with family and close friends. Stress kids should not do anything that makes them uncomfortable, even for a boyfriend or girlfriend.</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1D0511-187A-4BFC-9C3E-AB8BE79B324A}" type="slidenum">
              <a:rPr lang="en-US"/>
              <a:pPr fontAlgn="base">
                <a:spcBef>
                  <a:spcPct val="0"/>
                </a:spcBef>
                <a:spcAft>
                  <a:spcPct val="0"/>
                </a:spcAft>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should be familiar to kids, but stress that piracy can result in lawsuits which could get them into a lot of trouble.</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30623C-DA5D-4686-B018-8D26EF0E6047}" type="slidenum">
              <a:rPr lang="en-US"/>
              <a:pPr fontAlgn="base">
                <a:spcBef>
                  <a:spcPct val="0"/>
                </a:spcBef>
                <a:spcAft>
                  <a:spcPct val="0"/>
                </a:spcAft>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can make a joke here about the photo ending up on awkwardfamilyphotos.com, lighten mood</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5A03FC-CDD4-406D-8C20-8A762C34A302}" type="slidenum">
              <a:rPr lang="en-US"/>
              <a:pPr fontAlgn="base">
                <a:spcBef>
                  <a:spcPct val="0"/>
                </a:spcBef>
                <a:spcAft>
                  <a:spcPct val="0"/>
                </a:spcAft>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Glass house symbol for everything you do being visible: being on the Internet is like living in a glass house</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F77F78-F089-4CEB-9676-2CC859840F1B}" type="slidenum">
              <a:rPr lang="en-US"/>
              <a:pPr fontAlgn="base">
                <a:spcBef>
                  <a:spcPct val="0"/>
                </a:spcBef>
                <a:spcAft>
                  <a:spcPct val="0"/>
                </a:spcAft>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Smaller group of friends means more relevant info to your life</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B33A1C-654B-45DD-A707-79E99993D906}" type="slidenum">
              <a:rPr lang="en-US"/>
              <a:pPr fontAlgn="base">
                <a:spcBef>
                  <a:spcPct val="0"/>
                </a:spcBef>
                <a:spcAft>
                  <a:spcPct val="0"/>
                </a:spcAft>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Friends only makes sure that only their approved friends can see their photos and updates.</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917F3A-1C22-4984-9D7D-5AAD884E7FBF}" type="slidenum">
              <a:rPr lang="en-US"/>
              <a:pPr fontAlgn="base">
                <a:spcBef>
                  <a:spcPct val="0"/>
                </a:spcBef>
                <a:spcAft>
                  <a:spcPct val="0"/>
                </a:spcAft>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2C2CC5F-AF91-4F1E-BCD2-D91362885741}" type="datetimeFigureOut">
              <a:rPr lang="en-US"/>
              <a:pPr>
                <a:defRPr/>
              </a:pPr>
              <a:t>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969C73-67E9-4451-AAB7-ACED26EC8E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0CD89D-0549-415E-BCF0-6DACB7802AB4}" type="datetimeFigureOut">
              <a:rPr lang="en-US"/>
              <a:pPr>
                <a:defRPr/>
              </a:pPr>
              <a:t>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65A2B7-F487-4EA3-9A83-ACEA994E77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EEAA15-758E-41F6-B93F-AE9EC33DEE4C}" type="datetimeFigureOut">
              <a:rPr lang="en-US"/>
              <a:pPr>
                <a:defRPr/>
              </a:pPr>
              <a:t>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4DF4D-A74B-4B04-AC50-B19696AEFB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CE475A-EE98-46B7-9B0A-DABBFB165608}" type="datetimeFigureOut">
              <a:rPr lang="en-US"/>
              <a:pPr>
                <a:defRPr/>
              </a:pPr>
              <a:t>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FAC3D3-016D-4820-8AC5-B26986177B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DC6DB0-8889-48BA-9331-5EAE74E7564A}" type="datetimeFigureOut">
              <a:rPr lang="en-US"/>
              <a:pPr>
                <a:defRPr/>
              </a:pPr>
              <a:t>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B9CE95-9CD3-492D-8FF2-0CA3E89E9F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497B0C-991E-450A-90BD-4DC02C12806C}" type="datetimeFigureOut">
              <a:rPr lang="en-US"/>
              <a:pPr>
                <a:defRPr/>
              </a:pPr>
              <a:t>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E74061-15BF-4962-9090-80C6DB5912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4BC43C-AB9B-403F-BE5D-AB173E0E2F04}" type="datetimeFigureOut">
              <a:rPr lang="en-US"/>
              <a:pPr>
                <a:defRPr/>
              </a:pPr>
              <a:t>1/9/2014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A61AE78-FD0F-49DC-83DA-11FF43A0D1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E559A59-C037-48E8-94C1-57FFC69F11F1}" type="datetimeFigureOut">
              <a:rPr lang="en-US"/>
              <a:pPr>
                <a:defRPr/>
              </a:pPr>
              <a:t>1/9/2014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494B88-ABEA-4066-B2C8-4AA8C6FD10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548536-39B3-4F09-8154-58152D246F24}" type="datetimeFigureOut">
              <a:rPr lang="en-US"/>
              <a:pPr>
                <a:defRPr/>
              </a:pPr>
              <a:t>1/9/2014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A25B80-4FBC-4347-A3A1-6EC679EECB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4A7ECD-A65E-47CA-85DF-DB52D5BF6CA0}" type="datetimeFigureOut">
              <a:rPr lang="en-US"/>
              <a:pPr>
                <a:defRPr/>
              </a:pPr>
              <a:t>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521BB4-57BB-4CCE-8D78-F7181A7CB5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4EB0F9-9D58-4757-AC06-C5D4DAFBF277}" type="datetimeFigureOut">
              <a:rPr lang="en-US"/>
              <a:pPr>
                <a:defRPr/>
              </a:pPr>
              <a:t>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F4F4BE-23E3-4C34-9949-B3653918F76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2675CD6-F3E4-4E00-B193-FF0E0BF63A0C}" type="datetimeFigureOut">
              <a:rPr lang="en-US"/>
              <a:pPr>
                <a:defRPr/>
              </a:pPr>
              <a:t>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272F1B-3174-4D45-947D-2BADCAC810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0" y="2290763"/>
            <a:ext cx="9144000" cy="914400"/>
          </a:xfrm>
          <a:prstGeom prst="rect">
            <a:avLst/>
          </a:prstGeom>
          <a:noFill/>
          <a:ln w="9525">
            <a:noFill/>
            <a:miter lim="800000"/>
            <a:headEnd/>
            <a:tailEnd/>
          </a:ln>
        </p:spPr>
        <p:txBody>
          <a:bodyPr>
            <a:spAutoFit/>
          </a:bodyPr>
          <a:lstStyle/>
          <a:p>
            <a:pPr algn="ctr"/>
            <a:r>
              <a:rPr lang="en-US" sz="5400" b="1">
                <a:solidFill>
                  <a:schemeClr val="bg1"/>
                </a:solidFill>
                <a:latin typeface="Segoe Print" pitchFamily="2" charset="0"/>
              </a:rPr>
              <a:t>Internet Safety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CONTENTS</a:t>
            </a:r>
          </a:p>
        </p:txBody>
      </p:sp>
      <p:sp>
        <p:nvSpPr>
          <p:cNvPr id="5" name="Text Box 3"/>
          <p:cNvSpPr txBox="1">
            <a:spLocks noChangeArrowheads="1"/>
          </p:cNvSpPr>
          <p:nvPr/>
        </p:nvSpPr>
        <p:spPr bwMode="auto">
          <a:xfrm>
            <a:off x="1331913" y="2417763"/>
            <a:ext cx="5675312"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ct val="50000"/>
              </a:spcBef>
              <a:spcAft>
                <a:spcPts val="0"/>
              </a:spcAft>
              <a:defRPr/>
            </a:pPr>
            <a:endParaRPr lang="en-US" dirty="0">
              <a:latin typeface="Arial" pitchFamily="34" charset="0"/>
              <a:cs typeface="Arial" pitchFamily="34" charset="0"/>
            </a:endParaRPr>
          </a:p>
        </p:txBody>
      </p:sp>
      <p:sp>
        <p:nvSpPr>
          <p:cNvPr id="31748" name="AutoShape 4"/>
          <p:cNvSpPr>
            <a:spLocks noChangeArrowheads="1"/>
          </p:cNvSpPr>
          <p:nvPr/>
        </p:nvSpPr>
        <p:spPr bwMode="auto">
          <a:xfrm>
            <a:off x="1150938" y="2473325"/>
            <a:ext cx="6873875" cy="476250"/>
          </a:xfrm>
          <a:prstGeom prst="roundRect">
            <a:avLst>
              <a:gd name="adj" fmla="val 16667"/>
            </a:avLst>
          </a:prstGeom>
          <a:solidFill>
            <a:srgbClr val="FF8C00">
              <a:alpha val="10196"/>
            </a:srgbClr>
          </a:solidFill>
          <a:ln w="12700">
            <a:solidFill>
              <a:srgbClr val="FF8C00"/>
            </a:solidFill>
            <a:round/>
            <a:headEnd/>
            <a:tailEnd/>
          </a:ln>
        </p:spPr>
        <p:txBody>
          <a:bodyPr wrap="none" anchor="ctr"/>
          <a:lstStyle/>
          <a:p>
            <a:pPr algn="ctr"/>
            <a:r>
              <a:rPr lang="en-US" sz="2500" b="1">
                <a:solidFill>
                  <a:srgbClr val="B3B3B3"/>
                </a:solidFill>
              </a:rPr>
              <a:t>Staying Safe Online</a:t>
            </a:r>
          </a:p>
        </p:txBody>
      </p:sp>
      <p:sp>
        <p:nvSpPr>
          <p:cNvPr id="31749" name="AutoShape 5"/>
          <p:cNvSpPr>
            <a:spLocks noChangeArrowheads="1"/>
          </p:cNvSpPr>
          <p:nvPr/>
        </p:nvSpPr>
        <p:spPr bwMode="auto">
          <a:xfrm>
            <a:off x="1150938" y="2479675"/>
            <a:ext cx="576262" cy="476250"/>
          </a:xfrm>
          <a:prstGeom prst="roundRect">
            <a:avLst>
              <a:gd name="adj" fmla="val 16667"/>
            </a:avLst>
          </a:prstGeom>
          <a:solidFill>
            <a:srgbClr val="FF8C00"/>
          </a:solidFill>
          <a:ln w="12700">
            <a:solidFill>
              <a:srgbClr val="FF8C00"/>
            </a:solidFill>
            <a:round/>
            <a:headEnd/>
            <a:tailEnd/>
          </a:ln>
        </p:spPr>
        <p:txBody>
          <a:bodyPr wrap="none" anchor="ctr"/>
          <a:lstStyle/>
          <a:p>
            <a:pPr algn="ctr"/>
            <a:r>
              <a:rPr lang="en-US" sz="2500" b="1" i="1">
                <a:solidFill>
                  <a:schemeClr val="bg1"/>
                </a:solidFill>
              </a:rPr>
              <a:t>I.</a:t>
            </a:r>
          </a:p>
        </p:txBody>
      </p:sp>
      <p:sp>
        <p:nvSpPr>
          <p:cNvPr id="31750" name="Line 6"/>
          <p:cNvSpPr>
            <a:spLocks noChangeShapeType="1"/>
          </p:cNvSpPr>
          <p:nvPr/>
        </p:nvSpPr>
        <p:spPr bwMode="auto">
          <a:xfrm>
            <a:off x="8021638" y="2725738"/>
            <a:ext cx="1119187" cy="0"/>
          </a:xfrm>
          <a:prstGeom prst="line">
            <a:avLst/>
          </a:prstGeom>
          <a:noFill/>
          <a:ln w="19050">
            <a:solidFill>
              <a:srgbClr val="FF8C00"/>
            </a:solidFill>
            <a:round/>
            <a:headEnd/>
            <a:tailEnd/>
          </a:ln>
        </p:spPr>
        <p:txBody>
          <a:bodyPr/>
          <a:lstStyle/>
          <a:p>
            <a:endParaRPr lang="en-US"/>
          </a:p>
        </p:txBody>
      </p:sp>
      <p:sp>
        <p:nvSpPr>
          <p:cNvPr id="31751" name="Line 7"/>
          <p:cNvSpPr>
            <a:spLocks noChangeShapeType="1"/>
          </p:cNvSpPr>
          <p:nvPr/>
        </p:nvSpPr>
        <p:spPr bwMode="auto">
          <a:xfrm>
            <a:off x="-3175" y="2725738"/>
            <a:ext cx="1154113" cy="0"/>
          </a:xfrm>
          <a:prstGeom prst="line">
            <a:avLst/>
          </a:prstGeom>
          <a:noFill/>
          <a:ln w="19050">
            <a:solidFill>
              <a:srgbClr val="FF8C00"/>
            </a:solidFill>
            <a:round/>
            <a:headEnd/>
            <a:tailEnd/>
          </a:ln>
        </p:spPr>
        <p:txBody>
          <a:bodyPr/>
          <a:lstStyle/>
          <a:p>
            <a:endParaRPr lang="en-US"/>
          </a:p>
        </p:txBody>
      </p:sp>
      <p:sp>
        <p:nvSpPr>
          <p:cNvPr id="31752" name="AutoShape 8"/>
          <p:cNvSpPr>
            <a:spLocks noChangeArrowheads="1"/>
          </p:cNvSpPr>
          <p:nvPr/>
        </p:nvSpPr>
        <p:spPr bwMode="auto">
          <a:xfrm>
            <a:off x="1150938" y="3255963"/>
            <a:ext cx="6873875" cy="476250"/>
          </a:xfrm>
          <a:prstGeom prst="roundRect">
            <a:avLst>
              <a:gd name="adj" fmla="val 16667"/>
            </a:avLst>
          </a:prstGeom>
          <a:solidFill>
            <a:srgbClr val="FF8C00">
              <a:alpha val="10196"/>
            </a:srgbClr>
          </a:solidFill>
          <a:ln w="12700" algn="ctr">
            <a:solidFill>
              <a:srgbClr val="FF8C00"/>
            </a:solidFill>
            <a:round/>
            <a:headEnd/>
            <a:tailEnd/>
          </a:ln>
        </p:spPr>
        <p:txBody>
          <a:bodyPr wrap="none" anchor="ctr"/>
          <a:lstStyle/>
          <a:p>
            <a:pPr algn="ctr"/>
            <a:r>
              <a:rPr lang="en-US" sz="2500" b="1"/>
              <a:t>Social Networking</a:t>
            </a:r>
          </a:p>
        </p:txBody>
      </p:sp>
      <p:sp>
        <p:nvSpPr>
          <p:cNvPr id="31753" name="AutoShape 9"/>
          <p:cNvSpPr>
            <a:spLocks noChangeArrowheads="1"/>
          </p:cNvSpPr>
          <p:nvPr/>
        </p:nvSpPr>
        <p:spPr bwMode="auto">
          <a:xfrm>
            <a:off x="1150938" y="3262313"/>
            <a:ext cx="576262" cy="476250"/>
          </a:xfrm>
          <a:prstGeom prst="roundRect">
            <a:avLst>
              <a:gd name="adj" fmla="val 16667"/>
            </a:avLst>
          </a:prstGeom>
          <a:solidFill>
            <a:srgbClr val="FF8C00"/>
          </a:solidFill>
          <a:ln w="12700">
            <a:solidFill>
              <a:srgbClr val="FF8C00"/>
            </a:solidFill>
            <a:round/>
            <a:headEnd/>
            <a:tailEnd/>
          </a:ln>
        </p:spPr>
        <p:txBody>
          <a:bodyPr wrap="none" anchor="ctr"/>
          <a:lstStyle/>
          <a:p>
            <a:pPr algn="ctr"/>
            <a:r>
              <a:rPr lang="en-US" sz="2500" b="1" i="1">
                <a:solidFill>
                  <a:schemeClr val="bg1"/>
                </a:solidFill>
              </a:rPr>
              <a:t>II.</a:t>
            </a:r>
          </a:p>
        </p:txBody>
      </p:sp>
      <p:sp>
        <p:nvSpPr>
          <p:cNvPr id="31754" name="Line 10"/>
          <p:cNvSpPr>
            <a:spLocks noChangeShapeType="1"/>
          </p:cNvSpPr>
          <p:nvPr/>
        </p:nvSpPr>
        <p:spPr bwMode="auto">
          <a:xfrm>
            <a:off x="8021638" y="3508375"/>
            <a:ext cx="1119187" cy="0"/>
          </a:xfrm>
          <a:prstGeom prst="line">
            <a:avLst/>
          </a:prstGeom>
          <a:noFill/>
          <a:ln w="19050">
            <a:solidFill>
              <a:srgbClr val="FF8C00"/>
            </a:solidFill>
            <a:round/>
            <a:headEnd/>
            <a:tailEnd/>
          </a:ln>
        </p:spPr>
        <p:txBody>
          <a:bodyPr/>
          <a:lstStyle/>
          <a:p>
            <a:endParaRPr lang="en-US"/>
          </a:p>
        </p:txBody>
      </p:sp>
      <p:sp>
        <p:nvSpPr>
          <p:cNvPr id="31755" name="Line 11"/>
          <p:cNvSpPr>
            <a:spLocks noChangeShapeType="1"/>
          </p:cNvSpPr>
          <p:nvPr/>
        </p:nvSpPr>
        <p:spPr bwMode="auto">
          <a:xfrm>
            <a:off x="-3175" y="3508375"/>
            <a:ext cx="1154113" cy="0"/>
          </a:xfrm>
          <a:prstGeom prst="line">
            <a:avLst/>
          </a:prstGeom>
          <a:noFill/>
          <a:ln w="19050">
            <a:solidFill>
              <a:srgbClr val="FF8C00"/>
            </a:solidFill>
            <a:round/>
            <a:headEnd/>
            <a:tailEnd/>
          </a:ln>
        </p:spPr>
        <p:txBody>
          <a:bodyPr/>
          <a:lstStyle/>
          <a:p>
            <a:endParaRPr lang="en-US"/>
          </a:p>
        </p:txBody>
      </p:sp>
      <p:sp>
        <p:nvSpPr>
          <p:cNvPr id="31756" name="AutoShape 12"/>
          <p:cNvSpPr>
            <a:spLocks noChangeArrowheads="1"/>
          </p:cNvSpPr>
          <p:nvPr/>
        </p:nvSpPr>
        <p:spPr bwMode="auto">
          <a:xfrm>
            <a:off x="1146175" y="4043363"/>
            <a:ext cx="6873875" cy="476250"/>
          </a:xfrm>
          <a:prstGeom prst="roundRect">
            <a:avLst>
              <a:gd name="adj" fmla="val 16667"/>
            </a:avLst>
          </a:prstGeom>
          <a:solidFill>
            <a:srgbClr val="FF8C00">
              <a:alpha val="10196"/>
            </a:srgbClr>
          </a:solidFill>
          <a:ln w="12700" algn="ctr">
            <a:solidFill>
              <a:srgbClr val="FF8C00"/>
            </a:solidFill>
            <a:round/>
            <a:headEnd/>
            <a:tailEnd/>
          </a:ln>
        </p:spPr>
        <p:txBody>
          <a:bodyPr wrap="none" anchor="ctr"/>
          <a:lstStyle/>
          <a:p>
            <a:pPr algn="ctr"/>
            <a:r>
              <a:rPr lang="en-US" sz="2500" b="1">
                <a:solidFill>
                  <a:srgbClr val="C0C0C0"/>
                </a:solidFill>
              </a:rPr>
              <a:t>Cyberbullying</a:t>
            </a:r>
          </a:p>
        </p:txBody>
      </p:sp>
      <p:sp>
        <p:nvSpPr>
          <p:cNvPr id="31757" name="AutoShape 13"/>
          <p:cNvSpPr>
            <a:spLocks noChangeArrowheads="1"/>
          </p:cNvSpPr>
          <p:nvPr/>
        </p:nvSpPr>
        <p:spPr bwMode="auto">
          <a:xfrm>
            <a:off x="1146175" y="4049713"/>
            <a:ext cx="576263" cy="476250"/>
          </a:xfrm>
          <a:prstGeom prst="roundRect">
            <a:avLst>
              <a:gd name="adj" fmla="val 16667"/>
            </a:avLst>
          </a:prstGeom>
          <a:solidFill>
            <a:srgbClr val="FF8C00"/>
          </a:solidFill>
          <a:ln w="12700">
            <a:solidFill>
              <a:srgbClr val="FF8C00"/>
            </a:solidFill>
            <a:round/>
            <a:headEnd/>
            <a:tailEnd/>
          </a:ln>
        </p:spPr>
        <p:txBody>
          <a:bodyPr wrap="none" anchor="ctr"/>
          <a:lstStyle/>
          <a:p>
            <a:pPr algn="ctr"/>
            <a:r>
              <a:rPr lang="en-US" sz="2500" b="1" i="1">
                <a:solidFill>
                  <a:schemeClr val="bg1"/>
                </a:solidFill>
              </a:rPr>
              <a:t>III.</a:t>
            </a:r>
          </a:p>
        </p:txBody>
      </p:sp>
      <p:sp>
        <p:nvSpPr>
          <p:cNvPr id="31758" name="Line 14"/>
          <p:cNvSpPr>
            <a:spLocks noChangeShapeType="1"/>
          </p:cNvSpPr>
          <p:nvPr/>
        </p:nvSpPr>
        <p:spPr bwMode="auto">
          <a:xfrm>
            <a:off x="8026400" y="4295775"/>
            <a:ext cx="1119188" cy="0"/>
          </a:xfrm>
          <a:prstGeom prst="line">
            <a:avLst/>
          </a:prstGeom>
          <a:noFill/>
          <a:ln w="19050">
            <a:solidFill>
              <a:srgbClr val="FF8C00"/>
            </a:solidFill>
            <a:round/>
            <a:headEnd/>
            <a:tailEnd/>
          </a:ln>
        </p:spPr>
        <p:txBody>
          <a:bodyPr/>
          <a:lstStyle/>
          <a:p>
            <a:endParaRPr lang="en-US"/>
          </a:p>
        </p:txBody>
      </p:sp>
      <p:sp>
        <p:nvSpPr>
          <p:cNvPr id="31759" name="Line 15"/>
          <p:cNvSpPr>
            <a:spLocks noChangeShapeType="1"/>
          </p:cNvSpPr>
          <p:nvPr/>
        </p:nvSpPr>
        <p:spPr bwMode="auto">
          <a:xfrm>
            <a:off x="1588" y="4295775"/>
            <a:ext cx="1154112" cy="0"/>
          </a:xfrm>
          <a:prstGeom prst="line">
            <a:avLst/>
          </a:prstGeom>
          <a:noFill/>
          <a:ln w="19050">
            <a:solidFill>
              <a:srgbClr val="FF8C00"/>
            </a:solidFill>
            <a:round/>
            <a:headEnd/>
            <a:tailEnd/>
          </a:ln>
        </p:spPr>
        <p:txBody>
          <a:bodyPr/>
          <a:lstStyle/>
          <a:p>
            <a:endParaRPr lang="en-US"/>
          </a:p>
        </p:txBody>
      </p:sp>
      <p:sp>
        <p:nvSpPr>
          <p:cNvPr id="31760" name="AutoShape 12"/>
          <p:cNvSpPr>
            <a:spLocks noChangeArrowheads="1"/>
          </p:cNvSpPr>
          <p:nvPr/>
        </p:nvSpPr>
        <p:spPr bwMode="auto">
          <a:xfrm>
            <a:off x="1143000" y="4876800"/>
            <a:ext cx="6873875" cy="476250"/>
          </a:xfrm>
          <a:prstGeom prst="roundRect">
            <a:avLst>
              <a:gd name="adj" fmla="val 16667"/>
            </a:avLst>
          </a:prstGeom>
          <a:solidFill>
            <a:srgbClr val="FF8C00">
              <a:alpha val="10196"/>
            </a:srgbClr>
          </a:solidFill>
          <a:ln w="12700" algn="ctr">
            <a:solidFill>
              <a:srgbClr val="FF8C00"/>
            </a:solidFill>
            <a:round/>
            <a:headEnd/>
            <a:tailEnd/>
          </a:ln>
        </p:spPr>
        <p:txBody>
          <a:bodyPr wrap="none" anchor="ctr"/>
          <a:lstStyle/>
          <a:p>
            <a:pPr algn="ctr"/>
            <a:r>
              <a:rPr lang="en-US" sz="2500" b="1">
                <a:solidFill>
                  <a:srgbClr val="C0C0C0"/>
                </a:solidFill>
              </a:rPr>
              <a:t>Solutions and Strategies</a:t>
            </a:r>
          </a:p>
        </p:txBody>
      </p:sp>
      <p:sp>
        <p:nvSpPr>
          <p:cNvPr id="31761" name="AutoShape 13"/>
          <p:cNvSpPr>
            <a:spLocks noChangeArrowheads="1"/>
          </p:cNvSpPr>
          <p:nvPr/>
        </p:nvSpPr>
        <p:spPr bwMode="auto">
          <a:xfrm>
            <a:off x="1143000" y="4883150"/>
            <a:ext cx="576263" cy="476250"/>
          </a:xfrm>
          <a:prstGeom prst="roundRect">
            <a:avLst>
              <a:gd name="adj" fmla="val 16667"/>
            </a:avLst>
          </a:prstGeom>
          <a:solidFill>
            <a:srgbClr val="FF8C00"/>
          </a:solidFill>
          <a:ln w="12700">
            <a:solidFill>
              <a:srgbClr val="FF8C00"/>
            </a:solidFill>
            <a:round/>
            <a:headEnd/>
            <a:tailEnd/>
          </a:ln>
        </p:spPr>
        <p:txBody>
          <a:bodyPr wrap="none" anchor="ctr"/>
          <a:lstStyle/>
          <a:p>
            <a:pPr algn="ctr"/>
            <a:r>
              <a:rPr lang="en-US" sz="2500" b="1" i="1">
                <a:solidFill>
                  <a:schemeClr val="bg1"/>
                </a:solidFill>
              </a:rPr>
              <a:t>III.</a:t>
            </a:r>
          </a:p>
        </p:txBody>
      </p:sp>
      <p:sp>
        <p:nvSpPr>
          <p:cNvPr id="31762" name="Line 14"/>
          <p:cNvSpPr>
            <a:spLocks noChangeShapeType="1"/>
          </p:cNvSpPr>
          <p:nvPr/>
        </p:nvSpPr>
        <p:spPr bwMode="auto">
          <a:xfrm>
            <a:off x="8021638" y="5129213"/>
            <a:ext cx="1119187" cy="0"/>
          </a:xfrm>
          <a:prstGeom prst="line">
            <a:avLst/>
          </a:prstGeom>
          <a:noFill/>
          <a:ln w="19050">
            <a:solidFill>
              <a:srgbClr val="FF8C00"/>
            </a:solidFill>
            <a:round/>
            <a:headEnd/>
            <a:tailEnd/>
          </a:ln>
        </p:spPr>
        <p:txBody>
          <a:bodyPr/>
          <a:lstStyle/>
          <a:p>
            <a:endParaRPr lang="en-US"/>
          </a:p>
        </p:txBody>
      </p:sp>
      <p:sp>
        <p:nvSpPr>
          <p:cNvPr id="31763" name="Line 15"/>
          <p:cNvSpPr>
            <a:spLocks noChangeShapeType="1"/>
          </p:cNvSpPr>
          <p:nvPr/>
        </p:nvSpPr>
        <p:spPr bwMode="auto">
          <a:xfrm>
            <a:off x="-3175" y="5129213"/>
            <a:ext cx="1154113" cy="0"/>
          </a:xfrm>
          <a:prstGeom prst="line">
            <a:avLst/>
          </a:prstGeom>
          <a:noFill/>
          <a:ln w="19050">
            <a:solidFill>
              <a:srgbClr val="FF8C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SOCIAL NETWORKING</a:t>
            </a:r>
          </a:p>
        </p:txBody>
      </p:sp>
      <p:sp>
        <p:nvSpPr>
          <p:cNvPr id="32771" name="Rectangle 2"/>
          <p:cNvSpPr txBox="1">
            <a:spLocks noChangeArrowheads="1"/>
          </p:cNvSpPr>
          <p:nvPr/>
        </p:nvSpPr>
        <p:spPr bwMode="auto">
          <a:xfrm>
            <a:off x="787400" y="1447800"/>
            <a:ext cx="4486275" cy="4833938"/>
          </a:xfrm>
          <a:prstGeom prst="rect">
            <a:avLst/>
          </a:prstGeom>
          <a:noFill/>
          <a:ln w="9525">
            <a:noFill/>
            <a:miter lim="800000"/>
            <a:headEnd/>
            <a:tailEnd/>
          </a:ln>
        </p:spPr>
        <p:txBody>
          <a:bodyPr/>
          <a:lstStyle/>
          <a:p>
            <a:pPr marL="457200" indent="-457200">
              <a:spcAft>
                <a:spcPts val="1200"/>
              </a:spcAft>
            </a:pPr>
            <a:r>
              <a:rPr lang="en-US" sz="2800" b="1">
                <a:latin typeface="Segoe Print" pitchFamily="2" charset="0"/>
              </a:rPr>
              <a:t>Choose Your Friends</a:t>
            </a:r>
          </a:p>
          <a:p>
            <a:pPr marL="457200" indent="-457200">
              <a:spcAft>
                <a:spcPts val="1200"/>
              </a:spcAft>
              <a:buFont typeface="Arial" charset="0"/>
              <a:buChar char="•"/>
            </a:pPr>
            <a:r>
              <a:rPr lang="en-US" sz="2400">
                <a:latin typeface="Segoe Print" pitchFamily="2" charset="0"/>
              </a:rPr>
              <a:t>Only ‘friend’ people you know well</a:t>
            </a:r>
          </a:p>
          <a:p>
            <a:pPr marL="457200" indent="-457200">
              <a:spcAft>
                <a:spcPts val="1200"/>
              </a:spcAft>
              <a:buFont typeface="Arial" charset="0"/>
              <a:buChar char="•"/>
            </a:pPr>
            <a:r>
              <a:rPr lang="en-US" sz="2400">
                <a:latin typeface="Segoe Print" pitchFamily="2" charset="0"/>
              </a:rPr>
              <a:t>Don’t get into contest for who has the most friends</a:t>
            </a:r>
          </a:p>
          <a:p>
            <a:pPr marL="457200" indent="-457200">
              <a:spcAft>
                <a:spcPts val="1200"/>
              </a:spcAft>
              <a:buFont typeface="Arial" charset="0"/>
              <a:buChar char="•"/>
            </a:pPr>
            <a:r>
              <a:rPr lang="en-US" sz="2400">
                <a:latin typeface="Segoe Print" pitchFamily="2" charset="0"/>
              </a:rPr>
              <a:t>Keep your group of friends small and get more out of Facebook</a:t>
            </a:r>
          </a:p>
        </p:txBody>
      </p:sp>
      <p:pic>
        <p:nvPicPr>
          <p:cNvPr id="32772" name="Picture 5" descr="futuristic_computer.jpg"/>
          <p:cNvPicPr>
            <a:picLocks noChangeAspect="1"/>
          </p:cNvPicPr>
          <p:nvPr/>
        </p:nvPicPr>
        <p:blipFill>
          <a:blip r:embed="rId4"/>
          <a:srcRect/>
          <a:stretch>
            <a:fillRect/>
          </a:stretch>
        </p:blipFill>
        <p:spPr bwMode="auto">
          <a:xfrm>
            <a:off x="5327650" y="1447800"/>
            <a:ext cx="3398838" cy="1287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SOCIAL NETWORKING</a:t>
            </a:r>
          </a:p>
        </p:txBody>
      </p:sp>
      <p:sp>
        <p:nvSpPr>
          <p:cNvPr id="34819" name="Rectangle 2"/>
          <p:cNvSpPr txBox="1">
            <a:spLocks noChangeArrowheads="1"/>
          </p:cNvSpPr>
          <p:nvPr/>
        </p:nvSpPr>
        <p:spPr bwMode="auto">
          <a:xfrm>
            <a:off x="787400" y="1447800"/>
            <a:ext cx="4246563" cy="4833938"/>
          </a:xfrm>
          <a:prstGeom prst="rect">
            <a:avLst/>
          </a:prstGeom>
          <a:noFill/>
          <a:ln w="9525">
            <a:noFill/>
            <a:miter lim="800000"/>
            <a:headEnd/>
            <a:tailEnd/>
          </a:ln>
        </p:spPr>
        <p:txBody>
          <a:bodyPr/>
          <a:lstStyle/>
          <a:p>
            <a:pPr marL="457200" indent="-457200">
              <a:spcAft>
                <a:spcPts val="1200"/>
              </a:spcAft>
            </a:pPr>
            <a:r>
              <a:rPr lang="en-US" sz="2800" b="1">
                <a:latin typeface="Segoe Print" pitchFamily="2" charset="0"/>
              </a:rPr>
              <a:t>Protect Your Info</a:t>
            </a:r>
          </a:p>
          <a:p>
            <a:pPr marL="457200" indent="-457200">
              <a:spcAft>
                <a:spcPts val="1200"/>
              </a:spcAft>
              <a:buFont typeface="Arial" charset="0"/>
              <a:buChar char="•"/>
            </a:pPr>
            <a:r>
              <a:rPr lang="en-US" sz="2400">
                <a:latin typeface="Segoe Print" pitchFamily="2" charset="0"/>
              </a:rPr>
              <a:t>Don’t post phone #</a:t>
            </a:r>
          </a:p>
          <a:p>
            <a:pPr marL="457200" indent="-457200">
              <a:spcAft>
                <a:spcPts val="1200"/>
              </a:spcAft>
              <a:buFont typeface="Arial" charset="0"/>
              <a:buChar char="•"/>
            </a:pPr>
            <a:r>
              <a:rPr lang="en-US" sz="2400">
                <a:latin typeface="Segoe Print" pitchFamily="2" charset="0"/>
              </a:rPr>
              <a:t>Don’t post address</a:t>
            </a:r>
          </a:p>
          <a:p>
            <a:pPr marL="457200" indent="-457200">
              <a:spcAft>
                <a:spcPts val="1200"/>
              </a:spcAft>
              <a:buFont typeface="Arial" charset="0"/>
              <a:buChar char="•"/>
            </a:pPr>
            <a:r>
              <a:rPr lang="en-US" sz="2400">
                <a:latin typeface="Segoe Print" pitchFamily="2" charset="0"/>
              </a:rPr>
              <a:t>Avoid status updates with time and place references</a:t>
            </a:r>
          </a:p>
          <a:p>
            <a:pPr marL="457200" indent="-457200">
              <a:spcAft>
                <a:spcPts val="1200"/>
              </a:spcAft>
              <a:buFont typeface="Arial" charset="0"/>
              <a:buChar char="•"/>
            </a:pPr>
            <a:r>
              <a:rPr lang="en-US" sz="2400">
                <a:latin typeface="Segoe Print" pitchFamily="2" charset="0"/>
              </a:rPr>
              <a:t>Don’t use Places</a:t>
            </a:r>
          </a:p>
          <a:p>
            <a:pPr marL="457200" indent="-457200">
              <a:spcAft>
                <a:spcPts val="1200"/>
              </a:spcAft>
              <a:buFont typeface="Arial" charset="0"/>
              <a:buChar char="•"/>
            </a:pPr>
            <a:r>
              <a:rPr lang="en-US" sz="2400">
                <a:latin typeface="Segoe Print" pitchFamily="2" charset="0"/>
              </a:rPr>
              <a:t>Set all privacy settings to “Friends Only”</a:t>
            </a:r>
          </a:p>
        </p:txBody>
      </p:sp>
      <p:pic>
        <p:nvPicPr>
          <p:cNvPr id="6" name="Picture 5" descr="futuristic_computer.jpg"/>
          <p:cNvPicPr>
            <a:picLocks noChangeAspect="1"/>
          </p:cNvPicPr>
          <p:nvPr/>
        </p:nvPicPr>
        <p:blipFill>
          <a:blip r:embed="rId4"/>
          <a:stretch>
            <a:fillRect/>
          </a:stretch>
        </p:blipFill>
        <p:spPr bwMode="auto">
          <a:xfrm>
            <a:off x="4821238" y="1447800"/>
            <a:ext cx="3660775" cy="1619250"/>
          </a:xfrm>
          <a:prstGeom prst="rect">
            <a:avLst/>
          </a:prstGeom>
          <a:noFill/>
          <a:ln w="9525">
            <a:noFill/>
            <a:miter lim="800000"/>
            <a:headEnd/>
            <a:tailEnd/>
          </a:ln>
          <a:effectLst>
            <a:outerShdw blurRad="63500" sx="102000" sy="102000" algn="ctr">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SOCIAL NETWORKING</a:t>
            </a:r>
          </a:p>
        </p:txBody>
      </p:sp>
      <p:sp>
        <p:nvSpPr>
          <p:cNvPr id="36867" name="Rectangle 2"/>
          <p:cNvSpPr txBox="1">
            <a:spLocks noChangeArrowheads="1"/>
          </p:cNvSpPr>
          <p:nvPr/>
        </p:nvSpPr>
        <p:spPr bwMode="auto">
          <a:xfrm>
            <a:off x="787400" y="1447800"/>
            <a:ext cx="4246563" cy="4833938"/>
          </a:xfrm>
          <a:prstGeom prst="rect">
            <a:avLst/>
          </a:prstGeom>
          <a:noFill/>
          <a:ln w="9525">
            <a:noFill/>
            <a:miter lim="800000"/>
            <a:headEnd/>
            <a:tailEnd/>
          </a:ln>
        </p:spPr>
        <p:txBody>
          <a:bodyPr/>
          <a:lstStyle/>
          <a:p>
            <a:pPr marL="457200" indent="-457200">
              <a:spcAft>
                <a:spcPts val="1200"/>
              </a:spcAft>
            </a:pPr>
            <a:r>
              <a:rPr lang="en-US" sz="2800" b="1">
                <a:latin typeface="Segoe Print" pitchFamily="2" charset="0"/>
              </a:rPr>
              <a:t>A picture is worth…</a:t>
            </a:r>
          </a:p>
          <a:p>
            <a:pPr marL="457200" indent="-457200">
              <a:spcAft>
                <a:spcPts val="1200"/>
              </a:spcAft>
              <a:buFont typeface="Arial" charset="0"/>
              <a:buChar char="•"/>
            </a:pPr>
            <a:r>
              <a:rPr lang="en-US" sz="2400">
                <a:latin typeface="Segoe Print" pitchFamily="2" charset="0"/>
              </a:rPr>
              <a:t>Ask permission to post photos of friends</a:t>
            </a:r>
          </a:p>
          <a:p>
            <a:pPr marL="457200" indent="-457200">
              <a:spcAft>
                <a:spcPts val="1200"/>
              </a:spcAft>
              <a:buFont typeface="Arial" charset="0"/>
              <a:buChar char="•"/>
            </a:pPr>
            <a:r>
              <a:rPr lang="en-US" sz="2400">
                <a:latin typeface="Segoe Print" pitchFamily="2" charset="0"/>
              </a:rPr>
              <a:t>You can untag yourself</a:t>
            </a:r>
          </a:p>
          <a:p>
            <a:pPr marL="457200" indent="-457200">
              <a:spcAft>
                <a:spcPts val="1200"/>
              </a:spcAft>
              <a:buFont typeface="Arial" charset="0"/>
              <a:buChar char="•"/>
            </a:pPr>
            <a:r>
              <a:rPr lang="en-US" sz="2400">
                <a:latin typeface="Segoe Print" pitchFamily="2" charset="0"/>
              </a:rPr>
              <a:t>Avoid photos that reveal locations like home and school</a:t>
            </a:r>
          </a:p>
          <a:p>
            <a:pPr marL="457200" indent="-457200">
              <a:spcAft>
                <a:spcPts val="1200"/>
              </a:spcAft>
              <a:buFont typeface="Arial" charset="0"/>
              <a:buChar char="•"/>
            </a:pPr>
            <a:r>
              <a:rPr lang="en-US" sz="2400">
                <a:latin typeface="Segoe Print" pitchFamily="2" charset="0"/>
              </a:rPr>
              <a:t>Report harmful photos</a:t>
            </a:r>
          </a:p>
        </p:txBody>
      </p:sp>
      <p:pic>
        <p:nvPicPr>
          <p:cNvPr id="6" name="Picture 5" descr="futuristic_computer.jpg"/>
          <p:cNvPicPr>
            <a:picLocks noChangeAspect="1"/>
          </p:cNvPicPr>
          <p:nvPr/>
        </p:nvPicPr>
        <p:blipFill>
          <a:blip r:embed="rId4"/>
          <a:stretch>
            <a:fillRect/>
          </a:stretch>
        </p:blipFill>
        <p:spPr bwMode="auto">
          <a:xfrm>
            <a:off x="5481638" y="1447800"/>
            <a:ext cx="3255962" cy="2443163"/>
          </a:xfrm>
          <a:prstGeom prst="rect">
            <a:avLst/>
          </a:prstGeom>
          <a:noFill/>
          <a:ln w="9525">
            <a:noFill/>
            <a:miter lim="800000"/>
            <a:headEnd/>
            <a:tailEnd/>
          </a:ln>
          <a:effectLst>
            <a:outerShdw blurRad="63500" sx="102000" sy="102000" algn="ctr">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12725"/>
            <a:ext cx="5541962" cy="522288"/>
          </a:xfrm>
          <a:prstGeom prst="rect">
            <a:avLst/>
          </a:prstGeom>
          <a:noFill/>
        </p:spPr>
        <p:txBody>
          <a:bodyPr anchor="ctr">
            <a:spAutoFit/>
          </a:bodyPr>
          <a:lstStyle/>
          <a:p>
            <a:pPr algn="r" fontAlgn="auto">
              <a:spcBef>
                <a:spcPts val="0"/>
              </a:spcBef>
              <a:spcAft>
                <a:spcPts val="0"/>
              </a:spcAft>
              <a:defRPr/>
            </a:pPr>
            <a:r>
              <a:rPr lang="en-US" sz="2700" b="1" cap="all" dirty="0">
                <a:solidFill>
                  <a:schemeClr val="bg1"/>
                </a:solidFill>
                <a:latin typeface="Arial" pitchFamily="34" charset="0"/>
                <a:cs typeface="Arial" pitchFamily="34" charset="0"/>
              </a:rPr>
              <a:t>Social networking</a:t>
            </a:r>
          </a:p>
        </p:txBody>
      </p:sp>
      <p:sp>
        <p:nvSpPr>
          <p:cNvPr id="38915" name="TextBox 4"/>
          <p:cNvSpPr txBox="1">
            <a:spLocks noChangeArrowheads="1"/>
          </p:cNvSpPr>
          <p:nvPr/>
        </p:nvSpPr>
        <p:spPr bwMode="auto">
          <a:xfrm>
            <a:off x="595313" y="1416050"/>
            <a:ext cx="7996237" cy="519113"/>
          </a:xfrm>
          <a:prstGeom prst="rect">
            <a:avLst/>
          </a:prstGeom>
          <a:noFill/>
          <a:ln w="9525">
            <a:noFill/>
            <a:miter lim="800000"/>
            <a:headEnd/>
            <a:tailEnd/>
          </a:ln>
        </p:spPr>
        <p:txBody>
          <a:bodyPr>
            <a:spAutoFit/>
          </a:bodyPr>
          <a:lstStyle/>
          <a:p>
            <a:pPr algn="ctr"/>
            <a:r>
              <a:rPr lang="en-US" sz="2800" b="1">
                <a:latin typeface="Segoe Print" pitchFamily="2" charset="0"/>
              </a:rPr>
              <a:t>What’s Wrong With This Update?</a:t>
            </a:r>
          </a:p>
        </p:txBody>
      </p:sp>
      <p:sp>
        <p:nvSpPr>
          <p:cNvPr id="38916" name="TextBox 5"/>
          <p:cNvSpPr txBox="1">
            <a:spLocks noChangeArrowheads="1"/>
          </p:cNvSpPr>
          <p:nvPr/>
        </p:nvSpPr>
        <p:spPr bwMode="auto">
          <a:xfrm>
            <a:off x="915988" y="2514600"/>
            <a:ext cx="7481887" cy="1282700"/>
          </a:xfrm>
          <a:prstGeom prst="rect">
            <a:avLst/>
          </a:prstGeom>
          <a:noFill/>
          <a:ln w="9525">
            <a:noFill/>
            <a:miter lim="800000"/>
            <a:headEnd/>
            <a:tailEnd/>
          </a:ln>
        </p:spPr>
        <p:txBody>
          <a:bodyPr>
            <a:spAutoFit/>
          </a:bodyPr>
          <a:lstStyle/>
          <a:p>
            <a:r>
              <a:rPr lang="en-US" sz="2600">
                <a:latin typeface="Segoe Print" pitchFamily="2" charset="0"/>
              </a:rPr>
              <a:t>Bethany is such a loser. She asked in class whether Hitler was around before or after the Last Supper…lol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rPr>
              <a:t>SOCIAL </a:t>
            </a:r>
            <a:r>
              <a:rPr lang="en-US" sz="2700" b="1">
                <a:solidFill>
                  <a:schemeClr val="bg1"/>
                </a:solidFill>
                <a:latin typeface="Segoe Print" pitchFamily="2" charset="0"/>
              </a:rPr>
              <a:t>NETWORKING</a:t>
            </a:r>
          </a:p>
        </p:txBody>
      </p:sp>
      <p:sp>
        <p:nvSpPr>
          <p:cNvPr id="40963" name="TextBox 4"/>
          <p:cNvSpPr txBox="1">
            <a:spLocks noChangeArrowheads="1"/>
          </p:cNvSpPr>
          <p:nvPr/>
        </p:nvSpPr>
        <p:spPr bwMode="auto">
          <a:xfrm>
            <a:off x="595313" y="1416050"/>
            <a:ext cx="7996237" cy="519113"/>
          </a:xfrm>
          <a:prstGeom prst="rect">
            <a:avLst/>
          </a:prstGeom>
          <a:noFill/>
          <a:ln w="9525">
            <a:noFill/>
            <a:miter lim="800000"/>
            <a:headEnd/>
            <a:tailEnd/>
          </a:ln>
        </p:spPr>
        <p:txBody>
          <a:bodyPr>
            <a:spAutoFit/>
          </a:bodyPr>
          <a:lstStyle/>
          <a:p>
            <a:pPr algn="ctr"/>
            <a:r>
              <a:rPr lang="en-US" sz="2800" b="1">
                <a:latin typeface="Segoe Print" pitchFamily="2" charset="0"/>
              </a:rPr>
              <a:t>What’s Wrong With This Update?</a:t>
            </a:r>
          </a:p>
        </p:txBody>
      </p:sp>
      <p:sp>
        <p:nvSpPr>
          <p:cNvPr id="40964" name="TextBox 5"/>
          <p:cNvSpPr txBox="1">
            <a:spLocks noChangeArrowheads="1"/>
          </p:cNvSpPr>
          <p:nvPr/>
        </p:nvSpPr>
        <p:spPr bwMode="auto">
          <a:xfrm>
            <a:off x="915988" y="2514600"/>
            <a:ext cx="7481887" cy="885825"/>
          </a:xfrm>
          <a:prstGeom prst="rect">
            <a:avLst/>
          </a:prstGeom>
          <a:noFill/>
          <a:ln w="9525">
            <a:noFill/>
            <a:miter lim="800000"/>
            <a:headEnd/>
            <a:tailEnd/>
          </a:ln>
        </p:spPr>
        <p:txBody>
          <a:bodyPr>
            <a:spAutoFit/>
          </a:bodyPr>
          <a:lstStyle/>
          <a:p>
            <a:r>
              <a:rPr lang="en-US" sz="2600">
                <a:latin typeface="Segoe Print" pitchFamily="2" charset="0"/>
              </a:rPr>
              <a:t>Woohoo! Going to Orlando for a whole week! Be back next Sunday! C-ya!!!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SOCIAL NETWORKING</a:t>
            </a:r>
          </a:p>
        </p:txBody>
      </p:sp>
      <p:sp>
        <p:nvSpPr>
          <p:cNvPr id="43011" name="TextBox 4"/>
          <p:cNvSpPr txBox="1">
            <a:spLocks noChangeArrowheads="1"/>
          </p:cNvSpPr>
          <p:nvPr/>
        </p:nvSpPr>
        <p:spPr bwMode="auto">
          <a:xfrm>
            <a:off x="595313" y="1416050"/>
            <a:ext cx="7996237" cy="519113"/>
          </a:xfrm>
          <a:prstGeom prst="rect">
            <a:avLst/>
          </a:prstGeom>
          <a:noFill/>
          <a:ln w="9525">
            <a:noFill/>
            <a:miter lim="800000"/>
            <a:headEnd/>
            <a:tailEnd/>
          </a:ln>
        </p:spPr>
        <p:txBody>
          <a:bodyPr>
            <a:spAutoFit/>
          </a:bodyPr>
          <a:lstStyle/>
          <a:p>
            <a:pPr algn="ctr"/>
            <a:r>
              <a:rPr lang="en-US" sz="2800" b="1">
                <a:latin typeface="Segoe Print" pitchFamily="2" charset="0"/>
              </a:rPr>
              <a:t>What’s Wrong With This Update?</a:t>
            </a:r>
          </a:p>
        </p:txBody>
      </p:sp>
      <p:sp>
        <p:nvSpPr>
          <p:cNvPr id="43012" name="TextBox 5"/>
          <p:cNvSpPr txBox="1">
            <a:spLocks noChangeArrowheads="1"/>
          </p:cNvSpPr>
          <p:nvPr/>
        </p:nvSpPr>
        <p:spPr bwMode="auto">
          <a:xfrm>
            <a:off x="915988" y="2514600"/>
            <a:ext cx="7481887" cy="885825"/>
          </a:xfrm>
          <a:prstGeom prst="rect">
            <a:avLst/>
          </a:prstGeom>
          <a:noFill/>
          <a:ln w="9525">
            <a:noFill/>
            <a:miter lim="800000"/>
            <a:headEnd/>
            <a:tailEnd/>
          </a:ln>
        </p:spPr>
        <p:txBody>
          <a:bodyPr>
            <a:spAutoFit/>
          </a:bodyPr>
          <a:lstStyle/>
          <a:p>
            <a:r>
              <a:rPr lang="en-US" sz="2600">
                <a:latin typeface="Segoe Print" pitchFamily="2" charset="0"/>
              </a:rPr>
              <a:t>Just got a new iPhone and want to test my ring. Someone call 555-3425!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SOCIAL NETWORKING</a:t>
            </a:r>
          </a:p>
        </p:txBody>
      </p:sp>
      <p:sp>
        <p:nvSpPr>
          <p:cNvPr id="45059" name="TextBox 4"/>
          <p:cNvSpPr txBox="1">
            <a:spLocks noChangeArrowheads="1"/>
          </p:cNvSpPr>
          <p:nvPr/>
        </p:nvSpPr>
        <p:spPr bwMode="auto">
          <a:xfrm>
            <a:off x="595313" y="1416050"/>
            <a:ext cx="7996237" cy="519113"/>
          </a:xfrm>
          <a:prstGeom prst="rect">
            <a:avLst/>
          </a:prstGeom>
          <a:noFill/>
          <a:ln w="9525">
            <a:noFill/>
            <a:miter lim="800000"/>
            <a:headEnd/>
            <a:tailEnd/>
          </a:ln>
        </p:spPr>
        <p:txBody>
          <a:bodyPr>
            <a:spAutoFit/>
          </a:bodyPr>
          <a:lstStyle/>
          <a:p>
            <a:pPr algn="ctr"/>
            <a:r>
              <a:rPr lang="en-US" sz="2800" b="1">
                <a:latin typeface="Segoe Print" pitchFamily="2" charset="0"/>
              </a:rPr>
              <a:t>What’s Wrong With This Update?</a:t>
            </a:r>
          </a:p>
        </p:txBody>
      </p:sp>
      <p:sp>
        <p:nvSpPr>
          <p:cNvPr id="45060" name="TextBox 5"/>
          <p:cNvSpPr txBox="1">
            <a:spLocks noChangeArrowheads="1"/>
          </p:cNvSpPr>
          <p:nvPr/>
        </p:nvSpPr>
        <p:spPr bwMode="auto">
          <a:xfrm>
            <a:off x="915988" y="2514600"/>
            <a:ext cx="7481887" cy="1282700"/>
          </a:xfrm>
          <a:prstGeom prst="rect">
            <a:avLst/>
          </a:prstGeom>
          <a:noFill/>
          <a:ln w="9525">
            <a:noFill/>
            <a:miter lim="800000"/>
            <a:headEnd/>
            <a:tailEnd/>
          </a:ln>
        </p:spPr>
        <p:txBody>
          <a:bodyPr>
            <a:spAutoFit/>
          </a:bodyPr>
          <a:lstStyle/>
          <a:p>
            <a:r>
              <a:rPr lang="en-US" sz="2600">
                <a:latin typeface="Segoe Print" pitchFamily="2" charset="0"/>
              </a:rPr>
              <a:t>Hey man, let’s get together after school at my house. 1238 Shadesview Terrace, ATL 45362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CONTENTS</a:t>
            </a:r>
          </a:p>
        </p:txBody>
      </p:sp>
      <p:sp>
        <p:nvSpPr>
          <p:cNvPr id="5" name="Text Box 3"/>
          <p:cNvSpPr txBox="1">
            <a:spLocks noChangeArrowheads="1"/>
          </p:cNvSpPr>
          <p:nvPr/>
        </p:nvSpPr>
        <p:spPr bwMode="auto">
          <a:xfrm>
            <a:off x="1331913" y="2417763"/>
            <a:ext cx="5675312"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ct val="50000"/>
              </a:spcBef>
              <a:spcAft>
                <a:spcPts val="0"/>
              </a:spcAft>
              <a:defRPr/>
            </a:pPr>
            <a:endParaRPr lang="en-US" dirty="0">
              <a:latin typeface="Arial" pitchFamily="34" charset="0"/>
              <a:cs typeface="Arial" pitchFamily="34" charset="0"/>
            </a:endParaRPr>
          </a:p>
        </p:txBody>
      </p:sp>
      <p:sp>
        <p:nvSpPr>
          <p:cNvPr id="47108" name="AutoShape 4"/>
          <p:cNvSpPr>
            <a:spLocks noChangeArrowheads="1"/>
          </p:cNvSpPr>
          <p:nvPr/>
        </p:nvSpPr>
        <p:spPr bwMode="auto">
          <a:xfrm>
            <a:off x="1150938" y="2473325"/>
            <a:ext cx="6873875" cy="476250"/>
          </a:xfrm>
          <a:prstGeom prst="roundRect">
            <a:avLst>
              <a:gd name="adj" fmla="val 16667"/>
            </a:avLst>
          </a:prstGeom>
          <a:solidFill>
            <a:srgbClr val="FF8C00">
              <a:alpha val="10196"/>
            </a:srgbClr>
          </a:solidFill>
          <a:ln w="12700">
            <a:solidFill>
              <a:srgbClr val="FF8C00"/>
            </a:solidFill>
            <a:round/>
            <a:headEnd/>
            <a:tailEnd/>
          </a:ln>
        </p:spPr>
        <p:txBody>
          <a:bodyPr wrap="none" anchor="ctr"/>
          <a:lstStyle/>
          <a:p>
            <a:pPr algn="ctr"/>
            <a:r>
              <a:rPr lang="en-US" sz="2500" b="1">
                <a:solidFill>
                  <a:srgbClr val="B3B3B3"/>
                </a:solidFill>
              </a:rPr>
              <a:t>Staying Safe Online</a:t>
            </a:r>
          </a:p>
        </p:txBody>
      </p:sp>
      <p:sp>
        <p:nvSpPr>
          <p:cNvPr id="47109" name="AutoShape 5"/>
          <p:cNvSpPr>
            <a:spLocks noChangeArrowheads="1"/>
          </p:cNvSpPr>
          <p:nvPr/>
        </p:nvSpPr>
        <p:spPr bwMode="auto">
          <a:xfrm>
            <a:off x="1150938" y="2479675"/>
            <a:ext cx="576262" cy="476250"/>
          </a:xfrm>
          <a:prstGeom prst="roundRect">
            <a:avLst>
              <a:gd name="adj" fmla="val 16667"/>
            </a:avLst>
          </a:prstGeom>
          <a:solidFill>
            <a:srgbClr val="FF8C00"/>
          </a:solidFill>
          <a:ln w="12700">
            <a:solidFill>
              <a:srgbClr val="FF8C00"/>
            </a:solidFill>
            <a:round/>
            <a:headEnd/>
            <a:tailEnd/>
          </a:ln>
        </p:spPr>
        <p:txBody>
          <a:bodyPr wrap="none" anchor="ctr"/>
          <a:lstStyle/>
          <a:p>
            <a:pPr algn="ctr"/>
            <a:r>
              <a:rPr lang="en-US" sz="2500" b="1" i="1">
                <a:solidFill>
                  <a:schemeClr val="bg1"/>
                </a:solidFill>
              </a:rPr>
              <a:t>I.</a:t>
            </a:r>
          </a:p>
        </p:txBody>
      </p:sp>
      <p:sp>
        <p:nvSpPr>
          <p:cNvPr id="47110" name="Line 6"/>
          <p:cNvSpPr>
            <a:spLocks noChangeShapeType="1"/>
          </p:cNvSpPr>
          <p:nvPr/>
        </p:nvSpPr>
        <p:spPr bwMode="auto">
          <a:xfrm>
            <a:off x="8021638" y="2725738"/>
            <a:ext cx="1119187" cy="0"/>
          </a:xfrm>
          <a:prstGeom prst="line">
            <a:avLst/>
          </a:prstGeom>
          <a:noFill/>
          <a:ln w="19050">
            <a:solidFill>
              <a:srgbClr val="FF8C00"/>
            </a:solidFill>
            <a:round/>
            <a:headEnd/>
            <a:tailEnd/>
          </a:ln>
        </p:spPr>
        <p:txBody>
          <a:bodyPr/>
          <a:lstStyle/>
          <a:p>
            <a:endParaRPr lang="en-US"/>
          </a:p>
        </p:txBody>
      </p:sp>
      <p:sp>
        <p:nvSpPr>
          <p:cNvPr id="47111" name="Line 7"/>
          <p:cNvSpPr>
            <a:spLocks noChangeShapeType="1"/>
          </p:cNvSpPr>
          <p:nvPr/>
        </p:nvSpPr>
        <p:spPr bwMode="auto">
          <a:xfrm>
            <a:off x="-3175" y="2725738"/>
            <a:ext cx="1154113" cy="0"/>
          </a:xfrm>
          <a:prstGeom prst="line">
            <a:avLst/>
          </a:prstGeom>
          <a:noFill/>
          <a:ln w="19050">
            <a:solidFill>
              <a:srgbClr val="FF8C00"/>
            </a:solidFill>
            <a:round/>
            <a:headEnd/>
            <a:tailEnd/>
          </a:ln>
        </p:spPr>
        <p:txBody>
          <a:bodyPr/>
          <a:lstStyle/>
          <a:p>
            <a:endParaRPr lang="en-US"/>
          </a:p>
        </p:txBody>
      </p:sp>
      <p:sp>
        <p:nvSpPr>
          <p:cNvPr id="47112" name="AutoShape 8"/>
          <p:cNvSpPr>
            <a:spLocks noChangeArrowheads="1"/>
          </p:cNvSpPr>
          <p:nvPr/>
        </p:nvSpPr>
        <p:spPr bwMode="auto">
          <a:xfrm>
            <a:off x="1150938" y="3255963"/>
            <a:ext cx="6873875" cy="476250"/>
          </a:xfrm>
          <a:prstGeom prst="roundRect">
            <a:avLst>
              <a:gd name="adj" fmla="val 16667"/>
            </a:avLst>
          </a:prstGeom>
          <a:solidFill>
            <a:srgbClr val="FF8C00">
              <a:alpha val="10196"/>
            </a:srgbClr>
          </a:solidFill>
          <a:ln w="12700" algn="ctr">
            <a:solidFill>
              <a:srgbClr val="FF8C00"/>
            </a:solidFill>
            <a:round/>
            <a:headEnd/>
            <a:tailEnd/>
          </a:ln>
        </p:spPr>
        <p:txBody>
          <a:bodyPr wrap="none" anchor="ctr"/>
          <a:lstStyle/>
          <a:p>
            <a:pPr algn="ctr"/>
            <a:r>
              <a:rPr lang="en-US" sz="2500" b="1">
                <a:solidFill>
                  <a:srgbClr val="B3B3B3"/>
                </a:solidFill>
              </a:rPr>
              <a:t>Social Networking</a:t>
            </a:r>
          </a:p>
        </p:txBody>
      </p:sp>
      <p:sp>
        <p:nvSpPr>
          <p:cNvPr id="47113" name="AutoShape 9"/>
          <p:cNvSpPr>
            <a:spLocks noChangeArrowheads="1"/>
          </p:cNvSpPr>
          <p:nvPr/>
        </p:nvSpPr>
        <p:spPr bwMode="auto">
          <a:xfrm>
            <a:off x="1150938" y="3262313"/>
            <a:ext cx="576262" cy="476250"/>
          </a:xfrm>
          <a:prstGeom prst="roundRect">
            <a:avLst>
              <a:gd name="adj" fmla="val 16667"/>
            </a:avLst>
          </a:prstGeom>
          <a:solidFill>
            <a:srgbClr val="FF8C00"/>
          </a:solidFill>
          <a:ln w="12700">
            <a:solidFill>
              <a:srgbClr val="FF8C00"/>
            </a:solidFill>
            <a:round/>
            <a:headEnd/>
            <a:tailEnd/>
          </a:ln>
        </p:spPr>
        <p:txBody>
          <a:bodyPr wrap="none" anchor="ctr"/>
          <a:lstStyle/>
          <a:p>
            <a:pPr algn="ctr"/>
            <a:r>
              <a:rPr lang="en-US" sz="2500" b="1" i="1">
                <a:solidFill>
                  <a:schemeClr val="bg1"/>
                </a:solidFill>
              </a:rPr>
              <a:t>II.</a:t>
            </a:r>
          </a:p>
        </p:txBody>
      </p:sp>
      <p:sp>
        <p:nvSpPr>
          <p:cNvPr id="47114" name="Line 10"/>
          <p:cNvSpPr>
            <a:spLocks noChangeShapeType="1"/>
          </p:cNvSpPr>
          <p:nvPr/>
        </p:nvSpPr>
        <p:spPr bwMode="auto">
          <a:xfrm>
            <a:off x="8021638" y="3508375"/>
            <a:ext cx="1119187" cy="0"/>
          </a:xfrm>
          <a:prstGeom prst="line">
            <a:avLst/>
          </a:prstGeom>
          <a:noFill/>
          <a:ln w="19050">
            <a:solidFill>
              <a:srgbClr val="FF8C00"/>
            </a:solidFill>
            <a:round/>
            <a:headEnd/>
            <a:tailEnd/>
          </a:ln>
        </p:spPr>
        <p:txBody>
          <a:bodyPr/>
          <a:lstStyle/>
          <a:p>
            <a:endParaRPr lang="en-US"/>
          </a:p>
        </p:txBody>
      </p:sp>
      <p:sp>
        <p:nvSpPr>
          <p:cNvPr id="47115" name="Line 11"/>
          <p:cNvSpPr>
            <a:spLocks noChangeShapeType="1"/>
          </p:cNvSpPr>
          <p:nvPr/>
        </p:nvSpPr>
        <p:spPr bwMode="auto">
          <a:xfrm>
            <a:off x="-3175" y="3508375"/>
            <a:ext cx="1154113" cy="0"/>
          </a:xfrm>
          <a:prstGeom prst="line">
            <a:avLst/>
          </a:prstGeom>
          <a:noFill/>
          <a:ln w="19050">
            <a:solidFill>
              <a:srgbClr val="FF8C00"/>
            </a:solidFill>
            <a:round/>
            <a:headEnd/>
            <a:tailEnd/>
          </a:ln>
        </p:spPr>
        <p:txBody>
          <a:bodyPr/>
          <a:lstStyle/>
          <a:p>
            <a:endParaRPr lang="en-US"/>
          </a:p>
        </p:txBody>
      </p:sp>
      <p:sp>
        <p:nvSpPr>
          <p:cNvPr id="47116" name="AutoShape 12"/>
          <p:cNvSpPr>
            <a:spLocks noChangeArrowheads="1"/>
          </p:cNvSpPr>
          <p:nvPr/>
        </p:nvSpPr>
        <p:spPr bwMode="auto">
          <a:xfrm>
            <a:off x="1146175" y="4043363"/>
            <a:ext cx="6873875" cy="476250"/>
          </a:xfrm>
          <a:prstGeom prst="roundRect">
            <a:avLst>
              <a:gd name="adj" fmla="val 16667"/>
            </a:avLst>
          </a:prstGeom>
          <a:solidFill>
            <a:srgbClr val="FF8C00">
              <a:alpha val="10196"/>
            </a:srgbClr>
          </a:solidFill>
          <a:ln w="12700" algn="ctr">
            <a:solidFill>
              <a:srgbClr val="FF8C00"/>
            </a:solidFill>
            <a:round/>
            <a:headEnd/>
            <a:tailEnd/>
          </a:ln>
        </p:spPr>
        <p:txBody>
          <a:bodyPr wrap="none" anchor="ctr"/>
          <a:lstStyle/>
          <a:p>
            <a:pPr algn="ctr"/>
            <a:r>
              <a:rPr lang="en-US" sz="2500" b="1"/>
              <a:t>Cyberbullying</a:t>
            </a:r>
          </a:p>
        </p:txBody>
      </p:sp>
      <p:sp>
        <p:nvSpPr>
          <p:cNvPr id="47117" name="AutoShape 13"/>
          <p:cNvSpPr>
            <a:spLocks noChangeArrowheads="1"/>
          </p:cNvSpPr>
          <p:nvPr/>
        </p:nvSpPr>
        <p:spPr bwMode="auto">
          <a:xfrm>
            <a:off x="1146175" y="4049713"/>
            <a:ext cx="576263" cy="476250"/>
          </a:xfrm>
          <a:prstGeom prst="roundRect">
            <a:avLst>
              <a:gd name="adj" fmla="val 16667"/>
            </a:avLst>
          </a:prstGeom>
          <a:solidFill>
            <a:srgbClr val="FF8C00"/>
          </a:solidFill>
          <a:ln w="12700">
            <a:solidFill>
              <a:srgbClr val="FF8C00"/>
            </a:solidFill>
            <a:round/>
            <a:headEnd/>
            <a:tailEnd/>
          </a:ln>
        </p:spPr>
        <p:txBody>
          <a:bodyPr wrap="none" anchor="ctr"/>
          <a:lstStyle/>
          <a:p>
            <a:pPr algn="ctr"/>
            <a:r>
              <a:rPr lang="en-US" sz="2500" b="1" i="1">
                <a:solidFill>
                  <a:schemeClr val="bg1"/>
                </a:solidFill>
              </a:rPr>
              <a:t>III.</a:t>
            </a:r>
          </a:p>
        </p:txBody>
      </p:sp>
      <p:sp>
        <p:nvSpPr>
          <p:cNvPr id="47118" name="Line 14"/>
          <p:cNvSpPr>
            <a:spLocks noChangeShapeType="1"/>
          </p:cNvSpPr>
          <p:nvPr/>
        </p:nvSpPr>
        <p:spPr bwMode="auto">
          <a:xfrm>
            <a:off x="8026400" y="4295775"/>
            <a:ext cx="1119188" cy="0"/>
          </a:xfrm>
          <a:prstGeom prst="line">
            <a:avLst/>
          </a:prstGeom>
          <a:noFill/>
          <a:ln w="19050">
            <a:solidFill>
              <a:srgbClr val="FF8C00"/>
            </a:solidFill>
            <a:round/>
            <a:headEnd/>
            <a:tailEnd/>
          </a:ln>
        </p:spPr>
        <p:txBody>
          <a:bodyPr/>
          <a:lstStyle/>
          <a:p>
            <a:endParaRPr lang="en-US"/>
          </a:p>
        </p:txBody>
      </p:sp>
      <p:sp>
        <p:nvSpPr>
          <p:cNvPr id="47119" name="Line 15"/>
          <p:cNvSpPr>
            <a:spLocks noChangeShapeType="1"/>
          </p:cNvSpPr>
          <p:nvPr/>
        </p:nvSpPr>
        <p:spPr bwMode="auto">
          <a:xfrm>
            <a:off x="1588" y="4295775"/>
            <a:ext cx="1154112" cy="0"/>
          </a:xfrm>
          <a:prstGeom prst="line">
            <a:avLst/>
          </a:prstGeom>
          <a:noFill/>
          <a:ln w="19050">
            <a:solidFill>
              <a:srgbClr val="FF8C00"/>
            </a:solidFill>
            <a:round/>
            <a:headEnd/>
            <a:tailEnd/>
          </a:ln>
        </p:spPr>
        <p:txBody>
          <a:bodyPr/>
          <a:lstStyle/>
          <a:p>
            <a:endParaRPr lang="en-US"/>
          </a:p>
        </p:txBody>
      </p:sp>
      <p:sp>
        <p:nvSpPr>
          <p:cNvPr id="47120" name="AutoShape 12"/>
          <p:cNvSpPr>
            <a:spLocks noChangeArrowheads="1"/>
          </p:cNvSpPr>
          <p:nvPr/>
        </p:nvSpPr>
        <p:spPr bwMode="auto">
          <a:xfrm>
            <a:off x="1143000" y="4876800"/>
            <a:ext cx="6873875" cy="476250"/>
          </a:xfrm>
          <a:prstGeom prst="roundRect">
            <a:avLst>
              <a:gd name="adj" fmla="val 16667"/>
            </a:avLst>
          </a:prstGeom>
          <a:solidFill>
            <a:srgbClr val="FF8C00">
              <a:alpha val="10196"/>
            </a:srgbClr>
          </a:solidFill>
          <a:ln w="12700" algn="ctr">
            <a:solidFill>
              <a:srgbClr val="FF8C00"/>
            </a:solidFill>
            <a:round/>
            <a:headEnd/>
            <a:tailEnd/>
          </a:ln>
        </p:spPr>
        <p:txBody>
          <a:bodyPr wrap="none" anchor="ctr"/>
          <a:lstStyle/>
          <a:p>
            <a:pPr algn="ctr"/>
            <a:r>
              <a:rPr lang="en-US" sz="2500" b="1">
                <a:solidFill>
                  <a:srgbClr val="C0C0C0"/>
                </a:solidFill>
              </a:rPr>
              <a:t>Solutions and Strategies</a:t>
            </a:r>
          </a:p>
        </p:txBody>
      </p:sp>
      <p:sp>
        <p:nvSpPr>
          <p:cNvPr id="47121" name="AutoShape 13"/>
          <p:cNvSpPr>
            <a:spLocks noChangeArrowheads="1"/>
          </p:cNvSpPr>
          <p:nvPr/>
        </p:nvSpPr>
        <p:spPr bwMode="auto">
          <a:xfrm>
            <a:off x="1143000" y="4883150"/>
            <a:ext cx="576263" cy="476250"/>
          </a:xfrm>
          <a:prstGeom prst="roundRect">
            <a:avLst>
              <a:gd name="adj" fmla="val 16667"/>
            </a:avLst>
          </a:prstGeom>
          <a:solidFill>
            <a:srgbClr val="FF8C00"/>
          </a:solidFill>
          <a:ln w="12700">
            <a:solidFill>
              <a:srgbClr val="FF8C00"/>
            </a:solidFill>
            <a:round/>
            <a:headEnd/>
            <a:tailEnd/>
          </a:ln>
        </p:spPr>
        <p:txBody>
          <a:bodyPr wrap="none" anchor="ctr"/>
          <a:lstStyle/>
          <a:p>
            <a:pPr algn="ctr"/>
            <a:r>
              <a:rPr lang="en-US" sz="2500" b="1" i="1">
                <a:solidFill>
                  <a:schemeClr val="bg1"/>
                </a:solidFill>
              </a:rPr>
              <a:t>IV.</a:t>
            </a:r>
          </a:p>
        </p:txBody>
      </p:sp>
      <p:sp>
        <p:nvSpPr>
          <p:cNvPr id="47122" name="Line 14"/>
          <p:cNvSpPr>
            <a:spLocks noChangeShapeType="1"/>
          </p:cNvSpPr>
          <p:nvPr/>
        </p:nvSpPr>
        <p:spPr bwMode="auto">
          <a:xfrm>
            <a:off x="8021638" y="5129213"/>
            <a:ext cx="1119187" cy="0"/>
          </a:xfrm>
          <a:prstGeom prst="line">
            <a:avLst/>
          </a:prstGeom>
          <a:noFill/>
          <a:ln w="19050">
            <a:solidFill>
              <a:srgbClr val="FF8C00"/>
            </a:solidFill>
            <a:round/>
            <a:headEnd/>
            <a:tailEnd/>
          </a:ln>
        </p:spPr>
        <p:txBody>
          <a:bodyPr/>
          <a:lstStyle/>
          <a:p>
            <a:endParaRPr lang="en-US"/>
          </a:p>
        </p:txBody>
      </p:sp>
      <p:sp>
        <p:nvSpPr>
          <p:cNvPr id="47123" name="Line 15"/>
          <p:cNvSpPr>
            <a:spLocks noChangeShapeType="1"/>
          </p:cNvSpPr>
          <p:nvPr/>
        </p:nvSpPr>
        <p:spPr bwMode="auto">
          <a:xfrm>
            <a:off x="-3175" y="5129213"/>
            <a:ext cx="1154113" cy="0"/>
          </a:xfrm>
          <a:prstGeom prst="line">
            <a:avLst/>
          </a:prstGeom>
          <a:noFill/>
          <a:ln w="19050">
            <a:solidFill>
              <a:srgbClr val="FF8C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CYBERBULLYING</a:t>
            </a:r>
          </a:p>
        </p:txBody>
      </p:sp>
      <p:sp>
        <p:nvSpPr>
          <p:cNvPr id="22" name="Rectangle 2"/>
          <p:cNvSpPr txBox="1">
            <a:spLocks noChangeArrowheads="1"/>
          </p:cNvSpPr>
          <p:nvPr/>
        </p:nvSpPr>
        <p:spPr>
          <a:xfrm>
            <a:off x="787400" y="1447800"/>
            <a:ext cx="3646488" cy="4833938"/>
          </a:xfrm>
          <a:prstGeom prst="rect">
            <a:avLst/>
          </a:prstGeom>
        </p:spPr>
        <p:txBody>
          <a:bodyPr>
            <a:normAutofit/>
          </a:bodyPr>
          <a:lstStyle/>
          <a:p>
            <a:pPr marL="457200" indent="-457200">
              <a:spcAft>
                <a:spcPts val="1200"/>
              </a:spcAft>
            </a:pPr>
            <a:r>
              <a:rPr lang="en-US" sz="2800" b="1">
                <a:latin typeface="Segoe Print" pitchFamily="2" charset="0"/>
              </a:rPr>
              <a:t>What Is It?</a:t>
            </a:r>
          </a:p>
          <a:p>
            <a:pPr marL="457200" indent="-457200">
              <a:spcAft>
                <a:spcPts val="1200"/>
              </a:spcAft>
              <a:buFont typeface="Arial" charset="0"/>
              <a:buChar char="•"/>
            </a:pPr>
            <a:r>
              <a:rPr lang="en-US" sz="2400">
                <a:latin typeface="Segoe Print" pitchFamily="2" charset="0"/>
              </a:rPr>
              <a:t>Bullying through electronic means </a:t>
            </a:r>
          </a:p>
          <a:p>
            <a:pPr marL="457200" indent="-457200">
              <a:spcAft>
                <a:spcPts val="1200"/>
              </a:spcAft>
              <a:buFont typeface="Arial" charset="0"/>
              <a:buChar char="•"/>
            </a:pPr>
            <a:r>
              <a:rPr lang="en-US" sz="2400">
                <a:latin typeface="Segoe Print" pitchFamily="2" charset="0"/>
              </a:rPr>
              <a:t>Text, Facebook, YouTube common mediums</a:t>
            </a:r>
          </a:p>
          <a:p>
            <a:pPr marL="457200" indent="-457200">
              <a:spcAft>
                <a:spcPts val="1200"/>
              </a:spcAft>
              <a:buFont typeface="Arial" charset="0"/>
              <a:buChar char="•"/>
            </a:pPr>
            <a:r>
              <a:rPr lang="en-US" sz="2400">
                <a:latin typeface="Segoe Print" pitchFamily="2" charset="0"/>
              </a:rPr>
              <a:t>Against school rules and against the law</a:t>
            </a:r>
          </a:p>
          <a:p>
            <a:pPr marL="457200" indent="-457200">
              <a:spcAft>
                <a:spcPts val="1200"/>
              </a:spcAft>
              <a:buFont typeface="Arial" charset="0"/>
              <a:buChar char="•"/>
            </a:pPr>
            <a:endParaRPr lang="en-US" sz="2400">
              <a:latin typeface="Segoe Print" pitchFamily="2" charset="0"/>
            </a:endParaRPr>
          </a:p>
        </p:txBody>
      </p:sp>
      <p:pic>
        <p:nvPicPr>
          <p:cNvPr id="48132" name="Picture 5" descr="futuristic_computer.jpg"/>
          <p:cNvPicPr>
            <a:picLocks noChangeAspect="1"/>
          </p:cNvPicPr>
          <p:nvPr/>
        </p:nvPicPr>
        <p:blipFill>
          <a:blip r:embed="rId4"/>
          <a:srcRect/>
          <a:stretch>
            <a:fillRect/>
          </a:stretch>
        </p:blipFill>
        <p:spPr bwMode="auto">
          <a:xfrm>
            <a:off x="4751388" y="1447800"/>
            <a:ext cx="3632200" cy="363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CONTENTS</a:t>
            </a:r>
          </a:p>
        </p:txBody>
      </p:sp>
      <p:sp>
        <p:nvSpPr>
          <p:cNvPr id="5" name="Text Box 3"/>
          <p:cNvSpPr txBox="1">
            <a:spLocks noChangeArrowheads="1"/>
          </p:cNvSpPr>
          <p:nvPr/>
        </p:nvSpPr>
        <p:spPr bwMode="auto">
          <a:xfrm>
            <a:off x="1331913" y="2417763"/>
            <a:ext cx="5675312"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ct val="50000"/>
              </a:spcBef>
              <a:spcAft>
                <a:spcPts val="0"/>
              </a:spcAft>
              <a:defRPr/>
            </a:pPr>
            <a:endParaRPr lang="en-US" dirty="0">
              <a:latin typeface="Arial" pitchFamily="34" charset="0"/>
              <a:cs typeface="Arial" pitchFamily="34" charset="0"/>
            </a:endParaRPr>
          </a:p>
        </p:txBody>
      </p:sp>
      <p:sp>
        <p:nvSpPr>
          <p:cNvPr id="16388" name="AutoShape 4"/>
          <p:cNvSpPr>
            <a:spLocks noChangeArrowheads="1"/>
          </p:cNvSpPr>
          <p:nvPr/>
        </p:nvSpPr>
        <p:spPr bwMode="auto">
          <a:xfrm>
            <a:off x="1150938" y="2473325"/>
            <a:ext cx="6873875" cy="476250"/>
          </a:xfrm>
          <a:prstGeom prst="roundRect">
            <a:avLst>
              <a:gd name="adj" fmla="val 16667"/>
            </a:avLst>
          </a:prstGeom>
          <a:solidFill>
            <a:srgbClr val="FF8C00">
              <a:alpha val="10196"/>
            </a:srgbClr>
          </a:solidFill>
          <a:ln w="12700">
            <a:solidFill>
              <a:srgbClr val="FF8C00"/>
            </a:solidFill>
            <a:round/>
            <a:headEnd/>
            <a:tailEnd/>
          </a:ln>
        </p:spPr>
        <p:txBody>
          <a:bodyPr wrap="none" anchor="ctr"/>
          <a:lstStyle/>
          <a:p>
            <a:pPr algn="ctr"/>
            <a:r>
              <a:rPr lang="en-US" sz="2500" b="1"/>
              <a:t>Staying Safe Online</a:t>
            </a:r>
          </a:p>
        </p:txBody>
      </p:sp>
      <p:sp>
        <p:nvSpPr>
          <p:cNvPr id="16389" name="AutoShape 5"/>
          <p:cNvSpPr>
            <a:spLocks noChangeArrowheads="1"/>
          </p:cNvSpPr>
          <p:nvPr/>
        </p:nvSpPr>
        <p:spPr bwMode="auto">
          <a:xfrm>
            <a:off x="1150938" y="2479675"/>
            <a:ext cx="576262" cy="476250"/>
          </a:xfrm>
          <a:prstGeom prst="roundRect">
            <a:avLst>
              <a:gd name="adj" fmla="val 16667"/>
            </a:avLst>
          </a:prstGeom>
          <a:solidFill>
            <a:srgbClr val="FF8C00"/>
          </a:solidFill>
          <a:ln w="12700">
            <a:solidFill>
              <a:srgbClr val="FF8C00"/>
            </a:solidFill>
            <a:round/>
            <a:headEnd/>
            <a:tailEnd/>
          </a:ln>
        </p:spPr>
        <p:txBody>
          <a:bodyPr wrap="none" anchor="ctr"/>
          <a:lstStyle/>
          <a:p>
            <a:pPr algn="ctr"/>
            <a:r>
              <a:rPr lang="en-US" sz="2500" b="1" i="1">
                <a:solidFill>
                  <a:schemeClr val="bg1"/>
                </a:solidFill>
              </a:rPr>
              <a:t>I.</a:t>
            </a:r>
          </a:p>
        </p:txBody>
      </p:sp>
      <p:sp>
        <p:nvSpPr>
          <p:cNvPr id="16390" name="Line 6"/>
          <p:cNvSpPr>
            <a:spLocks noChangeShapeType="1"/>
          </p:cNvSpPr>
          <p:nvPr/>
        </p:nvSpPr>
        <p:spPr bwMode="auto">
          <a:xfrm>
            <a:off x="8021638" y="2725738"/>
            <a:ext cx="1119187" cy="0"/>
          </a:xfrm>
          <a:prstGeom prst="line">
            <a:avLst/>
          </a:prstGeom>
          <a:noFill/>
          <a:ln w="19050">
            <a:solidFill>
              <a:srgbClr val="FF8C00"/>
            </a:solidFill>
            <a:round/>
            <a:headEnd/>
            <a:tailEnd/>
          </a:ln>
        </p:spPr>
        <p:txBody>
          <a:bodyPr/>
          <a:lstStyle/>
          <a:p>
            <a:endParaRPr lang="en-US"/>
          </a:p>
        </p:txBody>
      </p:sp>
      <p:sp>
        <p:nvSpPr>
          <p:cNvPr id="16391" name="Line 7"/>
          <p:cNvSpPr>
            <a:spLocks noChangeShapeType="1"/>
          </p:cNvSpPr>
          <p:nvPr/>
        </p:nvSpPr>
        <p:spPr bwMode="auto">
          <a:xfrm>
            <a:off x="-3175" y="2725738"/>
            <a:ext cx="1154113" cy="0"/>
          </a:xfrm>
          <a:prstGeom prst="line">
            <a:avLst/>
          </a:prstGeom>
          <a:noFill/>
          <a:ln w="19050">
            <a:solidFill>
              <a:srgbClr val="FF8C00"/>
            </a:solidFill>
            <a:round/>
            <a:headEnd/>
            <a:tailEnd/>
          </a:ln>
        </p:spPr>
        <p:txBody>
          <a:bodyPr/>
          <a:lstStyle/>
          <a:p>
            <a:endParaRPr lang="en-US"/>
          </a:p>
        </p:txBody>
      </p:sp>
      <p:sp>
        <p:nvSpPr>
          <p:cNvPr id="16392" name="AutoShape 8"/>
          <p:cNvSpPr>
            <a:spLocks noChangeArrowheads="1"/>
          </p:cNvSpPr>
          <p:nvPr/>
        </p:nvSpPr>
        <p:spPr bwMode="auto">
          <a:xfrm>
            <a:off x="1150938" y="3255963"/>
            <a:ext cx="6873875" cy="476250"/>
          </a:xfrm>
          <a:prstGeom prst="roundRect">
            <a:avLst>
              <a:gd name="adj" fmla="val 16667"/>
            </a:avLst>
          </a:prstGeom>
          <a:solidFill>
            <a:srgbClr val="FF8C00">
              <a:alpha val="10196"/>
            </a:srgbClr>
          </a:solidFill>
          <a:ln w="12700" algn="ctr">
            <a:solidFill>
              <a:srgbClr val="FF8C00"/>
            </a:solidFill>
            <a:round/>
            <a:headEnd/>
            <a:tailEnd/>
          </a:ln>
        </p:spPr>
        <p:txBody>
          <a:bodyPr wrap="none" anchor="ctr"/>
          <a:lstStyle/>
          <a:p>
            <a:pPr algn="ctr"/>
            <a:r>
              <a:rPr lang="en-US" sz="2500" b="1">
                <a:solidFill>
                  <a:srgbClr val="B3B3B3"/>
                </a:solidFill>
              </a:rPr>
              <a:t>Social Networking</a:t>
            </a:r>
          </a:p>
        </p:txBody>
      </p:sp>
      <p:sp>
        <p:nvSpPr>
          <p:cNvPr id="16393" name="AutoShape 9"/>
          <p:cNvSpPr>
            <a:spLocks noChangeArrowheads="1"/>
          </p:cNvSpPr>
          <p:nvPr/>
        </p:nvSpPr>
        <p:spPr bwMode="auto">
          <a:xfrm>
            <a:off x="1150938" y="3262313"/>
            <a:ext cx="576262" cy="476250"/>
          </a:xfrm>
          <a:prstGeom prst="roundRect">
            <a:avLst>
              <a:gd name="adj" fmla="val 16667"/>
            </a:avLst>
          </a:prstGeom>
          <a:solidFill>
            <a:srgbClr val="FF8C00"/>
          </a:solidFill>
          <a:ln w="12700">
            <a:solidFill>
              <a:srgbClr val="FF8C00"/>
            </a:solidFill>
            <a:round/>
            <a:headEnd/>
            <a:tailEnd/>
          </a:ln>
        </p:spPr>
        <p:txBody>
          <a:bodyPr wrap="none" anchor="ctr"/>
          <a:lstStyle/>
          <a:p>
            <a:pPr algn="ctr"/>
            <a:r>
              <a:rPr lang="en-US" sz="2500" b="1" i="1">
                <a:solidFill>
                  <a:schemeClr val="bg1"/>
                </a:solidFill>
              </a:rPr>
              <a:t>II.</a:t>
            </a:r>
          </a:p>
        </p:txBody>
      </p:sp>
      <p:sp>
        <p:nvSpPr>
          <p:cNvPr id="16394" name="Line 10"/>
          <p:cNvSpPr>
            <a:spLocks noChangeShapeType="1"/>
          </p:cNvSpPr>
          <p:nvPr/>
        </p:nvSpPr>
        <p:spPr bwMode="auto">
          <a:xfrm>
            <a:off x="8021638" y="3508375"/>
            <a:ext cx="1119187" cy="0"/>
          </a:xfrm>
          <a:prstGeom prst="line">
            <a:avLst/>
          </a:prstGeom>
          <a:noFill/>
          <a:ln w="19050">
            <a:solidFill>
              <a:srgbClr val="FF8C00"/>
            </a:solidFill>
            <a:round/>
            <a:headEnd/>
            <a:tailEnd/>
          </a:ln>
        </p:spPr>
        <p:txBody>
          <a:bodyPr/>
          <a:lstStyle/>
          <a:p>
            <a:endParaRPr lang="en-US"/>
          </a:p>
        </p:txBody>
      </p:sp>
      <p:sp>
        <p:nvSpPr>
          <p:cNvPr id="16395" name="Line 11"/>
          <p:cNvSpPr>
            <a:spLocks noChangeShapeType="1"/>
          </p:cNvSpPr>
          <p:nvPr/>
        </p:nvSpPr>
        <p:spPr bwMode="auto">
          <a:xfrm>
            <a:off x="-3175" y="3508375"/>
            <a:ext cx="1154113" cy="0"/>
          </a:xfrm>
          <a:prstGeom prst="line">
            <a:avLst/>
          </a:prstGeom>
          <a:noFill/>
          <a:ln w="19050">
            <a:solidFill>
              <a:srgbClr val="FF8C00"/>
            </a:solidFill>
            <a:round/>
            <a:headEnd/>
            <a:tailEnd/>
          </a:ln>
        </p:spPr>
        <p:txBody>
          <a:bodyPr/>
          <a:lstStyle/>
          <a:p>
            <a:endParaRPr lang="en-US"/>
          </a:p>
        </p:txBody>
      </p:sp>
      <p:sp>
        <p:nvSpPr>
          <p:cNvPr id="16396" name="AutoShape 12"/>
          <p:cNvSpPr>
            <a:spLocks noChangeArrowheads="1"/>
          </p:cNvSpPr>
          <p:nvPr/>
        </p:nvSpPr>
        <p:spPr bwMode="auto">
          <a:xfrm>
            <a:off x="1146175" y="4043363"/>
            <a:ext cx="6873875" cy="476250"/>
          </a:xfrm>
          <a:prstGeom prst="roundRect">
            <a:avLst>
              <a:gd name="adj" fmla="val 16667"/>
            </a:avLst>
          </a:prstGeom>
          <a:solidFill>
            <a:srgbClr val="FF8C00">
              <a:alpha val="10196"/>
            </a:srgbClr>
          </a:solidFill>
          <a:ln w="12700" algn="ctr">
            <a:solidFill>
              <a:srgbClr val="FF8C00"/>
            </a:solidFill>
            <a:round/>
            <a:headEnd/>
            <a:tailEnd/>
          </a:ln>
        </p:spPr>
        <p:txBody>
          <a:bodyPr wrap="none" anchor="ctr"/>
          <a:lstStyle/>
          <a:p>
            <a:pPr algn="ctr"/>
            <a:r>
              <a:rPr lang="en-US" sz="2500" b="1">
                <a:solidFill>
                  <a:srgbClr val="C0C0C0"/>
                </a:solidFill>
              </a:rPr>
              <a:t>Cyberbullying</a:t>
            </a:r>
          </a:p>
        </p:txBody>
      </p:sp>
      <p:sp>
        <p:nvSpPr>
          <p:cNvPr id="16397" name="AutoShape 13"/>
          <p:cNvSpPr>
            <a:spLocks noChangeArrowheads="1"/>
          </p:cNvSpPr>
          <p:nvPr/>
        </p:nvSpPr>
        <p:spPr bwMode="auto">
          <a:xfrm>
            <a:off x="1146175" y="4049713"/>
            <a:ext cx="576263" cy="476250"/>
          </a:xfrm>
          <a:prstGeom prst="roundRect">
            <a:avLst>
              <a:gd name="adj" fmla="val 16667"/>
            </a:avLst>
          </a:prstGeom>
          <a:solidFill>
            <a:srgbClr val="FF8C00"/>
          </a:solidFill>
          <a:ln w="12700">
            <a:solidFill>
              <a:srgbClr val="FF8C00"/>
            </a:solidFill>
            <a:round/>
            <a:headEnd/>
            <a:tailEnd/>
          </a:ln>
        </p:spPr>
        <p:txBody>
          <a:bodyPr wrap="none" anchor="ctr"/>
          <a:lstStyle/>
          <a:p>
            <a:pPr algn="ctr"/>
            <a:r>
              <a:rPr lang="en-US" sz="2500" b="1" i="1">
                <a:solidFill>
                  <a:schemeClr val="bg1"/>
                </a:solidFill>
              </a:rPr>
              <a:t>III.</a:t>
            </a:r>
          </a:p>
        </p:txBody>
      </p:sp>
      <p:sp>
        <p:nvSpPr>
          <p:cNvPr id="16398" name="Line 14"/>
          <p:cNvSpPr>
            <a:spLocks noChangeShapeType="1"/>
          </p:cNvSpPr>
          <p:nvPr/>
        </p:nvSpPr>
        <p:spPr bwMode="auto">
          <a:xfrm>
            <a:off x="8026400" y="4295775"/>
            <a:ext cx="1119188" cy="0"/>
          </a:xfrm>
          <a:prstGeom prst="line">
            <a:avLst/>
          </a:prstGeom>
          <a:noFill/>
          <a:ln w="19050">
            <a:solidFill>
              <a:srgbClr val="FF8C00"/>
            </a:solidFill>
            <a:round/>
            <a:headEnd/>
            <a:tailEnd/>
          </a:ln>
        </p:spPr>
        <p:txBody>
          <a:bodyPr/>
          <a:lstStyle/>
          <a:p>
            <a:endParaRPr lang="en-US"/>
          </a:p>
        </p:txBody>
      </p:sp>
      <p:sp>
        <p:nvSpPr>
          <p:cNvPr id="16399" name="Line 15"/>
          <p:cNvSpPr>
            <a:spLocks noChangeShapeType="1"/>
          </p:cNvSpPr>
          <p:nvPr/>
        </p:nvSpPr>
        <p:spPr bwMode="auto">
          <a:xfrm>
            <a:off x="1588" y="4295775"/>
            <a:ext cx="1154112" cy="0"/>
          </a:xfrm>
          <a:prstGeom prst="line">
            <a:avLst/>
          </a:prstGeom>
          <a:noFill/>
          <a:ln w="19050">
            <a:solidFill>
              <a:srgbClr val="FF8C00"/>
            </a:solidFill>
            <a:round/>
            <a:headEnd/>
            <a:tailEnd/>
          </a:ln>
        </p:spPr>
        <p:txBody>
          <a:bodyPr/>
          <a:lstStyle/>
          <a:p>
            <a:endParaRPr lang="en-US"/>
          </a:p>
        </p:txBody>
      </p:sp>
      <p:sp>
        <p:nvSpPr>
          <p:cNvPr id="16400" name="AutoShape 12"/>
          <p:cNvSpPr>
            <a:spLocks noChangeArrowheads="1"/>
          </p:cNvSpPr>
          <p:nvPr/>
        </p:nvSpPr>
        <p:spPr bwMode="auto">
          <a:xfrm>
            <a:off x="1143000" y="4876800"/>
            <a:ext cx="6873875" cy="476250"/>
          </a:xfrm>
          <a:prstGeom prst="roundRect">
            <a:avLst>
              <a:gd name="adj" fmla="val 16667"/>
            </a:avLst>
          </a:prstGeom>
          <a:solidFill>
            <a:srgbClr val="FF8C00">
              <a:alpha val="10196"/>
            </a:srgbClr>
          </a:solidFill>
          <a:ln w="12700" algn="ctr">
            <a:solidFill>
              <a:srgbClr val="FF8C00"/>
            </a:solidFill>
            <a:round/>
            <a:headEnd/>
            <a:tailEnd/>
          </a:ln>
        </p:spPr>
        <p:txBody>
          <a:bodyPr wrap="none" anchor="ctr"/>
          <a:lstStyle/>
          <a:p>
            <a:pPr algn="ctr"/>
            <a:r>
              <a:rPr lang="en-US" sz="2500" b="1">
                <a:solidFill>
                  <a:srgbClr val="C0C0C0"/>
                </a:solidFill>
              </a:rPr>
              <a:t>Solutions and Strategies</a:t>
            </a:r>
          </a:p>
        </p:txBody>
      </p:sp>
      <p:sp>
        <p:nvSpPr>
          <p:cNvPr id="16401" name="AutoShape 13"/>
          <p:cNvSpPr>
            <a:spLocks noChangeArrowheads="1"/>
          </p:cNvSpPr>
          <p:nvPr/>
        </p:nvSpPr>
        <p:spPr bwMode="auto">
          <a:xfrm>
            <a:off x="1143000" y="4883150"/>
            <a:ext cx="576263" cy="476250"/>
          </a:xfrm>
          <a:prstGeom prst="roundRect">
            <a:avLst>
              <a:gd name="adj" fmla="val 16667"/>
            </a:avLst>
          </a:prstGeom>
          <a:solidFill>
            <a:srgbClr val="FF8C00"/>
          </a:solidFill>
          <a:ln w="12700">
            <a:solidFill>
              <a:srgbClr val="FF8C00"/>
            </a:solidFill>
            <a:round/>
            <a:headEnd/>
            <a:tailEnd/>
          </a:ln>
        </p:spPr>
        <p:txBody>
          <a:bodyPr wrap="none" anchor="ctr"/>
          <a:lstStyle/>
          <a:p>
            <a:pPr algn="ctr"/>
            <a:r>
              <a:rPr lang="en-US" sz="2500" b="1" i="1">
                <a:solidFill>
                  <a:schemeClr val="bg1"/>
                </a:solidFill>
              </a:rPr>
              <a:t>III.</a:t>
            </a:r>
          </a:p>
        </p:txBody>
      </p:sp>
      <p:sp>
        <p:nvSpPr>
          <p:cNvPr id="16402" name="Line 14"/>
          <p:cNvSpPr>
            <a:spLocks noChangeShapeType="1"/>
          </p:cNvSpPr>
          <p:nvPr/>
        </p:nvSpPr>
        <p:spPr bwMode="auto">
          <a:xfrm>
            <a:off x="8021638" y="5129213"/>
            <a:ext cx="1119187" cy="0"/>
          </a:xfrm>
          <a:prstGeom prst="line">
            <a:avLst/>
          </a:prstGeom>
          <a:noFill/>
          <a:ln w="19050">
            <a:solidFill>
              <a:srgbClr val="FF8C00"/>
            </a:solidFill>
            <a:round/>
            <a:headEnd/>
            <a:tailEnd/>
          </a:ln>
        </p:spPr>
        <p:txBody>
          <a:bodyPr/>
          <a:lstStyle/>
          <a:p>
            <a:endParaRPr lang="en-US"/>
          </a:p>
        </p:txBody>
      </p:sp>
      <p:sp>
        <p:nvSpPr>
          <p:cNvPr id="16403" name="Line 15"/>
          <p:cNvSpPr>
            <a:spLocks noChangeShapeType="1"/>
          </p:cNvSpPr>
          <p:nvPr/>
        </p:nvSpPr>
        <p:spPr bwMode="auto">
          <a:xfrm>
            <a:off x="-3175" y="5129213"/>
            <a:ext cx="1154113" cy="0"/>
          </a:xfrm>
          <a:prstGeom prst="line">
            <a:avLst/>
          </a:prstGeom>
          <a:noFill/>
          <a:ln w="19050">
            <a:solidFill>
              <a:srgbClr val="FF8C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CYBERBULLYING?</a:t>
            </a:r>
          </a:p>
        </p:txBody>
      </p:sp>
      <p:sp>
        <p:nvSpPr>
          <p:cNvPr id="50179" name="Rectangle 2"/>
          <p:cNvSpPr txBox="1">
            <a:spLocks noChangeArrowheads="1"/>
          </p:cNvSpPr>
          <p:nvPr/>
        </p:nvSpPr>
        <p:spPr bwMode="auto">
          <a:xfrm>
            <a:off x="787400" y="1447800"/>
            <a:ext cx="3657600" cy="4311650"/>
          </a:xfrm>
          <a:prstGeom prst="rect">
            <a:avLst/>
          </a:prstGeom>
          <a:noFill/>
          <a:ln w="9525">
            <a:noFill/>
            <a:miter lim="800000"/>
            <a:headEnd/>
            <a:tailEnd/>
          </a:ln>
        </p:spPr>
        <p:txBody>
          <a:bodyPr/>
          <a:lstStyle/>
          <a:p>
            <a:pPr marL="457200" indent="-457200">
              <a:spcAft>
                <a:spcPts val="1200"/>
              </a:spcAft>
              <a:buFont typeface="Arial" charset="0"/>
              <a:buChar char="•"/>
            </a:pPr>
            <a:r>
              <a:rPr lang="en-US" sz="2600" b="1">
                <a:latin typeface="Segoe Print" pitchFamily="2" charset="0"/>
              </a:rPr>
              <a:t>Ubiquitous</a:t>
            </a:r>
            <a:r>
              <a:rPr lang="en-US" sz="2600">
                <a:latin typeface="Segoe Print" pitchFamily="2" charset="0"/>
              </a:rPr>
              <a:t/>
            </a:r>
            <a:br>
              <a:rPr lang="en-US" sz="2600">
                <a:latin typeface="Segoe Print" pitchFamily="2" charset="0"/>
              </a:rPr>
            </a:br>
            <a:r>
              <a:rPr lang="en-US" sz="2200">
                <a:latin typeface="Segoe Print" pitchFamily="2" charset="0"/>
              </a:rPr>
              <a:t>Phones, computers</a:t>
            </a:r>
          </a:p>
          <a:p>
            <a:pPr marL="457200" indent="-457200">
              <a:spcAft>
                <a:spcPts val="1200"/>
              </a:spcAft>
              <a:buFont typeface="Arial" charset="0"/>
              <a:buChar char="•"/>
            </a:pPr>
            <a:r>
              <a:rPr lang="en-US" sz="2600" b="1">
                <a:latin typeface="Segoe Print" pitchFamily="2" charset="0"/>
              </a:rPr>
              <a:t>Public</a:t>
            </a:r>
            <a:r>
              <a:rPr lang="en-US" sz="2600">
                <a:latin typeface="Segoe Print" pitchFamily="2" charset="0"/>
              </a:rPr>
              <a:t/>
            </a:r>
            <a:br>
              <a:rPr lang="en-US" sz="2600">
                <a:latin typeface="Segoe Print" pitchFamily="2" charset="0"/>
              </a:rPr>
            </a:br>
            <a:r>
              <a:rPr lang="en-US" sz="2200">
                <a:latin typeface="Segoe Print" pitchFamily="2" charset="0"/>
              </a:rPr>
              <a:t>Visible to anyone</a:t>
            </a:r>
          </a:p>
          <a:p>
            <a:pPr marL="457200" indent="-457200">
              <a:spcAft>
                <a:spcPts val="1200"/>
              </a:spcAft>
              <a:buFont typeface="Arial" charset="0"/>
              <a:buChar char="•"/>
            </a:pPr>
            <a:r>
              <a:rPr lang="en-US" sz="2600" b="1">
                <a:latin typeface="Segoe Print" pitchFamily="2" charset="0"/>
              </a:rPr>
              <a:t>Constant</a:t>
            </a:r>
            <a:r>
              <a:rPr lang="en-US" sz="2600">
                <a:latin typeface="Segoe Print" pitchFamily="2" charset="0"/>
              </a:rPr>
              <a:t/>
            </a:r>
            <a:br>
              <a:rPr lang="en-US" sz="2600">
                <a:latin typeface="Segoe Print" pitchFamily="2" charset="0"/>
              </a:rPr>
            </a:br>
            <a:r>
              <a:rPr lang="en-US" sz="2200">
                <a:latin typeface="Segoe Print" pitchFamily="2" charset="0"/>
              </a:rPr>
              <a:t>School, play, home</a:t>
            </a:r>
          </a:p>
          <a:p>
            <a:pPr marL="457200" indent="-457200">
              <a:spcAft>
                <a:spcPts val="1200"/>
              </a:spcAft>
              <a:buFont typeface="Arial" charset="0"/>
              <a:buChar char="•"/>
            </a:pPr>
            <a:r>
              <a:rPr lang="en-US" sz="2600" b="1">
                <a:latin typeface="Segoe Print" pitchFamily="2" charset="0"/>
              </a:rPr>
              <a:t>Viral</a:t>
            </a:r>
            <a:r>
              <a:rPr lang="en-US" sz="2600">
                <a:latin typeface="Segoe Print" pitchFamily="2" charset="0"/>
              </a:rPr>
              <a:t/>
            </a:r>
            <a:br>
              <a:rPr lang="en-US" sz="2600">
                <a:latin typeface="Segoe Print" pitchFamily="2" charset="0"/>
              </a:rPr>
            </a:br>
            <a:r>
              <a:rPr lang="en-US" sz="2200">
                <a:latin typeface="Segoe Print" pitchFamily="2" charset="0"/>
              </a:rPr>
              <a:t>Social mediums</a:t>
            </a:r>
          </a:p>
        </p:txBody>
      </p:sp>
      <p:pic>
        <p:nvPicPr>
          <p:cNvPr id="50180" name="Picture 5" descr="futuristic_computer.jpg"/>
          <p:cNvPicPr>
            <a:picLocks noChangeAspect="1"/>
          </p:cNvPicPr>
          <p:nvPr/>
        </p:nvPicPr>
        <p:blipFill>
          <a:blip r:embed="rId4"/>
          <a:srcRect/>
          <a:stretch>
            <a:fillRect/>
          </a:stretch>
        </p:blipFill>
        <p:spPr bwMode="auto">
          <a:xfrm>
            <a:off x="5148263" y="1447800"/>
            <a:ext cx="3367087" cy="431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0663"/>
            <a:ext cx="5541962" cy="503237"/>
          </a:xfrm>
          <a:prstGeom prst="rect">
            <a:avLst/>
          </a:prstGeom>
          <a:noFill/>
        </p:spPr>
        <p:txBody>
          <a:bodyPr anchor="ctr">
            <a:spAutoFit/>
          </a:bodyPr>
          <a:lstStyle/>
          <a:p>
            <a:pPr algn="r"/>
            <a:r>
              <a:rPr lang="en-US" sz="2700" b="1">
                <a:solidFill>
                  <a:schemeClr val="bg1"/>
                </a:solidFill>
                <a:latin typeface="Segoe Print" pitchFamily="2" charset="0"/>
              </a:rPr>
              <a:t>CYBERBULLYING</a:t>
            </a:r>
          </a:p>
        </p:txBody>
      </p:sp>
      <p:sp>
        <p:nvSpPr>
          <p:cNvPr id="22" name="Rectangle 2"/>
          <p:cNvSpPr txBox="1">
            <a:spLocks noChangeArrowheads="1"/>
          </p:cNvSpPr>
          <p:nvPr/>
        </p:nvSpPr>
        <p:spPr>
          <a:xfrm>
            <a:off x="787400" y="1447800"/>
            <a:ext cx="3879850" cy="4833938"/>
          </a:xfrm>
          <a:prstGeom prst="rect">
            <a:avLst/>
          </a:prstGeom>
        </p:spPr>
        <p:txBody>
          <a:bodyPr>
            <a:normAutofit/>
          </a:bodyPr>
          <a:lstStyle/>
          <a:p>
            <a:pPr marL="457200" indent="-457200">
              <a:lnSpc>
                <a:spcPct val="90000"/>
              </a:lnSpc>
            </a:pPr>
            <a:r>
              <a:rPr lang="en-US" sz="3200" b="1">
                <a:latin typeface="Segoe Print" pitchFamily="2" charset="0"/>
              </a:rPr>
              <a:t>Response</a:t>
            </a:r>
          </a:p>
          <a:p>
            <a:pPr marL="457200" indent="-457200">
              <a:lnSpc>
                <a:spcPct val="90000"/>
              </a:lnSpc>
            </a:pPr>
            <a:endParaRPr lang="en-US" sz="2400">
              <a:latin typeface="Segoe Print" pitchFamily="2" charset="0"/>
            </a:endParaRPr>
          </a:p>
          <a:p>
            <a:pPr marL="457200" indent="-457200">
              <a:lnSpc>
                <a:spcPct val="90000"/>
              </a:lnSpc>
              <a:spcAft>
                <a:spcPts val="1200"/>
              </a:spcAft>
              <a:buFont typeface="Arial" charset="0"/>
              <a:buChar char="•"/>
            </a:pPr>
            <a:r>
              <a:rPr lang="en-US" sz="2400">
                <a:latin typeface="Segoe Print" pitchFamily="2" charset="0"/>
              </a:rPr>
              <a:t>Don’t react: responding to the bully only makes it worse</a:t>
            </a:r>
          </a:p>
          <a:p>
            <a:pPr marL="457200" indent="-457200">
              <a:lnSpc>
                <a:spcPct val="90000"/>
              </a:lnSpc>
              <a:spcAft>
                <a:spcPts val="1200"/>
              </a:spcAft>
              <a:buFont typeface="Arial" charset="0"/>
              <a:buChar char="•"/>
            </a:pPr>
            <a:r>
              <a:rPr lang="en-US" sz="2400">
                <a:latin typeface="Segoe Print" pitchFamily="2" charset="0"/>
              </a:rPr>
              <a:t>Report the bullying to parents, teachers, and site admin</a:t>
            </a:r>
          </a:p>
          <a:p>
            <a:pPr marL="457200" indent="-457200">
              <a:lnSpc>
                <a:spcPct val="90000"/>
              </a:lnSpc>
              <a:spcAft>
                <a:spcPts val="1200"/>
              </a:spcAft>
              <a:buFont typeface="Arial" charset="0"/>
              <a:buChar char="•"/>
            </a:pPr>
            <a:r>
              <a:rPr lang="en-US" sz="2400">
                <a:latin typeface="Segoe Print" pitchFamily="2" charset="0"/>
              </a:rPr>
              <a:t>Don’t participate</a:t>
            </a:r>
          </a:p>
          <a:p>
            <a:pPr marL="457200" indent="-457200">
              <a:lnSpc>
                <a:spcPct val="90000"/>
              </a:lnSpc>
              <a:spcAft>
                <a:spcPts val="1200"/>
              </a:spcAft>
              <a:buFont typeface="Arial" charset="0"/>
              <a:buChar char="•"/>
            </a:pPr>
            <a:r>
              <a:rPr lang="en-US" sz="2400">
                <a:latin typeface="Segoe Print" pitchFamily="2" charset="0"/>
              </a:rPr>
              <a:t>Encourage others to stand up</a:t>
            </a:r>
          </a:p>
        </p:txBody>
      </p:sp>
      <p:pic>
        <p:nvPicPr>
          <p:cNvPr id="52228" name="Picture 5" descr="futuristic_computer.jpg"/>
          <p:cNvPicPr>
            <a:picLocks noChangeAspect="1"/>
          </p:cNvPicPr>
          <p:nvPr/>
        </p:nvPicPr>
        <p:blipFill>
          <a:blip r:embed="rId4"/>
          <a:srcRect/>
          <a:stretch>
            <a:fillRect/>
          </a:stretch>
        </p:blipFill>
        <p:spPr bwMode="auto">
          <a:xfrm>
            <a:off x="5046663" y="1525588"/>
            <a:ext cx="3373437"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CONTENTS</a:t>
            </a:r>
          </a:p>
        </p:txBody>
      </p:sp>
      <p:sp>
        <p:nvSpPr>
          <p:cNvPr id="5" name="Text Box 3"/>
          <p:cNvSpPr txBox="1">
            <a:spLocks noChangeArrowheads="1"/>
          </p:cNvSpPr>
          <p:nvPr/>
        </p:nvSpPr>
        <p:spPr bwMode="auto">
          <a:xfrm>
            <a:off x="1331913" y="2417763"/>
            <a:ext cx="5675312"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ct val="50000"/>
              </a:spcBef>
              <a:spcAft>
                <a:spcPts val="0"/>
              </a:spcAft>
              <a:defRPr/>
            </a:pPr>
            <a:endParaRPr lang="en-US" dirty="0">
              <a:latin typeface="Arial" pitchFamily="34" charset="0"/>
              <a:cs typeface="Arial" pitchFamily="34" charset="0"/>
            </a:endParaRPr>
          </a:p>
        </p:txBody>
      </p:sp>
      <p:sp>
        <p:nvSpPr>
          <p:cNvPr id="54276" name="AutoShape 4"/>
          <p:cNvSpPr>
            <a:spLocks noChangeArrowheads="1"/>
          </p:cNvSpPr>
          <p:nvPr/>
        </p:nvSpPr>
        <p:spPr bwMode="auto">
          <a:xfrm>
            <a:off x="1150938" y="2473325"/>
            <a:ext cx="6873875" cy="476250"/>
          </a:xfrm>
          <a:prstGeom prst="roundRect">
            <a:avLst>
              <a:gd name="adj" fmla="val 16667"/>
            </a:avLst>
          </a:prstGeom>
          <a:solidFill>
            <a:srgbClr val="FF8C00">
              <a:alpha val="10196"/>
            </a:srgbClr>
          </a:solidFill>
          <a:ln w="12700">
            <a:solidFill>
              <a:srgbClr val="FF8C00"/>
            </a:solidFill>
            <a:round/>
            <a:headEnd/>
            <a:tailEnd/>
          </a:ln>
        </p:spPr>
        <p:txBody>
          <a:bodyPr wrap="none" anchor="ctr"/>
          <a:lstStyle/>
          <a:p>
            <a:pPr algn="ctr"/>
            <a:r>
              <a:rPr lang="en-US" sz="2500" b="1">
                <a:solidFill>
                  <a:srgbClr val="B3B3B3"/>
                </a:solidFill>
              </a:rPr>
              <a:t>Staying Safe Online</a:t>
            </a:r>
          </a:p>
        </p:txBody>
      </p:sp>
      <p:sp>
        <p:nvSpPr>
          <p:cNvPr id="54277" name="AutoShape 5"/>
          <p:cNvSpPr>
            <a:spLocks noChangeArrowheads="1"/>
          </p:cNvSpPr>
          <p:nvPr/>
        </p:nvSpPr>
        <p:spPr bwMode="auto">
          <a:xfrm>
            <a:off x="1150938" y="2479675"/>
            <a:ext cx="576262" cy="476250"/>
          </a:xfrm>
          <a:prstGeom prst="roundRect">
            <a:avLst>
              <a:gd name="adj" fmla="val 16667"/>
            </a:avLst>
          </a:prstGeom>
          <a:solidFill>
            <a:srgbClr val="FF8C00"/>
          </a:solidFill>
          <a:ln w="12700">
            <a:solidFill>
              <a:srgbClr val="FF8C00"/>
            </a:solidFill>
            <a:round/>
            <a:headEnd/>
            <a:tailEnd/>
          </a:ln>
        </p:spPr>
        <p:txBody>
          <a:bodyPr wrap="none" anchor="ctr"/>
          <a:lstStyle/>
          <a:p>
            <a:pPr algn="ctr"/>
            <a:r>
              <a:rPr lang="en-US" sz="2500" b="1" i="1">
                <a:solidFill>
                  <a:schemeClr val="bg1"/>
                </a:solidFill>
              </a:rPr>
              <a:t>I.</a:t>
            </a:r>
          </a:p>
        </p:txBody>
      </p:sp>
      <p:sp>
        <p:nvSpPr>
          <p:cNvPr id="54278" name="Line 6"/>
          <p:cNvSpPr>
            <a:spLocks noChangeShapeType="1"/>
          </p:cNvSpPr>
          <p:nvPr/>
        </p:nvSpPr>
        <p:spPr bwMode="auto">
          <a:xfrm>
            <a:off x="8021638" y="2725738"/>
            <a:ext cx="1119187" cy="0"/>
          </a:xfrm>
          <a:prstGeom prst="line">
            <a:avLst/>
          </a:prstGeom>
          <a:noFill/>
          <a:ln w="19050">
            <a:solidFill>
              <a:srgbClr val="FF8C00"/>
            </a:solidFill>
            <a:round/>
            <a:headEnd/>
            <a:tailEnd/>
          </a:ln>
        </p:spPr>
        <p:txBody>
          <a:bodyPr/>
          <a:lstStyle/>
          <a:p>
            <a:endParaRPr lang="en-US"/>
          </a:p>
        </p:txBody>
      </p:sp>
      <p:sp>
        <p:nvSpPr>
          <p:cNvPr id="54279" name="Line 7"/>
          <p:cNvSpPr>
            <a:spLocks noChangeShapeType="1"/>
          </p:cNvSpPr>
          <p:nvPr/>
        </p:nvSpPr>
        <p:spPr bwMode="auto">
          <a:xfrm>
            <a:off x="-3175" y="2725738"/>
            <a:ext cx="1154113" cy="0"/>
          </a:xfrm>
          <a:prstGeom prst="line">
            <a:avLst/>
          </a:prstGeom>
          <a:noFill/>
          <a:ln w="19050">
            <a:solidFill>
              <a:srgbClr val="FF8C00"/>
            </a:solidFill>
            <a:round/>
            <a:headEnd/>
            <a:tailEnd/>
          </a:ln>
        </p:spPr>
        <p:txBody>
          <a:bodyPr/>
          <a:lstStyle/>
          <a:p>
            <a:endParaRPr lang="en-US"/>
          </a:p>
        </p:txBody>
      </p:sp>
      <p:sp>
        <p:nvSpPr>
          <p:cNvPr id="54280" name="AutoShape 8"/>
          <p:cNvSpPr>
            <a:spLocks noChangeArrowheads="1"/>
          </p:cNvSpPr>
          <p:nvPr/>
        </p:nvSpPr>
        <p:spPr bwMode="auto">
          <a:xfrm>
            <a:off x="1150938" y="3255963"/>
            <a:ext cx="6873875" cy="476250"/>
          </a:xfrm>
          <a:prstGeom prst="roundRect">
            <a:avLst>
              <a:gd name="adj" fmla="val 16667"/>
            </a:avLst>
          </a:prstGeom>
          <a:solidFill>
            <a:srgbClr val="FF8C00">
              <a:alpha val="10196"/>
            </a:srgbClr>
          </a:solidFill>
          <a:ln w="12700" algn="ctr">
            <a:solidFill>
              <a:srgbClr val="FF8C00"/>
            </a:solidFill>
            <a:round/>
            <a:headEnd/>
            <a:tailEnd/>
          </a:ln>
        </p:spPr>
        <p:txBody>
          <a:bodyPr wrap="none" anchor="ctr"/>
          <a:lstStyle/>
          <a:p>
            <a:pPr algn="ctr"/>
            <a:r>
              <a:rPr lang="en-US" sz="2500" b="1">
                <a:solidFill>
                  <a:srgbClr val="B3B3B3"/>
                </a:solidFill>
              </a:rPr>
              <a:t>Social Networking</a:t>
            </a:r>
          </a:p>
        </p:txBody>
      </p:sp>
      <p:sp>
        <p:nvSpPr>
          <p:cNvPr id="54281" name="AutoShape 9"/>
          <p:cNvSpPr>
            <a:spLocks noChangeArrowheads="1"/>
          </p:cNvSpPr>
          <p:nvPr/>
        </p:nvSpPr>
        <p:spPr bwMode="auto">
          <a:xfrm>
            <a:off x="1150938" y="3262313"/>
            <a:ext cx="576262" cy="476250"/>
          </a:xfrm>
          <a:prstGeom prst="roundRect">
            <a:avLst>
              <a:gd name="adj" fmla="val 16667"/>
            </a:avLst>
          </a:prstGeom>
          <a:solidFill>
            <a:srgbClr val="FF8C00"/>
          </a:solidFill>
          <a:ln w="12700">
            <a:solidFill>
              <a:srgbClr val="FF8C00"/>
            </a:solidFill>
            <a:round/>
            <a:headEnd/>
            <a:tailEnd/>
          </a:ln>
        </p:spPr>
        <p:txBody>
          <a:bodyPr wrap="none" anchor="ctr"/>
          <a:lstStyle/>
          <a:p>
            <a:pPr algn="ctr"/>
            <a:r>
              <a:rPr lang="en-US" sz="2500" b="1" i="1">
                <a:solidFill>
                  <a:schemeClr val="bg1"/>
                </a:solidFill>
              </a:rPr>
              <a:t>II.</a:t>
            </a:r>
          </a:p>
        </p:txBody>
      </p:sp>
      <p:sp>
        <p:nvSpPr>
          <p:cNvPr id="54282" name="Line 10"/>
          <p:cNvSpPr>
            <a:spLocks noChangeShapeType="1"/>
          </p:cNvSpPr>
          <p:nvPr/>
        </p:nvSpPr>
        <p:spPr bwMode="auto">
          <a:xfrm>
            <a:off x="8021638" y="3508375"/>
            <a:ext cx="1119187" cy="0"/>
          </a:xfrm>
          <a:prstGeom prst="line">
            <a:avLst/>
          </a:prstGeom>
          <a:noFill/>
          <a:ln w="19050">
            <a:solidFill>
              <a:srgbClr val="FF8C00"/>
            </a:solidFill>
            <a:round/>
            <a:headEnd/>
            <a:tailEnd/>
          </a:ln>
        </p:spPr>
        <p:txBody>
          <a:bodyPr/>
          <a:lstStyle/>
          <a:p>
            <a:endParaRPr lang="en-US"/>
          </a:p>
        </p:txBody>
      </p:sp>
      <p:sp>
        <p:nvSpPr>
          <p:cNvPr id="54283" name="Line 11"/>
          <p:cNvSpPr>
            <a:spLocks noChangeShapeType="1"/>
          </p:cNvSpPr>
          <p:nvPr/>
        </p:nvSpPr>
        <p:spPr bwMode="auto">
          <a:xfrm>
            <a:off x="-3175" y="3508375"/>
            <a:ext cx="1154113" cy="0"/>
          </a:xfrm>
          <a:prstGeom prst="line">
            <a:avLst/>
          </a:prstGeom>
          <a:noFill/>
          <a:ln w="19050">
            <a:solidFill>
              <a:srgbClr val="FF8C00"/>
            </a:solidFill>
            <a:round/>
            <a:headEnd/>
            <a:tailEnd/>
          </a:ln>
        </p:spPr>
        <p:txBody>
          <a:bodyPr/>
          <a:lstStyle/>
          <a:p>
            <a:endParaRPr lang="en-US"/>
          </a:p>
        </p:txBody>
      </p:sp>
      <p:sp>
        <p:nvSpPr>
          <p:cNvPr id="54284" name="AutoShape 12"/>
          <p:cNvSpPr>
            <a:spLocks noChangeArrowheads="1"/>
          </p:cNvSpPr>
          <p:nvPr/>
        </p:nvSpPr>
        <p:spPr bwMode="auto">
          <a:xfrm>
            <a:off x="1146175" y="4043363"/>
            <a:ext cx="6873875" cy="476250"/>
          </a:xfrm>
          <a:prstGeom prst="roundRect">
            <a:avLst>
              <a:gd name="adj" fmla="val 16667"/>
            </a:avLst>
          </a:prstGeom>
          <a:solidFill>
            <a:srgbClr val="FF8C00">
              <a:alpha val="10196"/>
            </a:srgbClr>
          </a:solidFill>
          <a:ln w="12700" algn="ctr">
            <a:solidFill>
              <a:srgbClr val="FF8C00"/>
            </a:solidFill>
            <a:round/>
            <a:headEnd/>
            <a:tailEnd/>
          </a:ln>
        </p:spPr>
        <p:txBody>
          <a:bodyPr wrap="none" anchor="ctr"/>
          <a:lstStyle/>
          <a:p>
            <a:pPr algn="ctr"/>
            <a:r>
              <a:rPr lang="en-US" sz="2500" b="1">
                <a:solidFill>
                  <a:srgbClr val="B3B3B3"/>
                </a:solidFill>
              </a:rPr>
              <a:t>Cyberbullying</a:t>
            </a:r>
          </a:p>
        </p:txBody>
      </p:sp>
      <p:sp>
        <p:nvSpPr>
          <p:cNvPr id="54285" name="AutoShape 13"/>
          <p:cNvSpPr>
            <a:spLocks noChangeArrowheads="1"/>
          </p:cNvSpPr>
          <p:nvPr/>
        </p:nvSpPr>
        <p:spPr bwMode="auto">
          <a:xfrm>
            <a:off x="1146175" y="4049713"/>
            <a:ext cx="576263" cy="476250"/>
          </a:xfrm>
          <a:prstGeom prst="roundRect">
            <a:avLst>
              <a:gd name="adj" fmla="val 16667"/>
            </a:avLst>
          </a:prstGeom>
          <a:solidFill>
            <a:srgbClr val="FF8C00"/>
          </a:solidFill>
          <a:ln w="12700">
            <a:solidFill>
              <a:srgbClr val="FF8C00"/>
            </a:solidFill>
            <a:round/>
            <a:headEnd/>
            <a:tailEnd/>
          </a:ln>
        </p:spPr>
        <p:txBody>
          <a:bodyPr wrap="none" anchor="ctr"/>
          <a:lstStyle/>
          <a:p>
            <a:pPr algn="ctr"/>
            <a:r>
              <a:rPr lang="en-US" sz="2500" b="1" i="1">
                <a:solidFill>
                  <a:schemeClr val="bg1"/>
                </a:solidFill>
              </a:rPr>
              <a:t>III.</a:t>
            </a:r>
          </a:p>
        </p:txBody>
      </p:sp>
      <p:sp>
        <p:nvSpPr>
          <p:cNvPr id="54286" name="Line 14"/>
          <p:cNvSpPr>
            <a:spLocks noChangeShapeType="1"/>
          </p:cNvSpPr>
          <p:nvPr/>
        </p:nvSpPr>
        <p:spPr bwMode="auto">
          <a:xfrm>
            <a:off x="8026400" y="4295775"/>
            <a:ext cx="1119188" cy="0"/>
          </a:xfrm>
          <a:prstGeom prst="line">
            <a:avLst/>
          </a:prstGeom>
          <a:noFill/>
          <a:ln w="19050">
            <a:solidFill>
              <a:srgbClr val="FF8C00"/>
            </a:solidFill>
            <a:round/>
            <a:headEnd/>
            <a:tailEnd/>
          </a:ln>
        </p:spPr>
        <p:txBody>
          <a:bodyPr/>
          <a:lstStyle/>
          <a:p>
            <a:endParaRPr lang="en-US"/>
          </a:p>
        </p:txBody>
      </p:sp>
      <p:sp>
        <p:nvSpPr>
          <p:cNvPr id="54287" name="Line 15"/>
          <p:cNvSpPr>
            <a:spLocks noChangeShapeType="1"/>
          </p:cNvSpPr>
          <p:nvPr/>
        </p:nvSpPr>
        <p:spPr bwMode="auto">
          <a:xfrm>
            <a:off x="1588" y="4295775"/>
            <a:ext cx="1154112" cy="0"/>
          </a:xfrm>
          <a:prstGeom prst="line">
            <a:avLst/>
          </a:prstGeom>
          <a:noFill/>
          <a:ln w="19050">
            <a:solidFill>
              <a:srgbClr val="FF8C00"/>
            </a:solidFill>
            <a:round/>
            <a:headEnd/>
            <a:tailEnd/>
          </a:ln>
        </p:spPr>
        <p:txBody>
          <a:bodyPr/>
          <a:lstStyle/>
          <a:p>
            <a:endParaRPr lang="en-US"/>
          </a:p>
        </p:txBody>
      </p:sp>
      <p:sp>
        <p:nvSpPr>
          <p:cNvPr id="54288" name="AutoShape 12"/>
          <p:cNvSpPr>
            <a:spLocks noChangeArrowheads="1"/>
          </p:cNvSpPr>
          <p:nvPr/>
        </p:nvSpPr>
        <p:spPr bwMode="auto">
          <a:xfrm>
            <a:off x="1143000" y="4876800"/>
            <a:ext cx="6873875" cy="476250"/>
          </a:xfrm>
          <a:prstGeom prst="roundRect">
            <a:avLst>
              <a:gd name="adj" fmla="val 16667"/>
            </a:avLst>
          </a:prstGeom>
          <a:solidFill>
            <a:srgbClr val="FF8C00">
              <a:alpha val="10196"/>
            </a:srgbClr>
          </a:solidFill>
          <a:ln w="12700" algn="ctr">
            <a:solidFill>
              <a:srgbClr val="FF8C00"/>
            </a:solidFill>
            <a:round/>
            <a:headEnd/>
            <a:tailEnd/>
          </a:ln>
        </p:spPr>
        <p:txBody>
          <a:bodyPr wrap="none" anchor="ctr"/>
          <a:lstStyle/>
          <a:p>
            <a:pPr algn="ctr"/>
            <a:r>
              <a:rPr lang="en-US" sz="2500" b="1"/>
              <a:t>Solutions and Strategies</a:t>
            </a:r>
          </a:p>
        </p:txBody>
      </p:sp>
      <p:sp>
        <p:nvSpPr>
          <p:cNvPr id="54289" name="AutoShape 13"/>
          <p:cNvSpPr>
            <a:spLocks noChangeArrowheads="1"/>
          </p:cNvSpPr>
          <p:nvPr/>
        </p:nvSpPr>
        <p:spPr bwMode="auto">
          <a:xfrm>
            <a:off x="1143000" y="4883150"/>
            <a:ext cx="576263" cy="476250"/>
          </a:xfrm>
          <a:prstGeom prst="roundRect">
            <a:avLst>
              <a:gd name="adj" fmla="val 16667"/>
            </a:avLst>
          </a:prstGeom>
          <a:solidFill>
            <a:srgbClr val="FF8C00"/>
          </a:solidFill>
          <a:ln w="12700">
            <a:solidFill>
              <a:srgbClr val="FF8C00"/>
            </a:solidFill>
            <a:round/>
            <a:headEnd/>
            <a:tailEnd/>
          </a:ln>
        </p:spPr>
        <p:txBody>
          <a:bodyPr wrap="none" anchor="ctr"/>
          <a:lstStyle/>
          <a:p>
            <a:pPr algn="ctr"/>
            <a:r>
              <a:rPr lang="en-US" sz="2500" b="1" i="1">
                <a:solidFill>
                  <a:schemeClr val="bg1"/>
                </a:solidFill>
              </a:rPr>
              <a:t>IV.</a:t>
            </a:r>
          </a:p>
        </p:txBody>
      </p:sp>
      <p:sp>
        <p:nvSpPr>
          <p:cNvPr id="54290" name="Line 14"/>
          <p:cNvSpPr>
            <a:spLocks noChangeShapeType="1"/>
          </p:cNvSpPr>
          <p:nvPr/>
        </p:nvSpPr>
        <p:spPr bwMode="auto">
          <a:xfrm>
            <a:off x="8021638" y="5129213"/>
            <a:ext cx="1119187" cy="0"/>
          </a:xfrm>
          <a:prstGeom prst="line">
            <a:avLst/>
          </a:prstGeom>
          <a:noFill/>
          <a:ln w="19050">
            <a:solidFill>
              <a:srgbClr val="FF8C00"/>
            </a:solidFill>
            <a:round/>
            <a:headEnd/>
            <a:tailEnd/>
          </a:ln>
        </p:spPr>
        <p:txBody>
          <a:bodyPr/>
          <a:lstStyle/>
          <a:p>
            <a:endParaRPr lang="en-US"/>
          </a:p>
        </p:txBody>
      </p:sp>
      <p:sp>
        <p:nvSpPr>
          <p:cNvPr id="54291" name="Line 15"/>
          <p:cNvSpPr>
            <a:spLocks noChangeShapeType="1"/>
          </p:cNvSpPr>
          <p:nvPr/>
        </p:nvSpPr>
        <p:spPr bwMode="auto">
          <a:xfrm>
            <a:off x="-3175" y="5129213"/>
            <a:ext cx="1154113" cy="0"/>
          </a:xfrm>
          <a:prstGeom prst="line">
            <a:avLst/>
          </a:prstGeom>
          <a:noFill/>
          <a:ln w="19050">
            <a:solidFill>
              <a:srgbClr val="FF8C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0663"/>
            <a:ext cx="5541962" cy="503237"/>
          </a:xfrm>
          <a:prstGeom prst="rect">
            <a:avLst/>
          </a:prstGeom>
          <a:noFill/>
        </p:spPr>
        <p:txBody>
          <a:bodyPr anchor="ctr">
            <a:spAutoFit/>
          </a:bodyPr>
          <a:lstStyle/>
          <a:p>
            <a:pPr algn="r"/>
            <a:r>
              <a:rPr lang="en-US" sz="2700" b="1">
                <a:solidFill>
                  <a:schemeClr val="bg1"/>
                </a:solidFill>
                <a:latin typeface="Segoe Print" pitchFamily="2" charset="0"/>
              </a:rPr>
              <a:t>STRATEGIES</a:t>
            </a:r>
          </a:p>
        </p:txBody>
      </p:sp>
      <p:sp>
        <p:nvSpPr>
          <p:cNvPr id="55299" name="Rectangle 2"/>
          <p:cNvSpPr txBox="1">
            <a:spLocks noChangeArrowheads="1"/>
          </p:cNvSpPr>
          <p:nvPr/>
        </p:nvSpPr>
        <p:spPr bwMode="auto">
          <a:xfrm>
            <a:off x="787400" y="1447800"/>
            <a:ext cx="3879850" cy="4833938"/>
          </a:xfrm>
          <a:prstGeom prst="rect">
            <a:avLst/>
          </a:prstGeom>
          <a:noFill/>
          <a:ln w="9525">
            <a:noFill/>
            <a:miter lim="800000"/>
            <a:headEnd/>
            <a:tailEnd/>
          </a:ln>
        </p:spPr>
        <p:txBody>
          <a:bodyPr/>
          <a:lstStyle/>
          <a:p>
            <a:pPr marL="457200" indent="-457200"/>
            <a:r>
              <a:rPr lang="en-US" sz="3200" b="1">
                <a:latin typeface="Segoe Print" pitchFamily="2" charset="0"/>
              </a:rPr>
              <a:t>Teamwork</a:t>
            </a:r>
          </a:p>
          <a:p>
            <a:pPr marL="457200" indent="-457200"/>
            <a:endParaRPr lang="en-US" sz="2400">
              <a:latin typeface="Segoe Print" pitchFamily="2" charset="0"/>
            </a:endParaRPr>
          </a:p>
          <a:p>
            <a:pPr marL="457200" indent="-457200">
              <a:spcAft>
                <a:spcPts val="1200"/>
              </a:spcAft>
              <a:buFont typeface="Arial" charset="0"/>
              <a:buChar char="•"/>
            </a:pPr>
            <a:r>
              <a:rPr lang="en-US" sz="2400">
                <a:latin typeface="Segoe Print" pitchFamily="2" charset="0"/>
              </a:rPr>
              <a:t>Help your parents</a:t>
            </a:r>
          </a:p>
          <a:p>
            <a:pPr marL="457200" indent="-457200">
              <a:spcAft>
                <a:spcPts val="1200"/>
              </a:spcAft>
              <a:buFont typeface="Arial" charset="0"/>
              <a:buChar char="•"/>
            </a:pPr>
            <a:r>
              <a:rPr lang="en-US" sz="2400">
                <a:latin typeface="Segoe Print" pitchFamily="2" charset="0"/>
              </a:rPr>
              <a:t>Help each other</a:t>
            </a:r>
          </a:p>
          <a:p>
            <a:pPr marL="457200" indent="-457200">
              <a:spcAft>
                <a:spcPts val="1200"/>
              </a:spcAft>
              <a:buFont typeface="Arial" charset="0"/>
              <a:buChar char="•"/>
            </a:pPr>
            <a:r>
              <a:rPr lang="en-US" sz="2400">
                <a:latin typeface="Segoe Print" pitchFamily="2" charset="0"/>
              </a:rPr>
              <a:t>Communicate</a:t>
            </a:r>
          </a:p>
          <a:p>
            <a:pPr marL="457200" indent="-457200">
              <a:spcAft>
                <a:spcPts val="1200"/>
              </a:spcAft>
              <a:buFont typeface="Arial" charset="0"/>
              <a:buChar char="•"/>
            </a:pPr>
            <a:r>
              <a:rPr lang="en-US" sz="2400">
                <a:latin typeface="Segoe Print" pitchFamily="2" charset="0"/>
              </a:rPr>
              <a:t>Cooperate</a:t>
            </a:r>
          </a:p>
          <a:p>
            <a:pPr marL="457200" indent="-457200">
              <a:spcAft>
                <a:spcPts val="1200"/>
              </a:spcAft>
              <a:buFont typeface="Arial" charset="0"/>
              <a:buChar char="•"/>
            </a:pPr>
            <a:r>
              <a:rPr lang="en-US" sz="2400">
                <a:latin typeface="Segoe Print" pitchFamily="2" charset="0"/>
              </a:rPr>
              <a:t>Know when to unplug</a:t>
            </a:r>
          </a:p>
        </p:txBody>
      </p:sp>
      <p:pic>
        <p:nvPicPr>
          <p:cNvPr id="55300" name="Picture 5" descr="futuristic_computer.jpg"/>
          <p:cNvPicPr>
            <a:picLocks noChangeAspect="1"/>
          </p:cNvPicPr>
          <p:nvPr/>
        </p:nvPicPr>
        <p:blipFill>
          <a:blip r:embed="rId4"/>
          <a:srcRect/>
          <a:stretch>
            <a:fillRect/>
          </a:stretch>
        </p:blipFill>
        <p:spPr bwMode="auto">
          <a:xfrm>
            <a:off x="5035550" y="1525588"/>
            <a:ext cx="3452813" cy="356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0663"/>
            <a:ext cx="5541962" cy="503237"/>
          </a:xfrm>
          <a:prstGeom prst="rect">
            <a:avLst/>
          </a:prstGeom>
          <a:noFill/>
        </p:spPr>
        <p:txBody>
          <a:bodyPr anchor="ctr">
            <a:spAutoFit/>
          </a:bodyPr>
          <a:lstStyle/>
          <a:p>
            <a:pPr algn="r"/>
            <a:r>
              <a:rPr lang="en-US" sz="2700" b="1">
                <a:solidFill>
                  <a:schemeClr val="bg1"/>
                </a:solidFill>
                <a:latin typeface="Segoe Print" pitchFamily="2" charset="0"/>
              </a:rPr>
              <a:t>STAYING SAFE ONLINE</a:t>
            </a:r>
          </a:p>
        </p:txBody>
      </p:sp>
      <p:sp>
        <p:nvSpPr>
          <p:cNvPr id="17411" name="Rectangle 2"/>
          <p:cNvSpPr txBox="1">
            <a:spLocks noChangeArrowheads="1"/>
          </p:cNvSpPr>
          <p:nvPr/>
        </p:nvSpPr>
        <p:spPr bwMode="auto">
          <a:xfrm>
            <a:off x="492125" y="1447800"/>
            <a:ext cx="4484688" cy="4833938"/>
          </a:xfrm>
          <a:prstGeom prst="rect">
            <a:avLst/>
          </a:prstGeom>
          <a:noFill/>
          <a:ln w="9525">
            <a:noFill/>
            <a:miter lim="800000"/>
            <a:headEnd/>
            <a:tailEnd/>
          </a:ln>
        </p:spPr>
        <p:txBody>
          <a:bodyPr/>
          <a:lstStyle/>
          <a:p>
            <a:pPr marL="457200" indent="-457200">
              <a:spcAft>
                <a:spcPts val="1200"/>
              </a:spcAft>
            </a:pPr>
            <a:r>
              <a:rPr lang="en-US" sz="2600" b="1">
                <a:latin typeface="Segoe Print" pitchFamily="2" charset="0"/>
              </a:rPr>
              <a:t>Guard Your Information</a:t>
            </a:r>
            <a:endParaRPr lang="en-US" sz="2600">
              <a:latin typeface="Segoe Print" pitchFamily="2" charset="0"/>
            </a:endParaRPr>
          </a:p>
          <a:p>
            <a:pPr marL="457200" indent="-457200">
              <a:spcAft>
                <a:spcPts val="1200"/>
              </a:spcAft>
              <a:buFont typeface="Arial" charset="0"/>
              <a:buChar char="•"/>
            </a:pPr>
            <a:r>
              <a:rPr lang="en-US" sz="2400">
                <a:latin typeface="Segoe Print" pitchFamily="2" charset="0"/>
              </a:rPr>
              <a:t>Address</a:t>
            </a:r>
          </a:p>
          <a:p>
            <a:pPr marL="457200" indent="-457200">
              <a:spcAft>
                <a:spcPts val="1200"/>
              </a:spcAft>
              <a:buFont typeface="Arial" charset="0"/>
              <a:buChar char="•"/>
            </a:pPr>
            <a:r>
              <a:rPr lang="en-US" sz="2400">
                <a:latin typeface="Segoe Print" pitchFamily="2" charset="0"/>
              </a:rPr>
              <a:t>Phone number</a:t>
            </a:r>
          </a:p>
          <a:p>
            <a:pPr marL="457200" indent="-457200">
              <a:spcAft>
                <a:spcPts val="1200"/>
              </a:spcAft>
              <a:buFont typeface="Arial" charset="0"/>
              <a:buChar char="•"/>
            </a:pPr>
            <a:r>
              <a:rPr lang="en-US" sz="2400">
                <a:latin typeface="Segoe Print" pitchFamily="2" charset="0"/>
              </a:rPr>
              <a:t>School</a:t>
            </a:r>
          </a:p>
          <a:p>
            <a:pPr marL="457200" indent="-457200">
              <a:spcAft>
                <a:spcPts val="1200"/>
              </a:spcAft>
              <a:buFont typeface="Arial" charset="0"/>
              <a:buChar char="•"/>
            </a:pPr>
            <a:r>
              <a:rPr lang="en-US" sz="2400">
                <a:latin typeface="Segoe Print" pitchFamily="2" charset="0"/>
              </a:rPr>
              <a:t>City</a:t>
            </a:r>
          </a:p>
          <a:p>
            <a:pPr marL="457200" indent="-457200">
              <a:spcAft>
                <a:spcPts val="1200"/>
              </a:spcAft>
              <a:buFont typeface="Arial" charset="0"/>
              <a:buChar char="•"/>
            </a:pPr>
            <a:r>
              <a:rPr lang="en-US" sz="2400">
                <a:latin typeface="Segoe Print" pitchFamily="2" charset="0"/>
              </a:rPr>
              <a:t>Sports teams</a:t>
            </a:r>
          </a:p>
          <a:p>
            <a:pPr marL="457200" indent="-457200">
              <a:spcAft>
                <a:spcPts val="1200"/>
              </a:spcAft>
              <a:buFont typeface="Arial" charset="0"/>
              <a:buChar char="•"/>
            </a:pPr>
            <a:r>
              <a:rPr lang="en-US" sz="2400">
                <a:latin typeface="Segoe Print" pitchFamily="2" charset="0"/>
              </a:rPr>
              <a:t>Parent’s workplace</a:t>
            </a:r>
          </a:p>
          <a:p>
            <a:pPr marL="457200" indent="-457200">
              <a:spcAft>
                <a:spcPts val="1200"/>
              </a:spcAft>
              <a:buFont typeface="Arial" charset="0"/>
              <a:buChar char="•"/>
            </a:pPr>
            <a:r>
              <a:rPr lang="en-US" sz="2400">
                <a:latin typeface="Segoe Print" pitchFamily="2" charset="0"/>
              </a:rPr>
              <a:t>Passwords</a:t>
            </a:r>
          </a:p>
          <a:p>
            <a:pPr marL="457200" indent="-457200">
              <a:spcAft>
                <a:spcPts val="1200"/>
              </a:spcAft>
              <a:buFont typeface="Arial" charset="0"/>
              <a:buChar char="•"/>
            </a:pPr>
            <a:endParaRPr lang="en-US" sz="2000">
              <a:latin typeface="Segoe Print" pitchFamily="2" charset="0"/>
            </a:endParaRPr>
          </a:p>
        </p:txBody>
      </p:sp>
      <p:pic>
        <p:nvPicPr>
          <p:cNvPr id="17412" name="Picture 5" descr="futuristic_computer.jpg"/>
          <p:cNvPicPr>
            <a:picLocks noChangeAspect="1"/>
          </p:cNvPicPr>
          <p:nvPr/>
        </p:nvPicPr>
        <p:blipFill>
          <a:blip r:embed="rId4"/>
          <a:srcRect/>
          <a:stretch>
            <a:fillRect/>
          </a:stretch>
        </p:blipFill>
        <p:spPr bwMode="auto">
          <a:xfrm>
            <a:off x="5365750" y="1447800"/>
            <a:ext cx="3263900" cy="232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STAYING SAFE ONLINE</a:t>
            </a:r>
          </a:p>
        </p:txBody>
      </p:sp>
      <p:sp>
        <p:nvSpPr>
          <p:cNvPr id="22" name="Rectangle 2"/>
          <p:cNvSpPr txBox="1">
            <a:spLocks noChangeArrowheads="1"/>
          </p:cNvSpPr>
          <p:nvPr/>
        </p:nvSpPr>
        <p:spPr>
          <a:xfrm>
            <a:off x="787400" y="1447800"/>
            <a:ext cx="4486275" cy="4833938"/>
          </a:xfrm>
          <a:prstGeom prst="rect">
            <a:avLst/>
          </a:prstGeom>
        </p:spPr>
        <p:txBody>
          <a:bodyPr>
            <a:normAutofit/>
          </a:bodyPr>
          <a:lstStyle/>
          <a:p>
            <a:pPr marL="457200" indent="-457200">
              <a:spcAft>
                <a:spcPts val="1200"/>
              </a:spcAft>
            </a:pPr>
            <a:r>
              <a:rPr lang="en-US" sz="3200" b="1">
                <a:latin typeface="Segoe Print" pitchFamily="2" charset="0"/>
              </a:rPr>
              <a:t>Friend or Foe?</a:t>
            </a:r>
          </a:p>
          <a:p>
            <a:pPr marL="457200" indent="-457200">
              <a:spcAft>
                <a:spcPts val="1200"/>
              </a:spcAft>
              <a:buFont typeface="Arial" charset="0"/>
              <a:buChar char="•"/>
            </a:pPr>
            <a:r>
              <a:rPr lang="en-US" sz="2400">
                <a:latin typeface="Segoe Print" pitchFamily="2" charset="0"/>
              </a:rPr>
              <a:t>Seeing is not believing</a:t>
            </a:r>
          </a:p>
          <a:p>
            <a:pPr marL="457200" indent="-457200">
              <a:spcAft>
                <a:spcPts val="1200"/>
              </a:spcAft>
              <a:buFont typeface="Arial" charset="0"/>
              <a:buChar char="•"/>
            </a:pPr>
            <a:r>
              <a:rPr lang="en-US" sz="2400">
                <a:latin typeface="Segoe Print" pitchFamily="2" charset="0"/>
              </a:rPr>
              <a:t>Never schedule offline meeting with “online only” friends</a:t>
            </a:r>
          </a:p>
          <a:p>
            <a:pPr marL="457200" indent="-457200">
              <a:spcAft>
                <a:spcPts val="1200"/>
              </a:spcAft>
              <a:buFont typeface="Arial" charset="0"/>
              <a:buChar char="•"/>
            </a:pPr>
            <a:r>
              <a:rPr lang="en-US" sz="2400">
                <a:latin typeface="Segoe Print" pitchFamily="2" charset="0"/>
              </a:rPr>
              <a:t>Tell your parents if anyone tries to meet with you offline</a:t>
            </a:r>
          </a:p>
          <a:p>
            <a:pPr marL="457200" indent="-457200">
              <a:spcAft>
                <a:spcPts val="1200"/>
              </a:spcAft>
              <a:buFont typeface="Arial" charset="0"/>
              <a:buChar char="•"/>
            </a:pPr>
            <a:endParaRPr lang="en-US" sz="2400">
              <a:latin typeface="Segoe Print" pitchFamily="2" charset="0"/>
            </a:endParaRPr>
          </a:p>
        </p:txBody>
      </p:sp>
      <p:pic>
        <p:nvPicPr>
          <p:cNvPr id="19460" name="Picture 5" descr="futuristic_computer.jpg"/>
          <p:cNvPicPr>
            <a:picLocks noChangeAspect="1"/>
          </p:cNvPicPr>
          <p:nvPr/>
        </p:nvPicPr>
        <p:blipFill>
          <a:blip r:embed="rId4"/>
          <a:srcRect/>
          <a:stretch>
            <a:fillRect/>
          </a:stretch>
        </p:blipFill>
        <p:spPr bwMode="auto">
          <a:xfrm>
            <a:off x="5895975" y="1447800"/>
            <a:ext cx="2476500" cy="2795588"/>
          </a:xfrm>
          <a:prstGeom prst="rect">
            <a:avLst/>
          </a:prstGeom>
          <a:noFill/>
          <a:ln w="9525">
            <a:noFill/>
            <a:miter lim="800000"/>
            <a:headEnd/>
            <a:tailEnd/>
          </a:ln>
        </p:spPr>
      </p:pic>
      <p:sp>
        <p:nvSpPr>
          <p:cNvPr id="19461" name="TextBox 4"/>
          <p:cNvSpPr txBox="1">
            <a:spLocks noChangeArrowheads="1"/>
          </p:cNvSpPr>
          <p:nvPr/>
        </p:nvSpPr>
        <p:spPr bwMode="auto">
          <a:xfrm>
            <a:off x="5895975" y="4254500"/>
            <a:ext cx="2476500" cy="549275"/>
          </a:xfrm>
          <a:prstGeom prst="rect">
            <a:avLst/>
          </a:prstGeom>
          <a:noFill/>
          <a:ln w="9525">
            <a:noFill/>
            <a:miter lim="800000"/>
            <a:headEnd/>
            <a:tailEnd/>
          </a:ln>
        </p:spPr>
        <p:txBody>
          <a:bodyPr>
            <a:spAutoFit/>
          </a:bodyPr>
          <a:lstStyle/>
          <a:p>
            <a:r>
              <a:rPr lang="en-US" sz="1500">
                <a:latin typeface="Segoe Print" pitchFamily="2" charset="0"/>
              </a:rPr>
              <a:t>15-year-old girl on Facebook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STAYING SAFE ONLINE</a:t>
            </a:r>
          </a:p>
        </p:txBody>
      </p:sp>
      <p:sp>
        <p:nvSpPr>
          <p:cNvPr id="22" name="Rectangle 2"/>
          <p:cNvSpPr txBox="1">
            <a:spLocks noChangeArrowheads="1"/>
          </p:cNvSpPr>
          <p:nvPr/>
        </p:nvSpPr>
        <p:spPr>
          <a:xfrm>
            <a:off x="787400" y="1447800"/>
            <a:ext cx="4486275" cy="4833938"/>
          </a:xfrm>
          <a:prstGeom prst="rect">
            <a:avLst/>
          </a:prstGeom>
        </p:spPr>
        <p:txBody>
          <a:bodyPr>
            <a:normAutofit/>
          </a:bodyPr>
          <a:lstStyle/>
          <a:p>
            <a:pPr marL="457200" indent="-457200">
              <a:spcAft>
                <a:spcPts val="1200"/>
              </a:spcAft>
            </a:pPr>
            <a:r>
              <a:rPr lang="en-US" sz="3200" b="1">
                <a:latin typeface="Segoe Print" pitchFamily="2" charset="0"/>
              </a:rPr>
              <a:t>Communicate</a:t>
            </a:r>
          </a:p>
          <a:p>
            <a:pPr marL="457200" indent="-457200">
              <a:spcAft>
                <a:spcPts val="1200"/>
              </a:spcAft>
              <a:buFont typeface="Arial" charset="0"/>
              <a:buChar char="•"/>
            </a:pPr>
            <a:r>
              <a:rPr lang="en-US" sz="2400">
                <a:latin typeface="Segoe Print" pitchFamily="2" charset="0"/>
              </a:rPr>
              <a:t>Don’t bottle it up</a:t>
            </a:r>
          </a:p>
          <a:p>
            <a:pPr marL="457200" indent="-457200">
              <a:spcAft>
                <a:spcPts val="1200"/>
              </a:spcAft>
              <a:buFont typeface="Arial" charset="0"/>
              <a:buChar char="•"/>
            </a:pPr>
            <a:r>
              <a:rPr lang="en-US" sz="2400">
                <a:latin typeface="Segoe Print" pitchFamily="2" charset="0"/>
              </a:rPr>
              <a:t>Ok to ask questions</a:t>
            </a:r>
          </a:p>
          <a:p>
            <a:pPr marL="457200" indent="-457200">
              <a:spcAft>
                <a:spcPts val="1200"/>
              </a:spcAft>
              <a:buFont typeface="Arial" charset="0"/>
              <a:buChar char="•"/>
            </a:pPr>
            <a:r>
              <a:rPr lang="en-US" sz="2400">
                <a:latin typeface="Segoe Print" pitchFamily="2" charset="0"/>
              </a:rPr>
              <a:t>Stay away from “adults only” sections of the Internet</a:t>
            </a:r>
          </a:p>
          <a:p>
            <a:pPr marL="457200" indent="-457200">
              <a:spcAft>
                <a:spcPts val="1200"/>
              </a:spcAft>
              <a:buFont typeface="Arial" charset="0"/>
              <a:buChar char="•"/>
            </a:pPr>
            <a:r>
              <a:rPr lang="en-US" sz="2400">
                <a:latin typeface="Segoe Print" pitchFamily="2" charset="0"/>
              </a:rPr>
              <a:t>Tell your parents about anything that makes you feel uncomfortable</a:t>
            </a:r>
          </a:p>
          <a:p>
            <a:pPr marL="457200" indent="-457200">
              <a:spcAft>
                <a:spcPts val="1200"/>
              </a:spcAft>
              <a:buFont typeface="Arial" charset="0"/>
              <a:buChar char="•"/>
            </a:pPr>
            <a:endParaRPr lang="en-US" sz="2400">
              <a:latin typeface="Segoe Print" pitchFamily="2" charset="0"/>
            </a:endParaRPr>
          </a:p>
        </p:txBody>
      </p:sp>
      <p:pic>
        <p:nvPicPr>
          <p:cNvPr id="21508" name="Picture 5" descr="futuristic_computer.jpg"/>
          <p:cNvPicPr>
            <a:picLocks noChangeAspect="1"/>
          </p:cNvPicPr>
          <p:nvPr/>
        </p:nvPicPr>
        <p:blipFill>
          <a:blip r:embed="rId4"/>
          <a:srcRect/>
          <a:stretch>
            <a:fillRect/>
          </a:stretch>
        </p:blipFill>
        <p:spPr bwMode="auto">
          <a:xfrm>
            <a:off x="5510213" y="1447800"/>
            <a:ext cx="2955925" cy="304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STAYING SAFE ONLINE</a:t>
            </a:r>
          </a:p>
        </p:txBody>
      </p:sp>
      <p:sp>
        <p:nvSpPr>
          <p:cNvPr id="23555" name="Rectangle 2"/>
          <p:cNvSpPr txBox="1">
            <a:spLocks noChangeArrowheads="1"/>
          </p:cNvSpPr>
          <p:nvPr/>
        </p:nvSpPr>
        <p:spPr bwMode="auto">
          <a:xfrm>
            <a:off x="787400" y="1447800"/>
            <a:ext cx="4486275" cy="4833938"/>
          </a:xfrm>
          <a:prstGeom prst="rect">
            <a:avLst/>
          </a:prstGeom>
          <a:noFill/>
          <a:ln w="9525">
            <a:noFill/>
            <a:miter lim="800000"/>
            <a:headEnd/>
            <a:tailEnd/>
          </a:ln>
        </p:spPr>
        <p:txBody>
          <a:bodyPr/>
          <a:lstStyle/>
          <a:p>
            <a:pPr marL="457200" indent="-457200">
              <a:spcAft>
                <a:spcPts val="1200"/>
              </a:spcAft>
            </a:pPr>
            <a:r>
              <a:rPr lang="en-US" sz="3200" b="1">
                <a:latin typeface="Segoe Print" pitchFamily="2" charset="0"/>
              </a:rPr>
              <a:t>Webcam Safety</a:t>
            </a:r>
          </a:p>
          <a:p>
            <a:pPr marL="457200" indent="-457200">
              <a:spcAft>
                <a:spcPts val="1200"/>
              </a:spcAft>
              <a:buFont typeface="Arial" charset="0"/>
              <a:buChar char="•"/>
            </a:pPr>
            <a:r>
              <a:rPr lang="en-US" sz="2400">
                <a:latin typeface="Segoe Print" pitchFamily="2" charset="0"/>
              </a:rPr>
              <a:t>Never do random chat</a:t>
            </a:r>
          </a:p>
          <a:p>
            <a:pPr marL="457200" indent="-457200">
              <a:spcAft>
                <a:spcPts val="1200"/>
              </a:spcAft>
              <a:buFont typeface="Arial" charset="0"/>
              <a:buChar char="•"/>
            </a:pPr>
            <a:r>
              <a:rPr lang="en-US" sz="2400">
                <a:latin typeface="Segoe Print" pitchFamily="2" charset="0"/>
              </a:rPr>
              <a:t>Only chat with family and friends</a:t>
            </a:r>
          </a:p>
          <a:p>
            <a:pPr marL="457200" indent="-457200">
              <a:spcAft>
                <a:spcPts val="1200"/>
              </a:spcAft>
              <a:buFont typeface="Arial" charset="0"/>
              <a:buChar char="•"/>
            </a:pPr>
            <a:r>
              <a:rPr lang="en-US" sz="2400">
                <a:latin typeface="Segoe Print" pitchFamily="2" charset="0"/>
              </a:rPr>
              <a:t>Never do anything on a webcam you wouldn’t want up on this screen</a:t>
            </a:r>
          </a:p>
          <a:p>
            <a:pPr marL="457200" indent="-457200">
              <a:spcAft>
                <a:spcPts val="1200"/>
              </a:spcAft>
              <a:buFont typeface="Arial" charset="0"/>
              <a:buChar char="•"/>
            </a:pPr>
            <a:r>
              <a:rPr lang="en-US" sz="2400">
                <a:latin typeface="Segoe Print" pitchFamily="2" charset="0"/>
              </a:rPr>
              <a:t>Think before uploading video responses</a:t>
            </a:r>
          </a:p>
        </p:txBody>
      </p:sp>
      <p:pic>
        <p:nvPicPr>
          <p:cNvPr id="23556" name="Picture 5" descr="futuristic_computer.jpg"/>
          <p:cNvPicPr>
            <a:picLocks noChangeAspect="1"/>
          </p:cNvPicPr>
          <p:nvPr/>
        </p:nvPicPr>
        <p:blipFill>
          <a:blip r:embed="rId4"/>
          <a:srcRect/>
          <a:stretch>
            <a:fillRect/>
          </a:stretch>
        </p:blipFill>
        <p:spPr bwMode="auto">
          <a:xfrm>
            <a:off x="5510213" y="1447800"/>
            <a:ext cx="3330575" cy="233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STAYING SAFE ONLINE</a:t>
            </a:r>
          </a:p>
        </p:txBody>
      </p:sp>
      <p:sp>
        <p:nvSpPr>
          <p:cNvPr id="25603" name="Rectangle 2"/>
          <p:cNvSpPr txBox="1">
            <a:spLocks noChangeArrowheads="1"/>
          </p:cNvSpPr>
          <p:nvPr/>
        </p:nvSpPr>
        <p:spPr bwMode="auto">
          <a:xfrm>
            <a:off x="787400" y="1447800"/>
            <a:ext cx="4486275" cy="4833938"/>
          </a:xfrm>
          <a:prstGeom prst="rect">
            <a:avLst/>
          </a:prstGeom>
          <a:noFill/>
          <a:ln w="9525">
            <a:noFill/>
            <a:miter lim="800000"/>
            <a:headEnd/>
            <a:tailEnd/>
          </a:ln>
        </p:spPr>
        <p:txBody>
          <a:bodyPr/>
          <a:lstStyle/>
          <a:p>
            <a:pPr marL="457200" indent="-457200">
              <a:spcAft>
                <a:spcPts val="1200"/>
              </a:spcAft>
            </a:pPr>
            <a:r>
              <a:rPr lang="en-US" sz="3200" b="1">
                <a:latin typeface="Segoe Print" pitchFamily="2" charset="0"/>
              </a:rPr>
              <a:t>Be “Scam Smart”</a:t>
            </a:r>
          </a:p>
          <a:p>
            <a:pPr marL="457200" indent="-457200">
              <a:spcAft>
                <a:spcPts val="1200"/>
              </a:spcAft>
              <a:buFont typeface="Arial" charset="0"/>
              <a:buChar char="•"/>
            </a:pPr>
            <a:r>
              <a:rPr lang="en-US" sz="2400">
                <a:latin typeface="Segoe Print" pitchFamily="2" charset="0"/>
              </a:rPr>
              <a:t>Don’t open strange emails</a:t>
            </a:r>
          </a:p>
          <a:p>
            <a:pPr marL="457200" indent="-457200">
              <a:spcAft>
                <a:spcPts val="1200"/>
              </a:spcAft>
              <a:buFont typeface="Arial" charset="0"/>
              <a:buChar char="•"/>
            </a:pPr>
            <a:r>
              <a:rPr lang="en-US" sz="2400">
                <a:latin typeface="Segoe Print" pitchFamily="2" charset="0"/>
              </a:rPr>
              <a:t>Beware “free” downloads</a:t>
            </a:r>
          </a:p>
          <a:p>
            <a:pPr marL="457200" indent="-457200">
              <a:spcAft>
                <a:spcPts val="1200"/>
              </a:spcAft>
              <a:buFont typeface="Arial" charset="0"/>
              <a:buChar char="•"/>
            </a:pPr>
            <a:r>
              <a:rPr lang="en-US" sz="2400">
                <a:latin typeface="Segoe Print" pitchFamily="2" charset="0"/>
              </a:rPr>
              <a:t>Don’t be a pirate</a:t>
            </a:r>
          </a:p>
          <a:p>
            <a:pPr marL="457200" indent="-457200">
              <a:spcAft>
                <a:spcPts val="1200"/>
              </a:spcAft>
              <a:buFont typeface="Arial" charset="0"/>
              <a:buChar char="•"/>
            </a:pPr>
            <a:endParaRPr lang="en-US" sz="2400">
              <a:latin typeface="Segoe Print" pitchFamily="2" charset="0"/>
            </a:endParaRPr>
          </a:p>
        </p:txBody>
      </p:sp>
      <p:pic>
        <p:nvPicPr>
          <p:cNvPr id="25604" name="Picture 5" descr="futuristic_computer.jpg"/>
          <p:cNvPicPr>
            <a:picLocks noChangeAspect="1"/>
          </p:cNvPicPr>
          <p:nvPr/>
        </p:nvPicPr>
        <p:blipFill>
          <a:blip r:embed="rId4"/>
          <a:srcRect/>
          <a:stretch>
            <a:fillRect/>
          </a:stretch>
        </p:blipFill>
        <p:spPr bwMode="auto">
          <a:xfrm>
            <a:off x="5510213" y="1749425"/>
            <a:ext cx="2955925" cy="2443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STAYING SAFE ONLINE</a:t>
            </a:r>
          </a:p>
        </p:txBody>
      </p:sp>
      <p:sp>
        <p:nvSpPr>
          <p:cNvPr id="27651" name="Rectangle 2"/>
          <p:cNvSpPr txBox="1">
            <a:spLocks noChangeArrowheads="1"/>
          </p:cNvSpPr>
          <p:nvPr/>
        </p:nvSpPr>
        <p:spPr bwMode="auto">
          <a:xfrm>
            <a:off x="787400" y="1447800"/>
            <a:ext cx="4235450" cy="4833938"/>
          </a:xfrm>
          <a:prstGeom prst="rect">
            <a:avLst/>
          </a:prstGeom>
          <a:noFill/>
          <a:ln w="9525">
            <a:noFill/>
            <a:miter lim="800000"/>
            <a:headEnd/>
            <a:tailEnd/>
          </a:ln>
        </p:spPr>
        <p:txBody>
          <a:bodyPr/>
          <a:lstStyle/>
          <a:p>
            <a:pPr marL="457200" indent="-457200">
              <a:spcAft>
                <a:spcPts val="1200"/>
              </a:spcAft>
            </a:pPr>
            <a:r>
              <a:rPr lang="en-US" sz="2800" b="1">
                <a:latin typeface="Segoe Print" pitchFamily="2" charset="0"/>
              </a:rPr>
              <a:t>Keep It in the Family</a:t>
            </a:r>
          </a:p>
          <a:p>
            <a:pPr marL="457200" indent="-457200">
              <a:spcAft>
                <a:spcPts val="1200"/>
              </a:spcAft>
              <a:buFont typeface="Arial" charset="0"/>
              <a:buChar char="•"/>
            </a:pPr>
            <a:r>
              <a:rPr lang="en-US" sz="2400">
                <a:latin typeface="Segoe Print" pitchFamily="2" charset="0"/>
              </a:rPr>
              <a:t>Don’t share family/friends photos without permission</a:t>
            </a:r>
          </a:p>
          <a:p>
            <a:pPr marL="457200" indent="-457200">
              <a:spcAft>
                <a:spcPts val="1200"/>
              </a:spcAft>
              <a:buFont typeface="Arial" charset="0"/>
              <a:buChar char="•"/>
            </a:pPr>
            <a:r>
              <a:rPr lang="en-US" sz="2400">
                <a:latin typeface="Segoe Print" pitchFamily="2" charset="0"/>
              </a:rPr>
              <a:t>Ask before uploading</a:t>
            </a:r>
          </a:p>
        </p:txBody>
      </p:sp>
      <p:pic>
        <p:nvPicPr>
          <p:cNvPr id="27652" name="Picture 5" descr="futuristic_computer.jpg"/>
          <p:cNvPicPr>
            <a:picLocks noChangeAspect="1"/>
          </p:cNvPicPr>
          <p:nvPr/>
        </p:nvPicPr>
        <p:blipFill>
          <a:blip r:embed="rId4"/>
          <a:srcRect/>
          <a:stretch>
            <a:fillRect/>
          </a:stretch>
        </p:blipFill>
        <p:spPr bwMode="auto">
          <a:xfrm>
            <a:off x="5443538" y="1447800"/>
            <a:ext cx="3076575" cy="416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3288" y="222250"/>
            <a:ext cx="5541962" cy="503238"/>
          </a:xfrm>
          <a:prstGeom prst="rect">
            <a:avLst/>
          </a:prstGeom>
          <a:noFill/>
        </p:spPr>
        <p:txBody>
          <a:bodyPr anchor="ctr">
            <a:spAutoFit/>
          </a:bodyPr>
          <a:lstStyle/>
          <a:p>
            <a:pPr algn="r"/>
            <a:r>
              <a:rPr lang="en-US" sz="2700" b="1">
                <a:solidFill>
                  <a:schemeClr val="bg1"/>
                </a:solidFill>
                <a:latin typeface="Segoe Print" pitchFamily="2" charset="0"/>
              </a:rPr>
              <a:t>STAYING SAFE ONLINE</a:t>
            </a:r>
          </a:p>
        </p:txBody>
      </p:sp>
      <p:sp>
        <p:nvSpPr>
          <p:cNvPr id="29699" name="Rectangle 2"/>
          <p:cNvSpPr txBox="1">
            <a:spLocks noChangeArrowheads="1"/>
          </p:cNvSpPr>
          <p:nvPr/>
        </p:nvSpPr>
        <p:spPr bwMode="auto">
          <a:xfrm>
            <a:off x="787400" y="1447800"/>
            <a:ext cx="4486275" cy="4833938"/>
          </a:xfrm>
          <a:prstGeom prst="rect">
            <a:avLst/>
          </a:prstGeom>
          <a:noFill/>
          <a:ln w="9525">
            <a:noFill/>
            <a:miter lim="800000"/>
            <a:headEnd/>
            <a:tailEnd/>
          </a:ln>
        </p:spPr>
        <p:txBody>
          <a:bodyPr/>
          <a:lstStyle/>
          <a:p>
            <a:pPr marL="457200" indent="-457200">
              <a:spcAft>
                <a:spcPts val="1200"/>
              </a:spcAft>
            </a:pPr>
            <a:r>
              <a:rPr lang="en-US" sz="2800" b="1">
                <a:latin typeface="Segoe Print" pitchFamily="2" charset="0"/>
              </a:rPr>
              <a:t>Privacy? On the Web?</a:t>
            </a:r>
          </a:p>
          <a:p>
            <a:pPr marL="457200" indent="-457200">
              <a:spcAft>
                <a:spcPts val="1200"/>
              </a:spcAft>
              <a:buFont typeface="Arial" charset="0"/>
              <a:buChar char="•"/>
            </a:pPr>
            <a:r>
              <a:rPr lang="en-US" sz="2400">
                <a:latin typeface="Segoe Print" pitchFamily="2" charset="0"/>
              </a:rPr>
              <a:t>All media is permanent</a:t>
            </a:r>
          </a:p>
          <a:p>
            <a:pPr marL="457200" indent="-457200">
              <a:spcAft>
                <a:spcPts val="1200"/>
              </a:spcAft>
              <a:buFont typeface="Arial" charset="0"/>
              <a:buChar char="•"/>
            </a:pPr>
            <a:r>
              <a:rPr lang="en-US" sz="2400">
                <a:latin typeface="Segoe Print" pitchFamily="2" charset="0"/>
              </a:rPr>
              <a:t>All information is available</a:t>
            </a:r>
          </a:p>
          <a:p>
            <a:pPr marL="457200" indent="-457200">
              <a:spcAft>
                <a:spcPts val="1200"/>
              </a:spcAft>
              <a:buFont typeface="Arial" charset="0"/>
              <a:buChar char="•"/>
            </a:pPr>
            <a:r>
              <a:rPr lang="en-US" sz="2400">
                <a:latin typeface="Segoe Print" pitchFamily="2" charset="0"/>
              </a:rPr>
              <a:t>If you don’t want people to know about it, don’t do it, and especially don’t do it online</a:t>
            </a:r>
          </a:p>
        </p:txBody>
      </p:sp>
      <p:pic>
        <p:nvPicPr>
          <p:cNvPr id="29700" name="Picture 5" descr="futuristic_computer.jpg"/>
          <p:cNvPicPr>
            <a:picLocks noChangeAspect="1"/>
          </p:cNvPicPr>
          <p:nvPr/>
        </p:nvPicPr>
        <p:blipFill>
          <a:blip r:embed="rId4"/>
          <a:srcRect/>
          <a:stretch>
            <a:fillRect/>
          </a:stretch>
        </p:blipFill>
        <p:spPr bwMode="auto">
          <a:xfrm>
            <a:off x="5443538" y="1447800"/>
            <a:ext cx="3076575" cy="210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SCOM Overview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ISCOM Overview 2010.potx</Template>
  <TotalTime>1090</TotalTime>
  <Words>900</Words>
  <Application>Microsoft Macintosh PowerPoint</Application>
  <PresentationFormat>On-screen Show (4:3)</PresentationFormat>
  <Paragraphs>171</Paragraphs>
  <Slides>23</Slides>
  <Notes>18</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23</vt:i4>
      </vt:variant>
    </vt:vector>
  </HeadingPairs>
  <TitlesOfParts>
    <vt:vector size="27" baseType="lpstr">
      <vt:lpstr>Arial</vt:lpstr>
      <vt:lpstr>Calibri</vt:lpstr>
      <vt:lpstr>Segoe Print</vt:lpstr>
      <vt:lpstr>ISCOM Overview 2010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Manager/>
  <Company>InternetSafety.com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Stanley Holditch</dc:creator>
  <cp:keywords/>
  <dc:description/>
  <cp:lastModifiedBy>mcphersonl2</cp:lastModifiedBy>
  <cp:revision>32</cp:revision>
  <cp:lastPrinted>2010-04-30T18:49:52Z</cp:lastPrinted>
  <dcterms:created xsi:type="dcterms:W3CDTF">2010-10-28T17:04:17Z</dcterms:created>
  <dcterms:modified xsi:type="dcterms:W3CDTF">2014-01-09T14:39:15Z</dcterms:modified>
  <cp:category/>
</cp:coreProperties>
</file>