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2/11/2018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2/11/2018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rct=j&amp;q=&amp;esrc=s&amp;source=images&amp;cd=&amp;cad=rja&amp;uact=8&amp;ved=0ahUKEwi47eK-xrvWAhVLExoKHX9RCmsQjRwIBw&amp;url=https://www.scottish-cottages.co.uk/holiday-ideas/watersports-in-scotland/the-lochgoilhead-centre-watersports&amp;psig=AFQjCNEBwmqkUuGuMaA8BsEaUPDhZG7itQ&amp;ust=1506264427596167"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google.co.uk/url?sa=i&amp;rct=j&amp;q=&amp;esrc=s&amp;source=images&amp;cd=&amp;cad=rja&amp;uact=8&amp;ved=0ahUKEwig-4Ojx6fVAhVE1hoKHWAzDC8QjRwIBw&amp;url=http://stfillansprimary.blogspot.com/&amp;psig=AFQjCNGRTspRGo6R5npw_ZL6vM61QlSN8g&amp;ust=15011794048606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1930-654E-4048-8695-AEEC83AF2A52}"/>
              </a:ext>
            </a:extLst>
          </p:cNvPr>
          <p:cNvSpPr>
            <a:spLocks noGrp="1"/>
          </p:cNvSpPr>
          <p:nvPr>
            <p:ph type="ctrTitle"/>
          </p:nvPr>
        </p:nvSpPr>
        <p:spPr>
          <a:xfrm rot="21420000">
            <a:off x="308157" y="677923"/>
            <a:ext cx="10338632" cy="2766528"/>
          </a:xfrm>
        </p:spPr>
        <p:txBody>
          <a:bodyPr/>
          <a:lstStyle/>
          <a:p>
            <a:pPr algn="ctr"/>
            <a:r>
              <a:rPr lang="en-GB" dirty="0" err="1"/>
              <a:t>Lochgoilhead</a:t>
            </a:r>
            <a:r>
              <a:rPr lang="en-GB" dirty="0"/>
              <a:t> Activities</a:t>
            </a:r>
          </a:p>
        </p:txBody>
      </p:sp>
      <p:sp>
        <p:nvSpPr>
          <p:cNvPr id="3" name="Subtitle 2">
            <a:extLst>
              <a:ext uri="{FF2B5EF4-FFF2-40B4-BE49-F238E27FC236}">
                <a16:creationId xmlns:a16="http://schemas.microsoft.com/office/drawing/2014/main" id="{28086EDA-3C0F-4E49-A237-1EB3FAEF20F5}"/>
              </a:ext>
            </a:extLst>
          </p:cNvPr>
          <p:cNvSpPr>
            <a:spLocks noGrp="1"/>
          </p:cNvSpPr>
          <p:nvPr>
            <p:ph type="subTitle" idx="1"/>
          </p:nvPr>
        </p:nvSpPr>
        <p:spPr/>
        <p:txBody>
          <a:bodyPr/>
          <a:lstStyle/>
          <a:p>
            <a:r>
              <a:rPr lang="en-GB" dirty="0"/>
              <a:t>February 2018</a:t>
            </a:r>
          </a:p>
        </p:txBody>
      </p:sp>
      <p:pic>
        <p:nvPicPr>
          <p:cNvPr id="4" name="Picture 2" descr="Image result for lochgoilhead centre">
            <a:hlinkClick r:id="rId2"/>
            <a:extLst>
              <a:ext uri="{FF2B5EF4-FFF2-40B4-BE49-F238E27FC236}">
                <a16:creationId xmlns:a16="http://schemas.microsoft.com/office/drawing/2014/main" id="{CC530465-0A6F-44ED-BF5C-66C40D290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372" y="4310439"/>
            <a:ext cx="3352800" cy="1270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t fillan's primary houston school badge">
            <a:hlinkClick r:id="rId4" tgtFrame="&quot;_blank&quot;"/>
            <a:extLst>
              <a:ext uri="{FF2B5EF4-FFF2-40B4-BE49-F238E27FC236}">
                <a16:creationId xmlns:a16="http://schemas.microsoft.com/office/drawing/2014/main" id="{6C94FB35-6EA7-466C-BBAE-450A75F7947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980" y="750185"/>
            <a:ext cx="1599103" cy="1667113"/>
          </a:xfrm>
          <a:prstGeom prst="rect">
            <a:avLst/>
          </a:prstGeom>
          <a:noFill/>
          <a:ln>
            <a:noFill/>
          </a:ln>
        </p:spPr>
      </p:pic>
    </p:spTree>
    <p:extLst>
      <p:ext uri="{BB962C8B-B14F-4D97-AF65-F5344CB8AC3E}">
        <p14:creationId xmlns:p14="http://schemas.microsoft.com/office/powerpoint/2010/main" val="179356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37EB-2245-422E-8714-15E0D48DAB42}"/>
              </a:ext>
            </a:extLst>
          </p:cNvPr>
          <p:cNvSpPr>
            <a:spLocks noGrp="1"/>
          </p:cNvSpPr>
          <p:nvPr>
            <p:ph type="title"/>
          </p:nvPr>
        </p:nvSpPr>
        <p:spPr>
          <a:xfrm>
            <a:off x="685801" y="685800"/>
            <a:ext cx="10396882" cy="45719"/>
          </a:xfrm>
        </p:spPr>
        <p:txBody>
          <a:bodyPr>
            <a:normAutofit fontScale="90000"/>
          </a:bodyPr>
          <a:lstStyle/>
          <a:p>
            <a:pPr algn="ctr"/>
            <a:r>
              <a:rPr lang="en-GB" u="sng" dirty="0"/>
              <a:t>Water Based Activities</a:t>
            </a:r>
          </a:p>
        </p:txBody>
      </p:sp>
      <p:pic>
        <p:nvPicPr>
          <p:cNvPr id="4" name="Content Placeholder 3">
            <a:extLst>
              <a:ext uri="{FF2B5EF4-FFF2-40B4-BE49-F238E27FC236}">
                <a16:creationId xmlns:a16="http://schemas.microsoft.com/office/drawing/2014/main" id="{4C1D8366-DCD0-4EF1-AE9A-83844EF04E50}"/>
              </a:ext>
            </a:extLst>
          </p:cNvPr>
          <p:cNvPicPr>
            <a:picLocks noGrp="1" noChangeAspect="1"/>
          </p:cNvPicPr>
          <p:nvPr>
            <p:ph sz="quarter" idx="13"/>
          </p:nvPr>
        </p:nvPicPr>
        <p:blipFill>
          <a:blip r:embed="rId2"/>
          <a:stretch>
            <a:fillRect/>
          </a:stretch>
        </p:blipFill>
        <p:spPr>
          <a:xfrm>
            <a:off x="252854" y="1040899"/>
            <a:ext cx="10654284" cy="1832316"/>
          </a:xfrm>
          <a:prstGeom prst="rect">
            <a:avLst/>
          </a:prstGeom>
        </p:spPr>
      </p:pic>
      <p:sp>
        <p:nvSpPr>
          <p:cNvPr id="5" name="Rectangle 4">
            <a:extLst>
              <a:ext uri="{FF2B5EF4-FFF2-40B4-BE49-F238E27FC236}">
                <a16:creationId xmlns:a16="http://schemas.microsoft.com/office/drawing/2014/main" id="{F97486B5-8272-4217-A40B-8FCCDDB446E7}"/>
              </a:ext>
            </a:extLst>
          </p:cNvPr>
          <p:cNvSpPr/>
          <p:nvPr/>
        </p:nvSpPr>
        <p:spPr>
          <a:xfrm>
            <a:off x="3924887" y="3024553"/>
            <a:ext cx="7157796" cy="2554545"/>
          </a:xfrm>
          <a:prstGeom prst="rect">
            <a:avLst/>
          </a:prstGeom>
        </p:spPr>
        <p:txBody>
          <a:bodyPr wrap="squar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The </a:t>
            </a:r>
            <a:r>
              <a:rPr lang="en-GB" sz="2000" b="1" dirty="0">
                <a:latin typeface="Calibri" panose="020F0502020204030204" pitchFamily="34" charset="0"/>
                <a:ea typeface="Calibri" panose="020F0502020204030204" pitchFamily="34" charset="0"/>
                <a:cs typeface="Times New Roman" panose="02020603050405020304" pitchFamily="18" charset="0"/>
              </a:rPr>
              <a:t>Burn Run</a:t>
            </a:r>
            <a:r>
              <a:rPr lang="en-GB" sz="2000" dirty="0">
                <a:latin typeface="Calibri" panose="020F0502020204030204" pitchFamily="34" charset="0"/>
                <a:ea typeface="Calibri" panose="020F0502020204030204" pitchFamily="34" charset="0"/>
                <a:cs typeface="Times New Roman" panose="02020603050405020304" pitchFamily="18" charset="0"/>
              </a:rPr>
              <a:t> is a gorge walking activity that takes place a short walk from the centre, ascending a section of the </a:t>
            </a:r>
            <a:r>
              <a:rPr lang="en-GB" sz="2000" dirty="0" err="1">
                <a:latin typeface="Calibri" panose="020F0502020204030204" pitchFamily="34" charset="0"/>
                <a:ea typeface="Calibri" panose="020F0502020204030204" pitchFamily="34" charset="0"/>
                <a:cs typeface="Times New Roman" panose="02020603050405020304" pitchFamily="18" charset="0"/>
              </a:rPr>
              <a:t>Donich</a:t>
            </a:r>
            <a:r>
              <a:rPr lang="en-GB" sz="2000" dirty="0">
                <a:latin typeface="Calibri" panose="020F0502020204030204" pitchFamily="34" charset="0"/>
                <a:ea typeface="Calibri" panose="020F0502020204030204" pitchFamily="34" charset="0"/>
                <a:cs typeface="Times New Roman" panose="02020603050405020304" pitchFamily="18" charset="0"/>
              </a:rPr>
              <a:t> water.  The activity involves walking up the river and climbing a range of waterfalls varying in size and difficulty.  The participants will focus on teamwork and communication skills during this activity and will be expected to help, encourage and support other team members to complete the ascent.  The instructors will encourage effective teamwork and will ensure safety at all times during the activity. </a:t>
            </a:r>
            <a:endParaRPr lang="en-GB" sz="2000" dirty="0"/>
          </a:p>
        </p:txBody>
      </p:sp>
      <p:pic>
        <p:nvPicPr>
          <p:cNvPr id="7" name="Picture 6">
            <a:extLst>
              <a:ext uri="{FF2B5EF4-FFF2-40B4-BE49-F238E27FC236}">
                <a16:creationId xmlns:a16="http://schemas.microsoft.com/office/drawing/2014/main" id="{1C4A02F5-16DE-4B67-B121-49341828EE14}"/>
              </a:ext>
            </a:extLst>
          </p:cNvPr>
          <p:cNvPicPr>
            <a:picLocks noChangeAspect="1"/>
          </p:cNvPicPr>
          <p:nvPr/>
        </p:nvPicPr>
        <p:blipFill>
          <a:blip r:embed="rId3"/>
          <a:stretch>
            <a:fillRect/>
          </a:stretch>
        </p:blipFill>
        <p:spPr>
          <a:xfrm>
            <a:off x="276313" y="3182595"/>
            <a:ext cx="3582939" cy="2134993"/>
          </a:xfrm>
          <a:prstGeom prst="rect">
            <a:avLst/>
          </a:prstGeom>
        </p:spPr>
      </p:pic>
    </p:spTree>
    <p:extLst>
      <p:ext uri="{BB962C8B-B14F-4D97-AF65-F5344CB8AC3E}">
        <p14:creationId xmlns:p14="http://schemas.microsoft.com/office/powerpoint/2010/main" val="96980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1A37-B670-40E9-BA6B-9F693CDF1114}"/>
              </a:ext>
            </a:extLst>
          </p:cNvPr>
          <p:cNvSpPr>
            <a:spLocks noGrp="1"/>
          </p:cNvSpPr>
          <p:nvPr>
            <p:ph type="title"/>
          </p:nvPr>
        </p:nvSpPr>
        <p:spPr/>
        <p:txBody>
          <a:bodyPr/>
          <a:lstStyle/>
          <a:p>
            <a:pPr algn="ctr"/>
            <a:r>
              <a:rPr lang="en-GB" u="sng" dirty="0"/>
              <a:t>Water Based Activities:</a:t>
            </a:r>
          </a:p>
        </p:txBody>
      </p:sp>
      <p:sp>
        <p:nvSpPr>
          <p:cNvPr id="4" name="TextBox 3">
            <a:extLst>
              <a:ext uri="{FF2B5EF4-FFF2-40B4-BE49-F238E27FC236}">
                <a16:creationId xmlns:a16="http://schemas.microsoft.com/office/drawing/2014/main" id="{23748582-DF44-4316-B09A-97BAEB38B182}"/>
              </a:ext>
            </a:extLst>
          </p:cNvPr>
          <p:cNvSpPr txBox="1"/>
          <p:nvPr/>
        </p:nvSpPr>
        <p:spPr>
          <a:xfrm>
            <a:off x="4501662" y="2208628"/>
            <a:ext cx="6682153" cy="2246769"/>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Raft Building is a water based activity offered at </a:t>
            </a:r>
            <a:r>
              <a:rPr lang="en-GB" sz="2000" dirty="0" err="1">
                <a:latin typeface="Calibri" panose="020F0502020204030204" pitchFamily="34" charset="0"/>
                <a:cs typeface="Calibri" panose="020F0502020204030204" pitchFamily="34" charset="0"/>
              </a:rPr>
              <a:t>Lochgoilhead</a:t>
            </a:r>
            <a:r>
              <a:rPr lang="en-GB" sz="2000" dirty="0">
                <a:latin typeface="Calibri" panose="020F0502020204030204" pitchFamily="34" charset="0"/>
                <a:cs typeface="Calibri" panose="020F0502020204030204" pitchFamily="34" charset="0"/>
              </a:rPr>
              <a:t> where teams are challenged to build and race a raft made from logs, ropes and barrels. The team will be given a briefing on design, know tying and safety before being asked to build a raft. The groups will be given a series of challenges tailored to their ability and age which will require them to work as a team to achieve their goals. </a:t>
            </a:r>
          </a:p>
        </p:txBody>
      </p:sp>
      <p:pic>
        <p:nvPicPr>
          <p:cNvPr id="6" name="Picture 5">
            <a:extLst>
              <a:ext uri="{FF2B5EF4-FFF2-40B4-BE49-F238E27FC236}">
                <a16:creationId xmlns:a16="http://schemas.microsoft.com/office/drawing/2014/main" id="{E84E6EA4-E429-4E30-8EB4-5EB867541318}"/>
              </a:ext>
            </a:extLst>
          </p:cNvPr>
          <p:cNvPicPr>
            <a:picLocks noChangeAspect="1"/>
          </p:cNvPicPr>
          <p:nvPr/>
        </p:nvPicPr>
        <p:blipFill>
          <a:blip r:embed="rId2"/>
          <a:stretch>
            <a:fillRect/>
          </a:stretch>
        </p:blipFill>
        <p:spPr>
          <a:xfrm>
            <a:off x="299745" y="2099383"/>
            <a:ext cx="3991682" cy="2246769"/>
          </a:xfrm>
          <a:prstGeom prst="rect">
            <a:avLst/>
          </a:prstGeom>
        </p:spPr>
      </p:pic>
    </p:spTree>
    <p:extLst>
      <p:ext uri="{BB962C8B-B14F-4D97-AF65-F5344CB8AC3E}">
        <p14:creationId xmlns:p14="http://schemas.microsoft.com/office/powerpoint/2010/main" val="64007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501B-A51E-4860-BCD5-76CC2925B7C6}"/>
              </a:ext>
            </a:extLst>
          </p:cNvPr>
          <p:cNvSpPr>
            <a:spLocks noGrp="1"/>
          </p:cNvSpPr>
          <p:nvPr>
            <p:ph type="title"/>
          </p:nvPr>
        </p:nvSpPr>
        <p:spPr>
          <a:xfrm>
            <a:off x="685801" y="685801"/>
            <a:ext cx="10396882" cy="202096"/>
          </a:xfrm>
        </p:spPr>
        <p:txBody>
          <a:bodyPr>
            <a:normAutofit fontScale="90000"/>
          </a:bodyPr>
          <a:lstStyle/>
          <a:p>
            <a:pPr algn="ctr"/>
            <a:r>
              <a:rPr lang="en-GB" u="sng" dirty="0"/>
              <a:t>Land based activities:</a:t>
            </a:r>
          </a:p>
        </p:txBody>
      </p:sp>
      <p:sp>
        <p:nvSpPr>
          <p:cNvPr id="3" name="Content Placeholder 2">
            <a:extLst>
              <a:ext uri="{FF2B5EF4-FFF2-40B4-BE49-F238E27FC236}">
                <a16:creationId xmlns:a16="http://schemas.microsoft.com/office/drawing/2014/main" id="{481AEC9F-4CA4-4396-85A5-4D3D79F96B96}"/>
              </a:ext>
            </a:extLst>
          </p:cNvPr>
          <p:cNvSpPr>
            <a:spLocks noGrp="1"/>
          </p:cNvSpPr>
          <p:nvPr>
            <p:ph sz="quarter" idx="13"/>
          </p:nvPr>
        </p:nvSpPr>
        <p:spPr>
          <a:xfrm>
            <a:off x="3710609" y="1179445"/>
            <a:ext cx="7369898" cy="2650433"/>
          </a:xfrm>
        </p:spPr>
        <p:txBody>
          <a:bodyPr>
            <a:normAutofit fontScale="85000" lnSpcReduction="10000"/>
          </a:bodyPr>
          <a:lstStyle/>
          <a:p>
            <a:r>
              <a:rPr lang="en-GB" b="1" dirty="0">
                <a:latin typeface="Calibri" panose="020F0502020204030204" pitchFamily="34" charset="0"/>
                <a:cs typeface="Calibri" panose="020F0502020204030204" pitchFamily="34" charset="0"/>
              </a:rPr>
              <a:t>Rock climbing</a:t>
            </a:r>
            <a:r>
              <a:rPr lang="en-GB" dirty="0">
                <a:latin typeface="Calibri" panose="020F0502020204030204" pitchFamily="34" charset="0"/>
                <a:cs typeface="Calibri" panose="020F0502020204030204" pitchFamily="34" charset="0"/>
              </a:rPr>
              <a:t> takes place on a rock crag ten minutes walk above the centre.  The session will involve a rock climbing ascent of the rock and an abseiling descent of the rock face.  The group will focus on individually challenging their personal fears while showing compassion and support for other members of the group as they approach similar challenges.  The group will be taught about safety and risk management, the environment and rock types and formations.</a:t>
            </a:r>
          </a:p>
        </p:txBody>
      </p:sp>
      <p:pic>
        <p:nvPicPr>
          <p:cNvPr id="1026" name="Picture 3" descr="\\Goilserv2\Users\Common\Activities 2011\Photos\Lochgoilhead activity pics\Lochgoilhead activity pics 012.jpg">
            <a:extLst>
              <a:ext uri="{FF2B5EF4-FFF2-40B4-BE49-F238E27FC236}">
                <a16:creationId xmlns:a16="http://schemas.microsoft.com/office/drawing/2014/main" id="{E025999D-19E1-45A5-AF03-B43D80E40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59" y="1207672"/>
            <a:ext cx="3174449" cy="24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301707-DAB0-4CF1-B8C1-F63B38732EC4}"/>
              </a:ext>
            </a:extLst>
          </p:cNvPr>
          <p:cNvSpPr/>
          <p:nvPr/>
        </p:nvSpPr>
        <p:spPr>
          <a:xfrm>
            <a:off x="4046806" y="3684775"/>
            <a:ext cx="7207348" cy="2039020"/>
          </a:xfrm>
          <a:prstGeom prst="rect">
            <a:avLst/>
          </a:prstGeom>
        </p:spPr>
        <p:txBody>
          <a:bodyPr wrap="square">
            <a:spAutoFit/>
          </a:bodyPr>
          <a:lstStyle/>
          <a:p>
            <a:pPr algn="just">
              <a:lnSpc>
                <a:spcPct val="115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b="1" dirty="0">
                <a:latin typeface="Calibri" panose="020F0502020204030204" pitchFamily="34" charset="0"/>
                <a:ea typeface="Calibri" panose="020F0502020204030204" pitchFamily="34" charset="0"/>
                <a:cs typeface="Times New Roman" panose="02020603050405020304" pitchFamily="18" charset="0"/>
              </a:rPr>
              <a:t>Jacobs Ladder</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is a high ropes element that consists of a serious of large suspended logs and increasing intervals.  The activity involves a team of four climbing the logs while the remainder of the group is controlling the safety ropes under direct supervision of the instructor.  As the gaps between the logs increase the group participants need to help each other to be able to reach the top of the Jacob’s Ladder.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9" descr="\\Goilserv2\Users\Office\Photographs\Jacobs Ladder\CIMG0247.JPG">
            <a:extLst>
              <a:ext uri="{FF2B5EF4-FFF2-40B4-BE49-F238E27FC236}">
                <a16:creationId xmlns:a16="http://schemas.microsoft.com/office/drawing/2014/main" id="{911B0E06-9227-48B1-92EA-4AB95FD6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59" y="3896701"/>
            <a:ext cx="3174448" cy="238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85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190D-3A58-42AE-A2EE-120EF41D043F}"/>
              </a:ext>
            </a:extLst>
          </p:cNvPr>
          <p:cNvSpPr>
            <a:spLocks noGrp="1"/>
          </p:cNvSpPr>
          <p:nvPr>
            <p:ph type="title"/>
          </p:nvPr>
        </p:nvSpPr>
        <p:spPr>
          <a:xfrm>
            <a:off x="685801" y="685800"/>
            <a:ext cx="10396882" cy="101991"/>
          </a:xfrm>
        </p:spPr>
        <p:txBody>
          <a:bodyPr>
            <a:normAutofit fontScale="90000"/>
          </a:bodyPr>
          <a:lstStyle/>
          <a:p>
            <a:pPr algn="ctr"/>
            <a:r>
              <a:rPr lang="en-GB" u="sng" dirty="0"/>
              <a:t>Land based activities</a:t>
            </a:r>
            <a:r>
              <a:rPr lang="en-GB" dirty="0"/>
              <a:t>:</a:t>
            </a:r>
          </a:p>
        </p:txBody>
      </p:sp>
      <p:sp>
        <p:nvSpPr>
          <p:cNvPr id="3" name="Content Placeholder 2">
            <a:extLst>
              <a:ext uri="{FF2B5EF4-FFF2-40B4-BE49-F238E27FC236}">
                <a16:creationId xmlns:a16="http://schemas.microsoft.com/office/drawing/2014/main" id="{A4BC5A96-890C-4D08-B943-554E562B5CE4}"/>
              </a:ext>
            </a:extLst>
          </p:cNvPr>
          <p:cNvSpPr>
            <a:spLocks noGrp="1"/>
          </p:cNvSpPr>
          <p:nvPr>
            <p:ph sz="quarter" idx="13"/>
          </p:nvPr>
        </p:nvSpPr>
        <p:spPr>
          <a:xfrm>
            <a:off x="3587263" y="1241763"/>
            <a:ext cx="7624078" cy="2627872"/>
          </a:xfrm>
        </p:spPr>
        <p:txBody>
          <a:bodyPr>
            <a:normAutofit fontScale="85000" lnSpcReduction="20000"/>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3 Stack</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is a high ropes activity that takes place on the centre grounds where participants follow a predetermined path of obstacles gradually increasing in height and difficulty up a purpose built high ropes course.  Participants will select their targets within the course and will strive to reach their personalised target.  The remainder of the group will help to control the ropes from the bottom under the supervision of the instructor allowing the students to take a level of responsibility and develop trust and supporting nature within the group. </a:t>
            </a:r>
            <a:r>
              <a:rPr lang="en-GB" dirty="0">
                <a:latin typeface="Calibri" panose="020F0502020204030204" pitchFamily="34" charset="0"/>
                <a:ea typeface="Calibri" panose="020F0502020204030204" pitchFamily="34" charset="0"/>
                <a:cs typeface="Tahoma" panose="020B0604030504040204" pitchFamily="34" charset="0"/>
              </a:rPr>
              <a:t> </a:t>
            </a:r>
            <a:endParaRPr lang="en-GB" dirty="0"/>
          </a:p>
        </p:txBody>
      </p:sp>
      <p:pic>
        <p:nvPicPr>
          <p:cNvPr id="2050" name="Picture 10" descr="\\Goilserv2\Users\Office\Photographs\High Ropes\100_2968.JPG">
            <a:extLst>
              <a:ext uri="{FF2B5EF4-FFF2-40B4-BE49-F238E27FC236}">
                <a16:creationId xmlns:a16="http://schemas.microsoft.com/office/drawing/2014/main" id="{082B2210-51C3-4065-A401-516A0F3C2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337" y="1424011"/>
            <a:ext cx="2100165" cy="22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0FAA17F-93A9-47B5-A45F-7B9AFC8EF8C5}"/>
              </a:ext>
            </a:extLst>
          </p:cNvPr>
          <p:cNvSpPr/>
          <p:nvPr/>
        </p:nvSpPr>
        <p:spPr>
          <a:xfrm>
            <a:off x="3849858" y="3854592"/>
            <a:ext cx="7624078" cy="2062103"/>
          </a:xfrm>
          <a:prstGeom prst="rect">
            <a:avLst/>
          </a:prstGeom>
        </p:spPr>
        <p:txBody>
          <a:bodyPr wrap="square">
            <a:spAutoFit/>
          </a:bodyPr>
          <a:lstStyle/>
          <a:p>
            <a:r>
              <a:rPr lang="en-GB" sz="2000" b="1" dirty="0">
                <a:latin typeface="Calibri" panose="020F0502020204030204" pitchFamily="34" charset="0"/>
                <a:ea typeface="Calibri" panose="020F0502020204030204" pitchFamily="34" charset="0"/>
                <a:cs typeface="Times New Roman" panose="02020603050405020304" pitchFamily="18" charset="0"/>
              </a:rPr>
              <a:t>Archery</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is a target sport that encourages young people to develop accuracy and skill through repetition and instruction.  Participants will be required to follow strict rules, clear commands and instructions from the instructor throughout.  The group will be expected to develop skill and accuracy through the use of games and challenges designed to progress and develop the participant.  The sport of archery involves aspects of mathematics to work out scores and compare and contrast performance against others within the group.</a:t>
            </a:r>
            <a:endParaRPr lang="en-GB" dirty="0"/>
          </a:p>
        </p:txBody>
      </p:sp>
      <p:pic>
        <p:nvPicPr>
          <p:cNvPr id="2051" name="Picture 50" descr="P1150738.JPG">
            <a:extLst>
              <a:ext uri="{FF2B5EF4-FFF2-40B4-BE49-F238E27FC236}">
                <a16:creationId xmlns:a16="http://schemas.microsoft.com/office/drawing/2014/main" id="{DB13ADCE-F20C-4119-8B4A-15772756B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854" y="3854592"/>
            <a:ext cx="1950647" cy="244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80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958B-246A-44D6-8BF7-AFEF37C68076}"/>
              </a:ext>
            </a:extLst>
          </p:cNvPr>
          <p:cNvSpPr>
            <a:spLocks noGrp="1"/>
          </p:cNvSpPr>
          <p:nvPr>
            <p:ph type="title"/>
          </p:nvPr>
        </p:nvSpPr>
        <p:spPr>
          <a:xfrm>
            <a:off x="643598" y="235634"/>
            <a:ext cx="10396882" cy="481818"/>
          </a:xfrm>
        </p:spPr>
        <p:txBody>
          <a:bodyPr>
            <a:normAutofit fontScale="90000"/>
          </a:bodyPr>
          <a:lstStyle/>
          <a:p>
            <a:pPr algn="ctr"/>
            <a:r>
              <a:rPr lang="en-GB" u="sng" dirty="0"/>
              <a:t>Land based activities:</a:t>
            </a:r>
          </a:p>
        </p:txBody>
      </p:sp>
      <p:pic>
        <p:nvPicPr>
          <p:cNvPr id="4" name="Content Placeholder 3">
            <a:extLst>
              <a:ext uri="{FF2B5EF4-FFF2-40B4-BE49-F238E27FC236}">
                <a16:creationId xmlns:a16="http://schemas.microsoft.com/office/drawing/2014/main" id="{26A80CB4-3470-4210-86E2-615EA82CB333}"/>
              </a:ext>
            </a:extLst>
          </p:cNvPr>
          <p:cNvPicPr>
            <a:picLocks noGrp="1" noChangeAspect="1"/>
          </p:cNvPicPr>
          <p:nvPr>
            <p:ph sz="quarter" idx="13"/>
          </p:nvPr>
        </p:nvPicPr>
        <p:blipFill>
          <a:blip r:embed="rId2"/>
          <a:stretch>
            <a:fillRect/>
          </a:stretch>
        </p:blipFill>
        <p:spPr>
          <a:xfrm>
            <a:off x="436098" y="968512"/>
            <a:ext cx="10396882" cy="2460488"/>
          </a:xfrm>
          <a:prstGeom prst="rect">
            <a:avLst/>
          </a:prstGeom>
        </p:spPr>
      </p:pic>
      <p:sp>
        <p:nvSpPr>
          <p:cNvPr id="5" name="Rectangle 4">
            <a:extLst>
              <a:ext uri="{FF2B5EF4-FFF2-40B4-BE49-F238E27FC236}">
                <a16:creationId xmlns:a16="http://schemas.microsoft.com/office/drawing/2014/main" id="{3BDF8A51-D2E0-4164-BBC5-33A801BB853B}"/>
              </a:ext>
            </a:extLst>
          </p:cNvPr>
          <p:cNvSpPr/>
          <p:nvPr/>
        </p:nvSpPr>
        <p:spPr>
          <a:xfrm>
            <a:off x="4046806" y="3429000"/>
            <a:ext cx="6993674" cy="1508105"/>
          </a:xfrm>
          <a:prstGeom prst="rect">
            <a:avLst/>
          </a:prstGeom>
        </p:spPr>
        <p:txBody>
          <a:bodyPr wrap="square">
            <a:spAutoFit/>
          </a:bodyPr>
          <a:lstStyle/>
          <a:p>
            <a:r>
              <a:rPr lang="en-GB" sz="2000" b="1" dirty="0">
                <a:latin typeface="Calibri" panose="020F0502020204030204" pitchFamily="34" charset="0"/>
                <a:ea typeface="Calibri" panose="020F0502020204030204" pitchFamily="34" charset="0"/>
                <a:cs typeface="Tahoma" panose="020B0604030504040204" pitchFamily="34" charset="0"/>
              </a:rPr>
              <a:t>Bush Craft </a:t>
            </a:r>
            <a:r>
              <a:rPr lang="en-GB" dirty="0">
                <a:latin typeface="Calibri" panose="020F0502020204030204" pitchFamily="34" charset="0"/>
                <a:ea typeface="Calibri" panose="020F0502020204030204" pitchFamily="34" charset="0"/>
                <a:cs typeface="Tahoma" panose="020B0604030504040204" pitchFamily="34" charset="0"/>
              </a:rPr>
              <a:t>sessions covers a selection of skills than can include plant and tree identification, animal tracking, natural shelter building, fire lighting, leave no trace and environmental awareness. The participants focus on learning how the environment can be used in a sustainable manor whilst learning wood land skills.</a:t>
            </a:r>
            <a:endParaRPr lang="en-GB" dirty="0"/>
          </a:p>
        </p:txBody>
      </p:sp>
      <p:pic>
        <p:nvPicPr>
          <p:cNvPr id="3074" name="Picture 36" descr="http://newsimg.bbc.co.uk/media/images/47419000/jpg/_47419505_bushcraft_landward_512288.jpg">
            <a:extLst>
              <a:ext uri="{FF2B5EF4-FFF2-40B4-BE49-F238E27FC236}">
                <a16:creationId xmlns:a16="http://schemas.microsoft.com/office/drawing/2014/main" id="{9E318583-872C-4F11-AC03-2AB4E5FAD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19" y="3182927"/>
            <a:ext cx="3444823" cy="193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EFC9822-CDBF-443B-9994-823BE310163D}"/>
              </a:ext>
            </a:extLst>
          </p:cNvPr>
          <p:cNvPicPr>
            <a:picLocks noChangeAspect="1"/>
          </p:cNvPicPr>
          <p:nvPr/>
        </p:nvPicPr>
        <p:blipFill>
          <a:blip r:embed="rId4"/>
          <a:stretch>
            <a:fillRect/>
          </a:stretch>
        </p:blipFill>
        <p:spPr>
          <a:xfrm>
            <a:off x="9021422" y="4937105"/>
            <a:ext cx="2317140" cy="1303205"/>
          </a:xfrm>
          <a:prstGeom prst="rect">
            <a:avLst/>
          </a:prstGeom>
        </p:spPr>
      </p:pic>
    </p:spTree>
    <p:extLst>
      <p:ext uri="{BB962C8B-B14F-4D97-AF65-F5344CB8AC3E}">
        <p14:creationId xmlns:p14="http://schemas.microsoft.com/office/powerpoint/2010/main" val="178584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6837-50C7-4361-8FEE-CC94E12312C7}"/>
              </a:ext>
            </a:extLst>
          </p:cNvPr>
          <p:cNvSpPr>
            <a:spLocks noGrp="1"/>
          </p:cNvSpPr>
          <p:nvPr>
            <p:ph type="title"/>
          </p:nvPr>
        </p:nvSpPr>
        <p:spPr>
          <a:xfrm>
            <a:off x="685801" y="685801"/>
            <a:ext cx="10396882" cy="202096"/>
          </a:xfrm>
        </p:spPr>
        <p:txBody>
          <a:bodyPr>
            <a:normAutofit fontScale="90000"/>
          </a:bodyPr>
          <a:lstStyle/>
          <a:p>
            <a:pPr algn="ctr"/>
            <a:r>
              <a:rPr lang="en-GB" u="sng" dirty="0"/>
              <a:t>Night time activities:</a:t>
            </a:r>
          </a:p>
        </p:txBody>
      </p:sp>
      <p:graphicFrame>
        <p:nvGraphicFramePr>
          <p:cNvPr id="7" name="Content Placeholder 6">
            <a:extLst>
              <a:ext uri="{FF2B5EF4-FFF2-40B4-BE49-F238E27FC236}">
                <a16:creationId xmlns:a16="http://schemas.microsoft.com/office/drawing/2014/main" id="{4C3CF2B7-B055-4F2D-A430-84F117D7F779}"/>
              </a:ext>
            </a:extLst>
          </p:cNvPr>
          <p:cNvGraphicFramePr>
            <a:graphicFrameLocks noGrp="1"/>
          </p:cNvGraphicFramePr>
          <p:nvPr>
            <p:ph sz="quarter" idx="13"/>
            <p:extLst>
              <p:ext uri="{D42A27DB-BD31-4B8C-83A1-F6EECF244321}">
                <p14:modId xmlns:p14="http://schemas.microsoft.com/office/powerpoint/2010/main" val="4187144181"/>
              </p:ext>
            </p:extLst>
          </p:nvPr>
        </p:nvGraphicFramePr>
        <p:xfrm>
          <a:off x="500270" y="1255367"/>
          <a:ext cx="10394952" cy="4079240"/>
        </p:xfrm>
        <a:graphic>
          <a:graphicData uri="http://schemas.openxmlformats.org/drawingml/2006/table">
            <a:tbl>
              <a:tblPr firstRow="1" bandRow="1">
                <a:tableStyleId>{5C22544A-7EE6-4342-B048-85BDC9FD1C3A}</a:tableStyleId>
              </a:tblPr>
              <a:tblGrid>
                <a:gridCol w="2598738">
                  <a:extLst>
                    <a:ext uri="{9D8B030D-6E8A-4147-A177-3AD203B41FA5}">
                      <a16:colId xmlns:a16="http://schemas.microsoft.com/office/drawing/2014/main" val="2455507188"/>
                    </a:ext>
                  </a:extLst>
                </a:gridCol>
                <a:gridCol w="2598738">
                  <a:extLst>
                    <a:ext uri="{9D8B030D-6E8A-4147-A177-3AD203B41FA5}">
                      <a16:colId xmlns:a16="http://schemas.microsoft.com/office/drawing/2014/main" val="3750850286"/>
                    </a:ext>
                  </a:extLst>
                </a:gridCol>
                <a:gridCol w="2598738">
                  <a:extLst>
                    <a:ext uri="{9D8B030D-6E8A-4147-A177-3AD203B41FA5}">
                      <a16:colId xmlns:a16="http://schemas.microsoft.com/office/drawing/2014/main" val="3316220867"/>
                    </a:ext>
                  </a:extLst>
                </a:gridCol>
                <a:gridCol w="2598738">
                  <a:extLst>
                    <a:ext uri="{9D8B030D-6E8A-4147-A177-3AD203B41FA5}">
                      <a16:colId xmlns:a16="http://schemas.microsoft.com/office/drawing/2014/main" val="3057331824"/>
                    </a:ext>
                  </a:extLst>
                </a:gridCol>
              </a:tblGrid>
              <a:tr h="370840">
                <a:tc>
                  <a:txBody>
                    <a:bodyPr/>
                    <a:lstStyle/>
                    <a:p>
                      <a:pPr algn="ctr"/>
                      <a:r>
                        <a:rPr lang="en-GB" dirty="0">
                          <a:latin typeface="Calibri" panose="020F0502020204030204" pitchFamily="34" charset="0"/>
                          <a:cs typeface="Calibri" panose="020F0502020204030204" pitchFamily="34" charset="0"/>
                        </a:rPr>
                        <a:t>ACTIVITY</a:t>
                      </a:r>
                    </a:p>
                  </a:txBody>
                  <a:tcPr/>
                </a:tc>
                <a:tc>
                  <a:txBody>
                    <a:bodyPr/>
                    <a:lstStyle/>
                    <a:p>
                      <a:pPr algn="ctr"/>
                      <a:r>
                        <a:rPr lang="en-GB" dirty="0">
                          <a:latin typeface="Calibri" panose="020F0502020204030204" pitchFamily="34" charset="0"/>
                          <a:cs typeface="Calibri" panose="020F0502020204030204" pitchFamily="34" charset="0"/>
                        </a:rPr>
                        <a:t>YES</a:t>
                      </a:r>
                    </a:p>
                  </a:txBody>
                  <a:tcPr/>
                </a:tc>
                <a:tc>
                  <a:txBody>
                    <a:bodyPr/>
                    <a:lstStyle/>
                    <a:p>
                      <a:pPr algn="ctr"/>
                      <a:r>
                        <a:rPr lang="en-GB" dirty="0">
                          <a:latin typeface="Calibri" panose="020F0502020204030204" pitchFamily="34" charset="0"/>
                          <a:cs typeface="Calibri" panose="020F0502020204030204" pitchFamily="34" charset="0"/>
                        </a:rPr>
                        <a:t>NO</a:t>
                      </a:r>
                    </a:p>
                  </a:txBody>
                  <a:tcPr/>
                </a:tc>
                <a:tc>
                  <a:txBody>
                    <a:bodyPr/>
                    <a:lstStyle/>
                    <a:p>
                      <a:pPr algn="ctr"/>
                      <a:r>
                        <a:rPr lang="en-GB" dirty="0">
                          <a:latin typeface="Calibri" panose="020F0502020204030204" pitchFamily="34" charset="0"/>
                          <a:cs typeface="Calibri" panose="020F0502020204030204" pitchFamily="34" charset="0"/>
                        </a:rPr>
                        <a:t>MAYBE</a:t>
                      </a:r>
                    </a:p>
                  </a:txBody>
                  <a:tcPr/>
                </a:tc>
                <a:extLst>
                  <a:ext uri="{0D108BD9-81ED-4DB2-BD59-A6C34878D82A}">
                    <a16:rowId xmlns:a16="http://schemas.microsoft.com/office/drawing/2014/main" val="1575084758"/>
                  </a:ext>
                </a:extLst>
              </a:tr>
              <a:tr h="370840">
                <a:tc>
                  <a:txBody>
                    <a:bodyPr/>
                    <a:lstStyle/>
                    <a:p>
                      <a:pPr algn="l"/>
                      <a:r>
                        <a:rPr lang="en-GB" dirty="0">
                          <a:solidFill>
                            <a:schemeClr val="tx1"/>
                          </a:solidFill>
                        </a:rPr>
                        <a:t>LGH Olympics</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37976814"/>
                  </a:ext>
                </a:extLst>
              </a:tr>
              <a:tr h="370840">
                <a:tc>
                  <a:txBody>
                    <a:bodyPr/>
                    <a:lstStyle/>
                    <a:p>
                      <a:pPr algn="l"/>
                      <a:r>
                        <a:rPr lang="en-GB" dirty="0">
                          <a:solidFill>
                            <a:schemeClr val="tx1"/>
                          </a:solidFill>
                        </a:rPr>
                        <a:t>Talent Show</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16684342"/>
                  </a:ext>
                </a:extLst>
              </a:tr>
              <a:tr h="370840">
                <a:tc>
                  <a:txBody>
                    <a:bodyPr/>
                    <a:lstStyle/>
                    <a:p>
                      <a:pPr algn="l"/>
                      <a:r>
                        <a:rPr lang="en-GB" dirty="0">
                          <a:solidFill>
                            <a:schemeClr val="tx1"/>
                          </a:solidFill>
                        </a:rPr>
                        <a:t>Scavenger Hunt</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48165157"/>
                  </a:ext>
                </a:extLst>
              </a:tr>
              <a:tr h="370840">
                <a:tc>
                  <a:txBody>
                    <a:bodyPr/>
                    <a:lstStyle/>
                    <a:p>
                      <a:pPr algn="l"/>
                      <a:r>
                        <a:rPr lang="en-GB" dirty="0">
                          <a:solidFill>
                            <a:schemeClr val="tx1"/>
                          </a:solidFill>
                        </a:rPr>
                        <a:t>Night Walk</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42005225"/>
                  </a:ext>
                </a:extLst>
              </a:tr>
              <a:tr h="370840">
                <a:tc>
                  <a:txBody>
                    <a:bodyPr/>
                    <a:lstStyle/>
                    <a:p>
                      <a:pPr algn="l"/>
                      <a:r>
                        <a:rPr lang="en-GB" dirty="0">
                          <a:solidFill>
                            <a:schemeClr val="tx1"/>
                          </a:solidFill>
                        </a:rPr>
                        <a:t>Village Quiz</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97543307"/>
                  </a:ext>
                </a:extLst>
              </a:tr>
              <a:tr h="370840">
                <a:tc>
                  <a:txBody>
                    <a:bodyPr/>
                    <a:lstStyle/>
                    <a:p>
                      <a:pPr algn="l"/>
                      <a:r>
                        <a:rPr lang="en-GB" dirty="0">
                          <a:solidFill>
                            <a:srgbClr val="FF0000"/>
                          </a:solidFill>
                        </a:rPr>
                        <a:t>Water Slide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03075106"/>
                  </a:ext>
                </a:extLst>
              </a:tr>
              <a:tr h="370840">
                <a:tc>
                  <a:txBody>
                    <a:bodyPr/>
                    <a:lstStyle/>
                    <a:p>
                      <a:pPr algn="l"/>
                      <a:r>
                        <a:rPr lang="en-GB" dirty="0">
                          <a:solidFill>
                            <a:schemeClr val="tx1"/>
                          </a:solidFill>
                        </a:rPr>
                        <a:t>Disco</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7245563"/>
                  </a:ext>
                </a:extLst>
              </a:tr>
              <a:tr h="370840">
                <a:tc>
                  <a:txBody>
                    <a:bodyPr/>
                    <a:lstStyle/>
                    <a:p>
                      <a:pPr algn="l"/>
                      <a:r>
                        <a:rPr lang="en-GB" dirty="0">
                          <a:solidFill>
                            <a:srgbClr val="FF0000"/>
                          </a:solidFill>
                        </a:rPr>
                        <a:t>Night Line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22318461"/>
                  </a:ext>
                </a:extLst>
              </a:tr>
              <a:tr h="370840">
                <a:tc>
                  <a:txBody>
                    <a:bodyPr/>
                    <a:lstStyle/>
                    <a:p>
                      <a:pPr algn="l"/>
                      <a:r>
                        <a:rPr lang="en-GB" dirty="0">
                          <a:solidFill>
                            <a:srgbClr val="FF0000"/>
                          </a:solidFill>
                        </a:rPr>
                        <a:t>Egg</a:t>
                      </a:r>
                      <a:r>
                        <a:rPr lang="en-GB" baseline="0" dirty="0">
                          <a:solidFill>
                            <a:srgbClr val="FF0000"/>
                          </a:solidFill>
                        </a:rPr>
                        <a:t> Drop</a:t>
                      </a:r>
                      <a:endParaRPr lang="en-GB" dirty="0">
                        <a:solidFill>
                          <a:srgbClr val="FF0000"/>
                        </a:solidFill>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84485297"/>
                  </a:ext>
                </a:extLst>
              </a:tr>
              <a:tr h="370840">
                <a:tc>
                  <a:txBody>
                    <a:bodyPr/>
                    <a:lstStyle/>
                    <a:p>
                      <a:pPr algn="l"/>
                      <a:r>
                        <a:rPr lang="en-GB" dirty="0">
                          <a:solidFill>
                            <a:srgbClr val="FF0000"/>
                          </a:solidFill>
                        </a:rPr>
                        <a:t>Robot Wars</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3444370"/>
                  </a:ext>
                </a:extLst>
              </a:tr>
            </a:tbl>
          </a:graphicData>
        </a:graphic>
      </p:graphicFrame>
    </p:spTree>
    <p:extLst>
      <p:ext uri="{BB962C8B-B14F-4D97-AF65-F5344CB8AC3E}">
        <p14:creationId xmlns:p14="http://schemas.microsoft.com/office/powerpoint/2010/main" val="17851411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36</TotalTime>
  <Words>609</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Impact</vt:lpstr>
      <vt:lpstr>Tahoma</vt:lpstr>
      <vt:lpstr>Times New Roman</vt:lpstr>
      <vt:lpstr>Main Event</vt:lpstr>
      <vt:lpstr>Lochgoilhead Activities</vt:lpstr>
      <vt:lpstr>Water Based Activities</vt:lpstr>
      <vt:lpstr>Water Based Activities:</vt:lpstr>
      <vt:lpstr>Land based activities:</vt:lpstr>
      <vt:lpstr>Land based activities:</vt:lpstr>
      <vt:lpstr>Land based activities:</vt:lpstr>
      <vt:lpstr>Night time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Lochgoilhead Activities</dc:title>
  <dc:creator>claire herrity</dc:creator>
  <cp:lastModifiedBy>claire herrity</cp:lastModifiedBy>
  <cp:revision>10</cp:revision>
  <dcterms:created xsi:type="dcterms:W3CDTF">2018-02-11T20:32:26Z</dcterms:created>
  <dcterms:modified xsi:type="dcterms:W3CDTF">2018-02-11T21:11:39Z</dcterms:modified>
</cp:coreProperties>
</file>