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497" r:id="rId3"/>
    <p:sldId id="530" r:id="rId4"/>
    <p:sldId id="502" r:id="rId5"/>
    <p:sldId id="265" r:id="rId6"/>
    <p:sldId id="532" r:id="rId7"/>
    <p:sldId id="276" r:id="rId8"/>
    <p:sldId id="541" r:id="rId9"/>
    <p:sldId id="279" r:id="rId10"/>
    <p:sldId id="284" r:id="rId11"/>
    <p:sldId id="499" r:id="rId12"/>
    <p:sldId id="282" r:id="rId13"/>
    <p:sldId id="543" r:id="rId14"/>
    <p:sldId id="285" r:id="rId15"/>
    <p:sldId id="286" r:id="rId16"/>
    <p:sldId id="287" r:id="rId17"/>
    <p:sldId id="449" r:id="rId18"/>
    <p:sldId id="450" r:id="rId19"/>
    <p:sldId id="451" r:id="rId20"/>
    <p:sldId id="470" r:id="rId21"/>
    <p:sldId id="471" r:id="rId22"/>
    <p:sldId id="472" r:id="rId23"/>
    <p:sldId id="473" r:id="rId24"/>
    <p:sldId id="474" r:id="rId25"/>
    <p:sldId id="475" r:id="rId26"/>
    <p:sldId id="476" r:id="rId27"/>
    <p:sldId id="535" r:id="rId28"/>
    <p:sldId id="477" r:id="rId29"/>
    <p:sldId id="267" r:id="rId30"/>
    <p:sldId id="536" r:id="rId31"/>
    <p:sldId id="537" r:id="rId32"/>
    <p:sldId id="538" r:id="rId33"/>
    <p:sldId id="539" r:id="rId34"/>
    <p:sldId id="540" r:id="rId35"/>
    <p:sldId id="542" r:id="rId36"/>
    <p:sldId id="2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E9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A02B4-30A4-4F18-BF51-1D13CCB69874}" v="18" dt="2023-06-22T11:36:46.599"/>
  </p1510:revLst>
</p1510:revInfo>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2848" autoAdjust="0"/>
  </p:normalViewPr>
  <p:slideViewPr>
    <p:cSldViewPr snapToGrid="0">
      <p:cViewPr varScale="1">
        <p:scale>
          <a:sx n="59" d="100"/>
          <a:sy n="59" d="100"/>
        </p:scale>
        <p:origin x="528" y="48"/>
      </p:cViewPr>
      <p:guideLst/>
    </p:cSldViewPr>
  </p:slideViewPr>
  <p:outlineViewPr>
    <p:cViewPr>
      <p:scale>
        <a:sx n="33" d="100"/>
        <a:sy n="33" d="100"/>
      </p:scale>
      <p:origin x="0" y="-9468"/>
    </p:cViewPr>
  </p:outlin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696C3-6DC6-4A7E-ADF6-8B44C84279D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3C6A36F-C862-4A1B-BFE2-25B0F0EB417D}">
      <dgm:prSet/>
      <dgm:spPr/>
      <dgm:t>
        <a:bodyPr/>
        <a:lstStyle/>
        <a:p>
          <a:r>
            <a:rPr lang="en-GB"/>
            <a:t>Interdisciplinary</a:t>
          </a:r>
          <a:endParaRPr lang="en-US"/>
        </a:p>
      </dgm:t>
    </dgm:pt>
    <dgm:pt modelId="{BE9197DA-95BC-4A74-A8FF-67BA9CD0E9DD}" type="parTrans" cxnId="{6126DF6A-6DE8-4DCF-A993-AE23AB640EA6}">
      <dgm:prSet/>
      <dgm:spPr/>
      <dgm:t>
        <a:bodyPr/>
        <a:lstStyle/>
        <a:p>
          <a:endParaRPr lang="en-US"/>
        </a:p>
      </dgm:t>
    </dgm:pt>
    <dgm:pt modelId="{77EE99EA-D80D-40CE-AF10-A9AA7DC7C36B}" type="sibTrans" cxnId="{6126DF6A-6DE8-4DCF-A993-AE23AB640EA6}">
      <dgm:prSet/>
      <dgm:spPr/>
      <dgm:t>
        <a:bodyPr/>
        <a:lstStyle/>
        <a:p>
          <a:endParaRPr lang="en-US"/>
        </a:p>
      </dgm:t>
    </dgm:pt>
    <dgm:pt modelId="{3487DF54-054F-4D7C-8C58-DC133E419508}">
      <dgm:prSet/>
      <dgm:spPr/>
      <dgm:t>
        <a:bodyPr/>
        <a:lstStyle/>
        <a:p>
          <a:r>
            <a:rPr lang="en-GB" dirty="0"/>
            <a:t>Open-ended exploration but within constraints</a:t>
          </a:r>
          <a:endParaRPr lang="en-US" dirty="0"/>
        </a:p>
      </dgm:t>
    </dgm:pt>
    <dgm:pt modelId="{889D687E-54B8-420C-B777-73DF92B7713C}" type="parTrans" cxnId="{B2B7C534-1C5C-4B64-BDBB-00FECBFD2DC5}">
      <dgm:prSet/>
      <dgm:spPr/>
      <dgm:t>
        <a:bodyPr/>
        <a:lstStyle/>
        <a:p>
          <a:endParaRPr lang="en-US"/>
        </a:p>
      </dgm:t>
    </dgm:pt>
    <dgm:pt modelId="{8B0072DF-3EB8-4900-AFEC-DA71D204F24E}" type="sibTrans" cxnId="{B2B7C534-1C5C-4B64-BDBB-00FECBFD2DC5}">
      <dgm:prSet/>
      <dgm:spPr/>
      <dgm:t>
        <a:bodyPr/>
        <a:lstStyle/>
        <a:p>
          <a:endParaRPr lang="en-US"/>
        </a:p>
      </dgm:t>
    </dgm:pt>
    <dgm:pt modelId="{1412B304-3720-4E9D-B60C-B116A2F200F5}">
      <dgm:prSet/>
      <dgm:spPr/>
      <dgm:t>
        <a:bodyPr/>
        <a:lstStyle/>
        <a:p>
          <a:r>
            <a:rPr lang="en-GB"/>
            <a:t>Stimulates curiosity</a:t>
          </a:r>
          <a:endParaRPr lang="en-US"/>
        </a:p>
      </dgm:t>
    </dgm:pt>
    <dgm:pt modelId="{6236945E-7BC1-45D6-9A4D-1309A4725D83}" type="parTrans" cxnId="{D794D6BE-986F-48F5-993D-F946BF5099B1}">
      <dgm:prSet/>
      <dgm:spPr/>
      <dgm:t>
        <a:bodyPr/>
        <a:lstStyle/>
        <a:p>
          <a:endParaRPr lang="en-US"/>
        </a:p>
      </dgm:t>
    </dgm:pt>
    <dgm:pt modelId="{6BB9AB79-1685-46CA-A814-0127A1CFC74B}" type="sibTrans" cxnId="{D794D6BE-986F-48F5-993D-F946BF5099B1}">
      <dgm:prSet/>
      <dgm:spPr/>
      <dgm:t>
        <a:bodyPr/>
        <a:lstStyle/>
        <a:p>
          <a:endParaRPr lang="en-US"/>
        </a:p>
      </dgm:t>
    </dgm:pt>
    <dgm:pt modelId="{4D5A8540-3876-406A-BD61-0F5C8F43E1F7}">
      <dgm:prSet/>
      <dgm:spPr/>
      <dgm:t>
        <a:bodyPr/>
        <a:lstStyle/>
        <a:p>
          <a:r>
            <a:rPr lang="en-GB"/>
            <a:t>Draws on Prior learning</a:t>
          </a:r>
          <a:endParaRPr lang="en-US"/>
        </a:p>
      </dgm:t>
    </dgm:pt>
    <dgm:pt modelId="{27FA5438-D675-4A5D-8FC5-59F5DE036172}" type="parTrans" cxnId="{531E29CF-3275-4027-A319-97996F89B1B3}">
      <dgm:prSet/>
      <dgm:spPr/>
      <dgm:t>
        <a:bodyPr/>
        <a:lstStyle/>
        <a:p>
          <a:endParaRPr lang="en-US"/>
        </a:p>
      </dgm:t>
    </dgm:pt>
    <dgm:pt modelId="{9A6EDD9D-A7E3-42D9-8BED-E70081340402}" type="sibTrans" cxnId="{531E29CF-3275-4027-A319-97996F89B1B3}">
      <dgm:prSet/>
      <dgm:spPr/>
      <dgm:t>
        <a:bodyPr/>
        <a:lstStyle/>
        <a:p>
          <a:endParaRPr lang="en-US"/>
        </a:p>
      </dgm:t>
    </dgm:pt>
    <dgm:pt modelId="{5C172D95-1924-46A9-BD85-335531AD79FB}" type="pres">
      <dgm:prSet presAssocID="{40E696C3-6DC6-4A7E-ADF6-8B44C84279DC}" presName="vert0" presStyleCnt="0">
        <dgm:presLayoutVars>
          <dgm:dir/>
          <dgm:animOne val="branch"/>
          <dgm:animLvl val="lvl"/>
        </dgm:presLayoutVars>
      </dgm:prSet>
      <dgm:spPr/>
    </dgm:pt>
    <dgm:pt modelId="{C7073815-613B-477E-8770-AA2D8A716D78}" type="pres">
      <dgm:prSet presAssocID="{03C6A36F-C862-4A1B-BFE2-25B0F0EB417D}" presName="thickLine" presStyleLbl="alignNode1" presStyleIdx="0" presStyleCnt="4"/>
      <dgm:spPr/>
    </dgm:pt>
    <dgm:pt modelId="{AB4BBBC8-D174-451A-B353-BE1987278853}" type="pres">
      <dgm:prSet presAssocID="{03C6A36F-C862-4A1B-BFE2-25B0F0EB417D}" presName="horz1" presStyleCnt="0"/>
      <dgm:spPr/>
    </dgm:pt>
    <dgm:pt modelId="{8003A6D8-3214-41F5-8A62-8D948ACF4B67}" type="pres">
      <dgm:prSet presAssocID="{03C6A36F-C862-4A1B-BFE2-25B0F0EB417D}" presName="tx1" presStyleLbl="revTx" presStyleIdx="0" presStyleCnt="4"/>
      <dgm:spPr/>
    </dgm:pt>
    <dgm:pt modelId="{1E8DCDCC-EA74-4FA7-933C-2DE612BC354A}" type="pres">
      <dgm:prSet presAssocID="{03C6A36F-C862-4A1B-BFE2-25B0F0EB417D}" presName="vert1" presStyleCnt="0"/>
      <dgm:spPr/>
    </dgm:pt>
    <dgm:pt modelId="{1150F47F-8070-478A-9CBE-C843EBC3926D}" type="pres">
      <dgm:prSet presAssocID="{3487DF54-054F-4D7C-8C58-DC133E419508}" presName="thickLine" presStyleLbl="alignNode1" presStyleIdx="1" presStyleCnt="4"/>
      <dgm:spPr/>
    </dgm:pt>
    <dgm:pt modelId="{BD83C750-71EB-4A6F-A345-0EC6A50EBA42}" type="pres">
      <dgm:prSet presAssocID="{3487DF54-054F-4D7C-8C58-DC133E419508}" presName="horz1" presStyleCnt="0"/>
      <dgm:spPr/>
    </dgm:pt>
    <dgm:pt modelId="{823AF411-CEAF-40B0-9B02-7EA2E20B4292}" type="pres">
      <dgm:prSet presAssocID="{3487DF54-054F-4D7C-8C58-DC133E419508}" presName="tx1" presStyleLbl="revTx" presStyleIdx="1" presStyleCnt="4"/>
      <dgm:spPr/>
    </dgm:pt>
    <dgm:pt modelId="{B27119EA-3E61-42A9-8519-EC7E1F18105C}" type="pres">
      <dgm:prSet presAssocID="{3487DF54-054F-4D7C-8C58-DC133E419508}" presName="vert1" presStyleCnt="0"/>
      <dgm:spPr/>
    </dgm:pt>
    <dgm:pt modelId="{4CA7FE69-2657-4403-B1DF-698DDB1CBA83}" type="pres">
      <dgm:prSet presAssocID="{1412B304-3720-4E9D-B60C-B116A2F200F5}" presName="thickLine" presStyleLbl="alignNode1" presStyleIdx="2" presStyleCnt="4"/>
      <dgm:spPr/>
    </dgm:pt>
    <dgm:pt modelId="{848B12A6-0A3C-41BF-B811-01A744D33EEB}" type="pres">
      <dgm:prSet presAssocID="{1412B304-3720-4E9D-B60C-B116A2F200F5}" presName="horz1" presStyleCnt="0"/>
      <dgm:spPr/>
    </dgm:pt>
    <dgm:pt modelId="{9C94DD6A-77AF-458E-A9BD-AFDD93762728}" type="pres">
      <dgm:prSet presAssocID="{1412B304-3720-4E9D-B60C-B116A2F200F5}" presName="tx1" presStyleLbl="revTx" presStyleIdx="2" presStyleCnt="4"/>
      <dgm:spPr/>
    </dgm:pt>
    <dgm:pt modelId="{F9E94804-2B85-4C41-B29A-B1416ED0F141}" type="pres">
      <dgm:prSet presAssocID="{1412B304-3720-4E9D-B60C-B116A2F200F5}" presName="vert1" presStyleCnt="0"/>
      <dgm:spPr/>
    </dgm:pt>
    <dgm:pt modelId="{333A0731-D33C-485F-A254-AB2956972CA2}" type="pres">
      <dgm:prSet presAssocID="{4D5A8540-3876-406A-BD61-0F5C8F43E1F7}" presName="thickLine" presStyleLbl="alignNode1" presStyleIdx="3" presStyleCnt="4"/>
      <dgm:spPr/>
    </dgm:pt>
    <dgm:pt modelId="{E1AA8F9C-D995-4704-9795-6129CD7D7418}" type="pres">
      <dgm:prSet presAssocID="{4D5A8540-3876-406A-BD61-0F5C8F43E1F7}" presName="horz1" presStyleCnt="0"/>
      <dgm:spPr/>
    </dgm:pt>
    <dgm:pt modelId="{AC507A2B-E58E-4C58-AA6E-5C6A366FFB7B}" type="pres">
      <dgm:prSet presAssocID="{4D5A8540-3876-406A-BD61-0F5C8F43E1F7}" presName="tx1" presStyleLbl="revTx" presStyleIdx="3" presStyleCnt="4"/>
      <dgm:spPr/>
    </dgm:pt>
    <dgm:pt modelId="{22A6A465-E8FB-4F25-A9CC-ECBB45766A03}" type="pres">
      <dgm:prSet presAssocID="{4D5A8540-3876-406A-BD61-0F5C8F43E1F7}" presName="vert1" presStyleCnt="0"/>
      <dgm:spPr/>
    </dgm:pt>
  </dgm:ptLst>
  <dgm:cxnLst>
    <dgm:cxn modelId="{CEDF5819-3295-4CED-8013-C1F1E3194894}" type="presOf" srcId="{03C6A36F-C862-4A1B-BFE2-25B0F0EB417D}" destId="{8003A6D8-3214-41F5-8A62-8D948ACF4B67}" srcOrd="0" destOrd="0" presId="urn:microsoft.com/office/officeart/2008/layout/LinedList"/>
    <dgm:cxn modelId="{B2B7C534-1C5C-4B64-BDBB-00FECBFD2DC5}" srcId="{40E696C3-6DC6-4A7E-ADF6-8B44C84279DC}" destId="{3487DF54-054F-4D7C-8C58-DC133E419508}" srcOrd="1" destOrd="0" parTransId="{889D687E-54B8-420C-B777-73DF92B7713C}" sibTransId="{8B0072DF-3EB8-4900-AFEC-DA71D204F24E}"/>
    <dgm:cxn modelId="{74FE4537-56CB-4FBE-AB87-87578A9AA89B}" type="presOf" srcId="{4D5A8540-3876-406A-BD61-0F5C8F43E1F7}" destId="{AC507A2B-E58E-4C58-AA6E-5C6A366FFB7B}" srcOrd="0" destOrd="0" presId="urn:microsoft.com/office/officeart/2008/layout/LinedList"/>
    <dgm:cxn modelId="{009B9941-E4B6-4AA5-94D1-7166B525D8D5}" type="presOf" srcId="{3487DF54-054F-4D7C-8C58-DC133E419508}" destId="{823AF411-CEAF-40B0-9B02-7EA2E20B4292}" srcOrd="0" destOrd="0" presId="urn:microsoft.com/office/officeart/2008/layout/LinedList"/>
    <dgm:cxn modelId="{6126DF6A-6DE8-4DCF-A993-AE23AB640EA6}" srcId="{40E696C3-6DC6-4A7E-ADF6-8B44C84279DC}" destId="{03C6A36F-C862-4A1B-BFE2-25B0F0EB417D}" srcOrd="0" destOrd="0" parTransId="{BE9197DA-95BC-4A74-A8FF-67BA9CD0E9DD}" sibTransId="{77EE99EA-D80D-40CE-AF10-A9AA7DC7C36B}"/>
    <dgm:cxn modelId="{D794D6BE-986F-48F5-993D-F946BF5099B1}" srcId="{40E696C3-6DC6-4A7E-ADF6-8B44C84279DC}" destId="{1412B304-3720-4E9D-B60C-B116A2F200F5}" srcOrd="2" destOrd="0" parTransId="{6236945E-7BC1-45D6-9A4D-1309A4725D83}" sibTransId="{6BB9AB79-1685-46CA-A814-0127A1CFC74B}"/>
    <dgm:cxn modelId="{883A78CA-4DCF-48C5-A10A-D6683E7D8D72}" type="presOf" srcId="{1412B304-3720-4E9D-B60C-B116A2F200F5}" destId="{9C94DD6A-77AF-458E-A9BD-AFDD93762728}" srcOrd="0" destOrd="0" presId="urn:microsoft.com/office/officeart/2008/layout/LinedList"/>
    <dgm:cxn modelId="{531E29CF-3275-4027-A319-97996F89B1B3}" srcId="{40E696C3-6DC6-4A7E-ADF6-8B44C84279DC}" destId="{4D5A8540-3876-406A-BD61-0F5C8F43E1F7}" srcOrd="3" destOrd="0" parTransId="{27FA5438-D675-4A5D-8FC5-59F5DE036172}" sibTransId="{9A6EDD9D-A7E3-42D9-8BED-E70081340402}"/>
    <dgm:cxn modelId="{974788DF-BA63-4CA4-A7A0-89FA918E0D77}" type="presOf" srcId="{40E696C3-6DC6-4A7E-ADF6-8B44C84279DC}" destId="{5C172D95-1924-46A9-BD85-335531AD79FB}" srcOrd="0" destOrd="0" presId="urn:microsoft.com/office/officeart/2008/layout/LinedList"/>
    <dgm:cxn modelId="{8631F7FF-6A08-4657-9CFD-5D8C2D37EE16}" type="presParOf" srcId="{5C172D95-1924-46A9-BD85-335531AD79FB}" destId="{C7073815-613B-477E-8770-AA2D8A716D78}" srcOrd="0" destOrd="0" presId="urn:microsoft.com/office/officeart/2008/layout/LinedList"/>
    <dgm:cxn modelId="{6EF57420-4CBD-4A90-89C3-7F2A30C7CC8F}" type="presParOf" srcId="{5C172D95-1924-46A9-BD85-335531AD79FB}" destId="{AB4BBBC8-D174-451A-B353-BE1987278853}" srcOrd="1" destOrd="0" presId="urn:microsoft.com/office/officeart/2008/layout/LinedList"/>
    <dgm:cxn modelId="{E0AED649-8E73-4D9A-B71A-3EC6F704DE98}" type="presParOf" srcId="{AB4BBBC8-D174-451A-B353-BE1987278853}" destId="{8003A6D8-3214-41F5-8A62-8D948ACF4B67}" srcOrd="0" destOrd="0" presId="urn:microsoft.com/office/officeart/2008/layout/LinedList"/>
    <dgm:cxn modelId="{46043420-2F47-467E-91D6-FE4E98F7794B}" type="presParOf" srcId="{AB4BBBC8-D174-451A-B353-BE1987278853}" destId="{1E8DCDCC-EA74-4FA7-933C-2DE612BC354A}" srcOrd="1" destOrd="0" presId="urn:microsoft.com/office/officeart/2008/layout/LinedList"/>
    <dgm:cxn modelId="{6FAFAA96-690E-41FC-9C5A-EA31F067AB60}" type="presParOf" srcId="{5C172D95-1924-46A9-BD85-335531AD79FB}" destId="{1150F47F-8070-478A-9CBE-C843EBC3926D}" srcOrd="2" destOrd="0" presId="urn:microsoft.com/office/officeart/2008/layout/LinedList"/>
    <dgm:cxn modelId="{42212842-57B4-4697-9A5D-E539F84B0D9E}" type="presParOf" srcId="{5C172D95-1924-46A9-BD85-335531AD79FB}" destId="{BD83C750-71EB-4A6F-A345-0EC6A50EBA42}" srcOrd="3" destOrd="0" presId="urn:microsoft.com/office/officeart/2008/layout/LinedList"/>
    <dgm:cxn modelId="{E002CE9A-4700-4129-AE4C-DCABF83E2ACD}" type="presParOf" srcId="{BD83C750-71EB-4A6F-A345-0EC6A50EBA42}" destId="{823AF411-CEAF-40B0-9B02-7EA2E20B4292}" srcOrd="0" destOrd="0" presId="urn:microsoft.com/office/officeart/2008/layout/LinedList"/>
    <dgm:cxn modelId="{9ED844AB-C2F1-443F-A023-EE6727BDAEE8}" type="presParOf" srcId="{BD83C750-71EB-4A6F-A345-0EC6A50EBA42}" destId="{B27119EA-3E61-42A9-8519-EC7E1F18105C}" srcOrd="1" destOrd="0" presId="urn:microsoft.com/office/officeart/2008/layout/LinedList"/>
    <dgm:cxn modelId="{C9CFF478-090D-43CD-B3E0-CB69CC096631}" type="presParOf" srcId="{5C172D95-1924-46A9-BD85-335531AD79FB}" destId="{4CA7FE69-2657-4403-B1DF-698DDB1CBA83}" srcOrd="4" destOrd="0" presId="urn:microsoft.com/office/officeart/2008/layout/LinedList"/>
    <dgm:cxn modelId="{7FF270CC-180F-48C8-9EA3-D7AE0636EC07}" type="presParOf" srcId="{5C172D95-1924-46A9-BD85-335531AD79FB}" destId="{848B12A6-0A3C-41BF-B811-01A744D33EEB}" srcOrd="5" destOrd="0" presId="urn:microsoft.com/office/officeart/2008/layout/LinedList"/>
    <dgm:cxn modelId="{B88B08F7-A1E0-46B1-ADB8-64AB0F792F92}" type="presParOf" srcId="{848B12A6-0A3C-41BF-B811-01A744D33EEB}" destId="{9C94DD6A-77AF-458E-A9BD-AFDD93762728}" srcOrd="0" destOrd="0" presId="urn:microsoft.com/office/officeart/2008/layout/LinedList"/>
    <dgm:cxn modelId="{DDA608A1-27DF-49C9-B50C-4F435553C480}" type="presParOf" srcId="{848B12A6-0A3C-41BF-B811-01A744D33EEB}" destId="{F9E94804-2B85-4C41-B29A-B1416ED0F141}" srcOrd="1" destOrd="0" presId="urn:microsoft.com/office/officeart/2008/layout/LinedList"/>
    <dgm:cxn modelId="{C1F59463-9EB8-4E1B-B161-A84DD10F1DDA}" type="presParOf" srcId="{5C172D95-1924-46A9-BD85-335531AD79FB}" destId="{333A0731-D33C-485F-A254-AB2956972CA2}" srcOrd="6" destOrd="0" presId="urn:microsoft.com/office/officeart/2008/layout/LinedList"/>
    <dgm:cxn modelId="{3E9AE902-913E-4AE3-A2AE-EA2A16269C27}" type="presParOf" srcId="{5C172D95-1924-46A9-BD85-335531AD79FB}" destId="{E1AA8F9C-D995-4704-9795-6129CD7D7418}" srcOrd="7" destOrd="0" presId="urn:microsoft.com/office/officeart/2008/layout/LinedList"/>
    <dgm:cxn modelId="{960E0A1A-65E7-4A96-A245-7357D55A1AC2}" type="presParOf" srcId="{E1AA8F9C-D995-4704-9795-6129CD7D7418}" destId="{AC507A2B-E58E-4C58-AA6E-5C6A366FFB7B}" srcOrd="0" destOrd="0" presId="urn:microsoft.com/office/officeart/2008/layout/LinedList"/>
    <dgm:cxn modelId="{92B5977E-B361-41CE-8D05-003995797743}" type="presParOf" srcId="{E1AA8F9C-D995-4704-9795-6129CD7D7418}" destId="{22A6A465-E8FB-4F25-A9CC-ECBB45766A0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73815-613B-477E-8770-AA2D8A716D78}">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3A6D8-3214-41F5-8A62-8D948ACF4B67}">
      <dsp:nvSpPr>
        <dsp:cNvPr id="0" name=""/>
        <dsp:cNvSpPr/>
      </dsp:nvSpPr>
      <dsp:spPr>
        <a:xfrm>
          <a:off x="0" y="0"/>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Interdisciplinary</a:t>
          </a:r>
          <a:endParaRPr lang="en-US" sz="3000" kern="1200"/>
        </a:p>
      </dsp:txBody>
      <dsp:txXfrm>
        <a:off x="0" y="0"/>
        <a:ext cx="5181600" cy="1087834"/>
      </dsp:txXfrm>
    </dsp:sp>
    <dsp:sp modelId="{1150F47F-8070-478A-9CBE-C843EBC3926D}">
      <dsp:nvSpPr>
        <dsp:cNvPr id="0" name=""/>
        <dsp:cNvSpPr/>
      </dsp:nvSpPr>
      <dsp:spPr>
        <a:xfrm>
          <a:off x="0" y="108783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AF411-CEAF-40B0-9B02-7EA2E20B4292}">
      <dsp:nvSpPr>
        <dsp:cNvPr id="0" name=""/>
        <dsp:cNvSpPr/>
      </dsp:nvSpPr>
      <dsp:spPr>
        <a:xfrm>
          <a:off x="0" y="1087834"/>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dirty="0"/>
            <a:t>Open-ended exploration but within constraints</a:t>
          </a:r>
          <a:endParaRPr lang="en-US" sz="3000" kern="1200" dirty="0"/>
        </a:p>
      </dsp:txBody>
      <dsp:txXfrm>
        <a:off x="0" y="1087834"/>
        <a:ext cx="5181600" cy="1087834"/>
      </dsp:txXfrm>
    </dsp:sp>
    <dsp:sp modelId="{4CA7FE69-2657-4403-B1DF-698DDB1CBA83}">
      <dsp:nvSpPr>
        <dsp:cNvPr id="0" name=""/>
        <dsp:cNvSpPr/>
      </dsp:nvSpPr>
      <dsp:spPr>
        <a:xfrm>
          <a:off x="0" y="217566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94DD6A-77AF-458E-A9BD-AFDD93762728}">
      <dsp:nvSpPr>
        <dsp:cNvPr id="0" name=""/>
        <dsp:cNvSpPr/>
      </dsp:nvSpPr>
      <dsp:spPr>
        <a:xfrm>
          <a:off x="0" y="2175669"/>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Stimulates curiosity</a:t>
          </a:r>
          <a:endParaRPr lang="en-US" sz="3000" kern="1200"/>
        </a:p>
      </dsp:txBody>
      <dsp:txXfrm>
        <a:off x="0" y="2175669"/>
        <a:ext cx="5181600" cy="1087834"/>
      </dsp:txXfrm>
    </dsp:sp>
    <dsp:sp modelId="{333A0731-D33C-485F-A254-AB2956972CA2}">
      <dsp:nvSpPr>
        <dsp:cNvPr id="0" name=""/>
        <dsp:cNvSpPr/>
      </dsp:nvSpPr>
      <dsp:spPr>
        <a:xfrm>
          <a:off x="0" y="326350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07A2B-E58E-4C58-AA6E-5C6A366FFB7B}">
      <dsp:nvSpPr>
        <dsp:cNvPr id="0" name=""/>
        <dsp:cNvSpPr/>
      </dsp:nvSpPr>
      <dsp:spPr>
        <a:xfrm>
          <a:off x="0" y="3263503"/>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Draws on Prior learning</a:t>
          </a:r>
          <a:endParaRPr lang="en-US" sz="3000" kern="1200"/>
        </a:p>
      </dsp:txBody>
      <dsp:txXfrm>
        <a:off x="0" y="3263503"/>
        <a:ext cx="5181600" cy="10878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6C1EA-D0B1-4A9C-93F5-AAE52147436B}"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8315F-910E-4AE5-AAFA-59D652A50845}" type="slidenum">
              <a:rPr lang="en-GB" smtClean="0"/>
              <a:t>‹#›</a:t>
            </a:fld>
            <a:endParaRPr lang="en-GB"/>
          </a:p>
        </p:txBody>
      </p:sp>
    </p:spTree>
    <p:extLst>
      <p:ext uri="{BB962C8B-B14F-4D97-AF65-F5344CB8AC3E}">
        <p14:creationId xmlns:p14="http://schemas.microsoft.com/office/powerpoint/2010/main" val="127565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28315F-910E-4AE5-AAFA-59D652A50845}" type="slidenum">
              <a:rPr lang="en-GB" smtClean="0"/>
              <a:t>1</a:t>
            </a:fld>
            <a:endParaRPr lang="en-GB"/>
          </a:p>
        </p:txBody>
      </p:sp>
    </p:spTree>
    <p:extLst>
      <p:ext uri="{BB962C8B-B14F-4D97-AF65-F5344CB8AC3E}">
        <p14:creationId xmlns:p14="http://schemas.microsoft.com/office/powerpoint/2010/main" val="426892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modern and ambitious world</a:t>
            </a:r>
            <a:r>
              <a:rPr lang="en-GB" baseline="0" dirty="0"/>
              <a:t> like ours, Science and its application are central to our economic future, our health and wellbeing as individuals and as a society. </a:t>
            </a:r>
            <a:endParaRPr lang="en-GB" dirty="0"/>
          </a:p>
        </p:txBody>
      </p:sp>
      <p:sp>
        <p:nvSpPr>
          <p:cNvPr id="4" name="Slide Number Placeholder 3"/>
          <p:cNvSpPr>
            <a:spLocks noGrp="1"/>
          </p:cNvSpPr>
          <p:nvPr>
            <p:ph type="sldNum" sz="quarter" idx="5"/>
          </p:nvPr>
        </p:nvSpPr>
        <p:spPr/>
        <p:txBody>
          <a:bodyPr/>
          <a:lstStyle/>
          <a:p>
            <a:fld id="{2504B29A-B33B-4EEE-92E3-C863C43AB123}" type="slidenum">
              <a:rPr lang="en-GB" smtClean="0"/>
              <a:t>3</a:t>
            </a:fld>
            <a:endParaRPr lang="en-GB"/>
          </a:p>
        </p:txBody>
      </p:sp>
    </p:spTree>
    <p:extLst>
      <p:ext uri="{BB962C8B-B14F-4D97-AF65-F5344CB8AC3E}">
        <p14:creationId xmlns:p14="http://schemas.microsoft.com/office/powerpoint/2010/main" val="298366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STEM subjects are increasingly important.</a:t>
            </a:r>
          </a:p>
          <a:p>
            <a:r>
              <a:rPr lang="en-GB" dirty="0"/>
              <a:t>As well as being a key part of our Scottish curriculum, STEM skills are essential for our national economic growth. </a:t>
            </a:r>
          </a:p>
          <a:p>
            <a:endParaRPr lang="en-GB" dirty="0"/>
          </a:p>
          <a:p>
            <a:r>
              <a:rPr lang="en-GB" dirty="0"/>
              <a:t>STEM sectors is the biggest growing area of employment and it is essential that we ensure our young people develop the skills they need for the future</a:t>
            </a:r>
          </a:p>
          <a:p>
            <a:pPr algn="l"/>
            <a:r>
              <a:rPr lang="en-GB" b="0" i="0" dirty="0">
                <a:solidFill>
                  <a:srgbClr val="474747"/>
                </a:solidFill>
                <a:effectLst/>
                <a:latin typeface="Segoe UI" panose="020B0502040204020203" pitchFamily="34" charset="0"/>
              </a:rPr>
              <a:t>STEM is key to all Scotland’s economic sectors:</a:t>
            </a:r>
          </a:p>
          <a:p>
            <a:pPr algn="l">
              <a:buFont typeface="Arial" panose="020B0604020202020204" pitchFamily="34" charset="0"/>
              <a:buChar char="•"/>
            </a:pPr>
            <a:r>
              <a:rPr lang="en-GB" b="0" i="0" dirty="0">
                <a:solidFill>
                  <a:srgbClr val="666666"/>
                </a:solidFill>
                <a:effectLst/>
                <a:latin typeface="Segoe UI" panose="020B0502040204020203" pitchFamily="34" charset="0"/>
              </a:rPr>
              <a:t>Creative industries</a:t>
            </a:r>
          </a:p>
          <a:p>
            <a:pPr algn="l">
              <a:buFont typeface="Arial" panose="020B0604020202020204" pitchFamily="34" charset="0"/>
              <a:buChar char="•"/>
            </a:pPr>
            <a:r>
              <a:rPr lang="en-GB" b="0" i="0" dirty="0">
                <a:solidFill>
                  <a:srgbClr val="666666"/>
                </a:solidFill>
                <a:effectLst/>
                <a:latin typeface="Segoe UI" panose="020B0502040204020203" pitchFamily="34" charset="0"/>
              </a:rPr>
              <a:t>Life sciences</a:t>
            </a:r>
          </a:p>
          <a:p>
            <a:pPr algn="l">
              <a:buFont typeface="Arial" panose="020B0604020202020204" pitchFamily="34" charset="0"/>
              <a:buChar char="•"/>
            </a:pPr>
            <a:r>
              <a:rPr lang="en-GB" b="0" i="0" dirty="0">
                <a:solidFill>
                  <a:srgbClr val="666666"/>
                </a:solidFill>
                <a:effectLst/>
                <a:latin typeface="Segoe UI" panose="020B0502040204020203" pitchFamily="34" charset="0"/>
              </a:rPr>
              <a:t>Energy</a:t>
            </a:r>
          </a:p>
          <a:p>
            <a:pPr algn="l">
              <a:buFont typeface="Arial" panose="020B0604020202020204" pitchFamily="34" charset="0"/>
              <a:buChar char="•"/>
            </a:pPr>
            <a:r>
              <a:rPr lang="en-GB" b="0" i="0" dirty="0">
                <a:solidFill>
                  <a:srgbClr val="666666"/>
                </a:solidFill>
                <a:effectLst/>
                <a:latin typeface="Segoe UI" panose="020B0502040204020203" pitchFamily="34" charset="0"/>
              </a:rPr>
              <a:t>Food and drink</a:t>
            </a:r>
          </a:p>
          <a:p>
            <a:pPr algn="l">
              <a:buFont typeface="Arial" panose="020B0604020202020204" pitchFamily="34" charset="0"/>
              <a:buChar char="•"/>
            </a:pPr>
            <a:r>
              <a:rPr lang="en-GB" b="0" i="0" dirty="0">
                <a:solidFill>
                  <a:srgbClr val="666666"/>
                </a:solidFill>
                <a:effectLst/>
                <a:latin typeface="Segoe UI" panose="020B0502040204020203" pitchFamily="34" charset="0"/>
              </a:rPr>
              <a:t>Financial and business</a:t>
            </a:r>
          </a:p>
          <a:p>
            <a:pPr algn="l">
              <a:buFont typeface="Arial" panose="020B0604020202020204" pitchFamily="34" charset="0"/>
              <a:buChar char="•"/>
            </a:pPr>
            <a:r>
              <a:rPr lang="en-GB" b="0" i="0" dirty="0">
                <a:solidFill>
                  <a:srgbClr val="666666"/>
                </a:solidFill>
                <a:effectLst/>
                <a:latin typeface="Segoe UI" panose="020B0502040204020203" pitchFamily="34" charset="0"/>
              </a:rPr>
              <a:t>Universities</a:t>
            </a:r>
          </a:p>
          <a:p>
            <a:pPr algn="l">
              <a:buFont typeface="Arial" panose="020B0604020202020204" pitchFamily="34" charset="0"/>
              <a:buChar char="•"/>
            </a:pPr>
            <a:r>
              <a:rPr lang="en-GB" b="0" i="0" dirty="0">
                <a:solidFill>
                  <a:srgbClr val="666666"/>
                </a:solidFill>
                <a:effectLst/>
                <a:latin typeface="Segoe UI" panose="020B0502040204020203" pitchFamily="34" charset="0"/>
              </a:rPr>
              <a:t>Tourism​</a:t>
            </a:r>
          </a:p>
          <a:p>
            <a:endParaRPr lang="en-GB" dirty="0"/>
          </a:p>
          <a:p>
            <a:r>
              <a:rPr lang="en-GB" dirty="0">
                <a:latin typeface="+mj-lt"/>
              </a:rPr>
              <a:t>STEM and science education is important not just for developing Stem skills and fostering potential future STEM careers,  but it is also important  for developing young people’s understanding of science and how it impacts on their day to day lives, to allow them to make informed decisions about their health and wellbeing and about our planet</a:t>
            </a:r>
          </a:p>
          <a:p>
            <a:r>
              <a:rPr lang="en-GB" dirty="0"/>
              <a:t>STEM learning is such a valuable curricular area for engaging the learners who typically would not normally engage, due to their hands on nature.  It can often be the case that learners who may not take part readily in literacy  or numeracy lessons, may in fact develop some of these skills through STEM learning</a:t>
            </a:r>
          </a:p>
          <a:p>
            <a:endParaRPr lang="en-GB" dirty="0"/>
          </a:p>
          <a:p>
            <a:r>
              <a:rPr lang="en-GB" sz="1200" dirty="0">
                <a:latin typeface="+mj-lt"/>
              </a:rPr>
              <a:t>growing our understanding and appreciation of the natural and physical world and the broader universe around us; </a:t>
            </a:r>
          </a:p>
          <a:p>
            <a:r>
              <a:rPr lang="en-GB" sz="1200" dirty="0">
                <a:latin typeface="+mj-lt"/>
              </a:rPr>
              <a:t> interpreting and analysing data and information;</a:t>
            </a:r>
          </a:p>
          <a:p>
            <a:r>
              <a:rPr lang="en-GB" sz="1200" dirty="0">
                <a:latin typeface="+mj-lt"/>
              </a:rPr>
              <a:t>research and critical enquiry – to develop and test ideas;</a:t>
            </a:r>
          </a:p>
          <a:p>
            <a:r>
              <a:rPr lang="en-GB" sz="1200" dirty="0">
                <a:latin typeface="+mj-lt"/>
              </a:rPr>
              <a:t>problem solving and risk assessment;</a:t>
            </a:r>
          </a:p>
          <a:p>
            <a:r>
              <a:rPr lang="en-GB" sz="1200" dirty="0">
                <a:latin typeface="+mj-lt"/>
              </a:rPr>
              <a:t>experimentation, exploration and discovery of new knowledge, ideas and products;</a:t>
            </a:r>
          </a:p>
          <a:p>
            <a:r>
              <a:rPr lang="en-GB" sz="1200" dirty="0">
                <a:latin typeface="+mj-lt"/>
              </a:rPr>
              <a:t>collaboration and working across fields and disciplines; </a:t>
            </a:r>
          </a:p>
          <a:p>
            <a:r>
              <a:rPr lang="en-GB" sz="1200" dirty="0">
                <a:latin typeface="+mj-lt"/>
              </a:rPr>
              <a:t>creativity and innovation – to develop new products and approaches</a:t>
            </a:r>
          </a:p>
          <a:p>
            <a:endParaRPr lang="en-GB" dirty="0"/>
          </a:p>
        </p:txBody>
      </p:sp>
      <p:sp>
        <p:nvSpPr>
          <p:cNvPr id="4" name="Slide Number Placeholder 3"/>
          <p:cNvSpPr>
            <a:spLocks noGrp="1"/>
          </p:cNvSpPr>
          <p:nvPr>
            <p:ph type="sldNum" sz="quarter" idx="5"/>
          </p:nvPr>
        </p:nvSpPr>
        <p:spPr/>
        <p:txBody>
          <a:bodyPr/>
          <a:lstStyle/>
          <a:p>
            <a:fld id="{3C28315F-910E-4AE5-AAFA-59D652A50845}" type="slidenum">
              <a:rPr lang="en-GB" smtClean="0"/>
              <a:t>4</a:t>
            </a:fld>
            <a:endParaRPr lang="en-GB" dirty="0"/>
          </a:p>
        </p:txBody>
      </p:sp>
    </p:spTree>
    <p:extLst>
      <p:ext uri="{BB962C8B-B14F-4D97-AF65-F5344CB8AC3E}">
        <p14:creationId xmlns:p14="http://schemas.microsoft.com/office/powerpoint/2010/main" val="79742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9025F1-0B7A-4A6E-B3B9-73C731859DBA}" type="slidenum">
              <a:rPr lang="en-GB" smtClean="0"/>
              <a:t>17</a:t>
            </a:fld>
            <a:endParaRPr lang="en-GB"/>
          </a:p>
        </p:txBody>
      </p:sp>
    </p:spTree>
    <p:extLst>
      <p:ext uri="{BB962C8B-B14F-4D97-AF65-F5344CB8AC3E}">
        <p14:creationId xmlns:p14="http://schemas.microsoft.com/office/powerpoint/2010/main" val="99846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9025F1-0B7A-4A6E-B3B9-73C731859DBA}" type="slidenum">
              <a:rPr lang="en-GB" smtClean="0"/>
              <a:t>18</a:t>
            </a:fld>
            <a:endParaRPr lang="en-GB"/>
          </a:p>
        </p:txBody>
      </p:sp>
    </p:spTree>
    <p:extLst>
      <p:ext uri="{BB962C8B-B14F-4D97-AF65-F5344CB8AC3E}">
        <p14:creationId xmlns:p14="http://schemas.microsoft.com/office/powerpoint/2010/main" val="289327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9025F1-0B7A-4A6E-B3B9-73C731859DBA}" type="slidenum">
              <a:rPr lang="en-GB" smtClean="0"/>
              <a:t>19</a:t>
            </a:fld>
            <a:endParaRPr lang="en-GB"/>
          </a:p>
        </p:txBody>
      </p:sp>
    </p:spTree>
    <p:extLst>
      <p:ext uri="{BB962C8B-B14F-4D97-AF65-F5344CB8AC3E}">
        <p14:creationId xmlns:p14="http://schemas.microsoft.com/office/powerpoint/2010/main" val="312745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types of enquiry often provide scope of making links to numeracy</a:t>
            </a:r>
          </a:p>
          <a:p>
            <a:endParaRPr lang="en-GB" dirty="0"/>
          </a:p>
          <a:p>
            <a:r>
              <a:rPr lang="en-GB" dirty="0"/>
              <a:t>Counting, Measuring, recording time, data handling, charts, averages</a:t>
            </a:r>
          </a:p>
          <a:p>
            <a:endParaRPr lang="en-GB" dirty="0"/>
          </a:p>
          <a:p>
            <a:endParaRPr lang="en-GB" dirty="0"/>
          </a:p>
        </p:txBody>
      </p:sp>
      <p:sp>
        <p:nvSpPr>
          <p:cNvPr id="4" name="Slide Number Placeholder 3"/>
          <p:cNvSpPr>
            <a:spLocks noGrp="1"/>
          </p:cNvSpPr>
          <p:nvPr>
            <p:ph type="sldNum" sz="quarter" idx="5"/>
          </p:nvPr>
        </p:nvSpPr>
        <p:spPr/>
        <p:txBody>
          <a:bodyPr/>
          <a:lstStyle/>
          <a:p>
            <a:fld id="{3C28315F-910E-4AE5-AAFA-59D652A50845}" type="slidenum">
              <a:rPr lang="en-GB" smtClean="0"/>
              <a:t>20</a:t>
            </a:fld>
            <a:endParaRPr lang="en-GB"/>
          </a:p>
        </p:txBody>
      </p:sp>
    </p:spTree>
    <p:extLst>
      <p:ext uri="{BB962C8B-B14F-4D97-AF65-F5344CB8AC3E}">
        <p14:creationId xmlns:p14="http://schemas.microsoft.com/office/powerpoint/2010/main" val="79646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Skills 4.0</a:t>
            </a:r>
          </a:p>
          <a:p>
            <a:r>
              <a:rPr lang="en-GB" dirty="0"/>
              <a:t>We have termed these skills for the future ‘meta-skills’, and define them as timeless, higher order skills that create adaptive learners and promote success in whatever context the future brings. These are the skills that enable individuals to perform highly today; in a changed world of work they will be required by all of us.</a:t>
            </a:r>
          </a:p>
        </p:txBody>
      </p:sp>
      <p:sp>
        <p:nvSpPr>
          <p:cNvPr id="4" name="Slide Number Placeholder 3"/>
          <p:cNvSpPr>
            <a:spLocks noGrp="1"/>
          </p:cNvSpPr>
          <p:nvPr>
            <p:ph type="sldNum" sz="quarter" idx="5"/>
          </p:nvPr>
        </p:nvSpPr>
        <p:spPr/>
        <p:txBody>
          <a:bodyPr/>
          <a:lstStyle/>
          <a:p>
            <a:fld id="{3C28315F-910E-4AE5-AAFA-59D652A50845}" type="slidenum">
              <a:rPr lang="en-GB" smtClean="0"/>
              <a:t>28</a:t>
            </a:fld>
            <a:endParaRPr lang="en-GB"/>
          </a:p>
        </p:txBody>
      </p:sp>
    </p:spTree>
    <p:extLst>
      <p:ext uri="{BB962C8B-B14F-4D97-AF65-F5344CB8AC3E}">
        <p14:creationId xmlns:p14="http://schemas.microsoft.com/office/powerpoint/2010/main" val="348766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4C86-E122-4CEA-B6CC-9F3080E9A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42D338-A26B-476E-8D3D-24A2EC600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E192AB-42FD-4B8A-9C19-4ACFE5F1C68D}"/>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BA4BCDF0-4F67-4FA7-ABDA-DFBC63714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48FD7C-707D-49DD-A4BB-17685F17478B}"/>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29373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3432-5318-4E92-BA0B-32C55A7AB6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0B285C-AE20-47FE-A78A-B4FDF75455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A96D2-08F6-441B-B572-1921A6995AB7}"/>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607B1DF1-D12D-4D71-BBF5-CB924F476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45694-5AE2-49F3-A244-CA6CD162E4C6}"/>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3298896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C17679-B73D-4FB1-B51F-7B41F13802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C86A5C-1695-4B90-88FB-1BC21237F9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1BA519-19BF-4EDF-9481-5F0BD3D60BCB}"/>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072BDBA5-46B6-40C2-B9CC-2249C56D17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A706E0-609A-4BBF-BE2C-4FEE423F3CE7}"/>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237257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F1C0-0A07-40C8-8ECA-80334CA8B3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86764A-ADD9-4FC4-AAB3-8D1D213437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F4EEF-8370-4E8B-B757-548496F62F66}"/>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68F4AD9E-68A2-4B61-A12C-1C321E92D3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DE8D83-4480-4D63-A7AB-E1F98B97972B}"/>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118203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4734-ABDD-498D-BD7A-E4CF48279A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5F0B8F-0B50-4724-A383-2464EB538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37B79-E18A-4E01-ADAD-5A5A99431129}"/>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F3CC93BA-6A67-4695-A4E0-7B52A7E7C6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C8BD25-F309-4DA3-8DF5-8FA9BAD96B2B}"/>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37465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38A-7DF0-45CB-82A9-496710248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3AA40D-A296-4CF3-AD49-025C7B8242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E6C9D3-1079-4BA9-8B9B-D2293C6E7F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173D5C-3594-4DD6-BDB8-27972C29A540}"/>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6" name="Footer Placeholder 5">
            <a:extLst>
              <a:ext uri="{FF2B5EF4-FFF2-40B4-BE49-F238E27FC236}">
                <a16:creationId xmlns:a16="http://schemas.microsoft.com/office/drawing/2014/main" id="{0B893BD8-81D2-4BA9-AECD-A5F042DFB2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6AE613-066C-4BE9-AA00-D063F5871BDE}"/>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231158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F15F-8F7B-4F44-987C-8062BC810E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DA5F2-7262-4D60-8CB4-CA3C9EFD70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94EC36-95D4-47F4-B407-D0BBE4382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74B65E-2417-4E1B-B17D-91760790C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20A39-ED25-4A78-B697-C0D6B8CC7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A9E23B3-E471-4090-B84D-30C507EDF8E9}"/>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8" name="Footer Placeholder 7">
            <a:extLst>
              <a:ext uri="{FF2B5EF4-FFF2-40B4-BE49-F238E27FC236}">
                <a16:creationId xmlns:a16="http://schemas.microsoft.com/office/drawing/2014/main" id="{C0D3A396-6243-40B6-B87B-16CD2C516E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9182BF-3A68-46AE-9237-5D8D68DBC85D}"/>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80004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2523-E0D2-4F08-B534-3C15C87609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DDA2EB-DAC4-4173-A111-FA14584D8D43}"/>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4" name="Footer Placeholder 3">
            <a:extLst>
              <a:ext uri="{FF2B5EF4-FFF2-40B4-BE49-F238E27FC236}">
                <a16:creationId xmlns:a16="http://schemas.microsoft.com/office/drawing/2014/main" id="{01F37374-4E18-42DE-866B-624369DE5C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58829F-4192-47FE-94A9-8F164277AFCF}"/>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171797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A7237-E38C-4994-B2FC-85BB5642A510}"/>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3" name="Footer Placeholder 2">
            <a:extLst>
              <a:ext uri="{FF2B5EF4-FFF2-40B4-BE49-F238E27FC236}">
                <a16:creationId xmlns:a16="http://schemas.microsoft.com/office/drawing/2014/main" id="{DFCF8EA5-ACF6-49DF-81E7-0F239524A7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35DF10-1B25-4A4C-995A-CD73E4BE0CDA}"/>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242186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716D-EAD0-4647-9778-3FC7C3E096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4C9028-E775-4E13-84E3-59F091882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0F104F-A4E0-4A61-9034-E25CC93EF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ED656-107F-4D63-8443-7EB0A15E29BD}"/>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6" name="Footer Placeholder 5">
            <a:extLst>
              <a:ext uri="{FF2B5EF4-FFF2-40B4-BE49-F238E27FC236}">
                <a16:creationId xmlns:a16="http://schemas.microsoft.com/office/drawing/2014/main" id="{8D4F0FA2-0355-4AAB-8FA7-CBFB6CF9BC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DC72A4-724C-444A-A3DB-361936EA929D}"/>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349272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791D-9A83-43AF-86AB-4BC2B4AF9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5E7571-699D-42E6-B73F-145B5C6FD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6F0AE0-E0FB-4C41-B35F-772027ECA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0E4E7-31BA-49FB-99D5-0D45C3CC72FB}"/>
              </a:ext>
            </a:extLst>
          </p:cNvPr>
          <p:cNvSpPr>
            <a:spLocks noGrp="1"/>
          </p:cNvSpPr>
          <p:nvPr>
            <p:ph type="dt" sz="half" idx="10"/>
          </p:nvPr>
        </p:nvSpPr>
        <p:spPr/>
        <p:txBody>
          <a:bodyPr/>
          <a:lstStyle/>
          <a:p>
            <a:fld id="{C0526116-9D46-4032-8603-A9E1EDD90ABF}" type="datetimeFigureOut">
              <a:rPr lang="en-GB" smtClean="0"/>
              <a:t>22/06/2023</a:t>
            </a:fld>
            <a:endParaRPr lang="en-GB"/>
          </a:p>
        </p:txBody>
      </p:sp>
      <p:sp>
        <p:nvSpPr>
          <p:cNvPr id="6" name="Footer Placeholder 5">
            <a:extLst>
              <a:ext uri="{FF2B5EF4-FFF2-40B4-BE49-F238E27FC236}">
                <a16:creationId xmlns:a16="http://schemas.microsoft.com/office/drawing/2014/main" id="{8CC84104-A8F6-4882-849F-55046F7097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3EA1F8-04FF-425F-A6F8-53155292D5F3}"/>
              </a:ext>
            </a:extLst>
          </p:cNvPr>
          <p:cNvSpPr>
            <a:spLocks noGrp="1"/>
          </p:cNvSpPr>
          <p:nvPr>
            <p:ph type="sldNum" sz="quarter" idx="12"/>
          </p:nvPr>
        </p:nvSpPr>
        <p:spPr/>
        <p:txBody>
          <a:bodyPr/>
          <a:lstStyle/>
          <a:p>
            <a:fld id="{3703B771-99FE-4D91-9879-4BBF619624D3}" type="slidenum">
              <a:rPr lang="en-GB" smtClean="0"/>
              <a:t>‹#›</a:t>
            </a:fld>
            <a:endParaRPr lang="en-GB"/>
          </a:p>
        </p:txBody>
      </p:sp>
    </p:spTree>
    <p:extLst>
      <p:ext uri="{BB962C8B-B14F-4D97-AF65-F5344CB8AC3E}">
        <p14:creationId xmlns:p14="http://schemas.microsoft.com/office/powerpoint/2010/main" val="195981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823CD-03A4-4A8E-ADDB-35D0201FB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5F4469-6B47-45E4-947C-E45936EE9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7B3383-9F02-44EC-97F7-2233FEB68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26116-9D46-4032-8603-A9E1EDD90ABF}" type="datetimeFigureOut">
              <a:rPr lang="en-GB" smtClean="0"/>
              <a:t>22/06/2023</a:t>
            </a:fld>
            <a:endParaRPr lang="en-GB"/>
          </a:p>
        </p:txBody>
      </p:sp>
      <p:sp>
        <p:nvSpPr>
          <p:cNvPr id="5" name="Footer Placeholder 4">
            <a:extLst>
              <a:ext uri="{FF2B5EF4-FFF2-40B4-BE49-F238E27FC236}">
                <a16:creationId xmlns:a16="http://schemas.microsoft.com/office/drawing/2014/main" id="{A4BD13AB-6F99-4F2F-A7A2-03B8E2CAE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49B006-7F4B-4BE0-8E6F-D4A060897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3B771-99FE-4D91-9879-4BBF619624D3}" type="slidenum">
              <a:rPr lang="en-GB" smtClean="0"/>
              <a:t>‹#›</a:t>
            </a:fld>
            <a:endParaRPr lang="en-GB"/>
          </a:p>
        </p:txBody>
      </p:sp>
    </p:spTree>
    <p:extLst>
      <p:ext uri="{BB962C8B-B14F-4D97-AF65-F5344CB8AC3E}">
        <p14:creationId xmlns:p14="http://schemas.microsoft.com/office/powerpoint/2010/main" val="120293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mailto:gw11johnsonkirsty@glow.sch.uk"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openxmlformats.org/officeDocument/2006/relationships/hyperlink" Target="https://www.inaturalist.org/pages/seek_app" TargetMode="External"/><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26.jpe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24.m4a"/><Relationship Id="rId7" Type="http://schemas.openxmlformats.org/officeDocument/2006/relationships/diagramQuickStyle" Target="../diagrams/quickStyle1.xml"/><Relationship Id="rId2" Type="http://schemas.microsoft.com/office/2007/relationships/media" Target="../media/media24.m4a"/><Relationship Id="rId1" Type="http://schemas.openxmlformats.org/officeDocument/2006/relationships/tags" Target="../tags/tag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slideLayout" Target="../slideLayouts/slideLayout4.xml"/><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pstt.org.uk/resources/resources-available-through-tts/science-my-pocket" TargetMode="External"/><Relationship Id="rId11" Type="http://schemas.openxmlformats.org/officeDocument/2006/relationships/image" Target="../media/image3.png"/><Relationship Id="rId5" Type="http://schemas.openxmlformats.org/officeDocument/2006/relationships/hyperlink" Target="https://www.tts-group.co.uk/science-in-my-pocket/1019176.html" TargetMode="External"/><Relationship Id="rId10" Type="http://schemas.openxmlformats.org/officeDocument/2006/relationships/hyperlink" Target="https://www.tts-group.co.uk/playground-science/1020373.html" TargetMode="External"/><Relationship Id="rId4" Type="http://schemas.openxmlformats.org/officeDocument/2006/relationships/image" Target="../media/image35.jpeg"/><Relationship Id="rId9"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4.jpeg"/><Relationship Id="rId11" Type="http://schemas.openxmlformats.org/officeDocument/2006/relationships/image" Target="../media/image3.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49D7D590-A58D-47C3-9717-D520EE2D5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225" y="155575"/>
            <a:ext cx="3913188" cy="3913188"/>
          </a:xfrm>
          <a:prstGeom prst="rect">
            <a:avLst/>
          </a:prstGeom>
        </p:spPr>
      </p:pic>
      <p:pic>
        <p:nvPicPr>
          <p:cNvPr id="17" name="Content Placeholder 6" descr="Logo, company name&#10;&#10;Description automatically generated">
            <a:extLst>
              <a:ext uri="{FF2B5EF4-FFF2-40B4-BE49-F238E27FC236}">
                <a16:creationId xmlns:a16="http://schemas.microsoft.com/office/drawing/2014/main" id="{7C0A319C-62F1-4978-B1A6-343586992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4699" y="4558533"/>
            <a:ext cx="3160713" cy="1743841"/>
          </a:xfrm>
          <a:prstGeom prst="rect">
            <a:avLst/>
          </a:prstGeom>
        </p:spPr>
      </p:pic>
      <p:sp>
        <p:nvSpPr>
          <p:cNvPr id="2" name="Title 1">
            <a:extLst>
              <a:ext uri="{FF2B5EF4-FFF2-40B4-BE49-F238E27FC236}">
                <a16:creationId xmlns:a16="http://schemas.microsoft.com/office/drawing/2014/main" id="{130C5B2F-82C2-4558-A0A3-1F6748298CD5}"/>
              </a:ext>
            </a:extLst>
          </p:cNvPr>
          <p:cNvSpPr>
            <a:spLocks noGrp="1"/>
          </p:cNvSpPr>
          <p:nvPr>
            <p:ph type="ctrTitle"/>
          </p:nvPr>
        </p:nvSpPr>
        <p:spPr>
          <a:xfrm>
            <a:off x="658358" y="1012695"/>
            <a:ext cx="6659009" cy="3056068"/>
          </a:xfrm>
        </p:spPr>
        <p:txBody>
          <a:bodyPr vert="horz" lIns="91440" tIns="45720" rIns="91440" bIns="45720" rtlCol="0">
            <a:normAutofit fontScale="90000"/>
          </a:bodyPr>
          <a:lstStyle/>
          <a:p>
            <a:pPr algn="l"/>
            <a:r>
              <a:rPr lang="en-US" sz="5200" b="1" kern="1200" dirty="0">
                <a:latin typeface="+mj-lt"/>
                <a:ea typeface="+mj-ea"/>
                <a:cs typeface="+mj-cs"/>
              </a:rPr>
              <a:t>Renfrewshire Primary Classroom Assistant CPD</a:t>
            </a:r>
            <a:br>
              <a:rPr lang="en-US" sz="5200" b="1" kern="1200" dirty="0">
                <a:latin typeface="+mj-lt"/>
                <a:ea typeface="+mj-ea"/>
                <a:cs typeface="+mj-cs"/>
              </a:rPr>
            </a:br>
            <a:br>
              <a:rPr lang="en-US" sz="5200" b="1" kern="1200" dirty="0">
                <a:latin typeface="+mj-lt"/>
                <a:ea typeface="+mj-ea"/>
                <a:cs typeface="+mj-cs"/>
              </a:rPr>
            </a:br>
            <a:r>
              <a:rPr lang="en-US" sz="5200" b="1" kern="1200" dirty="0">
                <a:latin typeface="+mj-lt"/>
                <a:ea typeface="+mj-ea"/>
                <a:cs typeface="+mj-cs"/>
              </a:rPr>
              <a:t>Supporting Learners with Science &amp; STEM</a:t>
            </a:r>
          </a:p>
        </p:txBody>
      </p:sp>
      <p:sp>
        <p:nvSpPr>
          <p:cNvPr id="3" name="Subtitle 2">
            <a:extLst>
              <a:ext uri="{FF2B5EF4-FFF2-40B4-BE49-F238E27FC236}">
                <a16:creationId xmlns:a16="http://schemas.microsoft.com/office/drawing/2014/main" id="{A10D6D38-E770-4631-8777-EA38240C4D3C}"/>
              </a:ext>
            </a:extLst>
          </p:cNvPr>
          <p:cNvSpPr>
            <a:spLocks noGrp="1"/>
          </p:cNvSpPr>
          <p:nvPr>
            <p:ph type="subTitle" idx="1"/>
          </p:nvPr>
        </p:nvSpPr>
        <p:spPr>
          <a:xfrm>
            <a:off x="841248" y="4624330"/>
            <a:ext cx="6151654" cy="1680208"/>
          </a:xfrm>
        </p:spPr>
        <p:txBody>
          <a:bodyPr vert="horz" lIns="91440" tIns="45720" rIns="91440" bIns="45720" rtlCol="0">
            <a:normAutofit lnSpcReduction="10000"/>
          </a:bodyPr>
          <a:lstStyle/>
          <a:p>
            <a:pPr algn="l"/>
            <a:r>
              <a:rPr lang="en-US" b="1" dirty="0">
                <a:latin typeface="+mj-lt"/>
              </a:rPr>
              <a:t>Kirsty Johnson</a:t>
            </a:r>
          </a:p>
          <a:p>
            <a:pPr algn="l"/>
            <a:endParaRPr lang="en-US" sz="1500" b="1" dirty="0">
              <a:latin typeface="+mj-lt"/>
            </a:endParaRPr>
          </a:p>
          <a:p>
            <a:pPr algn="l"/>
            <a:r>
              <a:rPr lang="en-US" sz="1500" b="1" dirty="0">
                <a:latin typeface="+mj-lt"/>
              </a:rPr>
              <a:t>RAiSE Primary Science Development Officer</a:t>
            </a:r>
          </a:p>
          <a:p>
            <a:pPr algn="l"/>
            <a:r>
              <a:rPr lang="en-US" sz="1500" b="1" dirty="0">
                <a:latin typeface="+mj-lt"/>
                <a:hlinkClick r:id="rId7"/>
              </a:rPr>
              <a:t>gw11johnsonkirsty@glow.sch.uk</a:t>
            </a:r>
            <a:endParaRPr lang="en-US" sz="1500" b="1" dirty="0">
              <a:latin typeface="+mj-lt"/>
            </a:endParaRPr>
          </a:p>
          <a:p>
            <a:pPr algn="l"/>
            <a:r>
              <a:rPr lang="en-US" sz="1500" b="1" dirty="0">
                <a:latin typeface="+mj-lt"/>
              </a:rPr>
              <a:t>@STEM_Ren</a:t>
            </a:r>
          </a:p>
        </p:txBody>
      </p:sp>
      <p:pic>
        <p:nvPicPr>
          <p:cNvPr id="4" name="Audio 3">
            <a:hlinkClick r:id="" action="ppaction://media"/>
            <a:extLst>
              <a:ext uri="{FF2B5EF4-FFF2-40B4-BE49-F238E27FC236}">
                <a16:creationId xmlns:a16="http://schemas.microsoft.com/office/drawing/2014/main" id="{20EA6D93-D16F-626C-95EE-0CCB641AAB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7808767"/>
      </p:ext>
    </p:extLst>
  </p:cSld>
  <p:clrMapOvr>
    <a:masterClrMapping/>
  </p:clrMapOvr>
  <mc:AlternateContent xmlns:mc="http://schemas.openxmlformats.org/markup-compatibility/2006" xmlns:p14="http://schemas.microsoft.com/office/powerpoint/2010/main">
    <mc:Choice Requires="p14">
      <p:transition spd="slow" p14:dur="2000" advTm="12646"/>
    </mc:Choice>
    <mc:Fallback xmlns="">
      <p:transition spd="slow" advTm="1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0FE1-A535-4A6C-BA00-155B2102E5F3}"/>
              </a:ext>
            </a:extLst>
          </p:cNvPr>
          <p:cNvSpPr>
            <a:spLocks noGrp="1"/>
          </p:cNvSpPr>
          <p:nvPr>
            <p:ph type="title"/>
          </p:nvPr>
        </p:nvSpPr>
        <p:spPr/>
        <p:txBody>
          <a:bodyPr/>
          <a:lstStyle/>
          <a:p>
            <a:r>
              <a:rPr lang="en-GB" dirty="0"/>
              <a:t>Common Misconceptions</a:t>
            </a:r>
          </a:p>
        </p:txBody>
      </p:sp>
      <p:sp>
        <p:nvSpPr>
          <p:cNvPr id="4" name="AutoShape 4" descr="47321620-speech-bubble-sketch-vector-illustration - Delicious Film Catering">
            <a:extLst>
              <a:ext uri="{FF2B5EF4-FFF2-40B4-BE49-F238E27FC236}">
                <a16:creationId xmlns:a16="http://schemas.microsoft.com/office/drawing/2014/main" id="{1B780C7F-DDEF-401A-B2BB-4B08A59A3C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46880A01-A488-4395-9502-C0B10798CA2A}"/>
              </a:ext>
            </a:extLst>
          </p:cNvPr>
          <p:cNvPicPr>
            <a:picLocks noChangeAspect="1"/>
          </p:cNvPicPr>
          <p:nvPr/>
        </p:nvPicPr>
        <p:blipFill>
          <a:blip r:embed="rId4"/>
          <a:stretch>
            <a:fillRect/>
          </a:stretch>
        </p:blipFill>
        <p:spPr>
          <a:xfrm>
            <a:off x="5508106" y="3527481"/>
            <a:ext cx="2905060" cy="2488838"/>
          </a:xfrm>
          <a:prstGeom prst="rect">
            <a:avLst/>
          </a:prstGeom>
        </p:spPr>
      </p:pic>
      <p:sp>
        <p:nvSpPr>
          <p:cNvPr id="10" name="TextBox 9">
            <a:extLst>
              <a:ext uri="{FF2B5EF4-FFF2-40B4-BE49-F238E27FC236}">
                <a16:creationId xmlns:a16="http://schemas.microsoft.com/office/drawing/2014/main" id="{AD98C0C5-EF19-4AD4-81D3-4C4467C7535E}"/>
              </a:ext>
            </a:extLst>
          </p:cNvPr>
          <p:cNvSpPr txBox="1"/>
          <p:nvPr/>
        </p:nvSpPr>
        <p:spPr>
          <a:xfrm>
            <a:off x="5739646" y="3955116"/>
            <a:ext cx="2441980" cy="1384995"/>
          </a:xfrm>
          <a:prstGeom prst="rect">
            <a:avLst/>
          </a:prstGeom>
          <a:noFill/>
        </p:spPr>
        <p:txBody>
          <a:bodyPr wrap="square" rtlCol="0">
            <a:spAutoFit/>
          </a:bodyPr>
          <a:lstStyle/>
          <a:p>
            <a:pPr algn="ctr"/>
            <a:r>
              <a:rPr lang="en-GB" sz="2800" b="1" i="0" dirty="0">
                <a:effectLst/>
                <a:latin typeface="Ink Free" panose="03080402000500000000" pitchFamily="66" charset="0"/>
              </a:rPr>
              <a:t>The sun disappears at night</a:t>
            </a:r>
            <a:endParaRPr lang="en-GB" sz="2800" b="1" dirty="0"/>
          </a:p>
        </p:txBody>
      </p:sp>
      <p:pic>
        <p:nvPicPr>
          <p:cNvPr id="12" name="Picture 11">
            <a:extLst>
              <a:ext uri="{FF2B5EF4-FFF2-40B4-BE49-F238E27FC236}">
                <a16:creationId xmlns:a16="http://schemas.microsoft.com/office/drawing/2014/main" id="{EA9F2C49-3E14-4A71-A6BD-DA578591ECBD}"/>
              </a:ext>
            </a:extLst>
          </p:cNvPr>
          <p:cNvPicPr>
            <a:picLocks noChangeAspect="1"/>
          </p:cNvPicPr>
          <p:nvPr/>
        </p:nvPicPr>
        <p:blipFill>
          <a:blip r:embed="rId4"/>
          <a:stretch>
            <a:fillRect/>
          </a:stretch>
        </p:blipFill>
        <p:spPr>
          <a:xfrm flipH="1">
            <a:off x="1021862" y="3429000"/>
            <a:ext cx="3257550" cy="2790825"/>
          </a:xfrm>
          <a:prstGeom prst="rect">
            <a:avLst/>
          </a:prstGeom>
        </p:spPr>
      </p:pic>
      <p:sp>
        <p:nvSpPr>
          <p:cNvPr id="11" name="TextBox 10">
            <a:extLst>
              <a:ext uri="{FF2B5EF4-FFF2-40B4-BE49-F238E27FC236}">
                <a16:creationId xmlns:a16="http://schemas.microsoft.com/office/drawing/2014/main" id="{E92E88A4-A887-4E01-BF0C-22B247DF13A7}"/>
              </a:ext>
            </a:extLst>
          </p:cNvPr>
          <p:cNvSpPr txBox="1"/>
          <p:nvPr/>
        </p:nvSpPr>
        <p:spPr>
          <a:xfrm>
            <a:off x="1224220" y="3939244"/>
            <a:ext cx="2697752" cy="1569660"/>
          </a:xfrm>
          <a:prstGeom prst="rect">
            <a:avLst/>
          </a:prstGeom>
          <a:noFill/>
        </p:spPr>
        <p:txBody>
          <a:bodyPr wrap="square" rtlCol="0">
            <a:spAutoFit/>
          </a:bodyPr>
          <a:lstStyle/>
          <a:p>
            <a:pPr algn="ctr"/>
            <a:r>
              <a:rPr lang="en-GB" sz="2400" b="1" i="0" dirty="0">
                <a:effectLst/>
                <a:latin typeface="Ink Free" panose="03080402000500000000" pitchFamily="66" charset="0"/>
              </a:rPr>
              <a:t>You can see and hear a distant event at the same moment</a:t>
            </a:r>
            <a:endParaRPr lang="en-GB" sz="2400" b="1" dirty="0"/>
          </a:p>
        </p:txBody>
      </p:sp>
      <p:pic>
        <p:nvPicPr>
          <p:cNvPr id="14" name="Picture 13">
            <a:extLst>
              <a:ext uri="{FF2B5EF4-FFF2-40B4-BE49-F238E27FC236}">
                <a16:creationId xmlns:a16="http://schemas.microsoft.com/office/drawing/2014/main" id="{69328EE4-3394-4050-B63A-292A5F521270}"/>
              </a:ext>
            </a:extLst>
          </p:cNvPr>
          <p:cNvPicPr>
            <a:picLocks noChangeAspect="1"/>
          </p:cNvPicPr>
          <p:nvPr/>
        </p:nvPicPr>
        <p:blipFill>
          <a:blip r:embed="rId4"/>
          <a:stretch>
            <a:fillRect/>
          </a:stretch>
        </p:blipFill>
        <p:spPr>
          <a:xfrm>
            <a:off x="2955437" y="1379210"/>
            <a:ext cx="2988163" cy="2560034"/>
          </a:xfrm>
          <a:prstGeom prst="rect">
            <a:avLst/>
          </a:prstGeom>
        </p:spPr>
      </p:pic>
      <p:sp>
        <p:nvSpPr>
          <p:cNvPr id="13" name="TextBox 12">
            <a:extLst>
              <a:ext uri="{FF2B5EF4-FFF2-40B4-BE49-F238E27FC236}">
                <a16:creationId xmlns:a16="http://schemas.microsoft.com/office/drawing/2014/main" id="{D8D1D27E-62E0-4F27-A609-B61C377E8BCA}"/>
              </a:ext>
            </a:extLst>
          </p:cNvPr>
          <p:cNvSpPr txBox="1"/>
          <p:nvPr/>
        </p:nvSpPr>
        <p:spPr>
          <a:xfrm>
            <a:off x="3254824" y="1800993"/>
            <a:ext cx="2389388" cy="1384995"/>
          </a:xfrm>
          <a:prstGeom prst="rect">
            <a:avLst/>
          </a:prstGeom>
          <a:noFill/>
        </p:spPr>
        <p:txBody>
          <a:bodyPr wrap="square" rtlCol="0">
            <a:spAutoFit/>
          </a:bodyPr>
          <a:lstStyle/>
          <a:p>
            <a:pPr algn="ctr"/>
            <a:r>
              <a:rPr lang="en-GB" sz="2800" b="1" i="0" dirty="0">
                <a:effectLst/>
                <a:latin typeface="Ink Free" panose="03080402000500000000" pitchFamily="66" charset="0"/>
              </a:rPr>
              <a:t>All metals are attracted to a magnet</a:t>
            </a:r>
            <a:endParaRPr lang="en-GB" sz="2800" b="1" dirty="0"/>
          </a:p>
        </p:txBody>
      </p:sp>
      <p:pic>
        <p:nvPicPr>
          <p:cNvPr id="18" name="Picture 17">
            <a:extLst>
              <a:ext uri="{FF2B5EF4-FFF2-40B4-BE49-F238E27FC236}">
                <a16:creationId xmlns:a16="http://schemas.microsoft.com/office/drawing/2014/main" id="{59C4813C-C553-4CFF-9350-AE8C44122692}"/>
              </a:ext>
            </a:extLst>
          </p:cNvPr>
          <p:cNvPicPr>
            <a:picLocks noChangeAspect="1"/>
          </p:cNvPicPr>
          <p:nvPr/>
        </p:nvPicPr>
        <p:blipFill>
          <a:blip r:embed="rId4"/>
          <a:stretch>
            <a:fillRect/>
          </a:stretch>
        </p:blipFill>
        <p:spPr>
          <a:xfrm flipH="1">
            <a:off x="6960636" y="1127830"/>
            <a:ext cx="3073755" cy="2633363"/>
          </a:xfrm>
          <a:prstGeom prst="rect">
            <a:avLst/>
          </a:prstGeom>
        </p:spPr>
      </p:pic>
      <p:sp>
        <p:nvSpPr>
          <p:cNvPr id="19" name="TextBox 18">
            <a:extLst>
              <a:ext uri="{FF2B5EF4-FFF2-40B4-BE49-F238E27FC236}">
                <a16:creationId xmlns:a16="http://schemas.microsoft.com/office/drawing/2014/main" id="{E6F6A0E9-1942-4F42-B3EB-21ABE19E0A92}"/>
              </a:ext>
            </a:extLst>
          </p:cNvPr>
          <p:cNvSpPr txBox="1"/>
          <p:nvPr/>
        </p:nvSpPr>
        <p:spPr>
          <a:xfrm>
            <a:off x="7177786" y="1706560"/>
            <a:ext cx="2639456" cy="1200329"/>
          </a:xfrm>
          <a:prstGeom prst="rect">
            <a:avLst/>
          </a:prstGeom>
          <a:noFill/>
        </p:spPr>
        <p:txBody>
          <a:bodyPr wrap="square" rtlCol="0">
            <a:spAutoFit/>
          </a:bodyPr>
          <a:lstStyle/>
          <a:p>
            <a:pPr algn="ctr"/>
            <a:r>
              <a:rPr lang="en-GB" sz="2400" b="1" dirty="0">
                <a:latin typeface="Ink Free" panose="03080402000500000000" pitchFamily="66" charset="0"/>
              </a:rPr>
              <a:t>Things that float are lighter than water</a:t>
            </a:r>
            <a:endParaRPr lang="en-GB" sz="2400" b="1" dirty="0"/>
          </a:p>
        </p:txBody>
      </p:sp>
      <p:pic>
        <p:nvPicPr>
          <p:cNvPr id="6" name="Audio 5">
            <a:hlinkClick r:id="" action="ppaction://media"/>
            <a:extLst>
              <a:ext uri="{FF2B5EF4-FFF2-40B4-BE49-F238E27FC236}">
                <a16:creationId xmlns:a16="http://schemas.microsoft.com/office/drawing/2014/main" id="{26676D8B-5201-D571-14DF-CECA313E0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76905625"/>
      </p:ext>
    </p:extLst>
  </p:cSld>
  <p:clrMapOvr>
    <a:masterClrMapping/>
  </p:clrMapOvr>
  <mc:AlternateContent xmlns:mc="http://schemas.openxmlformats.org/markup-compatibility/2006" xmlns:p14="http://schemas.microsoft.com/office/powerpoint/2010/main">
    <mc:Choice Requires="p14">
      <p:transition spd="slow" p14:dur="2000" advTm="55270"/>
    </mc:Choice>
    <mc:Fallback xmlns="">
      <p:transition spd="slow" advTm="5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35198D-9E3B-4B7E-8FCE-72A7EE807B0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b="1" kern="1200" dirty="0">
                <a:solidFill>
                  <a:schemeClr val="tx1"/>
                </a:solidFill>
                <a:latin typeface="+mj-lt"/>
                <a:ea typeface="+mj-ea"/>
                <a:cs typeface="+mj-cs"/>
              </a:rPr>
              <a:t>What is Science Enquiry?</a:t>
            </a:r>
            <a:br>
              <a:rPr lang="en-US" sz="6100" kern="1200" dirty="0">
                <a:solidFill>
                  <a:schemeClr val="tx1"/>
                </a:solidFill>
                <a:latin typeface="+mj-lt"/>
                <a:ea typeface="+mj-ea"/>
                <a:cs typeface="+mj-cs"/>
              </a:rPr>
            </a:br>
            <a:endParaRPr lang="en-US" sz="6100" kern="1200" dirty="0">
              <a:solidFill>
                <a:schemeClr val="tx1"/>
              </a:solidFill>
              <a:latin typeface="+mj-lt"/>
              <a:ea typeface="+mj-ea"/>
              <a:cs typeface="+mj-cs"/>
            </a:endParaRPr>
          </a:p>
        </p:txBody>
      </p:sp>
      <p:pic>
        <p:nvPicPr>
          <p:cNvPr id="3" name="Audio 2">
            <a:hlinkClick r:id="" action="ppaction://media"/>
            <a:extLst>
              <a:ext uri="{FF2B5EF4-FFF2-40B4-BE49-F238E27FC236}">
                <a16:creationId xmlns:a16="http://schemas.microsoft.com/office/drawing/2014/main" id="{39340D19-6253-51A3-07F9-1D9F6E35A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0084157"/>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97B5-3771-4911-AC64-B544EB0D433D}"/>
              </a:ext>
            </a:extLst>
          </p:cNvPr>
          <p:cNvSpPr>
            <a:spLocks noGrp="1"/>
          </p:cNvSpPr>
          <p:nvPr>
            <p:ph type="title"/>
          </p:nvPr>
        </p:nvSpPr>
        <p:spPr/>
        <p:txBody>
          <a:bodyPr/>
          <a:lstStyle/>
          <a:p>
            <a:r>
              <a:rPr lang="en-GB" dirty="0"/>
              <a:t>What is Science Enquiry?</a:t>
            </a:r>
          </a:p>
        </p:txBody>
      </p:sp>
      <p:sp>
        <p:nvSpPr>
          <p:cNvPr id="3" name="Content Placeholder 2">
            <a:extLst>
              <a:ext uri="{FF2B5EF4-FFF2-40B4-BE49-F238E27FC236}">
                <a16:creationId xmlns:a16="http://schemas.microsoft.com/office/drawing/2014/main" id="{C87AB92E-EAC7-4661-8F52-546AE60DB6F1}"/>
              </a:ext>
            </a:extLst>
          </p:cNvPr>
          <p:cNvSpPr>
            <a:spLocks noGrp="1"/>
          </p:cNvSpPr>
          <p:nvPr>
            <p:ph idx="1"/>
          </p:nvPr>
        </p:nvSpPr>
        <p:spPr/>
        <p:txBody>
          <a:bodyPr>
            <a:normAutofit lnSpcReduction="10000"/>
          </a:bodyPr>
          <a:lstStyle/>
          <a:p>
            <a:pPr marL="0" indent="0">
              <a:buNone/>
            </a:pPr>
            <a:endParaRPr lang="en-GB" dirty="0">
              <a:latin typeface="+mj-lt"/>
            </a:endParaRPr>
          </a:p>
          <a:p>
            <a:pPr marL="0" indent="0">
              <a:buNone/>
            </a:pPr>
            <a:r>
              <a:rPr lang="en-GB" sz="4000" b="1" i="1" dirty="0">
                <a:latin typeface="+mj-lt"/>
              </a:rPr>
              <a:t>“Children take part in scientific investigations and enquiries which develop their understanding of the underlying scientific concepts… </a:t>
            </a:r>
          </a:p>
          <a:p>
            <a:pPr marL="0" indent="0">
              <a:buNone/>
            </a:pPr>
            <a:r>
              <a:rPr lang="en-GB" sz="4000" b="1" i="1" dirty="0">
                <a:latin typeface="+mj-lt"/>
              </a:rPr>
              <a:t>They develop a growing awareness of themselves and the world around them through observation, collecting specimens and carrying out experiments.</a:t>
            </a:r>
            <a:r>
              <a:rPr lang="en-GB" b="1" i="1" dirty="0">
                <a:latin typeface="+mj-lt"/>
              </a:rPr>
              <a:t>” </a:t>
            </a:r>
            <a:endParaRPr lang="en-GB" sz="5100" b="1" i="1" dirty="0">
              <a:latin typeface="+mj-lt"/>
            </a:endParaRPr>
          </a:p>
          <a:p>
            <a:pPr marL="0" indent="0" algn="r">
              <a:buNone/>
            </a:pPr>
            <a:r>
              <a:rPr lang="en-GB" sz="2600" dirty="0">
                <a:latin typeface="+mj-lt"/>
              </a:rPr>
              <a:t>(Sciences: Principles and Practice, Education Scotland)</a:t>
            </a:r>
            <a:endParaRPr lang="en-GB" sz="4600" dirty="0">
              <a:latin typeface="+mj-lt"/>
            </a:endParaRPr>
          </a:p>
        </p:txBody>
      </p:sp>
      <p:sp>
        <p:nvSpPr>
          <p:cNvPr id="4" name="Content Placeholder 3">
            <a:extLst>
              <a:ext uri="{FF2B5EF4-FFF2-40B4-BE49-F238E27FC236}">
                <a16:creationId xmlns:a16="http://schemas.microsoft.com/office/drawing/2014/main" id="{DEC0F258-F03E-4703-885C-568255ED7AA7}"/>
              </a:ext>
            </a:extLst>
          </p:cNvPr>
          <p:cNvSpPr>
            <a:spLocks noGrp="1"/>
          </p:cNvSpPr>
          <p:nvPr>
            <p:ph sz="half" idx="4294967295"/>
          </p:nvPr>
        </p:nvSpPr>
        <p:spPr>
          <a:xfrm>
            <a:off x="7010400" y="1825625"/>
            <a:ext cx="5181600" cy="4351338"/>
          </a:xfrm>
        </p:spPr>
        <p:txBody>
          <a:bodyPr>
            <a:normAutofit/>
          </a:bodyPr>
          <a:lstStyle/>
          <a:p>
            <a:pPr marL="0" indent="0">
              <a:buNone/>
            </a:pPr>
            <a:endParaRPr lang="en-GB" dirty="0"/>
          </a:p>
          <a:p>
            <a:pPr marL="0" indent="0">
              <a:buNone/>
            </a:pPr>
            <a:endParaRPr lang="en-GB" b="0" i="0" dirty="0">
              <a:solidFill>
                <a:srgbClr val="202124"/>
              </a:solidFill>
              <a:effectLst/>
              <a:latin typeface="arial" panose="020B0604020202020204" pitchFamily="34" charset="0"/>
            </a:endParaRPr>
          </a:p>
          <a:p>
            <a:pPr marL="0" indent="0">
              <a:buNone/>
            </a:pPr>
            <a:endParaRPr lang="en-GB" dirty="0">
              <a:solidFill>
                <a:srgbClr val="202124"/>
              </a:solidFill>
              <a:latin typeface="arial" panose="020B0604020202020204" pitchFamily="34" charset="0"/>
            </a:endParaRPr>
          </a:p>
          <a:p>
            <a:pPr marL="0" indent="0">
              <a:buNone/>
            </a:pPr>
            <a:endParaRPr lang="en-GB" dirty="0"/>
          </a:p>
        </p:txBody>
      </p:sp>
      <p:pic>
        <p:nvPicPr>
          <p:cNvPr id="6" name="Audio 5">
            <a:hlinkClick r:id="" action="ppaction://media"/>
            <a:extLst>
              <a:ext uri="{FF2B5EF4-FFF2-40B4-BE49-F238E27FC236}">
                <a16:creationId xmlns:a16="http://schemas.microsoft.com/office/drawing/2014/main" id="{B13FE817-1614-E348-E96A-B77DD5500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7877911"/>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E12C17-EB41-41EE-84A7-1EBA61384B07}"/>
              </a:ext>
            </a:extLst>
          </p:cNvPr>
          <p:cNvSpPr>
            <a:spLocks noGrp="1"/>
          </p:cNvSpPr>
          <p:nvPr>
            <p:ph sz="half" idx="1"/>
          </p:nvPr>
        </p:nvSpPr>
        <p:spPr>
          <a:xfrm>
            <a:off x="838199" y="413657"/>
            <a:ext cx="6161315" cy="6079218"/>
          </a:xfrm>
        </p:spPr>
        <p:txBody>
          <a:bodyPr>
            <a:normAutofit fontScale="92500" lnSpcReduction="10000"/>
          </a:bodyPr>
          <a:lstStyle/>
          <a:p>
            <a:pPr marL="0" indent="0">
              <a:buNone/>
            </a:pPr>
            <a:r>
              <a:rPr lang="en-GB" b="1" i="0" dirty="0">
                <a:solidFill>
                  <a:srgbClr val="202124"/>
                </a:solidFill>
                <a:effectLst/>
              </a:rPr>
              <a:t>The foundation of science is to ask questions about the natural world and then seek answers.</a:t>
            </a:r>
          </a:p>
          <a:p>
            <a:pPr marL="0" indent="0">
              <a:buNone/>
            </a:pPr>
            <a:endParaRPr lang="en-GB" dirty="0">
              <a:solidFill>
                <a:srgbClr val="202124"/>
              </a:solidFill>
            </a:endParaRPr>
          </a:p>
          <a:p>
            <a:pPr marL="0" indent="0">
              <a:buNone/>
            </a:pPr>
            <a:r>
              <a:rPr lang="en-GB" dirty="0"/>
              <a:t>Children explore and investigate to form their own questions</a:t>
            </a:r>
          </a:p>
          <a:p>
            <a:pPr marL="0" indent="0">
              <a:buNone/>
            </a:pPr>
            <a:endParaRPr lang="en-GB" dirty="0"/>
          </a:p>
          <a:p>
            <a:pPr marL="0" indent="0">
              <a:buNone/>
            </a:pPr>
            <a:r>
              <a:rPr lang="en-GB" dirty="0"/>
              <a:t>Role of the adult is to use questioning </a:t>
            </a:r>
          </a:p>
          <a:p>
            <a:pPr marL="0" indent="0">
              <a:buNone/>
            </a:pPr>
            <a:r>
              <a:rPr lang="en-GB" dirty="0"/>
              <a:t>-  to </a:t>
            </a:r>
            <a:r>
              <a:rPr lang="en-GB" dirty="0">
                <a:solidFill>
                  <a:srgbClr val="202124"/>
                </a:solidFill>
              </a:rPr>
              <a:t>c</a:t>
            </a:r>
            <a:r>
              <a:rPr lang="en-GB" i="0" dirty="0">
                <a:solidFill>
                  <a:srgbClr val="202124"/>
                </a:solidFill>
                <a:effectLst/>
              </a:rPr>
              <a:t>heck for understanding</a:t>
            </a:r>
          </a:p>
          <a:p>
            <a:pPr>
              <a:buFontTx/>
              <a:buChar char="-"/>
            </a:pPr>
            <a:r>
              <a:rPr lang="en-GB" i="0" dirty="0">
                <a:solidFill>
                  <a:srgbClr val="202124"/>
                </a:solidFill>
                <a:effectLst/>
              </a:rPr>
              <a:t>probe children’s thinking</a:t>
            </a:r>
            <a:endParaRPr lang="en-GB" dirty="0">
              <a:solidFill>
                <a:srgbClr val="202124"/>
              </a:solidFill>
            </a:endParaRPr>
          </a:p>
          <a:p>
            <a:pPr>
              <a:buFontTx/>
              <a:buChar char="-"/>
            </a:pPr>
            <a:r>
              <a:rPr lang="en-GB" dirty="0">
                <a:solidFill>
                  <a:srgbClr val="202124"/>
                </a:solidFill>
              </a:rPr>
              <a:t>a</a:t>
            </a:r>
            <a:r>
              <a:rPr lang="en-GB" i="0" dirty="0">
                <a:solidFill>
                  <a:srgbClr val="202124"/>
                </a:solidFill>
                <a:effectLst/>
              </a:rPr>
              <a:t>ctivate prior knowledge</a:t>
            </a:r>
            <a:endParaRPr lang="en-GB" dirty="0">
              <a:solidFill>
                <a:srgbClr val="202124"/>
              </a:solidFill>
            </a:endParaRPr>
          </a:p>
          <a:p>
            <a:pPr>
              <a:buFontTx/>
              <a:buChar char="-"/>
            </a:pPr>
            <a:r>
              <a:rPr lang="en-GB" dirty="0">
                <a:solidFill>
                  <a:srgbClr val="202124"/>
                </a:solidFill>
              </a:rPr>
              <a:t>e</a:t>
            </a:r>
            <a:r>
              <a:rPr lang="en-GB" i="0" dirty="0">
                <a:solidFill>
                  <a:srgbClr val="202124"/>
                </a:solidFill>
                <a:effectLst/>
              </a:rPr>
              <a:t>ncourage thinking</a:t>
            </a:r>
          </a:p>
          <a:p>
            <a:pPr>
              <a:buFontTx/>
              <a:buChar char="-"/>
            </a:pPr>
            <a:r>
              <a:rPr lang="en-GB" dirty="0">
                <a:solidFill>
                  <a:srgbClr val="202124"/>
                </a:solidFill>
              </a:rPr>
              <a:t>m</a:t>
            </a:r>
            <a:r>
              <a:rPr lang="en-GB" i="0" dirty="0">
                <a:solidFill>
                  <a:srgbClr val="202124"/>
                </a:solidFill>
                <a:effectLst/>
              </a:rPr>
              <a:t>ake them curious </a:t>
            </a:r>
          </a:p>
          <a:p>
            <a:pPr>
              <a:buFontTx/>
              <a:buChar char="-"/>
            </a:pPr>
            <a:r>
              <a:rPr lang="en-GB" i="0" dirty="0">
                <a:solidFill>
                  <a:srgbClr val="202124"/>
                </a:solidFill>
                <a:effectLst/>
              </a:rPr>
              <a:t>e.g. where do the stars go during the day?</a:t>
            </a:r>
            <a:endParaRPr lang="en-GB" dirty="0"/>
          </a:p>
        </p:txBody>
      </p:sp>
      <p:pic>
        <p:nvPicPr>
          <p:cNvPr id="4100" name="Picture 4" descr="What is the scientific method, and how does it relate to insights and  market research? | NewMR">
            <a:extLst>
              <a:ext uri="{FF2B5EF4-FFF2-40B4-BE49-F238E27FC236}">
                <a16:creationId xmlns:a16="http://schemas.microsoft.com/office/drawing/2014/main" id="{0D0F0B53-AF2B-47EA-9661-4AA6EE59867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816460" y="82991"/>
            <a:ext cx="4964851" cy="665526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D93B0BF-C281-B142-00EE-55FB34CA2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9591802"/>
      </p:ext>
    </p:extLst>
  </p:cSld>
  <p:clrMapOvr>
    <a:masterClrMapping/>
  </p:clrMapOvr>
  <mc:AlternateContent xmlns:mc="http://schemas.openxmlformats.org/markup-compatibility/2006" xmlns:p14="http://schemas.microsoft.com/office/powerpoint/2010/main">
    <mc:Choice Requires="p14">
      <p:transition spd="slow" p14:dur="2000" advTm="50582"/>
    </mc:Choice>
    <mc:Fallback xmlns="">
      <p:transition spd="slow" advTm="5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1DBD-0CD3-416A-835E-ABEF349C7058}"/>
              </a:ext>
            </a:extLst>
          </p:cNvPr>
          <p:cNvSpPr>
            <a:spLocks noGrp="1"/>
          </p:cNvSpPr>
          <p:nvPr>
            <p:ph type="title"/>
          </p:nvPr>
        </p:nvSpPr>
        <p:spPr/>
        <p:txBody>
          <a:bodyPr/>
          <a:lstStyle/>
          <a:p>
            <a:r>
              <a:rPr lang="en-GB" b="1" dirty="0"/>
              <a:t>Types of Enquiry</a:t>
            </a:r>
          </a:p>
        </p:txBody>
      </p:sp>
      <p:sp>
        <p:nvSpPr>
          <p:cNvPr id="3" name="Content Placeholder 2">
            <a:extLst>
              <a:ext uri="{FF2B5EF4-FFF2-40B4-BE49-F238E27FC236}">
                <a16:creationId xmlns:a16="http://schemas.microsoft.com/office/drawing/2014/main" id="{DEB5ED23-ADD2-423D-95C1-000618DD8D0E}"/>
              </a:ext>
            </a:extLst>
          </p:cNvPr>
          <p:cNvSpPr>
            <a:spLocks noGrp="1"/>
          </p:cNvSpPr>
          <p:nvPr>
            <p:ph sz="half" idx="1"/>
          </p:nvPr>
        </p:nvSpPr>
        <p:spPr/>
        <p:txBody>
          <a:bodyPr>
            <a:normAutofit fontScale="92500" lnSpcReduction="10000"/>
          </a:bodyPr>
          <a:lstStyle/>
          <a:p>
            <a:r>
              <a:rPr lang="en-GB" sz="4000" dirty="0">
                <a:latin typeface="+mj-lt"/>
              </a:rPr>
              <a:t>Observing over Time</a:t>
            </a:r>
          </a:p>
          <a:p>
            <a:r>
              <a:rPr lang="en-GB" sz="4000" dirty="0">
                <a:latin typeface="+mj-lt"/>
              </a:rPr>
              <a:t>Identifying and Classifying</a:t>
            </a:r>
          </a:p>
          <a:p>
            <a:r>
              <a:rPr lang="en-GB" sz="4000" dirty="0">
                <a:latin typeface="+mj-lt"/>
              </a:rPr>
              <a:t>Pattern Seeking</a:t>
            </a:r>
          </a:p>
          <a:p>
            <a:r>
              <a:rPr lang="en-GB" sz="4000" dirty="0">
                <a:latin typeface="+mj-lt"/>
              </a:rPr>
              <a:t>Research</a:t>
            </a:r>
          </a:p>
          <a:p>
            <a:r>
              <a:rPr lang="en-GB" sz="4000" dirty="0">
                <a:latin typeface="+mj-lt"/>
              </a:rPr>
              <a:t>Fair Testing</a:t>
            </a:r>
            <a:endParaRPr lang="en-GB" sz="3600" dirty="0">
              <a:latin typeface="+mj-lt"/>
            </a:endParaRPr>
          </a:p>
        </p:txBody>
      </p:sp>
      <p:sp>
        <p:nvSpPr>
          <p:cNvPr id="4" name="Content Placeholder 3">
            <a:extLst>
              <a:ext uri="{FF2B5EF4-FFF2-40B4-BE49-F238E27FC236}">
                <a16:creationId xmlns:a16="http://schemas.microsoft.com/office/drawing/2014/main" id="{43916024-E807-4D38-B058-3D6D64496F9B}"/>
              </a:ext>
            </a:extLst>
          </p:cNvPr>
          <p:cNvSpPr>
            <a:spLocks noGrp="1"/>
          </p:cNvSpPr>
          <p:nvPr>
            <p:ph sz="half" idx="2"/>
          </p:nvPr>
        </p:nvSpPr>
        <p:spPr/>
        <p:txBody>
          <a:bodyPr>
            <a:normAutofit fontScale="92500" lnSpcReduction="10000"/>
          </a:bodyPr>
          <a:lstStyle/>
          <a:p>
            <a:pPr marL="0" indent="0">
              <a:buNone/>
            </a:pPr>
            <a:r>
              <a:rPr lang="en-GB" sz="3600" i="1" dirty="0">
                <a:latin typeface="+mj-lt"/>
              </a:rPr>
              <a:t>“The science enquiry process is essentially the same whatever the age and maturity of the children, but the skills that they use when doing science enquiry should develop as the move through school”</a:t>
            </a:r>
          </a:p>
          <a:p>
            <a:pPr marL="0" indent="0">
              <a:buNone/>
            </a:pPr>
            <a:endParaRPr lang="en-GB" sz="3200" dirty="0">
              <a:latin typeface="+mj-lt"/>
            </a:endParaRPr>
          </a:p>
          <a:p>
            <a:pPr marL="0" indent="0" algn="r">
              <a:buNone/>
            </a:pPr>
            <a:r>
              <a:rPr lang="en-GB" sz="1800" dirty="0">
                <a:latin typeface="+mj-lt"/>
              </a:rPr>
              <a:t>(It’s not fair-or is it? ASE)</a:t>
            </a:r>
          </a:p>
        </p:txBody>
      </p:sp>
      <p:pic>
        <p:nvPicPr>
          <p:cNvPr id="6" name="Audio 5">
            <a:hlinkClick r:id="" action="ppaction://media"/>
            <a:extLst>
              <a:ext uri="{FF2B5EF4-FFF2-40B4-BE49-F238E27FC236}">
                <a16:creationId xmlns:a16="http://schemas.microsoft.com/office/drawing/2014/main" id="{E2BB2B6E-B3E9-AF67-9E2A-5E2608F60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63898259"/>
      </p:ext>
    </p:extLst>
  </p:cSld>
  <p:clrMapOvr>
    <a:masterClrMapping/>
  </p:clrMapOvr>
  <mc:AlternateContent xmlns:mc="http://schemas.openxmlformats.org/markup-compatibility/2006" xmlns:p14="http://schemas.microsoft.com/office/powerpoint/2010/main">
    <mc:Choice Requires="p14">
      <p:transition spd="slow" p14:dur="2000" advTm="14777"/>
    </mc:Choice>
    <mc:Fallback xmlns="">
      <p:transition spd="slow" advTm="1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134B-E1FA-4116-9412-81C60B0E170E}"/>
              </a:ext>
            </a:extLst>
          </p:cNvPr>
          <p:cNvSpPr>
            <a:spLocks noGrp="1"/>
          </p:cNvSpPr>
          <p:nvPr>
            <p:ph type="title"/>
          </p:nvPr>
        </p:nvSpPr>
        <p:spPr/>
        <p:txBody>
          <a:bodyPr/>
          <a:lstStyle/>
          <a:p>
            <a:r>
              <a:rPr lang="en-GB" b="1" dirty="0"/>
              <a:t>Observing over time</a:t>
            </a:r>
          </a:p>
        </p:txBody>
      </p:sp>
      <p:sp>
        <p:nvSpPr>
          <p:cNvPr id="3" name="Content Placeholder 2">
            <a:extLst>
              <a:ext uri="{FF2B5EF4-FFF2-40B4-BE49-F238E27FC236}">
                <a16:creationId xmlns:a16="http://schemas.microsoft.com/office/drawing/2014/main" id="{E02E9B9D-A2AE-441D-8681-5E639FD7EF00}"/>
              </a:ext>
            </a:extLst>
          </p:cNvPr>
          <p:cNvSpPr>
            <a:spLocks noGrp="1"/>
          </p:cNvSpPr>
          <p:nvPr>
            <p:ph sz="half" idx="1"/>
          </p:nvPr>
        </p:nvSpPr>
        <p:spPr>
          <a:xfrm>
            <a:off x="838199" y="1825625"/>
            <a:ext cx="6390374" cy="4351338"/>
          </a:xfrm>
        </p:spPr>
        <p:txBody>
          <a:bodyPr/>
          <a:lstStyle/>
          <a:p>
            <a:r>
              <a:rPr lang="en-GB" sz="3600" dirty="0">
                <a:latin typeface="+mj-lt"/>
              </a:rPr>
              <a:t>Changes in plants and habitats</a:t>
            </a:r>
          </a:p>
          <a:p>
            <a:r>
              <a:rPr lang="en-GB" sz="3600" dirty="0">
                <a:latin typeface="+mj-lt"/>
              </a:rPr>
              <a:t>What happens to food left out</a:t>
            </a:r>
          </a:p>
          <a:p>
            <a:r>
              <a:rPr lang="en-GB" sz="3600" dirty="0">
                <a:latin typeface="+mj-lt"/>
              </a:rPr>
              <a:t>Ice and snow melting</a:t>
            </a:r>
          </a:p>
          <a:p>
            <a:r>
              <a:rPr lang="en-GB" sz="3600" dirty="0">
                <a:latin typeface="+mj-lt"/>
              </a:rPr>
              <a:t>Puddles evaporating </a:t>
            </a:r>
          </a:p>
          <a:p>
            <a:r>
              <a:rPr lang="en-GB" sz="3600" dirty="0">
                <a:latin typeface="+mj-lt"/>
              </a:rPr>
              <a:t>Shadows changing  position during the day</a:t>
            </a:r>
          </a:p>
          <a:p>
            <a:endParaRPr lang="en-GB" dirty="0"/>
          </a:p>
          <a:p>
            <a:endParaRPr lang="en-GB" dirty="0"/>
          </a:p>
          <a:p>
            <a:endParaRPr lang="en-GB" dirty="0"/>
          </a:p>
        </p:txBody>
      </p:sp>
      <p:pic>
        <p:nvPicPr>
          <p:cNvPr id="11268" name="Picture 4" descr="Light and shadow | St Francis RC Primary School">
            <a:extLst>
              <a:ext uri="{FF2B5EF4-FFF2-40B4-BE49-F238E27FC236}">
                <a16:creationId xmlns:a16="http://schemas.microsoft.com/office/drawing/2014/main" id="{A1FC2B77-2114-42C7-ABBE-3DB502DDF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11" r="13583"/>
          <a:stretch/>
        </p:blipFill>
        <p:spPr bwMode="auto">
          <a:xfrm>
            <a:off x="7308608" y="616772"/>
            <a:ext cx="3245720" cy="388996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Welcome to SM9: Inquiry - Evaporation">
            <a:extLst>
              <a:ext uri="{FF2B5EF4-FFF2-40B4-BE49-F238E27FC236}">
                <a16:creationId xmlns:a16="http://schemas.microsoft.com/office/drawing/2014/main" id="{9B1DA8D5-CB03-462E-BC4A-7FD4A1D5D10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9395105" y="3432825"/>
            <a:ext cx="2058103" cy="274413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59875AD-C285-B6D7-C737-FDEBFC1724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80006037"/>
      </p:ext>
    </p:extLst>
  </p:cSld>
  <p:clrMapOvr>
    <a:masterClrMapping/>
  </p:clrMapOvr>
  <mc:AlternateContent xmlns:mc="http://schemas.openxmlformats.org/markup-compatibility/2006" xmlns:p14="http://schemas.microsoft.com/office/powerpoint/2010/main">
    <mc:Choice Requires="p14">
      <p:transition spd="slow" p14:dur="2000" advTm="66929"/>
    </mc:Choice>
    <mc:Fallback xmlns="">
      <p:transition spd="slow" advTm="6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157C-F527-46E4-BF56-D7EE6475F0F1}"/>
              </a:ext>
            </a:extLst>
          </p:cNvPr>
          <p:cNvSpPr>
            <a:spLocks noGrp="1"/>
          </p:cNvSpPr>
          <p:nvPr>
            <p:ph type="title"/>
          </p:nvPr>
        </p:nvSpPr>
        <p:spPr/>
        <p:txBody>
          <a:bodyPr/>
          <a:lstStyle/>
          <a:p>
            <a:r>
              <a:rPr lang="en-GB" b="1" dirty="0"/>
              <a:t>Identifying and Classifying</a:t>
            </a:r>
          </a:p>
        </p:txBody>
      </p:sp>
      <p:sp>
        <p:nvSpPr>
          <p:cNvPr id="3" name="Content Placeholder 2">
            <a:extLst>
              <a:ext uri="{FF2B5EF4-FFF2-40B4-BE49-F238E27FC236}">
                <a16:creationId xmlns:a16="http://schemas.microsoft.com/office/drawing/2014/main" id="{AB5F52E0-82C7-45D6-9D9D-BA8DAE6F741E}"/>
              </a:ext>
            </a:extLst>
          </p:cNvPr>
          <p:cNvSpPr>
            <a:spLocks noGrp="1"/>
          </p:cNvSpPr>
          <p:nvPr>
            <p:ph sz="half" idx="1"/>
          </p:nvPr>
        </p:nvSpPr>
        <p:spPr/>
        <p:txBody>
          <a:bodyPr>
            <a:normAutofit/>
          </a:bodyPr>
          <a:lstStyle/>
          <a:p>
            <a:r>
              <a:rPr lang="en-GB" sz="3600" dirty="0">
                <a:latin typeface="+mj-lt"/>
              </a:rPr>
              <a:t>Sorting objects</a:t>
            </a:r>
          </a:p>
          <a:p>
            <a:r>
              <a:rPr lang="en-GB" sz="3600" dirty="0">
                <a:latin typeface="+mj-lt"/>
              </a:rPr>
              <a:t>Sorting leaves and natural objects</a:t>
            </a:r>
          </a:p>
          <a:p>
            <a:r>
              <a:rPr lang="en-GB" sz="3600" dirty="0">
                <a:latin typeface="+mj-lt"/>
              </a:rPr>
              <a:t>Minibeast guides</a:t>
            </a:r>
          </a:p>
          <a:p>
            <a:r>
              <a:rPr lang="en-GB" sz="3600" dirty="0">
                <a:latin typeface="+mj-lt"/>
              </a:rPr>
              <a:t>Grouping objects</a:t>
            </a:r>
          </a:p>
        </p:txBody>
      </p:sp>
      <p:pic>
        <p:nvPicPr>
          <p:cNvPr id="5" name="Picture 7" descr="A close up of a green plant&#10;&#10;Description generated with very high confidence">
            <a:extLst>
              <a:ext uri="{FF2B5EF4-FFF2-40B4-BE49-F238E27FC236}">
                <a16:creationId xmlns:a16="http://schemas.microsoft.com/office/drawing/2014/main" id="{137DD358-E991-46F8-BE79-ABBD99014648}"/>
              </a:ext>
            </a:extLst>
          </p:cNvPr>
          <p:cNvPicPr>
            <a:picLocks noGrp="1" noChangeAspect="1"/>
          </p:cNvPicPr>
          <p:nvPr>
            <p:ph sz="half" idx="2"/>
          </p:nvPr>
        </p:nvPicPr>
        <p:blipFill>
          <a:blip r:embed="rId4"/>
          <a:stretch>
            <a:fillRect/>
          </a:stretch>
        </p:blipFill>
        <p:spPr>
          <a:xfrm>
            <a:off x="6019288" y="1944303"/>
            <a:ext cx="4920176" cy="3690131"/>
          </a:xfrm>
          <a:prstGeom prst="rect">
            <a:avLst/>
          </a:prstGeom>
        </p:spPr>
      </p:pic>
      <p:pic>
        <p:nvPicPr>
          <p:cNvPr id="6" name="Audio 5">
            <a:hlinkClick r:id="" action="ppaction://media"/>
            <a:extLst>
              <a:ext uri="{FF2B5EF4-FFF2-40B4-BE49-F238E27FC236}">
                <a16:creationId xmlns:a16="http://schemas.microsoft.com/office/drawing/2014/main" id="{3EB09822-B4C1-7104-51B1-67B79A773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06668498"/>
      </p:ext>
    </p:extLst>
  </p:cSld>
  <p:clrMapOvr>
    <a:masterClrMapping/>
  </p:clrMapOvr>
  <mc:AlternateContent xmlns:mc="http://schemas.openxmlformats.org/markup-compatibility/2006" xmlns:p14="http://schemas.microsoft.com/office/powerpoint/2010/main">
    <mc:Choice Requires="p14">
      <p:transition spd="slow" p14:dur="2000" advTm="41109"/>
    </mc:Choice>
    <mc:Fallback xmlns="">
      <p:transition spd="slow" advTm="4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71763-9795-4B4B-90D9-7CC2C036C9B2}"/>
              </a:ext>
            </a:extLst>
          </p:cNvPr>
          <p:cNvSpPr>
            <a:spLocks noGrp="1"/>
          </p:cNvSpPr>
          <p:nvPr>
            <p:ph type="title"/>
          </p:nvPr>
        </p:nvSpPr>
        <p:spPr/>
        <p:txBody>
          <a:bodyPr/>
          <a:lstStyle/>
          <a:p>
            <a:r>
              <a:rPr lang="en-US" u="sng">
                <a:cs typeface="Calibri Light"/>
              </a:rPr>
              <a:t>Early Level</a:t>
            </a:r>
            <a:endParaRPr lang="en-US">
              <a:cs typeface="Calibri Light" panose="020F0302020204030204"/>
            </a:endParaRPr>
          </a:p>
        </p:txBody>
      </p:sp>
      <p:pic>
        <p:nvPicPr>
          <p:cNvPr id="2" name="Picture 2" descr="A wooden cutting board&#10;&#10;Description generated with high confidence">
            <a:extLst>
              <a:ext uri="{FF2B5EF4-FFF2-40B4-BE49-F238E27FC236}">
                <a16:creationId xmlns:a16="http://schemas.microsoft.com/office/drawing/2014/main" id="{A4DA5DCA-9910-424F-A3D4-7D6A3CA23166}"/>
              </a:ext>
            </a:extLst>
          </p:cNvPr>
          <p:cNvPicPr>
            <a:picLocks noChangeAspect="1"/>
          </p:cNvPicPr>
          <p:nvPr/>
        </p:nvPicPr>
        <p:blipFill>
          <a:blip r:embed="rId5"/>
          <a:stretch>
            <a:fillRect/>
          </a:stretch>
        </p:blipFill>
        <p:spPr>
          <a:xfrm>
            <a:off x="4238297" y="2387162"/>
            <a:ext cx="3675993" cy="2740572"/>
          </a:xfrm>
          <a:prstGeom prst="rect">
            <a:avLst/>
          </a:prstGeom>
        </p:spPr>
      </p:pic>
      <p:pic>
        <p:nvPicPr>
          <p:cNvPr id="4" name="Picture 5" descr="A wooden cutting board&#10;&#10;Description generated with high confidence">
            <a:extLst>
              <a:ext uri="{FF2B5EF4-FFF2-40B4-BE49-F238E27FC236}">
                <a16:creationId xmlns:a16="http://schemas.microsoft.com/office/drawing/2014/main" id="{8FEC18D8-56DD-43F4-9854-07260251D4EF}"/>
              </a:ext>
            </a:extLst>
          </p:cNvPr>
          <p:cNvPicPr>
            <a:picLocks noChangeAspect="1"/>
          </p:cNvPicPr>
          <p:nvPr/>
        </p:nvPicPr>
        <p:blipFill>
          <a:blip r:embed="rId6"/>
          <a:stretch>
            <a:fillRect/>
          </a:stretch>
        </p:blipFill>
        <p:spPr>
          <a:xfrm>
            <a:off x="8219090" y="2387162"/>
            <a:ext cx="3689131" cy="2740572"/>
          </a:xfrm>
          <a:prstGeom prst="rect">
            <a:avLst/>
          </a:prstGeom>
        </p:spPr>
      </p:pic>
      <p:pic>
        <p:nvPicPr>
          <p:cNvPr id="7" name="Picture 8" descr="A picture containing table, sitting, wooden, bird&#10;&#10;Description generated with very high confidence">
            <a:extLst>
              <a:ext uri="{FF2B5EF4-FFF2-40B4-BE49-F238E27FC236}">
                <a16:creationId xmlns:a16="http://schemas.microsoft.com/office/drawing/2014/main" id="{C2073E6D-63AD-48E9-8162-95F32EF20A94}"/>
              </a:ext>
            </a:extLst>
          </p:cNvPr>
          <p:cNvPicPr>
            <a:picLocks noChangeAspect="1"/>
          </p:cNvPicPr>
          <p:nvPr/>
        </p:nvPicPr>
        <p:blipFill>
          <a:blip r:embed="rId7"/>
          <a:stretch>
            <a:fillRect/>
          </a:stretch>
        </p:blipFill>
        <p:spPr>
          <a:xfrm rot="5400000">
            <a:off x="677918" y="1928648"/>
            <a:ext cx="2743200" cy="3657600"/>
          </a:xfrm>
          <a:prstGeom prst="rect">
            <a:avLst/>
          </a:prstGeom>
        </p:spPr>
      </p:pic>
      <p:sp>
        <p:nvSpPr>
          <p:cNvPr id="11" name="TextBox 10">
            <a:extLst>
              <a:ext uri="{FF2B5EF4-FFF2-40B4-BE49-F238E27FC236}">
                <a16:creationId xmlns:a16="http://schemas.microsoft.com/office/drawing/2014/main" id="{722601B6-C792-4E9A-B483-B38FF7151AE8}"/>
              </a:ext>
            </a:extLst>
          </p:cNvPr>
          <p:cNvSpPr txBox="1"/>
          <p:nvPr/>
        </p:nvSpPr>
        <p:spPr>
          <a:xfrm>
            <a:off x="848712" y="5197365"/>
            <a:ext cx="2401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Sticks / Stones / Leaves</a:t>
            </a:r>
          </a:p>
        </p:txBody>
      </p:sp>
      <p:sp>
        <p:nvSpPr>
          <p:cNvPr id="12" name="TextBox 11">
            <a:extLst>
              <a:ext uri="{FF2B5EF4-FFF2-40B4-BE49-F238E27FC236}">
                <a16:creationId xmlns:a16="http://schemas.microsoft.com/office/drawing/2014/main" id="{E41674BA-587C-4A20-B9C4-B51519591337}"/>
              </a:ext>
            </a:extLst>
          </p:cNvPr>
          <p:cNvSpPr txBox="1"/>
          <p:nvPr/>
        </p:nvSpPr>
        <p:spPr>
          <a:xfrm>
            <a:off x="5223643" y="5197365"/>
            <a:ext cx="2401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Rough / Smooth</a:t>
            </a:r>
          </a:p>
        </p:txBody>
      </p:sp>
      <p:sp>
        <p:nvSpPr>
          <p:cNvPr id="13" name="TextBox 12">
            <a:extLst>
              <a:ext uri="{FF2B5EF4-FFF2-40B4-BE49-F238E27FC236}">
                <a16:creationId xmlns:a16="http://schemas.microsoft.com/office/drawing/2014/main" id="{CC10E9C1-6089-46F2-A38A-8D763F722FF8}"/>
              </a:ext>
            </a:extLst>
          </p:cNvPr>
          <p:cNvSpPr txBox="1"/>
          <p:nvPr/>
        </p:nvSpPr>
        <p:spPr>
          <a:xfrm>
            <a:off x="9335815" y="5197365"/>
            <a:ext cx="1455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Order by size</a:t>
            </a:r>
            <a:endParaRPr lang="en-US">
              <a:cs typeface="Calibri"/>
            </a:endParaRPr>
          </a:p>
        </p:txBody>
      </p:sp>
      <p:sp>
        <p:nvSpPr>
          <p:cNvPr id="3" name="TextBox 2">
            <a:extLst>
              <a:ext uri="{FF2B5EF4-FFF2-40B4-BE49-F238E27FC236}">
                <a16:creationId xmlns:a16="http://schemas.microsoft.com/office/drawing/2014/main" id="{8EB089E9-E98A-4953-A56E-966BD09A6AB6}"/>
              </a:ext>
            </a:extLst>
          </p:cNvPr>
          <p:cNvSpPr txBox="1"/>
          <p:nvPr/>
        </p:nvSpPr>
        <p:spPr>
          <a:xfrm>
            <a:off x="500514" y="6362299"/>
            <a:ext cx="10102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NL STEM</a:t>
            </a:r>
          </a:p>
        </p:txBody>
      </p:sp>
      <p:pic>
        <p:nvPicPr>
          <p:cNvPr id="8" name="Audio 7">
            <a:hlinkClick r:id="" action="ppaction://media"/>
            <a:extLst>
              <a:ext uri="{FF2B5EF4-FFF2-40B4-BE49-F238E27FC236}">
                <a16:creationId xmlns:a16="http://schemas.microsoft.com/office/drawing/2014/main" id="{75BB5288-0AF9-1135-2E04-3BACF23D7C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7313062"/>
      </p:ext>
    </p:extLst>
  </p:cSld>
  <p:clrMapOvr>
    <a:masterClrMapping/>
  </p:clrMapOvr>
  <mc:AlternateContent xmlns:mc="http://schemas.openxmlformats.org/markup-compatibility/2006" xmlns:p14="http://schemas.microsoft.com/office/powerpoint/2010/main">
    <mc:Choice Requires="p14">
      <p:transition spd="slow" p14:dur="2000" advTm="17355"/>
    </mc:Choice>
    <mc:Fallback xmlns="">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71763-9795-4B4B-90D9-7CC2C036C9B2}"/>
              </a:ext>
            </a:extLst>
          </p:cNvPr>
          <p:cNvSpPr>
            <a:spLocks noGrp="1"/>
          </p:cNvSpPr>
          <p:nvPr>
            <p:ph type="title"/>
          </p:nvPr>
        </p:nvSpPr>
        <p:spPr/>
        <p:txBody>
          <a:bodyPr/>
          <a:lstStyle/>
          <a:p>
            <a:r>
              <a:rPr lang="en-US" u="sng">
                <a:cs typeface="Calibri Light"/>
              </a:rPr>
              <a:t>First Level</a:t>
            </a:r>
            <a:endParaRPr lang="en-US" u="sng"/>
          </a:p>
        </p:txBody>
      </p:sp>
      <p:pic>
        <p:nvPicPr>
          <p:cNvPr id="2" name="Picture 2" descr="A picture containing table, sitting, wooden, bird&#10;&#10;Description generated with very high confidence">
            <a:extLst>
              <a:ext uri="{FF2B5EF4-FFF2-40B4-BE49-F238E27FC236}">
                <a16:creationId xmlns:a16="http://schemas.microsoft.com/office/drawing/2014/main" id="{9C564DB5-8CFE-4418-82A1-D1CCB7D754B1}"/>
              </a:ext>
            </a:extLst>
          </p:cNvPr>
          <p:cNvPicPr>
            <a:picLocks noChangeAspect="1"/>
          </p:cNvPicPr>
          <p:nvPr/>
        </p:nvPicPr>
        <p:blipFill>
          <a:blip r:embed="rId5"/>
          <a:stretch>
            <a:fillRect/>
          </a:stretch>
        </p:blipFill>
        <p:spPr>
          <a:xfrm rot="16200000">
            <a:off x="585952" y="1600200"/>
            <a:ext cx="2743200" cy="3657600"/>
          </a:xfrm>
          <a:prstGeom prst="rect">
            <a:avLst/>
          </a:prstGeom>
        </p:spPr>
      </p:pic>
      <p:pic>
        <p:nvPicPr>
          <p:cNvPr id="4" name="Picture 5" descr="A picture containing table, indoor, wooden, sitting&#10;&#10;Description generated with very high confidence">
            <a:extLst>
              <a:ext uri="{FF2B5EF4-FFF2-40B4-BE49-F238E27FC236}">
                <a16:creationId xmlns:a16="http://schemas.microsoft.com/office/drawing/2014/main" id="{6DB8C08A-6533-4AF3-B625-06295D9020E1}"/>
              </a:ext>
            </a:extLst>
          </p:cNvPr>
          <p:cNvPicPr>
            <a:picLocks noChangeAspect="1"/>
          </p:cNvPicPr>
          <p:nvPr/>
        </p:nvPicPr>
        <p:blipFill>
          <a:blip r:embed="rId6"/>
          <a:stretch>
            <a:fillRect/>
          </a:stretch>
        </p:blipFill>
        <p:spPr>
          <a:xfrm>
            <a:off x="4238297" y="2058714"/>
            <a:ext cx="3728544" cy="2740571"/>
          </a:xfrm>
          <a:prstGeom prst="rect">
            <a:avLst/>
          </a:prstGeom>
        </p:spPr>
      </p:pic>
      <p:pic>
        <p:nvPicPr>
          <p:cNvPr id="7" name="Picture 7" descr="A picture containing table, plant, indoor, wooden&#10;&#10;Description generated with very high confidence">
            <a:extLst>
              <a:ext uri="{FF2B5EF4-FFF2-40B4-BE49-F238E27FC236}">
                <a16:creationId xmlns:a16="http://schemas.microsoft.com/office/drawing/2014/main" id="{2CBEF326-AD8C-4B5D-A14C-23F6376C908E}"/>
              </a:ext>
            </a:extLst>
          </p:cNvPr>
          <p:cNvPicPr>
            <a:picLocks noChangeAspect="1"/>
          </p:cNvPicPr>
          <p:nvPr/>
        </p:nvPicPr>
        <p:blipFill>
          <a:blip r:embed="rId7"/>
          <a:stretch>
            <a:fillRect/>
          </a:stretch>
        </p:blipFill>
        <p:spPr>
          <a:xfrm>
            <a:off x="8363607" y="2058714"/>
            <a:ext cx="3715406" cy="2740572"/>
          </a:xfrm>
          <a:prstGeom prst="rect">
            <a:avLst/>
          </a:prstGeom>
        </p:spPr>
      </p:pic>
      <p:sp>
        <p:nvSpPr>
          <p:cNvPr id="9" name="TextBox 8">
            <a:extLst>
              <a:ext uri="{FF2B5EF4-FFF2-40B4-BE49-F238E27FC236}">
                <a16:creationId xmlns:a16="http://schemas.microsoft.com/office/drawing/2014/main" id="{80DA8A84-8A52-4596-A3CC-99FC44173CCA}"/>
              </a:ext>
            </a:extLst>
          </p:cNvPr>
          <p:cNvSpPr txBox="1"/>
          <p:nvPr/>
        </p:nvSpPr>
        <p:spPr>
          <a:xfrm>
            <a:off x="323194" y="5039710"/>
            <a:ext cx="3268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Living / Non Living / Once Living</a:t>
            </a:r>
          </a:p>
        </p:txBody>
      </p:sp>
      <p:sp>
        <p:nvSpPr>
          <p:cNvPr id="12" name="TextBox 11">
            <a:extLst>
              <a:ext uri="{FF2B5EF4-FFF2-40B4-BE49-F238E27FC236}">
                <a16:creationId xmlns:a16="http://schemas.microsoft.com/office/drawing/2014/main" id="{D7BDBCAF-85F8-436B-BE98-FEF30B46DBF0}"/>
              </a:ext>
            </a:extLst>
          </p:cNvPr>
          <p:cNvSpPr txBox="1"/>
          <p:nvPr/>
        </p:nvSpPr>
        <p:spPr>
          <a:xfrm>
            <a:off x="5287708" y="5039710"/>
            <a:ext cx="18104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Order by mass (weight)</a:t>
            </a:r>
          </a:p>
        </p:txBody>
      </p:sp>
      <p:sp>
        <p:nvSpPr>
          <p:cNvPr id="13" name="TextBox 12">
            <a:extLst>
              <a:ext uri="{FF2B5EF4-FFF2-40B4-BE49-F238E27FC236}">
                <a16:creationId xmlns:a16="http://schemas.microsoft.com/office/drawing/2014/main" id="{E58D36DF-DC63-493B-AE70-FD964C61605F}"/>
              </a:ext>
            </a:extLst>
          </p:cNvPr>
          <p:cNvSpPr txBox="1"/>
          <p:nvPr/>
        </p:nvSpPr>
        <p:spPr>
          <a:xfrm>
            <a:off x="8928538" y="5039710"/>
            <a:ext cx="2598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Plant leaves / Tree leaves</a:t>
            </a:r>
          </a:p>
        </p:txBody>
      </p:sp>
      <p:sp>
        <p:nvSpPr>
          <p:cNvPr id="10" name="TextBox 9">
            <a:extLst>
              <a:ext uri="{FF2B5EF4-FFF2-40B4-BE49-F238E27FC236}">
                <a16:creationId xmlns:a16="http://schemas.microsoft.com/office/drawing/2014/main" id="{4BB48363-2D5A-4C01-B7CB-E0FEC729FE19}"/>
              </a:ext>
            </a:extLst>
          </p:cNvPr>
          <p:cNvSpPr txBox="1"/>
          <p:nvPr/>
        </p:nvSpPr>
        <p:spPr>
          <a:xfrm>
            <a:off x="500514" y="6362299"/>
            <a:ext cx="10102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NL STEM</a:t>
            </a:r>
          </a:p>
        </p:txBody>
      </p:sp>
      <p:pic>
        <p:nvPicPr>
          <p:cNvPr id="6" name="Audio 5">
            <a:hlinkClick r:id="" action="ppaction://media"/>
            <a:extLst>
              <a:ext uri="{FF2B5EF4-FFF2-40B4-BE49-F238E27FC236}">
                <a16:creationId xmlns:a16="http://schemas.microsoft.com/office/drawing/2014/main" id="{A19BACF7-BA6B-8BE9-B9CE-70752BEA5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19943473"/>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ACE9329-6D1A-4D95-9638-475237A27303}"/>
              </a:ext>
            </a:extLst>
          </p:cNvPr>
          <p:cNvSpPr/>
          <p:nvPr/>
        </p:nvSpPr>
        <p:spPr>
          <a:xfrm>
            <a:off x="8658473" y="4849496"/>
            <a:ext cx="3409813" cy="199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DA71763-9795-4B4B-90D9-7CC2C036C9B2}"/>
              </a:ext>
            </a:extLst>
          </p:cNvPr>
          <p:cNvSpPr>
            <a:spLocks noGrp="1"/>
          </p:cNvSpPr>
          <p:nvPr>
            <p:ph type="title"/>
          </p:nvPr>
        </p:nvSpPr>
        <p:spPr>
          <a:xfrm>
            <a:off x="476906" y="378532"/>
            <a:ext cx="10515600" cy="1325563"/>
          </a:xfrm>
        </p:spPr>
        <p:txBody>
          <a:bodyPr/>
          <a:lstStyle/>
          <a:p>
            <a:r>
              <a:rPr lang="en-US" u="sng">
                <a:cs typeface="Calibri Light"/>
              </a:rPr>
              <a:t>Second Level</a:t>
            </a:r>
            <a:endParaRPr lang="en-US" u="sng"/>
          </a:p>
        </p:txBody>
      </p:sp>
      <p:pic>
        <p:nvPicPr>
          <p:cNvPr id="2" name="Picture 2" descr="A picture containing wooden, green, board, table&#10;&#10;Description generated with very high confidence">
            <a:extLst>
              <a:ext uri="{FF2B5EF4-FFF2-40B4-BE49-F238E27FC236}">
                <a16:creationId xmlns:a16="http://schemas.microsoft.com/office/drawing/2014/main" id="{D69D623D-FAE5-4A64-B5F3-3E593919EE3A}"/>
              </a:ext>
            </a:extLst>
          </p:cNvPr>
          <p:cNvPicPr>
            <a:picLocks noChangeAspect="1"/>
          </p:cNvPicPr>
          <p:nvPr/>
        </p:nvPicPr>
        <p:blipFill>
          <a:blip r:embed="rId5"/>
          <a:stretch>
            <a:fillRect/>
          </a:stretch>
        </p:blipFill>
        <p:spPr>
          <a:xfrm>
            <a:off x="2283599" y="2291256"/>
            <a:ext cx="1305460" cy="2814144"/>
          </a:xfrm>
          <a:prstGeom prst="rect">
            <a:avLst/>
          </a:prstGeom>
        </p:spPr>
      </p:pic>
      <p:pic>
        <p:nvPicPr>
          <p:cNvPr id="4" name="Picture 5" descr="A close up of a flower garden&#10;&#10;Description generated with very high confidence">
            <a:extLst>
              <a:ext uri="{FF2B5EF4-FFF2-40B4-BE49-F238E27FC236}">
                <a16:creationId xmlns:a16="http://schemas.microsoft.com/office/drawing/2014/main" id="{F522F76C-E10B-457C-913A-184ABC8093CD}"/>
              </a:ext>
            </a:extLst>
          </p:cNvPr>
          <p:cNvPicPr>
            <a:picLocks noChangeAspect="1"/>
          </p:cNvPicPr>
          <p:nvPr/>
        </p:nvPicPr>
        <p:blipFill>
          <a:blip r:embed="rId6"/>
          <a:stretch>
            <a:fillRect/>
          </a:stretch>
        </p:blipFill>
        <p:spPr>
          <a:xfrm>
            <a:off x="707047" y="2291256"/>
            <a:ext cx="1292322" cy="2814143"/>
          </a:xfrm>
          <a:prstGeom prst="rect">
            <a:avLst/>
          </a:prstGeom>
        </p:spPr>
      </p:pic>
      <p:pic>
        <p:nvPicPr>
          <p:cNvPr id="7" name="Picture 7" descr="A picture containing table, plant, indoor, wooden&#10;&#10;Description generated with very high confidence">
            <a:extLst>
              <a:ext uri="{FF2B5EF4-FFF2-40B4-BE49-F238E27FC236}">
                <a16:creationId xmlns:a16="http://schemas.microsoft.com/office/drawing/2014/main" id="{C2775579-E7C7-4165-8EE4-67FD863731F9}"/>
              </a:ext>
            </a:extLst>
          </p:cNvPr>
          <p:cNvPicPr>
            <a:picLocks noChangeAspect="1"/>
          </p:cNvPicPr>
          <p:nvPr/>
        </p:nvPicPr>
        <p:blipFill>
          <a:blip r:embed="rId7"/>
          <a:stretch>
            <a:fillRect/>
          </a:stretch>
        </p:blipFill>
        <p:spPr>
          <a:xfrm>
            <a:off x="4172606" y="534714"/>
            <a:ext cx="7709337" cy="5801709"/>
          </a:xfrm>
          <a:prstGeom prst="rect">
            <a:avLst/>
          </a:prstGeom>
        </p:spPr>
      </p:pic>
      <p:sp>
        <p:nvSpPr>
          <p:cNvPr id="9" name="TextBox 8">
            <a:extLst>
              <a:ext uri="{FF2B5EF4-FFF2-40B4-BE49-F238E27FC236}">
                <a16:creationId xmlns:a16="http://schemas.microsoft.com/office/drawing/2014/main" id="{FBC88DB3-D457-4D5D-8DC7-907DE1CB41F1}"/>
              </a:ext>
            </a:extLst>
          </p:cNvPr>
          <p:cNvSpPr txBox="1"/>
          <p:nvPr/>
        </p:nvSpPr>
        <p:spPr>
          <a:xfrm>
            <a:off x="5144814" y="1150883"/>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Ground Plants</a:t>
            </a:r>
            <a:endParaRPr lang="en-US" b="1">
              <a:solidFill>
                <a:schemeClr val="bg1"/>
              </a:solidFill>
              <a:cs typeface="Calibri"/>
            </a:endParaRPr>
          </a:p>
        </p:txBody>
      </p:sp>
      <p:sp>
        <p:nvSpPr>
          <p:cNvPr id="10" name="TextBox 9">
            <a:extLst>
              <a:ext uri="{FF2B5EF4-FFF2-40B4-BE49-F238E27FC236}">
                <a16:creationId xmlns:a16="http://schemas.microsoft.com/office/drawing/2014/main" id="{AB1B13B7-54BA-410D-B819-6911F2B5184F}"/>
              </a:ext>
            </a:extLst>
          </p:cNvPr>
          <p:cNvSpPr txBox="1"/>
          <p:nvPr/>
        </p:nvSpPr>
        <p:spPr>
          <a:xfrm>
            <a:off x="10452538" y="1150883"/>
            <a:ext cx="798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Trees</a:t>
            </a:r>
            <a:endParaRPr lang="en-US"/>
          </a:p>
        </p:txBody>
      </p:sp>
      <p:sp>
        <p:nvSpPr>
          <p:cNvPr id="11" name="TextBox 10">
            <a:extLst>
              <a:ext uri="{FF2B5EF4-FFF2-40B4-BE49-F238E27FC236}">
                <a16:creationId xmlns:a16="http://schemas.microsoft.com/office/drawing/2014/main" id="{74070A59-1919-47CE-A031-9FFBD68DD43C}"/>
              </a:ext>
            </a:extLst>
          </p:cNvPr>
          <p:cNvSpPr txBox="1"/>
          <p:nvPr/>
        </p:nvSpPr>
        <p:spPr>
          <a:xfrm>
            <a:off x="8889124" y="2451538"/>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Horse Chestnut</a:t>
            </a:r>
            <a:endParaRPr lang="en-US">
              <a:solidFill>
                <a:schemeClr val="bg1"/>
              </a:solidFill>
            </a:endParaRPr>
          </a:p>
        </p:txBody>
      </p:sp>
      <p:sp>
        <p:nvSpPr>
          <p:cNvPr id="12" name="TextBox 11">
            <a:extLst>
              <a:ext uri="{FF2B5EF4-FFF2-40B4-BE49-F238E27FC236}">
                <a16:creationId xmlns:a16="http://schemas.microsoft.com/office/drawing/2014/main" id="{5BEADE3B-2565-4377-92A1-69193D174E9C}"/>
              </a:ext>
            </a:extLst>
          </p:cNvPr>
          <p:cNvSpPr txBox="1"/>
          <p:nvPr/>
        </p:nvSpPr>
        <p:spPr>
          <a:xfrm>
            <a:off x="9467193" y="4461641"/>
            <a:ext cx="985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Bay Laurel</a:t>
            </a:r>
            <a:endParaRPr lang="en-US"/>
          </a:p>
        </p:txBody>
      </p:sp>
      <p:sp>
        <p:nvSpPr>
          <p:cNvPr id="13" name="TextBox 12">
            <a:extLst>
              <a:ext uri="{FF2B5EF4-FFF2-40B4-BE49-F238E27FC236}">
                <a16:creationId xmlns:a16="http://schemas.microsoft.com/office/drawing/2014/main" id="{6052A6CC-40FB-4DB4-9878-3FD6FC874ECC}"/>
              </a:ext>
            </a:extLst>
          </p:cNvPr>
          <p:cNvSpPr txBox="1"/>
          <p:nvPr/>
        </p:nvSpPr>
        <p:spPr>
          <a:xfrm>
            <a:off x="10229193" y="4632435"/>
            <a:ext cx="1127235" cy="382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Calibri"/>
              </a:rPr>
              <a:t>Sycamore</a:t>
            </a:r>
          </a:p>
        </p:txBody>
      </p:sp>
      <p:sp>
        <p:nvSpPr>
          <p:cNvPr id="14" name="TextBox 13">
            <a:extLst>
              <a:ext uri="{FF2B5EF4-FFF2-40B4-BE49-F238E27FC236}">
                <a16:creationId xmlns:a16="http://schemas.microsoft.com/office/drawing/2014/main" id="{ED8A9863-73A7-4A5D-AC8F-27EA1492C778}"/>
              </a:ext>
            </a:extLst>
          </p:cNvPr>
          <p:cNvSpPr txBox="1"/>
          <p:nvPr/>
        </p:nvSpPr>
        <p:spPr>
          <a:xfrm>
            <a:off x="10754710" y="4093779"/>
            <a:ext cx="11929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Hawthorn</a:t>
            </a:r>
            <a:endParaRPr lang="en-US"/>
          </a:p>
        </p:txBody>
      </p:sp>
      <p:sp>
        <p:nvSpPr>
          <p:cNvPr id="15" name="TextBox 14">
            <a:extLst>
              <a:ext uri="{FF2B5EF4-FFF2-40B4-BE49-F238E27FC236}">
                <a16:creationId xmlns:a16="http://schemas.microsoft.com/office/drawing/2014/main" id="{C1B5D2C6-37C6-4E91-9272-287C58DCCDEF}"/>
              </a:ext>
            </a:extLst>
          </p:cNvPr>
          <p:cNvSpPr txBox="1"/>
          <p:nvPr/>
        </p:nvSpPr>
        <p:spPr>
          <a:xfrm>
            <a:off x="10229194" y="3423745"/>
            <a:ext cx="8644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Rowan</a:t>
            </a:r>
            <a:endParaRPr lang="en-US"/>
          </a:p>
        </p:txBody>
      </p:sp>
      <p:sp>
        <p:nvSpPr>
          <p:cNvPr id="16" name="TextBox 15">
            <a:extLst>
              <a:ext uri="{FF2B5EF4-FFF2-40B4-BE49-F238E27FC236}">
                <a16:creationId xmlns:a16="http://schemas.microsoft.com/office/drawing/2014/main" id="{B4C6D4AC-E6DA-4738-B8FD-4F75FE2A466C}"/>
              </a:ext>
            </a:extLst>
          </p:cNvPr>
          <p:cNvSpPr txBox="1"/>
          <p:nvPr/>
        </p:nvSpPr>
        <p:spPr>
          <a:xfrm>
            <a:off x="9743089" y="3791607"/>
            <a:ext cx="838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Birch</a:t>
            </a:r>
            <a:endParaRPr lang="en-US"/>
          </a:p>
        </p:txBody>
      </p:sp>
      <p:sp>
        <p:nvSpPr>
          <p:cNvPr id="17" name="TextBox 16">
            <a:extLst>
              <a:ext uri="{FF2B5EF4-FFF2-40B4-BE49-F238E27FC236}">
                <a16:creationId xmlns:a16="http://schemas.microsoft.com/office/drawing/2014/main" id="{61091026-C4EB-4CE4-8C03-FED9969A5E3C}"/>
              </a:ext>
            </a:extLst>
          </p:cNvPr>
          <p:cNvSpPr txBox="1"/>
          <p:nvPr/>
        </p:nvSpPr>
        <p:spPr>
          <a:xfrm>
            <a:off x="11122572" y="3607676"/>
            <a:ext cx="7593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Holly</a:t>
            </a:r>
            <a:endParaRPr lang="en-US"/>
          </a:p>
        </p:txBody>
      </p:sp>
      <p:sp>
        <p:nvSpPr>
          <p:cNvPr id="18" name="TextBox 17">
            <a:extLst>
              <a:ext uri="{FF2B5EF4-FFF2-40B4-BE49-F238E27FC236}">
                <a16:creationId xmlns:a16="http://schemas.microsoft.com/office/drawing/2014/main" id="{1B54124A-05F0-4B30-B145-4B1D67A693A9}"/>
              </a:ext>
            </a:extLst>
          </p:cNvPr>
          <p:cNvSpPr txBox="1"/>
          <p:nvPr/>
        </p:nvSpPr>
        <p:spPr>
          <a:xfrm>
            <a:off x="11004331" y="2451538"/>
            <a:ext cx="7199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Elder</a:t>
            </a:r>
            <a:endParaRPr lang="en-US"/>
          </a:p>
        </p:txBody>
      </p:sp>
      <p:sp>
        <p:nvSpPr>
          <p:cNvPr id="19" name="TextBox 18">
            <a:extLst>
              <a:ext uri="{FF2B5EF4-FFF2-40B4-BE49-F238E27FC236}">
                <a16:creationId xmlns:a16="http://schemas.microsoft.com/office/drawing/2014/main" id="{17478E3E-F466-426C-B081-594E2FAD2EEE}"/>
              </a:ext>
            </a:extLst>
          </p:cNvPr>
          <p:cNvSpPr txBox="1"/>
          <p:nvPr/>
        </p:nvSpPr>
        <p:spPr>
          <a:xfrm>
            <a:off x="5919951" y="2635468"/>
            <a:ext cx="7856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Dock</a:t>
            </a:r>
            <a:endParaRPr lang="en-US"/>
          </a:p>
        </p:txBody>
      </p:sp>
      <p:sp>
        <p:nvSpPr>
          <p:cNvPr id="20" name="TextBox 19">
            <a:extLst>
              <a:ext uri="{FF2B5EF4-FFF2-40B4-BE49-F238E27FC236}">
                <a16:creationId xmlns:a16="http://schemas.microsoft.com/office/drawing/2014/main" id="{F62C26E3-23E1-4920-A2EE-CA272A2793EA}"/>
              </a:ext>
            </a:extLst>
          </p:cNvPr>
          <p:cNvSpPr txBox="1"/>
          <p:nvPr/>
        </p:nvSpPr>
        <p:spPr>
          <a:xfrm>
            <a:off x="4882055" y="3121572"/>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Dandelion</a:t>
            </a:r>
            <a:endParaRPr lang="en-US">
              <a:solidFill>
                <a:schemeClr val="bg1"/>
              </a:solidFill>
            </a:endParaRPr>
          </a:p>
        </p:txBody>
      </p:sp>
      <p:sp>
        <p:nvSpPr>
          <p:cNvPr id="21" name="TextBox 20">
            <a:extLst>
              <a:ext uri="{FF2B5EF4-FFF2-40B4-BE49-F238E27FC236}">
                <a16:creationId xmlns:a16="http://schemas.microsoft.com/office/drawing/2014/main" id="{53DC5496-DB62-441A-B50A-24F74347613D}"/>
              </a:ext>
            </a:extLst>
          </p:cNvPr>
          <p:cNvSpPr txBox="1"/>
          <p:nvPr/>
        </p:nvSpPr>
        <p:spPr>
          <a:xfrm>
            <a:off x="4290848" y="2674882"/>
            <a:ext cx="864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Calibri"/>
              </a:rPr>
              <a:t>Wild Garlic</a:t>
            </a:r>
          </a:p>
        </p:txBody>
      </p:sp>
      <p:sp>
        <p:nvSpPr>
          <p:cNvPr id="22" name="TextBox 21">
            <a:extLst>
              <a:ext uri="{FF2B5EF4-FFF2-40B4-BE49-F238E27FC236}">
                <a16:creationId xmlns:a16="http://schemas.microsoft.com/office/drawing/2014/main" id="{DC8A4CEC-4ED8-4400-9BE8-F3FE9F62C396}"/>
              </a:ext>
            </a:extLst>
          </p:cNvPr>
          <p:cNvSpPr txBox="1"/>
          <p:nvPr/>
        </p:nvSpPr>
        <p:spPr>
          <a:xfrm>
            <a:off x="6327227" y="2937642"/>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Rhododendrons</a:t>
            </a:r>
            <a:endParaRPr lang="en-US" err="1"/>
          </a:p>
        </p:txBody>
      </p:sp>
      <p:sp>
        <p:nvSpPr>
          <p:cNvPr id="23" name="TextBox 22">
            <a:extLst>
              <a:ext uri="{FF2B5EF4-FFF2-40B4-BE49-F238E27FC236}">
                <a16:creationId xmlns:a16="http://schemas.microsoft.com/office/drawing/2014/main" id="{AE64684A-A711-4D2B-8973-80C660CC536E}"/>
              </a:ext>
            </a:extLst>
          </p:cNvPr>
          <p:cNvSpPr txBox="1"/>
          <p:nvPr/>
        </p:nvSpPr>
        <p:spPr>
          <a:xfrm>
            <a:off x="5144814" y="5184227"/>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Buttercup</a:t>
            </a:r>
            <a:endParaRPr lang="en-US">
              <a:solidFill>
                <a:schemeClr val="bg1"/>
              </a:solidFill>
            </a:endParaRPr>
          </a:p>
        </p:txBody>
      </p:sp>
      <p:sp>
        <p:nvSpPr>
          <p:cNvPr id="24" name="TextBox 23">
            <a:extLst>
              <a:ext uri="{FF2B5EF4-FFF2-40B4-BE49-F238E27FC236}">
                <a16:creationId xmlns:a16="http://schemas.microsoft.com/office/drawing/2014/main" id="{8904147D-6941-4A5B-878C-C0B76D4C85F6}"/>
              </a:ext>
            </a:extLst>
          </p:cNvPr>
          <p:cNvSpPr txBox="1"/>
          <p:nvPr/>
        </p:nvSpPr>
        <p:spPr>
          <a:xfrm>
            <a:off x="4225158" y="4632434"/>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Bramble</a:t>
            </a:r>
            <a:endParaRPr lang="en-US">
              <a:solidFill>
                <a:schemeClr val="bg1"/>
              </a:solidFill>
            </a:endParaRPr>
          </a:p>
        </p:txBody>
      </p:sp>
      <p:sp>
        <p:nvSpPr>
          <p:cNvPr id="25" name="TextBox 24">
            <a:extLst>
              <a:ext uri="{FF2B5EF4-FFF2-40B4-BE49-F238E27FC236}">
                <a16:creationId xmlns:a16="http://schemas.microsoft.com/office/drawing/2014/main" id="{8D417FBA-D500-4A83-922F-6041AEA98880}"/>
              </a:ext>
            </a:extLst>
          </p:cNvPr>
          <p:cNvSpPr txBox="1"/>
          <p:nvPr/>
        </p:nvSpPr>
        <p:spPr>
          <a:xfrm>
            <a:off x="5736020" y="3975537"/>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Ivy</a:t>
            </a:r>
            <a:endParaRPr lang="en-US" b="1">
              <a:solidFill>
                <a:schemeClr val="bg1"/>
              </a:solidFill>
              <a:cs typeface="Calibri"/>
            </a:endParaRPr>
          </a:p>
        </p:txBody>
      </p:sp>
      <p:sp>
        <p:nvSpPr>
          <p:cNvPr id="26" name="TextBox 25">
            <a:extLst>
              <a:ext uri="{FF2B5EF4-FFF2-40B4-BE49-F238E27FC236}">
                <a16:creationId xmlns:a16="http://schemas.microsoft.com/office/drawing/2014/main" id="{E246F1E1-1366-4A7A-8CB8-D3AE49582CDD}"/>
              </a:ext>
            </a:extLst>
          </p:cNvPr>
          <p:cNvSpPr txBox="1"/>
          <p:nvPr/>
        </p:nvSpPr>
        <p:spPr>
          <a:xfrm>
            <a:off x="5919952" y="4632435"/>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Sorrel</a:t>
            </a:r>
            <a:endParaRPr lang="en-US"/>
          </a:p>
        </p:txBody>
      </p:sp>
      <p:sp>
        <p:nvSpPr>
          <p:cNvPr id="27" name="TextBox 26">
            <a:extLst>
              <a:ext uri="{FF2B5EF4-FFF2-40B4-BE49-F238E27FC236}">
                <a16:creationId xmlns:a16="http://schemas.microsoft.com/office/drawing/2014/main" id="{B3E102E9-B17D-48E9-8E47-E3681E14E331}"/>
              </a:ext>
            </a:extLst>
          </p:cNvPr>
          <p:cNvSpPr txBox="1"/>
          <p:nvPr/>
        </p:nvSpPr>
        <p:spPr>
          <a:xfrm>
            <a:off x="6773917" y="4093779"/>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Daffodil</a:t>
            </a:r>
            <a:endParaRPr lang="en-US"/>
          </a:p>
        </p:txBody>
      </p:sp>
      <p:sp>
        <p:nvSpPr>
          <p:cNvPr id="28" name="TextBox 27">
            <a:extLst>
              <a:ext uri="{FF2B5EF4-FFF2-40B4-BE49-F238E27FC236}">
                <a16:creationId xmlns:a16="http://schemas.microsoft.com/office/drawing/2014/main" id="{659A6BC3-35FD-46B0-B747-3EE2C75464D1}"/>
              </a:ext>
            </a:extLst>
          </p:cNvPr>
          <p:cNvSpPr txBox="1"/>
          <p:nvPr/>
        </p:nvSpPr>
        <p:spPr>
          <a:xfrm>
            <a:off x="4606158" y="4041227"/>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Colts-foot</a:t>
            </a:r>
            <a:endParaRPr lang="en-US"/>
          </a:p>
        </p:txBody>
      </p:sp>
      <p:sp>
        <p:nvSpPr>
          <p:cNvPr id="29" name="TextBox 28">
            <a:extLst>
              <a:ext uri="{FF2B5EF4-FFF2-40B4-BE49-F238E27FC236}">
                <a16:creationId xmlns:a16="http://schemas.microsoft.com/office/drawing/2014/main" id="{EFF43C49-4F7C-4757-B54A-493179D58D36}"/>
              </a:ext>
            </a:extLst>
          </p:cNvPr>
          <p:cNvSpPr txBox="1"/>
          <p:nvPr/>
        </p:nvSpPr>
        <p:spPr>
          <a:xfrm>
            <a:off x="7562192" y="664779"/>
            <a:ext cx="1705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Local Plants</a:t>
            </a:r>
            <a:endParaRPr lang="en-US"/>
          </a:p>
        </p:txBody>
      </p:sp>
      <p:sp>
        <p:nvSpPr>
          <p:cNvPr id="31" name="TextBox 30">
            <a:extLst>
              <a:ext uri="{FF2B5EF4-FFF2-40B4-BE49-F238E27FC236}">
                <a16:creationId xmlns:a16="http://schemas.microsoft.com/office/drawing/2014/main" id="{2160778A-D213-4638-9073-2470EB4E1674}"/>
              </a:ext>
            </a:extLst>
          </p:cNvPr>
          <p:cNvSpPr txBox="1"/>
          <p:nvPr/>
        </p:nvSpPr>
        <p:spPr>
          <a:xfrm>
            <a:off x="1045693" y="5190769"/>
            <a:ext cx="2154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iNaturalist Seek App</a:t>
            </a:r>
            <a:endParaRPr lang="en-US">
              <a:cs typeface="Calibri"/>
            </a:endParaRPr>
          </a:p>
        </p:txBody>
      </p:sp>
      <p:sp>
        <p:nvSpPr>
          <p:cNvPr id="32" name="TextBox 31">
            <a:extLst>
              <a:ext uri="{FF2B5EF4-FFF2-40B4-BE49-F238E27FC236}">
                <a16:creationId xmlns:a16="http://schemas.microsoft.com/office/drawing/2014/main" id="{E8229F1C-87DF-4BEA-8C9F-4C8E0C26C861}"/>
              </a:ext>
            </a:extLst>
          </p:cNvPr>
          <p:cNvSpPr txBox="1"/>
          <p:nvPr/>
        </p:nvSpPr>
        <p:spPr>
          <a:xfrm>
            <a:off x="500514" y="6362299"/>
            <a:ext cx="10102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NL STEM</a:t>
            </a:r>
          </a:p>
        </p:txBody>
      </p:sp>
      <p:pic>
        <p:nvPicPr>
          <p:cNvPr id="6" name="Audio 5">
            <a:hlinkClick r:id="" action="ppaction://media"/>
            <a:extLst>
              <a:ext uri="{FF2B5EF4-FFF2-40B4-BE49-F238E27FC236}">
                <a16:creationId xmlns:a16="http://schemas.microsoft.com/office/drawing/2014/main" id="{034E0332-CBDC-62A7-8294-80833FCE1D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9318850"/>
      </p:ext>
    </p:extLst>
  </p:cSld>
  <p:clrMapOvr>
    <a:masterClrMapping/>
  </p:clrMapOvr>
  <mc:AlternateContent xmlns:mc="http://schemas.openxmlformats.org/markup-compatibility/2006" xmlns:p14="http://schemas.microsoft.com/office/powerpoint/2010/main">
    <mc:Choice Requires="p14">
      <p:transition spd="slow" p14:dur="2000" advTm="13523"/>
    </mc:Choice>
    <mc:Fallback xmlns="">
      <p:transition spd="slow" advTm="1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12BBD2-CD8B-4931-B66B-45DD2F7F6BE8}"/>
              </a:ext>
            </a:extLst>
          </p:cNvPr>
          <p:cNvSpPr>
            <a:spLocks noGrp="1"/>
          </p:cNvSpPr>
          <p:nvPr>
            <p:ph type="title"/>
          </p:nvPr>
        </p:nvSpPr>
        <p:spPr>
          <a:xfrm>
            <a:off x="841248" y="548640"/>
            <a:ext cx="3600860" cy="5431536"/>
          </a:xfrm>
        </p:spPr>
        <p:txBody>
          <a:bodyPr>
            <a:normAutofit/>
          </a:bodyPr>
          <a:lstStyle/>
          <a:p>
            <a:r>
              <a:rPr lang="en-GB" sz="5400" dirty="0"/>
              <a:t>Plan for Session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B9EB93-3811-4796-A6D4-5C13576154D5}"/>
              </a:ext>
            </a:extLst>
          </p:cNvPr>
          <p:cNvSpPr>
            <a:spLocks noGrp="1"/>
          </p:cNvSpPr>
          <p:nvPr>
            <p:ph idx="1"/>
          </p:nvPr>
        </p:nvSpPr>
        <p:spPr>
          <a:xfrm>
            <a:off x="5126418" y="552091"/>
            <a:ext cx="6224335" cy="5431536"/>
          </a:xfrm>
        </p:spPr>
        <p:txBody>
          <a:bodyPr anchor="ctr">
            <a:normAutofit lnSpcReduction="10000"/>
          </a:bodyPr>
          <a:lstStyle/>
          <a:p>
            <a:endParaRPr lang="en-GB" sz="3600" dirty="0">
              <a:latin typeface="+mj-lt"/>
            </a:endParaRPr>
          </a:p>
          <a:p>
            <a:endParaRPr lang="en-GB" sz="3600" dirty="0">
              <a:latin typeface="+mj-lt"/>
            </a:endParaRPr>
          </a:p>
          <a:p>
            <a:r>
              <a:rPr lang="en-GB" sz="3600" dirty="0">
                <a:latin typeface="+mj-lt"/>
              </a:rPr>
              <a:t>The need for STEM</a:t>
            </a:r>
          </a:p>
          <a:p>
            <a:r>
              <a:rPr lang="en-GB" sz="3600" dirty="0">
                <a:latin typeface="+mj-lt"/>
              </a:rPr>
              <a:t>Different types of STEM Learning</a:t>
            </a:r>
          </a:p>
          <a:p>
            <a:r>
              <a:rPr lang="en-GB" sz="3600" dirty="0">
                <a:latin typeface="+mj-lt"/>
              </a:rPr>
              <a:t>Scientific Misconceptions</a:t>
            </a:r>
          </a:p>
          <a:p>
            <a:r>
              <a:rPr lang="en-GB" sz="3600" dirty="0">
                <a:latin typeface="+mj-lt"/>
              </a:rPr>
              <a:t>What is Science Enquiry</a:t>
            </a:r>
          </a:p>
          <a:p>
            <a:r>
              <a:rPr lang="en-GB" sz="3600" dirty="0">
                <a:latin typeface="+mj-lt"/>
              </a:rPr>
              <a:t>Using STEM Challenges in the classroom</a:t>
            </a:r>
          </a:p>
          <a:p>
            <a:r>
              <a:rPr lang="en-GB" sz="3600" dirty="0">
                <a:latin typeface="+mj-lt"/>
              </a:rPr>
              <a:t>Useful resources</a:t>
            </a:r>
          </a:p>
          <a:p>
            <a:endParaRPr lang="en-GB" sz="3600" dirty="0"/>
          </a:p>
          <a:p>
            <a:endParaRPr lang="en-GB" sz="2200" dirty="0"/>
          </a:p>
          <a:p>
            <a:endParaRPr lang="en-GB" sz="2200" dirty="0"/>
          </a:p>
          <a:p>
            <a:endParaRPr lang="en-GB" sz="2200" dirty="0"/>
          </a:p>
        </p:txBody>
      </p:sp>
      <p:pic>
        <p:nvPicPr>
          <p:cNvPr id="5" name="Audio 4">
            <a:hlinkClick r:id="" action="ppaction://media"/>
            <a:extLst>
              <a:ext uri="{FF2B5EF4-FFF2-40B4-BE49-F238E27FC236}">
                <a16:creationId xmlns:a16="http://schemas.microsoft.com/office/drawing/2014/main" id="{4657F75C-FE1C-C73B-AFAA-1BED8A4E1B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00322825"/>
      </p:ext>
    </p:extLst>
  </p:cSld>
  <p:clrMapOvr>
    <a:masterClrMapping/>
  </p:clrMapOvr>
  <mc:AlternateContent xmlns:mc="http://schemas.openxmlformats.org/markup-compatibility/2006" xmlns:p14="http://schemas.microsoft.com/office/powerpoint/2010/main">
    <mc:Choice Requires="p14">
      <p:transition spd="slow" p14:dur="2000" advTm="27548"/>
    </mc:Choice>
    <mc:Fallback xmlns="">
      <p:transition spd="slow" advTm="2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F869-4E41-405F-AB49-0AFA1853BEB8}"/>
              </a:ext>
            </a:extLst>
          </p:cNvPr>
          <p:cNvSpPr>
            <a:spLocks noGrp="1"/>
          </p:cNvSpPr>
          <p:nvPr>
            <p:ph type="title"/>
          </p:nvPr>
        </p:nvSpPr>
        <p:spPr/>
        <p:txBody>
          <a:bodyPr/>
          <a:lstStyle/>
          <a:p>
            <a:r>
              <a:rPr lang="en-GB" b="1" dirty="0"/>
              <a:t>Pattern Seeking</a:t>
            </a:r>
          </a:p>
        </p:txBody>
      </p:sp>
      <p:sp>
        <p:nvSpPr>
          <p:cNvPr id="3" name="Content Placeholder 2">
            <a:extLst>
              <a:ext uri="{FF2B5EF4-FFF2-40B4-BE49-F238E27FC236}">
                <a16:creationId xmlns:a16="http://schemas.microsoft.com/office/drawing/2014/main" id="{960EE37F-5168-4DB6-B297-916B72183F3E}"/>
              </a:ext>
            </a:extLst>
          </p:cNvPr>
          <p:cNvSpPr>
            <a:spLocks noGrp="1"/>
          </p:cNvSpPr>
          <p:nvPr>
            <p:ph sz="half" idx="1"/>
          </p:nvPr>
        </p:nvSpPr>
        <p:spPr/>
        <p:txBody>
          <a:bodyPr>
            <a:normAutofit lnSpcReduction="10000"/>
          </a:bodyPr>
          <a:lstStyle/>
          <a:p>
            <a:r>
              <a:rPr lang="en-GB" dirty="0">
                <a:latin typeface="+mj-lt"/>
              </a:rPr>
              <a:t>Do all flowers have the same number of petals?</a:t>
            </a:r>
          </a:p>
          <a:p>
            <a:r>
              <a:rPr lang="en-GB" dirty="0">
                <a:latin typeface="+mj-lt"/>
              </a:rPr>
              <a:t>Birds are coming to our bird table, do different birds come at different times of the day?</a:t>
            </a:r>
          </a:p>
          <a:p>
            <a:r>
              <a:rPr lang="en-GB" dirty="0">
                <a:latin typeface="+mj-lt"/>
              </a:rPr>
              <a:t>Do tall people always have bigger feet?</a:t>
            </a:r>
          </a:p>
          <a:p>
            <a:r>
              <a:rPr lang="en-GB" dirty="0">
                <a:latin typeface="+mj-lt"/>
              </a:rPr>
              <a:t>The litter always collects in one corner of the playground, does the wind always blow in that direction?</a:t>
            </a:r>
          </a:p>
        </p:txBody>
      </p:sp>
      <p:sp>
        <p:nvSpPr>
          <p:cNvPr id="4" name="Content Placeholder 3">
            <a:extLst>
              <a:ext uri="{FF2B5EF4-FFF2-40B4-BE49-F238E27FC236}">
                <a16:creationId xmlns:a16="http://schemas.microsoft.com/office/drawing/2014/main" id="{79F1FABF-BB23-4E12-A4A9-6984B02E1AC6}"/>
              </a:ext>
            </a:extLst>
          </p:cNvPr>
          <p:cNvSpPr>
            <a:spLocks noGrp="1"/>
          </p:cNvSpPr>
          <p:nvPr>
            <p:ph sz="half" idx="2"/>
          </p:nvPr>
        </p:nvSpPr>
        <p:spPr/>
        <p:txBody>
          <a:bodyPr>
            <a:normAutofit lnSpcReduction="10000"/>
          </a:bodyPr>
          <a:lstStyle/>
          <a:p>
            <a:endParaRPr lang="en-GB"/>
          </a:p>
        </p:txBody>
      </p:sp>
      <p:pic>
        <p:nvPicPr>
          <p:cNvPr id="5" name="Picture 4">
            <a:extLst>
              <a:ext uri="{FF2B5EF4-FFF2-40B4-BE49-F238E27FC236}">
                <a16:creationId xmlns:a16="http://schemas.microsoft.com/office/drawing/2014/main" id="{3D54F980-A44C-4D9B-B603-5DADC65E10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605" y="1825624"/>
            <a:ext cx="5411195" cy="3920657"/>
          </a:xfrm>
          <a:prstGeom prst="rect">
            <a:avLst/>
          </a:prstGeom>
          <a:ln>
            <a:solidFill>
              <a:schemeClr val="tx1"/>
            </a:solidFill>
          </a:ln>
        </p:spPr>
      </p:pic>
      <p:pic>
        <p:nvPicPr>
          <p:cNvPr id="7" name="Audio 6">
            <a:hlinkClick r:id="" action="ppaction://media"/>
            <a:extLst>
              <a:ext uri="{FF2B5EF4-FFF2-40B4-BE49-F238E27FC236}">
                <a16:creationId xmlns:a16="http://schemas.microsoft.com/office/drawing/2014/main" id="{A98BC6F1-EB21-22AD-AB15-5C9F3CE642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13187609"/>
      </p:ext>
    </p:extLst>
  </p:cSld>
  <p:clrMapOvr>
    <a:masterClrMapping/>
  </p:clrMapOvr>
  <mc:AlternateContent xmlns:mc="http://schemas.openxmlformats.org/markup-compatibility/2006" xmlns:p14="http://schemas.microsoft.com/office/powerpoint/2010/main">
    <mc:Choice Requires="p14">
      <p:transition spd="slow" p14:dur="2000" advTm="29963"/>
    </mc:Choice>
    <mc:Fallback xmlns="">
      <p:transition spd="slow" advTm="2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87DF-B0D9-4A50-B895-EE87273D7ECD}"/>
              </a:ext>
            </a:extLst>
          </p:cNvPr>
          <p:cNvSpPr>
            <a:spLocks noGrp="1"/>
          </p:cNvSpPr>
          <p:nvPr>
            <p:ph type="title"/>
          </p:nvPr>
        </p:nvSpPr>
        <p:spPr>
          <a:xfrm>
            <a:off x="838200" y="365126"/>
            <a:ext cx="10515600" cy="1165292"/>
          </a:xfrm>
        </p:spPr>
        <p:txBody>
          <a:bodyPr/>
          <a:lstStyle/>
          <a:p>
            <a:r>
              <a:rPr lang="en-GB" b="1" dirty="0"/>
              <a:t>Research</a:t>
            </a:r>
          </a:p>
        </p:txBody>
      </p:sp>
      <p:sp>
        <p:nvSpPr>
          <p:cNvPr id="3" name="Content Placeholder 2">
            <a:extLst>
              <a:ext uri="{FF2B5EF4-FFF2-40B4-BE49-F238E27FC236}">
                <a16:creationId xmlns:a16="http://schemas.microsoft.com/office/drawing/2014/main" id="{1207582F-E918-4089-9044-DFC2E3B53899}"/>
              </a:ext>
            </a:extLst>
          </p:cNvPr>
          <p:cNvSpPr>
            <a:spLocks noGrp="1"/>
          </p:cNvSpPr>
          <p:nvPr>
            <p:ph idx="1"/>
          </p:nvPr>
        </p:nvSpPr>
        <p:spPr>
          <a:xfrm>
            <a:off x="838200" y="2492943"/>
            <a:ext cx="10515600" cy="4196475"/>
          </a:xfrm>
        </p:spPr>
        <p:txBody>
          <a:bodyPr>
            <a:normAutofit/>
          </a:bodyPr>
          <a:lstStyle/>
          <a:p>
            <a:r>
              <a:rPr lang="en-GB" sz="3200" dirty="0">
                <a:latin typeface="+mj-lt"/>
              </a:rPr>
              <a:t>How did the Egyptians move heavy rocks to build the pyramids</a:t>
            </a:r>
            <a:r>
              <a:rPr lang="en-GB" sz="3200" dirty="0"/>
              <a:t>?</a:t>
            </a:r>
          </a:p>
          <a:p>
            <a:endParaRPr lang="en-GB" sz="3200" dirty="0">
              <a:latin typeface="+mj-lt"/>
            </a:endParaRPr>
          </a:p>
          <a:p>
            <a:r>
              <a:rPr lang="en-GB" sz="3200" dirty="0">
                <a:latin typeface="+mj-lt"/>
              </a:rPr>
              <a:t>How cold is it on Mars?</a:t>
            </a:r>
          </a:p>
          <a:p>
            <a:endParaRPr lang="en-GB" sz="3200" dirty="0">
              <a:latin typeface="+mj-lt"/>
            </a:endParaRPr>
          </a:p>
          <a:p>
            <a:r>
              <a:rPr lang="en-GB" sz="3200" dirty="0">
                <a:latin typeface="+mj-lt"/>
              </a:rPr>
              <a:t>How does a submarine work?</a:t>
            </a:r>
          </a:p>
          <a:p>
            <a:endParaRPr lang="en-GB" sz="3200" dirty="0">
              <a:latin typeface="+mj-lt"/>
            </a:endParaRPr>
          </a:p>
          <a:p>
            <a:endParaRPr lang="en-GB" dirty="0"/>
          </a:p>
          <a:p>
            <a:endParaRPr lang="en-GB" dirty="0"/>
          </a:p>
        </p:txBody>
      </p:sp>
      <p:sp>
        <p:nvSpPr>
          <p:cNvPr id="5" name="TextBox 4">
            <a:extLst>
              <a:ext uri="{FF2B5EF4-FFF2-40B4-BE49-F238E27FC236}">
                <a16:creationId xmlns:a16="http://schemas.microsoft.com/office/drawing/2014/main" id="{7BF050DC-50AE-4BCF-A751-DDF42F984D4E}"/>
              </a:ext>
            </a:extLst>
          </p:cNvPr>
          <p:cNvSpPr txBox="1"/>
          <p:nvPr/>
        </p:nvSpPr>
        <p:spPr>
          <a:xfrm>
            <a:off x="423512" y="1530418"/>
            <a:ext cx="111653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mj-lt"/>
              </a:rPr>
              <a:t>Enquiries where the answer is found using a secondary source or when</a:t>
            </a:r>
          </a:p>
          <a:p>
            <a:pPr algn="ctr"/>
            <a:r>
              <a:rPr lang="en-GB" sz="2400" b="1" dirty="0">
                <a:latin typeface="+mj-lt"/>
              </a:rPr>
              <a:t>questions are impossible or unsafe for children to answer using first hand experience</a:t>
            </a:r>
          </a:p>
        </p:txBody>
      </p:sp>
      <p:pic>
        <p:nvPicPr>
          <p:cNvPr id="12290" name="Picture 2" descr="STEM Ambassadors (@STEMAmbassadors) / Twitter">
            <a:extLst>
              <a:ext uri="{FF2B5EF4-FFF2-40B4-BE49-F238E27FC236}">
                <a16:creationId xmlns:a16="http://schemas.microsoft.com/office/drawing/2014/main" id="{2AE927D5-DDD0-4A72-91CE-DC4231EEC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640" r="-933" b="24160"/>
          <a:stretch/>
        </p:blipFill>
        <p:spPr bwMode="auto">
          <a:xfrm>
            <a:off x="8576555" y="5495479"/>
            <a:ext cx="1824138" cy="1033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6C9ABEE-5269-4316-938E-ECFCF79933D8}"/>
              </a:ext>
            </a:extLst>
          </p:cNvPr>
          <p:cNvPicPr>
            <a:picLocks noChangeAspect="1"/>
          </p:cNvPicPr>
          <p:nvPr/>
        </p:nvPicPr>
        <p:blipFill rotWithShape="1">
          <a:blip r:embed="rId5"/>
          <a:srcRect l="6785" r="2740" b="2458"/>
          <a:stretch/>
        </p:blipFill>
        <p:spPr>
          <a:xfrm>
            <a:off x="8130682" y="3113974"/>
            <a:ext cx="2376095" cy="2213608"/>
          </a:xfrm>
          <a:prstGeom prst="rect">
            <a:avLst/>
          </a:prstGeom>
        </p:spPr>
      </p:pic>
      <p:sp>
        <p:nvSpPr>
          <p:cNvPr id="8" name="AutoShape 4" descr="Space A Children's Encyclopedia By DK">
            <a:extLst>
              <a:ext uri="{FF2B5EF4-FFF2-40B4-BE49-F238E27FC236}">
                <a16:creationId xmlns:a16="http://schemas.microsoft.com/office/drawing/2014/main" id="{6A064AC9-E165-4C8C-89FF-498AAA2813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BECE753C-CF41-4219-A617-1F566DAB986A}"/>
              </a:ext>
            </a:extLst>
          </p:cNvPr>
          <p:cNvPicPr>
            <a:picLocks noChangeAspect="1"/>
          </p:cNvPicPr>
          <p:nvPr/>
        </p:nvPicPr>
        <p:blipFill>
          <a:blip r:embed="rId6"/>
          <a:stretch>
            <a:fillRect/>
          </a:stretch>
        </p:blipFill>
        <p:spPr>
          <a:xfrm>
            <a:off x="6400545" y="4249286"/>
            <a:ext cx="1579947" cy="1947215"/>
          </a:xfrm>
          <a:prstGeom prst="rect">
            <a:avLst/>
          </a:prstGeom>
        </p:spPr>
      </p:pic>
      <p:pic>
        <p:nvPicPr>
          <p:cNvPr id="6" name="Audio 5">
            <a:hlinkClick r:id="" action="ppaction://media"/>
            <a:extLst>
              <a:ext uri="{FF2B5EF4-FFF2-40B4-BE49-F238E27FC236}">
                <a16:creationId xmlns:a16="http://schemas.microsoft.com/office/drawing/2014/main" id="{5ECAF462-D87D-27BA-1780-586AEC0261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7071844"/>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627A-49D5-4E71-8018-760B8E08364D}"/>
              </a:ext>
            </a:extLst>
          </p:cNvPr>
          <p:cNvSpPr>
            <a:spLocks noGrp="1"/>
          </p:cNvSpPr>
          <p:nvPr>
            <p:ph type="title"/>
          </p:nvPr>
        </p:nvSpPr>
        <p:spPr/>
        <p:txBody>
          <a:bodyPr/>
          <a:lstStyle/>
          <a:p>
            <a:r>
              <a:rPr lang="en-GB" b="1" dirty="0"/>
              <a:t>Comparative &amp; Fair Testing</a:t>
            </a:r>
          </a:p>
        </p:txBody>
      </p:sp>
      <p:sp>
        <p:nvSpPr>
          <p:cNvPr id="3" name="Content Placeholder 2">
            <a:extLst>
              <a:ext uri="{FF2B5EF4-FFF2-40B4-BE49-F238E27FC236}">
                <a16:creationId xmlns:a16="http://schemas.microsoft.com/office/drawing/2014/main" id="{CC777BE7-2F40-40D8-8DCE-9E053568DFA6}"/>
              </a:ext>
            </a:extLst>
          </p:cNvPr>
          <p:cNvSpPr>
            <a:spLocks noGrp="1"/>
          </p:cNvSpPr>
          <p:nvPr>
            <p:ph idx="1"/>
          </p:nvPr>
        </p:nvSpPr>
        <p:spPr>
          <a:xfrm>
            <a:off x="838200" y="2396691"/>
            <a:ext cx="10515600" cy="4096184"/>
          </a:xfrm>
        </p:spPr>
        <p:txBody>
          <a:bodyPr>
            <a:normAutofit/>
          </a:bodyPr>
          <a:lstStyle/>
          <a:p>
            <a:r>
              <a:rPr lang="en-GB" dirty="0">
                <a:latin typeface="+mj-lt"/>
              </a:rPr>
              <a:t>What is the effect of changing ramp height on the toy car’s speed? </a:t>
            </a:r>
          </a:p>
          <a:p>
            <a:endParaRPr lang="en-GB" dirty="0">
              <a:latin typeface="+mj-lt"/>
            </a:endParaRPr>
          </a:p>
          <a:p>
            <a:r>
              <a:rPr lang="en-GB" dirty="0">
                <a:latin typeface="+mj-lt"/>
              </a:rPr>
              <a:t>What happens to the bubbles if we change one of the ingredients in the mixture?</a:t>
            </a:r>
          </a:p>
          <a:p>
            <a:endParaRPr lang="en-GB" dirty="0">
              <a:latin typeface="+mj-lt"/>
            </a:endParaRPr>
          </a:p>
          <a:p>
            <a:r>
              <a:rPr lang="en-GB" dirty="0">
                <a:latin typeface="+mj-lt"/>
              </a:rPr>
              <a:t>Do potatoes grow better in tubs or the ground?</a:t>
            </a:r>
          </a:p>
          <a:p>
            <a:endParaRPr lang="en-GB" dirty="0">
              <a:latin typeface="+mj-lt"/>
            </a:endParaRPr>
          </a:p>
        </p:txBody>
      </p:sp>
      <p:sp>
        <p:nvSpPr>
          <p:cNvPr id="7" name="TextBox 6">
            <a:extLst>
              <a:ext uri="{FF2B5EF4-FFF2-40B4-BE49-F238E27FC236}">
                <a16:creationId xmlns:a16="http://schemas.microsoft.com/office/drawing/2014/main" id="{34061313-6FAD-4D90-B4C0-1FBF504C87E8}"/>
              </a:ext>
            </a:extLst>
          </p:cNvPr>
          <p:cNvSpPr txBox="1"/>
          <p:nvPr/>
        </p:nvSpPr>
        <p:spPr>
          <a:xfrm>
            <a:off x="1395663" y="1597794"/>
            <a:ext cx="863386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indent="0" algn="ctr">
              <a:buNone/>
            </a:pPr>
            <a:r>
              <a:rPr lang="en-GB" sz="3600" dirty="0">
                <a:latin typeface="+mj-lt"/>
              </a:rPr>
              <a:t>Explores relationships between variables</a:t>
            </a:r>
          </a:p>
        </p:txBody>
      </p:sp>
      <p:pic>
        <p:nvPicPr>
          <p:cNvPr id="13314" name="Picture 2" descr="Investigating Gravity and Friction: Toy Car Speedway - Classroom Ideas">
            <a:extLst>
              <a:ext uri="{FF2B5EF4-FFF2-40B4-BE49-F238E27FC236}">
                <a16:creationId xmlns:a16="http://schemas.microsoft.com/office/drawing/2014/main" id="{2D77A57F-C431-4726-B4D6-8A18436F7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532" y="3943821"/>
            <a:ext cx="3019268" cy="254905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CBF8AC2-690D-35F0-79A1-1364F660DA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5710106"/>
      </p:ext>
    </p:extLst>
  </p:cSld>
  <p:clrMapOvr>
    <a:masterClrMapping/>
  </p:clrMapOvr>
  <mc:AlternateContent xmlns:mc="http://schemas.openxmlformats.org/markup-compatibility/2006" xmlns:p14="http://schemas.microsoft.com/office/powerpoint/2010/main">
    <mc:Choice Requires="p14">
      <p:transition spd="slow" p14:dur="2000" advTm="43922"/>
    </mc:Choice>
    <mc:Fallback xmlns="">
      <p:transition spd="slow" advTm="4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4D476-F761-43C0-A810-AD922CE1F8B3}"/>
              </a:ext>
            </a:extLst>
          </p:cNvPr>
          <p:cNvSpPr>
            <a:spLocks noGrp="1"/>
          </p:cNvSpPr>
          <p:nvPr>
            <p:ph type="title"/>
          </p:nvPr>
        </p:nvSpPr>
        <p:spPr>
          <a:xfrm>
            <a:off x="841248" y="548640"/>
            <a:ext cx="3600860" cy="5431536"/>
          </a:xfrm>
        </p:spPr>
        <p:txBody>
          <a:bodyPr>
            <a:normAutofit/>
          </a:bodyPr>
          <a:lstStyle/>
          <a:p>
            <a:r>
              <a:rPr lang="en-GB" sz="5400" b="1" dirty="0"/>
              <a:t>STEM Challenges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A8A9F6-9263-4207-B42B-D0EE40113ADE}"/>
              </a:ext>
            </a:extLst>
          </p:cNvPr>
          <p:cNvSpPr>
            <a:spLocks noGrp="1"/>
          </p:cNvSpPr>
          <p:nvPr>
            <p:ph idx="1"/>
          </p:nvPr>
        </p:nvSpPr>
        <p:spPr>
          <a:xfrm>
            <a:off x="5126418" y="552091"/>
            <a:ext cx="6224335" cy="5431536"/>
          </a:xfrm>
        </p:spPr>
        <p:txBody>
          <a:bodyPr anchor="ctr">
            <a:normAutofit/>
          </a:bodyPr>
          <a:lstStyle/>
          <a:p>
            <a:pPr marL="0" indent="0">
              <a:buNone/>
            </a:pPr>
            <a:r>
              <a:rPr lang="en-GB" sz="3600" dirty="0">
                <a:latin typeface="+mj-lt"/>
              </a:rPr>
              <a:t>A STEM Challenge is a problem which requires learners to use their skills and knowledge from Science, Technology, Engineering and Maths to design, build test and improve a solution</a:t>
            </a:r>
          </a:p>
        </p:txBody>
      </p:sp>
      <p:pic>
        <p:nvPicPr>
          <p:cNvPr id="5" name="Audio 4">
            <a:hlinkClick r:id="" action="ppaction://media"/>
            <a:extLst>
              <a:ext uri="{FF2B5EF4-FFF2-40B4-BE49-F238E27FC236}">
                <a16:creationId xmlns:a16="http://schemas.microsoft.com/office/drawing/2014/main" id="{A47ADEF1-2872-B7E1-496E-807893E3D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0579301"/>
      </p:ext>
    </p:ext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DA56-5A71-4B63-AAA4-D54427CCE604}"/>
              </a:ext>
            </a:extLst>
          </p:cNvPr>
          <p:cNvSpPr>
            <a:spLocks noGrp="1"/>
          </p:cNvSpPr>
          <p:nvPr>
            <p:ph type="title"/>
          </p:nvPr>
        </p:nvSpPr>
        <p:spPr/>
        <p:txBody>
          <a:bodyPr/>
          <a:lstStyle/>
          <a:p>
            <a:r>
              <a:rPr lang="en-GB" b="1" dirty="0"/>
              <a:t>STEM Challenges</a:t>
            </a:r>
          </a:p>
        </p:txBody>
      </p:sp>
      <p:graphicFrame>
        <p:nvGraphicFramePr>
          <p:cNvPr id="7" name="Content Placeholder 2">
            <a:extLst>
              <a:ext uri="{FF2B5EF4-FFF2-40B4-BE49-F238E27FC236}">
                <a16:creationId xmlns:a16="http://schemas.microsoft.com/office/drawing/2014/main" id="{BEED640E-CA30-4D61-9CCD-8F53D34BA955}"/>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ontent Placeholder 3">
            <a:extLst>
              <a:ext uri="{FF2B5EF4-FFF2-40B4-BE49-F238E27FC236}">
                <a16:creationId xmlns:a16="http://schemas.microsoft.com/office/drawing/2014/main" id="{06D2E6EA-A094-43AB-9ABF-611F3249AAB0}"/>
              </a:ext>
            </a:extLst>
          </p:cNvPr>
          <p:cNvSpPr>
            <a:spLocks noGrp="1"/>
          </p:cNvSpPr>
          <p:nvPr>
            <p:ph sz="half" idx="2"/>
          </p:nvPr>
        </p:nvSpPr>
        <p:spPr>
          <a:xfrm>
            <a:off x="6172200" y="452387"/>
            <a:ext cx="5181600" cy="5724576"/>
          </a:xfrm>
        </p:spPr>
        <p:txBody>
          <a:bodyPr>
            <a:normAutofit/>
          </a:bodyPr>
          <a:lstStyle/>
          <a:p>
            <a:r>
              <a:rPr lang="en-GB" sz="3600" dirty="0">
                <a:latin typeface="+mj-lt"/>
              </a:rPr>
              <a:t>Adult facilitates but does not give ideas or answers</a:t>
            </a:r>
          </a:p>
          <a:p>
            <a:pPr lvl="1"/>
            <a:r>
              <a:rPr lang="en-GB" sz="3200" dirty="0">
                <a:latin typeface="+mj-lt"/>
              </a:rPr>
              <a:t>Use questions</a:t>
            </a:r>
          </a:p>
          <a:p>
            <a:pPr lvl="1"/>
            <a:r>
              <a:rPr lang="en-GB" sz="3200" dirty="0">
                <a:latin typeface="+mj-lt"/>
              </a:rPr>
              <a:t>Encourages</a:t>
            </a:r>
          </a:p>
          <a:p>
            <a:r>
              <a:rPr lang="en-GB" sz="3600" dirty="0">
                <a:latin typeface="+mj-lt"/>
              </a:rPr>
              <a:t>Child led; learners take responsibility and make their own decisions</a:t>
            </a:r>
          </a:p>
          <a:p>
            <a:r>
              <a:rPr lang="en-GB" sz="3600" dirty="0">
                <a:latin typeface="+mj-lt"/>
              </a:rPr>
              <a:t>Learners are confident to take risks and try new ideas</a:t>
            </a:r>
          </a:p>
          <a:p>
            <a:endParaRPr lang="en-GB" dirty="0"/>
          </a:p>
        </p:txBody>
      </p:sp>
      <p:pic>
        <p:nvPicPr>
          <p:cNvPr id="5" name="Audio 4">
            <a:hlinkClick r:id="" action="ppaction://media"/>
            <a:extLst>
              <a:ext uri="{FF2B5EF4-FFF2-40B4-BE49-F238E27FC236}">
                <a16:creationId xmlns:a16="http://schemas.microsoft.com/office/drawing/2014/main" id="{48267A15-DB7C-F5A3-3662-0993873C975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42511442"/>
      </p:ext>
    </p:extLst>
  </p:cSld>
  <p:clrMapOvr>
    <a:masterClrMapping/>
  </p:clrMapOvr>
  <mc:AlternateContent xmlns:mc="http://schemas.openxmlformats.org/markup-compatibility/2006" xmlns:p14="http://schemas.microsoft.com/office/powerpoint/2010/main">
    <mc:Choice Requires="p14">
      <p:transition spd="slow" p14:dur="2000" advTm="60172"/>
    </mc:Choice>
    <mc:Fallback xmlns="">
      <p:transition spd="slow" advTm="6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Engineering Design Process Magnets | Dowling Magnets">
            <a:extLst>
              <a:ext uri="{FF2B5EF4-FFF2-40B4-BE49-F238E27FC236}">
                <a16:creationId xmlns:a16="http://schemas.microsoft.com/office/drawing/2014/main" id="{0B8AF79D-867C-4587-BE06-5F7302278B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71948" y="34909"/>
            <a:ext cx="6792686" cy="684401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2569F30-5E4C-9851-8876-17E19BC598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8818488"/>
      </p:ext>
    </p:extLst>
  </p:cSld>
  <p:clrMapOvr>
    <a:masterClrMapping/>
  </p:clrMapOvr>
  <mc:AlternateContent xmlns:mc="http://schemas.openxmlformats.org/markup-compatibility/2006" xmlns:p14="http://schemas.microsoft.com/office/powerpoint/2010/main">
    <mc:Choice Requires="p14">
      <p:transition spd="slow" p14:dur="2000" advTm="71858"/>
    </mc:Choice>
    <mc:Fallback xmlns="">
      <p:transition spd="slow" advTm="7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88F1-F928-406D-BEDC-4E3E159B7BDB}"/>
              </a:ext>
            </a:extLst>
          </p:cNvPr>
          <p:cNvSpPr>
            <a:spLocks noGrp="1"/>
          </p:cNvSpPr>
          <p:nvPr>
            <p:ph type="title"/>
          </p:nvPr>
        </p:nvSpPr>
        <p:spPr>
          <a:xfrm>
            <a:off x="2609248" y="-1488507"/>
            <a:ext cx="15654644" cy="1577657"/>
          </a:xfrm>
        </p:spPr>
        <p:txBody>
          <a:bodyPr/>
          <a:lstStyle/>
          <a:p>
            <a:endParaRPr lang="en-GB" dirty="0"/>
          </a:p>
        </p:txBody>
      </p:sp>
      <p:sp>
        <p:nvSpPr>
          <p:cNvPr id="3" name="Content Placeholder 2">
            <a:extLst>
              <a:ext uri="{FF2B5EF4-FFF2-40B4-BE49-F238E27FC236}">
                <a16:creationId xmlns:a16="http://schemas.microsoft.com/office/drawing/2014/main" id="{B84CF091-48EF-4505-A8AC-C8D8A1557134}"/>
              </a:ext>
            </a:extLst>
          </p:cNvPr>
          <p:cNvSpPr>
            <a:spLocks noGrp="1"/>
          </p:cNvSpPr>
          <p:nvPr>
            <p:ph sz="half" idx="1"/>
          </p:nvPr>
        </p:nvSpPr>
        <p:spPr>
          <a:xfrm>
            <a:off x="577516" y="468630"/>
            <a:ext cx="5442284" cy="5708333"/>
          </a:xfrm>
        </p:spPr>
        <p:txBody>
          <a:bodyPr>
            <a:normAutofit lnSpcReduction="10000"/>
          </a:bodyPr>
          <a:lstStyle/>
          <a:p>
            <a:r>
              <a:rPr lang="en-GB" dirty="0">
                <a:latin typeface="+mj-lt"/>
              </a:rPr>
              <a:t>You have 10 minutes to work with your shoulder partner to design and build a phone holder to hold your phone at least 10cm above your desk</a:t>
            </a:r>
          </a:p>
          <a:p>
            <a:r>
              <a:rPr lang="en-GB" dirty="0">
                <a:latin typeface="+mj-lt"/>
              </a:rPr>
              <a:t>Materials: 3 sheets of A4 paper, Sellotape, scissors</a:t>
            </a:r>
          </a:p>
        </p:txBody>
      </p:sp>
      <p:sp>
        <p:nvSpPr>
          <p:cNvPr id="4" name="Content Placeholder 3">
            <a:extLst>
              <a:ext uri="{FF2B5EF4-FFF2-40B4-BE49-F238E27FC236}">
                <a16:creationId xmlns:a16="http://schemas.microsoft.com/office/drawing/2014/main" id="{032D19CC-9B3E-4174-9CDF-428D77C1A527}"/>
              </a:ext>
            </a:extLst>
          </p:cNvPr>
          <p:cNvSpPr>
            <a:spLocks noGrp="1"/>
          </p:cNvSpPr>
          <p:nvPr>
            <p:ph sz="half" idx="2"/>
          </p:nvPr>
        </p:nvSpPr>
        <p:spPr/>
        <p:txBody>
          <a:bodyPr>
            <a:normAutofit lnSpcReduction="10000"/>
          </a:bodyPr>
          <a:lstStyle/>
          <a:p>
            <a:endParaRPr lang="en-GB" dirty="0"/>
          </a:p>
          <a:p>
            <a:endParaRPr lang="en-GB" dirty="0"/>
          </a:p>
          <a:p>
            <a:endParaRPr lang="en-GB" dirty="0"/>
          </a:p>
          <a:p>
            <a:endParaRPr lang="en-GB" dirty="0"/>
          </a:p>
          <a:p>
            <a:r>
              <a:rPr lang="en-GB" b="1" dirty="0">
                <a:latin typeface="+mj-lt"/>
              </a:rPr>
              <a:t>Identify emotions a learner may experience while carrying out a STEM challenge</a:t>
            </a:r>
          </a:p>
          <a:p>
            <a:r>
              <a:rPr lang="en-GB" b="1" dirty="0">
                <a:latin typeface="+mj-lt"/>
              </a:rPr>
              <a:t>What skills are learners developing through doing a STEM challenge? </a:t>
            </a:r>
          </a:p>
        </p:txBody>
      </p:sp>
      <p:pic>
        <p:nvPicPr>
          <p:cNvPr id="7170" name="Picture 2" descr="Engineering Design Process Magnets | Dowling Magnets">
            <a:extLst>
              <a:ext uri="{FF2B5EF4-FFF2-40B4-BE49-F238E27FC236}">
                <a16:creationId xmlns:a16="http://schemas.microsoft.com/office/drawing/2014/main" id="{BE17EF19-D444-4002-B8CC-BDC2E3DB9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335" y="3223260"/>
            <a:ext cx="3606134" cy="363474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ree Thought Bubbles, Download Free Thought Bubbles png images, Free  ClipArts on Clipart Library">
            <a:extLst>
              <a:ext uri="{FF2B5EF4-FFF2-40B4-BE49-F238E27FC236}">
                <a16:creationId xmlns:a16="http://schemas.microsoft.com/office/drawing/2014/main" id="{005A8311-0B97-49F6-B063-8140DB8E8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0711" y="603818"/>
            <a:ext cx="3502443" cy="2892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1273FB-BB74-4C5B-9E05-49BB0E3D63CC}"/>
              </a:ext>
            </a:extLst>
          </p:cNvPr>
          <p:cNvSpPr txBox="1"/>
          <p:nvPr/>
        </p:nvSpPr>
        <p:spPr>
          <a:xfrm>
            <a:off x="7623209" y="1501541"/>
            <a:ext cx="2011680" cy="954107"/>
          </a:xfrm>
          <a:prstGeom prst="rect">
            <a:avLst/>
          </a:prstGeom>
          <a:noFill/>
        </p:spPr>
        <p:txBody>
          <a:bodyPr wrap="square" rtlCol="0">
            <a:spAutoFit/>
          </a:bodyPr>
          <a:lstStyle/>
          <a:p>
            <a:r>
              <a:rPr lang="en-GB" sz="2800" b="1" dirty="0">
                <a:latin typeface="+mj-lt"/>
              </a:rPr>
              <a:t>Think about…..</a:t>
            </a:r>
          </a:p>
        </p:txBody>
      </p:sp>
      <p:pic>
        <p:nvPicPr>
          <p:cNvPr id="7" name="Audio 6">
            <a:hlinkClick r:id="" action="ppaction://media"/>
            <a:extLst>
              <a:ext uri="{FF2B5EF4-FFF2-40B4-BE49-F238E27FC236}">
                <a16:creationId xmlns:a16="http://schemas.microsoft.com/office/drawing/2014/main" id="{17BADEF4-E42E-B097-F88D-9BC9EB6C8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8283597"/>
      </p:ext>
    </p:extLst>
  </p:cSld>
  <p:clrMapOvr>
    <a:masterClrMapping/>
  </p:clrMapOvr>
  <mc:AlternateContent xmlns:mc="http://schemas.openxmlformats.org/markup-compatibility/2006" xmlns:p14="http://schemas.microsoft.com/office/powerpoint/2010/main">
    <mc:Choice Requires="p14">
      <p:transition spd="slow" p14:dur="2000" advTm="33005"/>
    </mc:Choice>
    <mc:Fallback xmlns="">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3E6E-8881-4ACB-AF98-67620AFF95CB}"/>
              </a:ext>
            </a:extLst>
          </p:cNvPr>
          <p:cNvSpPr>
            <a:spLocks noGrp="1"/>
          </p:cNvSpPr>
          <p:nvPr>
            <p:ph type="title"/>
          </p:nvPr>
        </p:nvSpPr>
        <p:spPr>
          <a:xfrm>
            <a:off x="391886" y="103811"/>
            <a:ext cx="10515600" cy="1325563"/>
          </a:xfrm>
        </p:spPr>
        <p:txBody>
          <a:bodyPr/>
          <a:lstStyle/>
          <a:p>
            <a:r>
              <a:rPr lang="en-GB" b="1" dirty="0"/>
              <a:t>The Challenge with STEM Challenges!</a:t>
            </a:r>
          </a:p>
        </p:txBody>
      </p:sp>
      <p:sp>
        <p:nvSpPr>
          <p:cNvPr id="4" name="Content Placeholder 3">
            <a:extLst>
              <a:ext uri="{FF2B5EF4-FFF2-40B4-BE49-F238E27FC236}">
                <a16:creationId xmlns:a16="http://schemas.microsoft.com/office/drawing/2014/main" id="{BB40772B-5663-4E54-9C91-FF7E74CD7501}"/>
              </a:ext>
            </a:extLst>
          </p:cNvPr>
          <p:cNvSpPr>
            <a:spLocks noGrp="1"/>
          </p:cNvSpPr>
          <p:nvPr>
            <p:ph sz="half" idx="2"/>
          </p:nvPr>
        </p:nvSpPr>
        <p:spPr>
          <a:xfrm>
            <a:off x="598714" y="1678151"/>
            <a:ext cx="2970944" cy="3879963"/>
          </a:xfrm>
          <a:solidFill>
            <a:srgbClr val="FFFF00"/>
          </a:solidFill>
          <a:ln>
            <a:solidFill>
              <a:schemeClr val="tx1"/>
            </a:solidFill>
          </a:ln>
        </p:spPr>
        <p:txBody>
          <a:bodyPr>
            <a:normAutofit fontScale="77500" lnSpcReduction="20000"/>
          </a:bodyPr>
          <a:lstStyle/>
          <a:p>
            <a:r>
              <a:rPr lang="en-GB" sz="3100" dirty="0"/>
              <a:t>Determined</a:t>
            </a:r>
          </a:p>
          <a:p>
            <a:r>
              <a:rPr lang="en-GB" sz="3100" dirty="0"/>
              <a:t>Sense of Achievement</a:t>
            </a:r>
          </a:p>
          <a:p>
            <a:r>
              <a:rPr lang="en-GB" sz="3100" dirty="0"/>
              <a:t>Inspired</a:t>
            </a:r>
          </a:p>
          <a:p>
            <a:r>
              <a:rPr lang="en-GB" sz="3100" dirty="0"/>
              <a:t>Supported</a:t>
            </a:r>
          </a:p>
          <a:p>
            <a:r>
              <a:rPr lang="en-GB" sz="3100" dirty="0"/>
              <a:t>Enjoyment</a:t>
            </a:r>
          </a:p>
          <a:p>
            <a:r>
              <a:rPr lang="en-GB" sz="3100" dirty="0"/>
              <a:t>Engaged</a:t>
            </a:r>
          </a:p>
          <a:p>
            <a:r>
              <a:rPr lang="en-GB" sz="3100" dirty="0"/>
              <a:t>Confident</a:t>
            </a:r>
          </a:p>
          <a:p>
            <a:r>
              <a:rPr lang="en-GB" sz="3100" dirty="0"/>
              <a:t>Equity</a:t>
            </a:r>
          </a:p>
          <a:p>
            <a:r>
              <a:rPr lang="en-GB" sz="3100" dirty="0"/>
              <a:t>Fun</a:t>
            </a:r>
          </a:p>
          <a:p>
            <a:endParaRPr lang="en-GB" dirty="0"/>
          </a:p>
        </p:txBody>
      </p:sp>
      <p:pic>
        <p:nvPicPr>
          <p:cNvPr id="1026" name="Picture 2" descr="Emotion Faces">
            <a:extLst>
              <a:ext uri="{FF2B5EF4-FFF2-40B4-BE49-F238E27FC236}">
                <a16:creationId xmlns:a16="http://schemas.microsoft.com/office/drawing/2014/main" id="{4ADB0329-8644-431C-B2C0-715CF424F56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3973722" y="1429374"/>
            <a:ext cx="3351928" cy="437751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B8A90924-55C9-4474-92C8-B02F9C78A7C8}"/>
              </a:ext>
            </a:extLst>
          </p:cNvPr>
          <p:cNvSpPr txBox="1">
            <a:spLocks/>
          </p:cNvSpPr>
          <p:nvPr/>
        </p:nvSpPr>
        <p:spPr>
          <a:xfrm>
            <a:off x="8324818" y="1678151"/>
            <a:ext cx="3037114" cy="3879963"/>
          </a:xfrm>
          <a:prstGeom prst="rect">
            <a:avLst/>
          </a:prstGeom>
          <a:solidFill>
            <a:schemeClr val="accent1">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Frustrated</a:t>
            </a:r>
          </a:p>
          <a:p>
            <a:r>
              <a:rPr lang="en-GB" dirty="0"/>
              <a:t>Angry</a:t>
            </a:r>
          </a:p>
          <a:p>
            <a:r>
              <a:rPr lang="en-GB" dirty="0"/>
              <a:t>Worried</a:t>
            </a:r>
          </a:p>
          <a:p>
            <a:r>
              <a:rPr lang="en-GB" dirty="0"/>
              <a:t>Overwhelmed</a:t>
            </a:r>
          </a:p>
          <a:p>
            <a:r>
              <a:rPr lang="en-GB" dirty="0"/>
              <a:t>Overpowered</a:t>
            </a:r>
          </a:p>
          <a:p>
            <a:r>
              <a:rPr lang="en-GB" dirty="0"/>
              <a:t>Shy</a:t>
            </a:r>
          </a:p>
          <a:p>
            <a:r>
              <a:rPr lang="en-GB" dirty="0"/>
              <a:t>Upset</a:t>
            </a:r>
          </a:p>
          <a:p>
            <a:pPr marL="0" indent="0">
              <a:buFont typeface="Arial" panose="020B0604020202020204" pitchFamily="34" charset="0"/>
              <a:buNone/>
            </a:pPr>
            <a:endParaRPr lang="en-GB" dirty="0"/>
          </a:p>
          <a:p>
            <a:endParaRPr lang="en-GB" dirty="0"/>
          </a:p>
        </p:txBody>
      </p:sp>
      <p:sp>
        <p:nvSpPr>
          <p:cNvPr id="8" name="TextBox 7">
            <a:extLst>
              <a:ext uri="{FF2B5EF4-FFF2-40B4-BE49-F238E27FC236}">
                <a16:creationId xmlns:a16="http://schemas.microsoft.com/office/drawing/2014/main" id="{0307C6B8-C9BC-4230-8B38-68B558FEDC40}"/>
              </a:ext>
            </a:extLst>
          </p:cNvPr>
          <p:cNvSpPr txBox="1"/>
          <p:nvPr/>
        </p:nvSpPr>
        <p:spPr>
          <a:xfrm>
            <a:off x="598714" y="5965371"/>
            <a:ext cx="11593285" cy="954107"/>
          </a:xfrm>
          <a:prstGeom prst="rect">
            <a:avLst/>
          </a:prstGeom>
          <a:noFill/>
        </p:spPr>
        <p:txBody>
          <a:bodyPr wrap="square">
            <a:spAutoFit/>
          </a:bodyPr>
          <a:lstStyle/>
          <a:p>
            <a:pPr algn="ctr"/>
            <a:r>
              <a:rPr lang="en-GB" sz="2800" b="1" dirty="0"/>
              <a:t>Some children may experience some uncomfortable feelings and emotions and will need support</a:t>
            </a:r>
          </a:p>
        </p:txBody>
      </p:sp>
      <p:pic>
        <p:nvPicPr>
          <p:cNvPr id="5" name="Audio 4">
            <a:hlinkClick r:id="" action="ppaction://media"/>
            <a:extLst>
              <a:ext uri="{FF2B5EF4-FFF2-40B4-BE49-F238E27FC236}">
                <a16:creationId xmlns:a16="http://schemas.microsoft.com/office/drawing/2014/main" id="{C1BE1F14-27C6-1235-9EB4-B947463FC4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66070305"/>
      </p:ext>
    </p:extLst>
  </p:cSld>
  <p:clrMapOvr>
    <a:masterClrMapping/>
  </p:clrMapOvr>
  <mc:AlternateContent xmlns:mc="http://schemas.openxmlformats.org/markup-compatibility/2006" xmlns:p14="http://schemas.microsoft.com/office/powerpoint/2010/main">
    <mc:Choice Requires="p14">
      <p:transition spd="slow" p14:dur="2000" advTm="116365"/>
    </mc:Choice>
    <mc:Fallback xmlns="">
      <p:transition spd="slow" advTm="11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4" grpId="0" build="p"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9127-60E6-47C7-8D93-1DFB2D839B00}"/>
              </a:ext>
            </a:extLst>
          </p:cNvPr>
          <p:cNvSpPr>
            <a:spLocks noGrp="1"/>
          </p:cNvSpPr>
          <p:nvPr>
            <p:ph type="title"/>
          </p:nvPr>
        </p:nvSpPr>
        <p:spPr/>
        <p:txBody>
          <a:bodyPr>
            <a:normAutofit/>
          </a:bodyPr>
          <a:lstStyle/>
          <a:p>
            <a:r>
              <a:rPr lang="en-GB" sz="5400" b="1" dirty="0"/>
              <a:t>Transferable Skills</a:t>
            </a:r>
          </a:p>
        </p:txBody>
      </p:sp>
      <p:sp>
        <p:nvSpPr>
          <p:cNvPr id="3" name="Callout: Right Arrow 2">
            <a:extLst>
              <a:ext uri="{FF2B5EF4-FFF2-40B4-BE49-F238E27FC236}">
                <a16:creationId xmlns:a16="http://schemas.microsoft.com/office/drawing/2014/main" id="{0B8DED66-70AB-4224-92D7-0755E9050AE5}"/>
              </a:ext>
            </a:extLst>
          </p:cNvPr>
          <p:cNvSpPr/>
          <p:nvPr/>
        </p:nvSpPr>
        <p:spPr>
          <a:xfrm>
            <a:off x="721895" y="1690688"/>
            <a:ext cx="6352673" cy="4161472"/>
          </a:xfrm>
          <a:prstGeom prst="rightArrow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14">
            <a:extLst>
              <a:ext uri="{FF2B5EF4-FFF2-40B4-BE49-F238E27FC236}">
                <a16:creationId xmlns:a16="http://schemas.microsoft.com/office/drawing/2014/main" id="{EFC7AAAC-8D40-4C2F-825A-DF0E3ABBECE1}"/>
              </a:ext>
            </a:extLst>
          </p:cNvPr>
          <p:cNvSpPr>
            <a:spLocks noGrp="1"/>
          </p:cNvSpPr>
          <p:nvPr>
            <p:ph sz="half" idx="1"/>
          </p:nvPr>
        </p:nvSpPr>
        <p:spPr/>
        <p:txBody>
          <a:bodyPr>
            <a:normAutofit fontScale="92500"/>
          </a:bodyPr>
          <a:lstStyle/>
          <a:p>
            <a:pPr marL="0" indent="0">
              <a:buNone/>
            </a:pPr>
            <a:r>
              <a:rPr lang="en-GB" sz="4400" dirty="0">
                <a:latin typeface="+mj-lt"/>
              </a:rPr>
              <a:t>Collaboration</a:t>
            </a:r>
          </a:p>
          <a:p>
            <a:pPr marL="0" indent="0">
              <a:buNone/>
            </a:pPr>
            <a:r>
              <a:rPr lang="en-GB" sz="4400" dirty="0">
                <a:latin typeface="+mj-lt"/>
              </a:rPr>
              <a:t>Communication</a:t>
            </a:r>
          </a:p>
          <a:p>
            <a:pPr marL="0" indent="0">
              <a:buNone/>
            </a:pPr>
            <a:r>
              <a:rPr lang="en-GB" sz="4400" dirty="0">
                <a:latin typeface="+mj-lt"/>
              </a:rPr>
              <a:t>Critical Thinking</a:t>
            </a:r>
          </a:p>
          <a:p>
            <a:pPr marL="0" indent="0">
              <a:buNone/>
            </a:pPr>
            <a:r>
              <a:rPr lang="en-GB" sz="4400" dirty="0">
                <a:latin typeface="+mj-lt"/>
              </a:rPr>
              <a:t>Creativity</a:t>
            </a:r>
          </a:p>
          <a:p>
            <a:pPr marL="0" indent="0">
              <a:buNone/>
            </a:pPr>
            <a:r>
              <a:rPr lang="en-GB" sz="4400" dirty="0">
                <a:latin typeface="+mj-lt"/>
              </a:rPr>
              <a:t>Resilience</a:t>
            </a:r>
          </a:p>
          <a:p>
            <a:pPr marL="0" indent="0">
              <a:buNone/>
            </a:pPr>
            <a:endParaRPr lang="en-GB" dirty="0"/>
          </a:p>
          <a:p>
            <a:pPr marL="0" indent="0">
              <a:buNone/>
            </a:pPr>
            <a:endParaRPr lang="en-GB" dirty="0"/>
          </a:p>
        </p:txBody>
      </p:sp>
      <p:sp>
        <p:nvSpPr>
          <p:cNvPr id="16" name="Content Placeholder 15">
            <a:extLst>
              <a:ext uri="{FF2B5EF4-FFF2-40B4-BE49-F238E27FC236}">
                <a16:creationId xmlns:a16="http://schemas.microsoft.com/office/drawing/2014/main" id="{060FA32F-831F-4184-ADE6-B1251E45754D}"/>
              </a:ext>
            </a:extLst>
          </p:cNvPr>
          <p:cNvSpPr>
            <a:spLocks noGrp="1"/>
          </p:cNvSpPr>
          <p:nvPr>
            <p:ph sz="half" idx="2"/>
          </p:nvPr>
        </p:nvSpPr>
        <p:spPr>
          <a:xfrm>
            <a:off x="7477224" y="3321176"/>
            <a:ext cx="4126832" cy="744320"/>
          </a:xfrm>
        </p:spPr>
        <p:txBody>
          <a:bodyPr>
            <a:normAutofit fontScale="92500"/>
          </a:bodyPr>
          <a:lstStyle/>
          <a:p>
            <a:pPr marL="0" indent="0">
              <a:buNone/>
            </a:pPr>
            <a:r>
              <a:rPr lang="en-GB" sz="4800" b="1" dirty="0">
                <a:latin typeface="+mj-lt"/>
              </a:rPr>
              <a:t>Key skills for life!</a:t>
            </a:r>
          </a:p>
        </p:txBody>
      </p:sp>
      <p:pic>
        <p:nvPicPr>
          <p:cNvPr id="5" name="Audio 4">
            <a:hlinkClick r:id="" action="ppaction://media"/>
            <a:extLst>
              <a:ext uri="{FF2B5EF4-FFF2-40B4-BE49-F238E27FC236}">
                <a16:creationId xmlns:a16="http://schemas.microsoft.com/office/drawing/2014/main" id="{8FFFB38A-AAA4-E400-60D3-DBFA8C308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0700285"/>
      </p:ext>
    </p:extLst>
  </p:cSld>
  <p:clrMapOvr>
    <a:masterClrMapping/>
  </p:clrMapOvr>
  <mc:AlternateContent xmlns:mc="http://schemas.openxmlformats.org/markup-compatibility/2006" xmlns:p14="http://schemas.microsoft.com/office/powerpoint/2010/main">
    <mc:Choice Requires="p14">
      <p:transition spd="slow" p14:dur="2000" advTm="81674"/>
    </mc:Choice>
    <mc:Fallback xmlns="">
      <p:transition spd="slow" advTm="8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553A-0672-4BD2-9C95-B741DDC747F0}"/>
              </a:ext>
            </a:extLst>
          </p:cNvPr>
          <p:cNvSpPr>
            <a:spLocks noGrp="1"/>
          </p:cNvSpPr>
          <p:nvPr>
            <p:ph type="title"/>
          </p:nvPr>
        </p:nvSpPr>
        <p:spPr/>
        <p:txBody>
          <a:bodyPr/>
          <a:lstStyle/>
          <a:p>
            <a:pPr algn="ctr"/>
            <a:r>
              <a:rPr lang="en-GB" b="1" dirty="0"/>
              <a:t>STEM Challenges</a:t>
            </a:r>
          </a:p>
        </p:txBody>
      </p:sp>
      <p:sp>
        <p:nvSpPr>
          <p:cNvPr id="3" name="Content Placeholder 2">
            <a:extLst>
              <a:ext uri="{FF2B5EF4-FFF2-40B4-BE49-F238E27FC236}">
                <a16:creationId xmlns:a16="http://schemas.microsoft.com/office/drawing/2014/main" id="{623FA1B3-8BE2-48BB-A6D7-90D270F4CA86}"/>
              </a:ext>
            </a:extLst>
          </p:cNvPr>
          <p:cNvSpPr>
            <a:spLocks noGrp="1"/>
          </p:cNvSpPr>
          <p:nvPr>
            <p:ph idx="1"/>
          </p:nvPr>
        </p:nvSpPr>
        <p:spPr>
          <a:xfrm>
            <a:off x="519764" y="1511166"/>
            <a:ext cx="10834036" cy="4665797"/>
          </a:xfrm>
        </p:spPr>
        <p:txBody>
          <a:bodyPr>
            <a:normAutofit/>
          </a:bodyPr>
          <a:lstStyle/>
          <a:p>
            <a:r>
              <a:rPr lang="en-GB" sz="3600" dirty="0">
                <a:latin typeface="+mj-lt"/>
              </a:rPr>
              <a:t>Find links to lots of STEM challenges to use with you learners on the Renfrewshire Primary Science Glow Blog </a:t>
            </a:r>
            <a:endParaRPr lang="en-GB" sz="4000" dirty="0">
              <a:latin typeface="+mj-lt"/>
            </a:endParaRPr>
          </a:p>
          <a:p>
            <a:endParaRPr lang="en-GB" sz="4000" dirty="0">
              <a:latin typeface="+mj-lt"/>
            </a:endParaRPr>
          </a:p>
        </p:txBody>
      </p:sp>
      <p:sp>
        <p:nvSpPr>
          <p:cNvPr id="4" name="Content Placeholder 3">
            <a:extLst>
              <a:ext uri="{FF2B5EF4-FFF2-40B4-BE49-F238E27FC236}">
                <a16:creationId xmlns:a16="http://schemas.microsoft.com/office/drawing/2014/main" id="{37D9CDB2-BDDE-4541-8243-748ED27C0BF4}"/>
              </a:ext>
            </a:extLst>
          </p:cNvPr>
          <p:cNvSpPr>
            <a:spLocks noGrp="1"/>
          </p:cNvSpPr>
          <p:nvPr>
            <p:ph sz="half" idx="4294967295"/>
          </p:nvPr>
        </p:nvSpPr>
        <p:spPr>
          <a:xfrm>
            <a:off x="723900" y="5804034"/>
            <a:ext cx="11468100" cy="519848"/>
          </a:xfrm>
        </p:spPr>
        <p:txBody>
          <a:bodyPr>
            <a:normAutofit/>
          </a:bodyPr>
          <a:lstStyle/>
          <a:p>
            <a:r>
              <a:rPr lang="en-GB" sz="2400" dirty="0"/>
              <a:t>https://blogs.glowscotland.org.uk/re/stemrenfrewshire/resources/stem-challenges/</a:t>
            </a:r>
          </a:p>
        </p:txBody>
      </p:sp>
      <p:pic>
        <p:nvPicPr>
          <p:cNvPr id="8" name="Picture 7">
            <a:extLst>
              <a:ext uri="{FF2B5EF4-FFF2-40B4-BE49-F238E27FC236}">
                <a16:creationId xmlns:a16="http://schemas.microsoft.com/office/drawing/2014/main" id="{AD1FA26B-F85E-41FE-BE65-B868D860C103}"/>
              </a:ext>
            </a:extLst>
          </p:cNvPr>
          <p:cNvPicPr>
            <a:picLocks noChangeAspect="1"/>
          </p:cNvPicPr>
          <p:nvPr/>
        </p:nvPicPr>
        <p:blipFill>
          <a:blip r:embed="rId4"/>
          <a:stretch>
            <a:fillRect/>
          </a:stretch>
        </p:blipFill>
        <p:spPr>
          <a:xfrm>
            <a:off x="2263218" y="2651759"/>
            <a:ext cx="7185583" cy="2935790"/>
          </a:xfrm>
          <a:prstGeom prst="rect">
            <a:avLst/>
          </a:prstGeom>
        </p:spPr>
      </p:pic>
      <p:pic>
        <p:nvPicPr>
          <p:cNvPr id="6" name="Audio 5">
            <a:hlinkClick r:id="" action="ppaction://media"/>
            <a:extLst>
              <a:ext uri="{FF2B5EF4-FFF2-40B4-BE49-F238E27FC236}">
                <a16:creationId xmlns:a16="http://schemas.microsoft.com/office/drawing/2014/main" id="{281BAAE0-DEFA-3838-AF6E-28D2F0CE6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6314305"/>
      </p:ext>
    </p:extLst>
  </p:cSld>
  <p:clrMapOvr>
    <a:masterClrMapping/>
  </p:clrMapOvr>
  <mc:AlternateContent xmlns:mc="http://schemas.openxmlformats.org/markup-compatibility/2006" xmlns:p14="http://schemas.microsoft.com/office/powerpoint/2010/main">
    <mc:Choice Requires="p14">
      <p:transition spd="slow" p14:dur="2000" advTm="27525"/>
    </mc:Choice>
    <mc:Fallback xmlns="">
      <p:transition spd="slow" advTm="2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F647-B86A-4340-8E01-597B02253553}"/>
              </a:ext>
            </a:extLst>
          </p:cNvPr>
          <p:cNvSpPr>
            <a:spLocks noGrp="1"/>
          </p:cNvSpPr>
          <p:nvPr>
            <p:ph type="title"/>
          </p:nvPr>
        </p:nvSpPr>
        <p:spPr/>
        <p:txBody>
          <a:bodyPr/>
          <a:lstStyle/>
          <a:p>
            <a:endParaRPr lang="en-GB" dirty="0"/>
          </a:p>
        </p:txBody>
      </p:sp>
      <p:pic>
        <p:nvPicPr>
          <p:cNvPr id="5" name="Content Placeholder 4" descr="Text, shape&#10;&#10;Description automatically generated with medium confidence">
            <a:extLst>
              <a:ext uri="{FF2B5EF4-FFF2-40B4-BE49-F238E27FC236}">
                <a16:creationId xmlns:a16="http://schemas.microsoft.com/office/drawing/2014/main" id="{6E4BF8F4-89C7-4F70-B68C-126C62809089}"/>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16644" y="2113808"/>
            <a:ext cx="5803156" cy="3409763"/>
          </a:xfrm>
        </p:spPr>
      </p:pic>
      <p:pic>
        <p:nvPicPr>
          <p:cNvPr id="6" name="Content Placeholder 5" descr="A picture containing text, tableware, dishware, plate&#10;&#10;Description automatically generated">
            <a:extLst>
              <a:ext uri="{FF2B5EF4-FFF2-40B4-BE49-F238E27FC236}">
                <a16:creationId xmlns:a16="http://schemas.microsoft.com/office/drawing/2014/main" id="{AA6759DA-8F4F-4668-BDF1-D78968AB7514}"/>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082935" y="561562"/>
            <a:ext cx="3973288" cy="1468389"/>
          </a:xfrm>
        </p:spPr>
      </p:pic>
      <p:pic>
        <p:nvPicPr>
          <p:cNvPr id="8" name="Picture 7" descr="A picture containing text, clock&#10;&#10;Description automatically generated">
            <a:extLst>
              <a:ext uri="{FF2B5EF4-FFF2-40B4-BE49-F238E27FC236}">
                <a16:creationId xmlns:a16="http://schemas.microsoft.com/office/drawing/2014/main" id="{6B6DFF05-F8CA-4A8D-A871-44F3FBA70A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987324"/>
            <a:ext cx="5892327" cy="1441676"/>
          </a:xfrm>
          <a:prstGeom prst="rect">
            <a:avLst/>
          </a:prstGeom>
        </p:spPr>
      </p:pic>
      <p:pic>
        <p:nvPicPr>
          <p:cNvPr id="10" name="Picture 9" descr="A black and white sign&#10;&#10;Description automatically generated with medium confidence">
            <a:extLst>
              <a:ext uri="{FF2B5EF4-FFF2-40B4-BE49-F238E27FC236}">
                <a16:creationId xmlns:a16="http://schemas.microsoft.com/office/drawing/2014/main" id="{9B7A904B-E135-4A87-9F2E-1F42ADE719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428999"/>
            <a:ext cx="5816127" cy="1329709"/>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DEF55D3E-31B8-4992-9259-4FFB8BF9E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5998" y="4758708"/>
            <a:ext cx="2565186" cy="1329709"/>
          </a:xfrm>
          <a:prstGeom prst="rect">
            <a:avLst/>
          </a:prstGeom>
        </p:spPr>
      </p:pic>
      <p:pic>
        <p:nvPicPr>
          <p:cNvPr id="3" name="Audio 2">
            <a:hlinkClick r:id="" action="ppaction://media"/>
            <a:extLst>
              <a:ext uri="{FF2B5EF4-FFF2-40B4-BE49-F238E27FC236}">
                <a16:creationId xmlns:a16="http://schemas.microsoft.com/office/drawing/2014/main" id="{07559331-3463-56DE-812E-B9629BC80E8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30774238"/>
      </p:ext>
    </p:extLst>
  </p:cSld>
  <p:clrMapOvr>
    <a:masterClrMapping/>
  </p:clrMapOvr>
  <mc:AlternateContent xmlns:mc="http://schemas.openxmlformats.org/markup-compatibility/2006" xmlns:p14="http://schemas.microsoft.com/office/powerpoint/2010/main">
    <mc:Choice Requires="p14">
      <p:transition spd="slow" p14:dur="2000" advTm="32308"/>
    </mc:Choice>
    <mc:Fallback xmlns="">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61FA-0E93-425C-B6F4-407ED00ED41B}"/>
              </a:ext>
            </a:extLst>
          </p:cNvPr>
          <p:cNvSpPr>
            <a:spLocks noGrp="1"/>
          </p:cNvSpPr>
          <p:nvPr>
            <p:ph type="title"/>
          </p:nvPr>
        </p:nvSpPr>
        <p:spPr/>
        <p:txBody>
          <a:bodyPr>
            <a:normAutofit/>
          </a:bodyPr>
          <a:lstStyle/>
          <a:p>
            <a:r>
              <a:rPr lang="en-GB" sz="5400" b="1" dirty="0"/>
              <a:t>STEM Challenges</a:t>
            </a:r>
          </a:p>
        </p:txBody>
      </p:sp>
      <p:sp>
        <p:nvSpPr>
          <p:cNvPr id="3" name="Content Placeholder 2">
            <a:extLst>
              <a:ext uri="{FF2B5EF4-FFF2-40B4-BE49-F238E27FC236}">
                <a16:creationId xmlns:a16="http://schemas.microsoft.com/office/drawing/2014/main" id="{CF3FCD35-15DE-4A9E-A50E-B86370CDA860}"/>
              </a:ext>
            </a:extLst>
          </p:cNvPr>
          <p:cNvSpPr>
            <a:spLocks noGrp="1"/>
          </p:cNvSpPr>
          <p:nvPr>
            <p:ph idx="1"/>
          </p:nvPr>
        </p:nvSpPr>
        <p:spPr/>
        <p:txBody>
          <a:bodyPr>
            <a:normAutofit/>
          </a:bodyPr>
          <a:lstStyle/>
          <a:p>
            <a:r>
              <a:rPr lang="en-GB" sz="3200" dirty="0"/>
              <a:t>Useful for 1:1 or small groups</a:t>
            </a:r>
          </a:p>
          <a:p>
            <a:r>
              <a:rPr lang="en-GB" sz="3200" dirty="0"/>
              <a:t>Easy to adapt to children’s different needs</a:t>
            </a:r>
          </a:p>
          <a:p>
            <a:r>
              <a:rPr lang="en-GB" sz="3200" dirty="0"/>
              <a:t>Accessible for most learners</a:t>
            </a:r>
          </a:p>
          <a:p>
            <a:r>
              <a:rPr lang="en-GB" sz="3200" dirty="0"/>
              <a:t>Often need very little resources</a:t>
            </a:r>
          </a:p>
          <a:p>
            <a:r>
              <a:rPr lang="en-GB" sz="3200" dirty="0"/>
              <a:t>Open ended</a:t>
            </a:r>
          </a:p>
          <a:p>
            <a:r>
              <a:rPr lang="en-GB" sz="3200" dirty="0"/>
              <a:t>Engaging</a:t>
            </a:r>
          </a:p>
          <a:p>
            <a:r>
              <a:rPr lang="en-GB" sz="3200" dirty="0"/>
              <a:t>Often can be taken outdoors</a:t>
            </a:r>
          </a:p>
        </p:txBody>
      </p:sp>
      <p:pic>
        <p:nvPicPr>
          <p:cNvPr id="5" name="Audio 4">
            <a:hlinkClick r:id="" action="ppaction://media"/>
            <a:extLst>
              <a:ext uri="{FF2B5EF4-FFF2-40B4-BE49-F238E27FC236}">
                <a16:creationId xmlns:a16="http://schemas.microsoft.com/office/drawing/2014/main" id="{D3B56C26-70DC-178E-67EA-A291BAE0F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68041198"/>
      </p:ext>
    </p:extLst>
  </p:cSld>
  <p:clrMapOvr>
    <a:masterClrMapping/>
  </p:clrMapOvr>
  <mc:AlternateContent xmlns:mc="http://schemas.openxmlformats.org/markup-compatibility/2006" xmlns:p14="http://schemas.microsoft.com/office/powerpoint/2010/main">
    <mc:Choice Requires="p14">
      <p:transition spd="slow" p14:dur="2000" advTm="43291"/>
    </mc:Choice>
    <mc:Fallback xmlns="">
      <p:transition spd="slow" advTm="4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25BF-C63E-4462-8941-CA53BC249443}"/>
              </a:ext>
            </a:extLst>
          </p:cNvPr>
          <p:cNvSpPr>
            <a:spLocks noGrp="1"/>
          </p:cNvSpPr>
          <p:nvPr>
            <p:ph type="title"/>
          </p:nvPr>
        </p:nvSpPr>
        <p:spPr/>
        <p:txBody>
          <a:bodyPr/>
          <a:lstStyle/>
          <a:p>
            <a:r>
              <a:rPr lang="en-GB" b="1" dirty="0"/>
              <a:t>Resource ideas for Classroom Assistants</a:t>
            </a:r>
          </a:p>
        </p:txBody>
      </p:sp>
      <p:pic>
        <p:nvPicPr>
          <p:cNvPr id="2050" name="Picture 2" descr="Primary Science for Teaching Assistants">
            <a:extLst>
              <a:ext uri="{FF2B5EF4-FFF2-40B4-BE49-F238E27FC236}">
                <a16:creationId xmlns:a16="http://schemas.microsoft.com/office/drawing/2014/main" id="{ADF0DA49-9CA6-4351-99CA-70194DD2D88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2192" y="1540442"/>
            <a:ext cx="2143215" cy="2998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7D6B88-63ED-4771-8014-89F973F28E80}"/>
              </a:ext>
            </a:extLst>
          </p:cNvPr>
          <p:cNvSpPr txBox="1"/>
          <p:nvPr/>
        </p:nvSpPr>
        <p:spPr>
          <a:xfrm>
            <a:off x="7974161" y="5025053"/>
            <a:ext cx="3657600" cy="584775"/>
          </a:xfrm>
          <a:prstGeom prst="rect">
            <a:avLst/>
          </a:prstGeom>
          <a:noFill/>
        </p:spPr>
        <p:txBody>
          <a:bodyPr wrap="square" rtlCol="0">
            <a:spAutoFit/>
          </a:bodyPr>
          <a:lstStyle/>
          <a:p>
            <a:r>
              <a:rPr lang="en-GB" sz="3200" dirty="0">
                <a:hlinkClick r:id="rId5"/>
              </a:rPr>
              <a:t>Science in my Pocket</a:t>
            </a:r>
            <a:endParaRPr lang="en-GB" sz="3200" dirty="0"/>
          </a:p>
        </p:txBody>
      </p:sp>
      <p:pic>
        <p:nvPicPr>
          <p:cNvPr id="2052" name="Picture 4" descr="Science in my Pocket  large">
            <a:hlinkClick r:id="rId6"/>
            <a:extLst>
              <a:ext uri="{FF2B5EF4-FFF2-40B4-BE49-F238E27FC236}">
                <a16:creationId xmlns:a16="http://schemas.microsoft.com/office/drawing/2014/main" id="{02D0E0AC-05F9-4A67-ADC0-B40D7B068A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1248172"/>
            <a:ext cx="3686175" cy="3686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65 Science Activities By Various">
            <a:extLst>
              <a:ext uri="{FF2B5EF4-FFF2-40B4-BE49-F238E27FC236}">
                <a16:creationId xmlns:a16="http://schemas.microsoft.com/office/drawing/2014/main" id="{56F6114D-28BD-4C37-93EB-CABF6D667E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038" y="4009594"/>
            <a:ext cx="2223338" cy="26156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yground Science  large">
            <a:extLst>
              <a:ext uri="{FF2B5EF4-FFF2-40B4-BE49-F238E27FC236}">
                <a16:creationId xmlns:a16="http://schemas.microsoft.com/office/drawing/2014/main" id="{FD4F0B34-4F1D-4ECA-9D09-58273EB87C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5169" y="1540442"/>
            <a:ext cx="2401661" cy="24016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1EBE21-BD18-49D5-9181-398A59F89D71}"/>
              </a:ext>
            </a:extLst>
          </p:cNvPr>
          <p:cNvSpPr txBox="1"/>
          <p:nvPr/>
        </p:nvSpPr>
        <p:spPr>
          <a:xfrm>
            <a:off x="4895170" y="4472682"/>
            <a:ext cx="2322928" cy="1200329"/>
          </a:xfrm>
          <a:prstGeom prst="rect">
            <a:avLst/>
          </a:prstGeom>
          <a:noFill/>
        </p:spPr>
        <p:txBody>
          <a:bodyPr wrap="square" rtlCol="0">
            <a:spAutoFit/>
          </a:bodyPr>
          <a:lstStyle/>
          <a:p>
            <a:r>
              <a:rPr lang="en-GB" sz="2400" dirty="0">
                <a:hlinkClick r:id="rId10"/>
              </a:rPr>
              <a:t>Playground Science Activity Sacks from TTS</a:t>
            </a:r>
            <a:endParaRPr lang="en-GB" sz="2400" dirty="0"/>
          </a:p>
        </p:txBody>
      </p:sp>
      <p:pic>
        <p:nvPicPr>
          <p:cNvPr id="6" name="Audio 5">
            <a:hlinkClick r:id="" action="ppaction://media"/>
            <a:extLst>
              <a:ext uri="{FF2B5EF4-FFF2-40B4-BE49-F238E27FC236}">
                <a16:creationId xmlns:a16="http://schemas.microsoft.com/office/drawing/2014/main" id="{37994BC1-9550-D100-6D48-89A07A35651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8304694"/>
      </p:ext>
    </p:extLst>
  </p:cSld>
  <p:clrMapOvr>
    <a:masterClrMapping/>
  </p:clrMapOvr>
  <mc:AlternateContent xmlns:mc="http://schemas.openxmlformats.org/markup-compatibility/2006" xmlns:p14="http://schemas.microsoft.com/office/powerpoint/2010/main">
    <mc:Choice Requires="p14">
      <p:transition spd="slow" p14:dur="2000" advTm="64723"/>
    </mc:Choice>
    <mc:Fallback xmlns="">
      <p:transition spd="slow" advTm="6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98B728-9B50-4C38-8148-516A108F5C2F}"/>
              </a:ext>
            </a:extLst>
          </p:cNvPr>
          <p:cNvPicPr>
            <a:picLocks noChangeAspect="1"/>
          </p:cNvPicPr>
          <p:nvPr/>
        </p:nvPicPr>
        <p:blipFill>
          <a:blip r:embed="rId4"/>
          <a:stretch>
            <a:fillRect/>
          </a:stretch>
        </p:blipFill>
        <p:spPr>
          <a:xfrm>
            <a:off x="4003841" y="365125"/>
            <a:ext cx="7991475" cy="4362450"/>
          </a:xfrm>
          <a:prstGeom prst="rect">
            <a:avLst/>
          </a:prstGeom>
        </p:spPr>
      </p:pic>
      <p:pic>
        <p:nvPicPr>
          <p:cNvPr id="7" name="Picture 6">
            <a:extLst>
              <a:ext uri="{FF2B5EF4-FFF2-40B4-BE49-F238E27FC236}">
                <a16:creationId xmlns:a16="http://schemas.microsoft.com/office/drawing/2014/main" id="{CEB4E473-274B-40B6-B339-77D663272D54}"/>
              </a:ext>
            </a:extLst>
          </p:cNvPr>
          <p:cNvPicPr>
            <a:picLocks noChangeAspect="1"/>
          </p:cNvPicPr>
          <p:nvPr/>
        </p:nvPicPr>
        <p:blipFill>
          <a:blip r:embed="rId5"/>
          <a:stretch>
            <a:fillRect/>
          </a:stretch>
        </p:blipFill>
        <p:spPr>
          <a:xfrm>
            <a:off x="362938" y="3206963"/>
            <a:ext cx="6976013" cy="3285912"/>
          </a:xfrm>
          <a:prstGeom prst="rect">
            <a:avLst/>
          </a:prstGeom>
        </p:spPr>
      </p:pic>
      <p:sp>
        <p:nvSpPr>
          <p:cNvPr id="10" name="TextBox 9">
            <a:extLst>
              <a:ext uri="{FF2B5EF4-FFF2-40B4-BE49-F238E27FC236}">
                <a16:creationId xmlns:a16="http://schemas.microsoft.com/office/drawing/2014/main" id="{D1834BDC-F91E-46B7-B59D-A1FC4CECED07}"/>
              </a:ext>
            </a:extLst>
          </p:cNvPr>
          <p:cNvSpPr txBox="1"/>
          <p:nvPr/>
        </p:nvSpPr>
        <p:spPr>
          <a:xfrm>
            <a:off x="7778339" y="5116286"/>
            <a:ext cx="3412176" cy="1754326"/>
          </a:xfrm>
          <a:prstGeom prst="rect">
            <a:avLst/>
          </a:prstGeom>
          <a:noFill/>
        </p:spPr>
        <p:txBody>
          <a:bodyPr wrap="square" rtlCol="0">
            <a:spAutoFit/>
          </a:bodyPr>
          <a:lstStyle/>
          <a:p>
            <a:pPr algn="ctr"/>
            <a:r>
              <a:rPr lang="en-GB" sz="3600" b="1" dirty="0"/>
              <a:t>Downloadable STEM challenge cards</a:t>
            </a:r>
          </a:p>
        </p:txBody>
      </p:sp>
      <p:pic>
        <p:nvPicPr>
          <p:cNvPr id="3" name="Audio 2">
            <a:hlinkClick r:id="" action="ppaction://media"/>
            <a:extLst>
              <a:ext uri="{FF2B5EF4-FFF2-40B4-BE49-F238E27FC236}">
                <a16:creationId xmlns:a16="http://schemas.microsoft.com/office/drawing/2014/main" id="{9F2F1830-43CF-F115-4D35-85C81C691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6031965"/>
      </p:ext>
    </p:extLst>
  </p:cSld>
  <p:clrMapOvr>
    <a:masterClrMapping/>
  </p:clrMapOvr>
  <mc:AlternateContent xmlns:mc="http://schemas.openxmlformats.org/markup-compatibility/2006" xmlns:p14="http://schemas.microsoft.com/office/powerpoint/2010/main">
    <mc:Choice Requires="p14">
      <p:transition spd="slow" p14:dur="2000" advTm="34701"/>
    </mc:Choice>
    <mc:Fallback xmlns="">
      <p:transition spd="slow" advTm="3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0EEE8-022A-4D6D-A8BA-8D9DFF0C1419}"/>
              </a:ext>
            </a:extLst>
          </p:cNvPr>
          <p:cNvPicPr>
            <a:picLocks noChangeAspect="1"/>
          </p:cNvPicPr>
          <p:nvPr/>
        </p:nvPicPr>
        <p:blipFill>
          <a:blip r:embed="rId4"/>
          <a:stretch>
            <a:fillRect/>
          </a:stretch>
        </p:blipFill>
        <p:spPr>
          <a:xfrm>
            <a:off x="782842" y="538039"/>
            <a:ext cx="8943975" cy="4200525"/>
          </a:xfrm>
          <a:prstGeom prst="rect">
            <a:avLst/>
          </a:prstGeom>
        </p:spPr>
      </p:pic>
      <p:sp>
        <p:nvSpPr>
          <p:cNvPr id="4" name="TextBox 3">
            <a:extLst>
              <a:ext uri="{FF2B5EF4-FFF2-40B4-BE49-F238E27FC236}">
                <a16:creationId xmlns:a16="http://schemas.microsoft.com/office/drawing/2014/main" id="{8BEC8CA8-2628-4245-A04F-FB0FB318BCA6}"/>
              </a:ext>
            </a:extLst>
          </p:cNvPr>
          <p:cNvSpPr txBox="1"/>
          <p:nvPr/>
        </p:nvSpPr>
        <p:spPr>
          <a:xfrm>
            <a:off x="7778339" y="5116286"/>
            <a:ext cx="3412176" cy="1754326"/>
          </a:xfrm>
          <a:prstGeom prst="rect">
            <a:avLst/>
          </a:prstGeom>
          <a:noFill/>
        </p:spPr>
        <p:txBody>
          <a:bodyPr wrap="square" rtlCol="0">
            <a:spAutoFit/>
          </a:bodyPr>
          <a:lstStyle/>
          <a:p>
            <a:pPr algn="ctr"/>
            <a:r>
              <a:rPr lang="en-GB" sz="3600" b="1" dirty="0"/>
              <a:t>Downloadable STEM scavenger hunts</a:t>
            </a:r>
          </a:p>
        </p:txBody>
      </p:sp>
      <p:pic>
        <p:nvPicPr>
          <p:cNvPr id="5" name="Audio 4">
            <a:hlinkClick r:id="" action="ppaction://media"/>
            <a:extLst>
              <a:ext uri="{FF2B5EF4-FFF2-40B4-BE49-F238E27FC236}">
                <a16:creationId xmlns:a16="http://schemas.microsoft.com/office/drawing/2014/main" id="{076F0774-B2D9-DE08-3753-850A6DC2B5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4953023"/>
      </p:ext>
    </p:extLst>
  </p:cSld>
  <p:clrMapOvr>
    <a:masterClrMapping/>
  </p:clrMapOvr>
  <mc:AlternateContent xmlns:mc="http://schemas.openxmlformats.org/markup-compatibility/2006" xmlns:p14="http://schemas.microsoft.com/office/powerpoint/2010/main">
    <mc:Choice Requires="p14">
      <p:transition spd="slow" p14:dur="2000" advTm="30126"/>
    </mc:Choice>
    <mc:Fallback xmlns="">
      <p:transition spd="slow" advTm="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478C-1048-4631-BECF-A0C50D9D7414}"/>
              </a:ext>
            </a:extLst>
          </p:cNvPr>
          <p:cNvSpPr>
            <a:spLocks noGrp="1"/>
          </p:cNvSpPr>
          <p:nvPr>
            <p:ph type="title"/>
          </p:nvPr>
        </p:nvSpPr>
        <p:spPr/>
        <p:txBody>
          <a:bodyPr/>
          <a:lstStyle/>
          <a:p>
            <a:r>
              <a:rPr lang="en-GB" b="1" dirty="0"/>
              <a:t>1:1 Science Kit </a:t>
            </a:r>
          </a:p>
        </p:txBody>
      </p:sp>
      <p:pic>
        <p:nvPicPr>
          <p:cNvPr id="3074" name="Picture 2" descr="Magnifiers in Stand - 12pk  large">
            <a:extLst>
              <a:ext uri="{FF2B5EF4-FFF2-40B4-BE49-F238E27FC236}">
                <a16:creationId xmlns:a16="http://schemas.microsoft.com/office/drawing/2014/main" id="{9AAAEC04-06C0-40FC-B82E-55A878700D0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3570" y="1505197"/>
            <a:ext cx="2686793" cy="26867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nibeast Viewer Container  hi-res">
            <a:extLst>
              <a:ext uri="{FF2B5EF4-FFF2-40B4-BE49-F238E27FC236}">
                <a16:creationId xmlns:a16="http://schemas.microsoft.com/office/drawing/2014/main" id="{A35D3021-CFA4-489E-8C05-42B8BC390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768" y="118614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UV LED Torch  hi-res">
            <a:extLst>
              <a:ext uri="{FF2B5EF4-FFF2-40B4-BE49-F238E27FC236}">
                <a16:creationId xmlns:a16="http://schemas.microsoft.com/office/drawing/2014/main" id="{04577D13-1989-4A29-A091-38C1C72A6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173" y="195497"/>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orces Toy Racing Cars  hi-res">
            <a:extLst>
              <a:ext uri="{FF2B5EF4-FFF2-40B4-BE49-F238E27FC236}">
                <a16:creationId xmlns:a16="http://schemas.microsoft.com/office/drawing/2014/main" id="{F89F652B-64A6-4BDB-BE5F-F306571AA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029" y="4209803"/>
            <a:ext cx="2606334" cy="260633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ighty Magnets  large">
            <a:extLst>
              <a:ext uri="{FF2B5EF4-FFF2-40B4-BE49-F238E27FC236}">
                <a16:creationId xmlns:a16="http://schemas.microsoft.com/office/drawing/2014/main" id="{C8D16060-37F6-41E9-97EB-972DED035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81" y="3659188"/>
            <a:ext cx="2833687" cy="283368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ow Many Combinations Are Possible Using 6 LEGO Bricks? | Mental Floss">
            <a:extLst>
              <a:ext uri="{FF2B5EF4-FFF2-40B4-BE49-F238E27FC236}">
                <a16:creationId xmlns:a16="http://schemas.microsoft.com/office/drawing/2014/main" id="{0CA86CED-B436-43A1-80C3-B4B7A32A38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8813" y="507325"/>
            <a:ext cx="3043973" cy="171223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ilvine Ruled Exercise Book, 229x178mm, 80 Pages, Blue, Pack of 10">
            <a:extLst>
              <a:ext uri="{FF2B5EF4-FFF2-40B4-BE49-F238E27FC236}">
                <a16:creationId xmlns:a16="http://schemas.microsoft.com/office/drawing/2014/main" id="{DB4A01DD-3D80-45A0-AD2E-FC57DF64DF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4661" y="2614378"/>
            <a:ext cx="4048125"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ECF291-629A-4615-BAE4-42ECA3BC3F1E}"/>
              </a:ext>
            </a:extLst>
          </p:cNvPr>
          <p:cNvSpPr txBox="1"/>
          <p:nvPr/>
        </p:nvSpPr>
        <p:spPr>
          <a:xfrm>
            <a:off x="8820548" y="4521806"/>
            <a:ext cx="1776350" cy="830997"/>
          </a:xfrm>
          <a:prstGeom prst="rect">
            <a:avLst/>
          </a:prstGeom>
          <a:ln w="381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t>My Science Log Book</a:t>
            </a:r>
          </a:p>
        </p:txBody>
      </p:sp>
      <p:pic>
        <p:nvPicPr>
          <p:cNvPr id="5" name="Audio 4">
            <a:hlinkClick r:id="" action="ppaction://media"/>
            <a:extLst>
              <a:ext uri="{FF2B5EF4-FFF2-40B4-BE49-F238E27FC236}">
                <a16:creationId xmlns:a16="http://schemas.microsoft.com/office/drawing/2014/main" id="{E26DA04E-91B1-21A8-2CF8-8AD10DF14E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07690855"/>
      </p:ext>
    </p:extLst>
  </p:cSld>
  <p:clrMapOvr>
    <a:masterClrMapping/>
  </p:clrMapOvr>
  <mc:AlternateContent xmlns:mc="http://schemas.openxmlformats.org/markup-compatibility/2006" xmlns:p14="http://schemas.microsoft.com/office/powerpoint/2010/main">
    <mc:Choice Requires="p14">
      <p:transition spd="slow" p14:dur="2000" advTm="67487"/>
    </mc:Choice>
    <mc:Fallback xmlns="">
      <p:transition spd="slow" advTm="6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D85A-BFB6-48CE-87F6-8D170DE13BF8}"/>
              </a:ext>
            </a:extLst>
          </p:cNvPr>
          <p:cNvSpPr>
            <a:spLocks noGrp="1"/>
          </p:cNvSpPr>
          <p:nvPr>
            <p:ph type="title"/>
          </p:nvPr>
        </p:nvSpPr>
        <p:spPr/>
        <p:txBody>
          <a:bodyPr/>
          <a:lstStyle/>
          <a:p>
            <a:r>
              <a:rPr lang="en-GB" b="1" dirty="0"/>
              <a:t>Resources – have a look!</a:t>
            </a:r>
          </a:p>
        </p:txBody>
      </p:sp>
      <p:sp>
        <p:nvSpPr>
          <p:cNvPr id="3" name="Content Placeholder 2">
            <a:extLst>
              <a:ext uri="{FF2B5EF4-FFF2-40B4-BE49-F238E27FC236}">
                <a16:creationId xmlns:a16="http://schemas.microsoft.com/office/drawing/2014/main" id="{842D2CA5-3044-455C-AA56-044F9F580804}"/>
              </a:ext>
            </a:extLst>
          </p:cNvPr>
          <p:cNvSpPr>
            <a:spLocks noGrp="1"/>
          </p:cNvSpPr>
          <p:nvPr>
            <p:ph sz="half" idx="1"/>
          </p:nvPr>
        </p:nvSpPr>
        <p:spPr/>
        <p:txBody>
          <a:bodyPr>
            <a:normAutofit lnSpcReduction="10000"/>
          </a:bodyPr>
          <a:lstStyle/>
          <a:p>
            <a:r>
              <a:rPr lang="en-GB" sz="3600" dirty="0"/>
              <a:t>Kapla</a:t>
            </a:r>
          </a:p>
          <a:p>
            <a:r>
              <a:rPr lang="en-GB" sz="3600" dirty="0"/>
              <a:t>Botley</a:t>
            </a:r>
          </a:p>
          <a:p>
            <a:r>
              <a:rPr lang="en-GB" sz="3600" dirty="0"/>
              <a:t>Rocks</a:t>
            </a:r>
          </a:p>
          <a:p>
            <a:r>
              <a:rPr lang="en-GB" sz="3600" dirty="0"/>
              <a:t>Digital Microscope</a:t>
            </a:r>
          </a:p>
          <a:p>
            <a:r>
              <a:rPr lang="en-GB" sz="3600" dirty="0"/>
              <a:t>Lego STEAM Parks</a:t>
            </a:r>
          </a:p>
          <a:p>
            <a:r>
              <a:rPr lang="en-GB" sz="3600" dirty="0"/>
              <a:t>Science Books</a:t>
            </a:r>
          </a:p>
          <a:p>
            <a:pPr marL="0" indent="0">
              <a:buNone/>
            </a:pPr>
            <a:endParaRPr lang="en-GB" dirty="0"/>
          </a:p>
        </p:txBody>
      </p:sp>
      <p:sp>
        <p:nvSpPr>
          <p:cNvPr id="4" name="Content Placeholder 3">
            <a:extLst>
              <a:ext uri="{FF2B5EF4-FFF2-40B4-BE49-F238E27FC236}">
                <a16:creationId xmlns:a16="http://schemas.microsoft.com/office/drawing/2014/main" id="{36D1EF22-B7CC-4866-9CA6-13F70913D2A2}"/>
              </a:ext>
            </a:extLst>
          </p:cNvPr>
          <p:cNvSpPr>
            <a:spLocks noGrp="1"/>
          </p:cNvSpPr>
          <p:nvPr>
            <p:ph sz="half" idx="2"/>
          </p:nvPr>
        </p:nvSpPr>
        <p:spPr/>
        <p:txBody>
          <a:bodyPr>
            <a:normAutofit lnSpcReduction="10000"/>
          </a:bodyPr>
          <a:lstStyle/>
          <a:p>
            <a:r>
              <a:rPr lang="en-GB" dirty="0">
                <a:solidFill>
                  <a:srgbClr val="FF0000"/>
                </a:solidFill>
              </a:rPr>
              <a:t>However – most science uses day to day materials e.g.</a:t>
            </a:r>
          </a:p>
          <a:p>
            <a:pPr lvl="1"/>
            <a:r>
              <a:rPr lang="en-GB" dirty="0">
                <a:solidFill>
                  <a:srgbClr val="FF0000"/>
                </a:solidFill>
              </a:rPr>
              <a:t>Straws</a:t>
            </a:r>
          </a:p>
          <a:p>
            <a:pPr lvl="1"/>
            <a:r>
              <a:rPr lang="en-GB" dirty="0">
                <a:solidFill>
                  <a:srgbClr val="FF0000"/>
                </a:solidFill>
              </a:rPr>
              <a:t>Paper plates</a:t>
            </a:r>
          </a:p>
          <a:p>
            <a:pPr lvl="1"/>
            <a:r>
              <a:rPr lang="en-GB" dirty="0">
                <a:solidFill>
                  <a:srgbClr val="FF0000"/>
                </a:solidFill>
              </a:rPr>
              <a:t>Play doh</a:t>
            </a:r>
          </a:p>
          <a:p>
            <a:pPr lvl="1"/>
            <a:r>
              <a:rPr lang="en-GB" dirty="0">
                <a:solidFill>
                  <a:srgbClr val="FF0000"/>
                </a:solidFill>
              </a:rPr>
              <a:t>Marbles</a:t>
            </a:r>
          </a:p>
          <a:p>
            <a:pPr lvl="1"/>
            <a:r>
              <a:rPr lang="en-GB" dirty="0">
                <a:solidFill>
                  <a:srgbClr val="FF0000"/>
                </a:solidFill>
              </a:rPr>
              <a:t>Water</a:t>
            </a:r>
          </a:p>
          <a:p>
            <a:pPr lvl="1"/>
            <a:r>
              <a:rPr lang="en-GB" dirty="0">
                <a:solidFill>
                  <a:srgbClr val="FF0000"/>
                </a:solidFill>
              </a:rPr>
              <a:t>String</a:t>
            </a:r>
          </a:p>
          <a:p>
            <a:pPr lvl="1"/>
            <a:r>
              <a:rPr lang="en-GB" dirty="0">
                <a:solidFill>
                  <a:srgbClr val="FF0000"/>
                </a:solidFill>
              </a:rPr>
              <a:t>Lolly sticks</a:t>
            </a:r>
          </a:p>
          <a:p>
            <a:pPr lvl="1"/>
            <a:r>
              <a:rPr lang="en-GB" dirty="0">
                <a:solidFill>
                  <a:srgbClr val="FF0000"/>
                </a:solidFill>
              </a:rPr>
              <a:t>Natural materials</a:t>
            </a:r>
          </a:p>
          <a:p>
            <a:pPr lvl="1"/>
            <a:r>
              <a:rPr lang="en-GB" dirty="0">
                <a:solidFill>
                  <a:srgbClr val="FF0000"/>
                </a:solidFill>
              </a:rPr>
              <a:t>Paper clips</a:t>
            </a:r>
          </a:p>
        </p:txBody>
      </p:sp>
      <p:pic>
        <p:nvPicPr>
          <p:cNvPr id="5" name="Audio 4">
            <a:hlinkClick r:id="" action="ppaction://media"/>
            <a:extLst>
              <a:ext uri="{FF2B5EF4-FFF2-40B4-BE49-F238E27FC236}">
                <a16:creationId xmlns:a16="http://schemas.microsoft.com/office/drawing/2014/main" id="{96263217-1672-636A-A6A4-5801C5BFE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1547616"/>
      </p:ext>
    </p:extLst>
  </p:cSld>
  <p:clrMapOvr>
    <a:masterClrMapping/>
  </p:clrMapOvr>
  <mc:AlternateContent xmlns:mc="http://schemas.openxmlformats.org/markup-compatibility/2006" xmlns:p14="http://schemas.microsoft.com/office/powerpoint/2010/main">
    <mc:Choice Requires="p14">
      <p:transition spd="slow" p14:dur="2000" advTm="62819"/>
    </mc:Choice>
    <mc:Fallback xmlns="">
      <p:transition spd="slow" advTm="6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0" name="Rectangle 7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95650-CEF9-4359-887A-3181E491E662}"/>
              </a:ext>
            </a:extLst>
          </p:cNvPr>
          <p:cNvSpPr>
            <a:spLocks noGrp="1"/>
          </p:cNvSpPr>
          <p:nvPr>
            <p:ph type="title"/>
          </p:nvPr>
        </p:nvSpPr>
        <p:spPr>
          <a:xfrm>
            <a:off x="4654296" y="329184"/>
            <a:ext cx="6894576" cy="1783080"/>
          </a:xfrm>
        </p:spPr>
        <p:txBody>
          <a:bodyPr anchor="b">
            <a:normAutofit/>
          </a:bodyPr>
          <a:lstStyle/>
          <a:p>
            <a:r>
              <a:rPr lang="en-GB" sz="5400" dirty="0"/>
              <a:t>Remember to Tweet!</a:t>
            </a:r>
          </a:p>
        </p:txBody>
      </p:sp>
      <p:pic>
        <p:nvPicPr>
          <p:cNvPr id="14338" name="Picture 2" descr="Twitter - Free social media icons">
            <a:extLst>
              <a:ext uri="{FF2B5EF4-FFF2-40B4-BE49-F238E27FC236}">
                <a16:creationId xmlns:a16="http://schemas.microsoft.com/office/drawing/2014/main" id="{75209D6F-3B2A-48BE-9632-5DA68EB6C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5" r="2511" b="1"/>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143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1B0D05-2219-45C9-85C8-FE1F70257722}"/>
              </a:ext>
            </a:extLst>
          </p:cNvPr>
          <p:cNvPicPr>
            <a:picLocks noChangeAspect="1"/>
          </p:cNvPicPr>
          <p:nvPr/>
        </p:nvPicPr>
        <p:blipFill rotWithShape="1">
          <a:blip r:embed="rId5"/>
          <a:srcRect t="2257" r="3" b="16277"/>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B49249ED-CB3B-4E94-B8DE-E4DDF140F51D}"/>
              </a:ext>
            </a:extLst>
          </p:cNvPr>
          <p:cNvSpPr>
            <a:spLocks noGrp="1"/>
          </p:cNvSpPr>
          <p:nvPr>
            <p:ph idx="1"/>
          </p:nvPr>
        </p:nvSpPr>
        <p:spPr>
          <a:xfrm>
            <a:off x="4654296" y="2706624"/>
            <a:ext cx="6894576" cy="3483864"/>
          </a:xfrm>
        </p:spPr>
        <p:txBody>
          <a:bodyPr>
            <a:normAutofit/>
          </a:bodyPr>
          <a:lstStyle/>
          <a:p>
            <a:r>
              <a:rPr lang="en-GB" sz="4000" dirty="0"/>
              <a:t>@STEM_Ren</a:t>
            </a:r>
          </a:p>
          <a:p>
            <a:endParaRPr lang="en-GB" sz="2200" dirty="0"/>
          </a:p>
          <a:p>
            <a:r>
              <a:rPr lang="en-GB" sz="3600" dirty="0">
                <a:latin typeface="+mj-lt"/>
              </a:rPr>
              <a:t>Sharing good practice</a:t>
            </a:r>
          </a:p>
        </p:txBody>
      </p:sp>
      <p:pic>
        <p:nvPicPr>
          <p:cNvPr id="5" name="Audio 4">
            <a:hlinkClick r:id="" action="ppaction://media"/>
            <a:extLst>
              <a:ext uri="{FF2B5EF4-FFF2-40B4-BE49-F238E27FC236}">
                <a16:creationId xmlns:a16="http://schemas.microsoft.com/office/drawing/2014/main" id="{EC833541-7EED-2BC7-672C-C7592A0B0B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46214018"/>
      </p:ext>
    </p:extLst>
  </p:cSld>
  <p:clrMapOvr>
    <a:masterClrMapping/>
  </p:clrMapOvr>
  <mc:AlternateContent xmlns:mc="http://schemas.openxmlformats.org/markup-compatibility/2006" xmlns:p14="http://schemas.microsoft.com/office/powerpoint/2010/main">
    <mc:Choice Requires="p14">
      <p:transition spd="slow" p14:dur="2000" advTm="12379"/>
    </mc:Choice>
    <mc:Fallback xmlns="">
      <p:transition spd="slow" advTm="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3264-8A9E-462D-B799-F982C4E5355D}"/>
              </a:ext>
            </a:extLst>
          </p:cNvPr>
          <p:cNvSpPr>
            <a:spLocks noGrp="1"/>
          </p:cNvSpPr>
          <p:nvPr>
            <p:ph type="title"/>
          </p:nvPr>
        </p:nvSpPr>
        <p:spPr>
          <a:xfrm>
            <a:off x="841248" y="548640"/>
            <a:ext cx="3600860" cy="5431536"/>
          </a:xfrm>
        </p:spPr>
        <p:txBody>
          <a:bodyPr>
            <a:normAutofit/>
          </a:bodyPr>
          <a:lstStyle/>
          <a:p>
            <a:r>
              <a:rPr lang="en-GB" sz="5400" b="1" dirty="0"/>
              <a:t>Why is STEM Learning important?</a:t>
            </a:r>
          </a:p>
        </p:txBody>
      </p:sp>
      <p:sp>
        <p:nvSpPr>
          <p:cNvPr id="3" name="Content Placeholder 2">
            <a:extLst>
              <a:ext uri="{FF2B5EF4-FFF2-40B4-BE49-F238E27FC236}">
                <a16:creationId xmlns:a16="http://schemas.microsoft.com/office/drawing/2014/main" id="{1442E084-525E-4F6F-8D08-56AB8DE671FD}"/>
              </a:ext>
            </a:extLst>
          </p:cNvPr>
          <p:cNvSpPr>
            <a:spLocks noGrp="1"/>
          </p:cNvSpPr>
          <p:nvPr>
            <p:ph idx="1"/>
          </p:nvPr>
        </p:nvSpPr>
        <p:spPr>
          <a:xfrm>
            <a:off x="4442108" y="578296"/>
            <a:ext cx="7395665" cy="5431536"/>
          </a:xfrm>
        </p:spPr>
        <p:txBody>
          <a:bodyPr anchor="ctr">
            <a:normAutofit/>
          </a:bodyPr>
          <a:lstStyle/>
          <a:p>
            <a:r>
              <a:rPr lang="en-GB" sz="3600" dirty="0"/>
              <a:t>Key areas of the Scottish Primary Curriculum</a:t>
            </a:r>
          </a:p>
          <a:p>
            <a:r>
              <a:rPr lang="en-GB" sz="3600" dirty="0"/>
              <a:t>STEM Strategy for Scotland</a:t>
            </a:r>
          </a:p>
          <a:p>
            <a:r>
              <a:rPr lang="en-GB" sz="3600" dirty="0"/>
              <a:t>Experiential nature engages learners</a:t>
            </a:r>
          </a:p>
          <a:p>
            <a:r>
              <a:rPr lang="en-GB" sz="3600" dirty="0"/>
              <a:t>Vital for national economic growth</a:t>
            </a:r>
          </a:p>
          <a:p>
            <a:r>
              <a:rPr lang="en-GB" sz="3600" dirty="0"/>
              <a:t>Develop scientific literate citizens</a:t>
            </a:r>
          </a:p>
          <a:p>
            <a:r>
              <a:rPr lang="en-GB" sz="3600" dirty="0"/>
              <a:t>Develop key skills across the curriculum</a:t>
            </a:r>
            <a:endParaRPr lang="en-GB" sz="2400" dirty="0"/>
          </a:p>
        </p:txBody>
      </p:sp>
      <p:pic>
        <p:nvPicPr>
          <p:cNvPr id="5" name="Audio 4">
            <a:hlinkClick r:id="" action="ppaction://media"/>
            <a:extLst>
              <a:ext uri="{FF2B5EF4-FFF2-40B4-BE49-F238E27FC236}">
                <a16:creationId xmlns:a16="http://schemas.microsoft.com/office/drawing/2014/main" id="{81FBBED9-8B4D-0ADD-8C67-D787DFB87A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48109725"/>
      </p:ext>
    </p:extLst>
  </p:cSld>
  <p:clrMapOvr>
    <a:masterClrMapping/>
  </p:clrMapOvr>
  <mc:AlternateContent xmlns:mc="http://schemas.openxmlformats.org/markup-compatibility/2006" xmlns:p14="http://schemas.microsoft.com/office/powerpoint/2010/main">
    <mc:Choice Requires="p14">
      <p:transition spd="slow" p14:dur="2000" advTm="57618"/>
    </mc:Choice>
    <mc:Fallback xmlns="">
      <p:transition spd="slow" advTm="5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1D86-BBB5-4130-9ABA-01E4FBE09B73}"/>
              </a:ext>
            </a:extLst>
          </p:cNvPr>
          <p:cNvSpPr>
            <a:spLocks noGrp="1"/>
          </p:cNvSpPr>
          <p:nvPr>
            <p:ph type="title"/>
          </p:nvPr>
        </p:nvSpPr>
        <p:spPr/>
        <p:txBody>
          <a:bodyPr/>
          <a:lstStyle/>
          <a:p>
            <a:r>
              <a:rPr lang="en-GB" dirty="0"/>
              <a:t>Curriculum for Excellence - Science</a:t>
            </a:r>
          </a:p>
        </p:txBody>
      </p:sp>
      <p:sp>
        <p:nvSpPr>
          <p:cNvPr id="3" name="Content Placeholder 2">
            <a:extLst>
              <a:ext uri="{FF2B5EF4-FFF2-40B4-BE49-F238E27FC236}">
                <a16:creationId xmlns:a16="http://schemas.microsoft.com/office/drawing/2014/main" id="{2586E0EB-C2E9-4632-8A82-DA939938C939}"/>
              </a:ext>
            </a:extLst>
          </p:cNvPr>
          <p:cNvSpPr>
            <a:spLocks noGrp="1"/>
          </p:cNvSpPr>
          <p:nvPr>
            <p:ph sz="half" idx="1"/>
          </p:nvPr>
        </p:nvSpPr>
        <p:spPr/>
        <p:txBody>
          <a:bodyPr>
            <a:normAutofit/>
          </a:bodyPr>
          <a:lstStyle/>
          <a:p>
            <a:r>
              <a:rPr lang="en-GB" dirty="0">
                <a:latin typeface="+mj-lt"/>
              </a:rPr>
              <a:t>Science Experience &amp; Outcomes</a:t>
            </a:r>
          </a:p>
          <a:p>
            <a:r>
              <a:rPr lang="en-GB" dirty="0">
                <a:latin typeface="+mj-lt"/>
              </a:rPr>
              <a:t> Science Benchmarks</a:t>
            </a:r>
          </a:p>
          <a:p>
            <a:pPr lvl="1"/>
            <a:r>
              <a:rPr lang="en-GB" dirty="0">
                <a:latin typeface="+mj-lt"/>
              </a:rPr>
              <a:t>Skills progression</a:t>
            </a:r>
          </a:p>
        </p:txBody>
      </p:sp>
      <p:sp>
        <p:nvSpPr>
          <p:cNvPr id="4" name="Content Placeholder 3">
            <a:extLst>
              <a:ext uri="{FF2B5EF4-FFF2-40B4-BE49-F238E27FC236}">
                <a16:creationId xmlns:a16="http://schemas.microsoft.com/office/drawing/2014/main" id="{32BCE368-1074-44AA-AECA-0BA5F3F5D338}"/>
              </a:ext>
            </a:extLst>
          </p:cNvPr>
          <p:cNvSpPr>
            <a:spLocks noGrp="1"/>
          </p:cNvSpPr>
          <p:nvPr>
            <p:ph sz="half" idx="2"/>
          </p:nvPr>
        </p:nvSpPr>
        <p:spPr/>
        <p:txBody>
          <a:bodyPr>
            <a:normAutofit/>
          </a:bodyPr>
          <a:lstStyle/>
          <a:p>
            <a:r>
              <a:rPr lang="en-GB" sz="3600" dirty="0">
                <a:latin typeface="+mj-lt"/>
              </a:rPr>
              <a:t>Planet Earth</a:t>
            </a:r>
          </a:p>
          <a:p>
            <a:r>
              <a:rPr lang="en-GB" sz="3600" dirty="0">
                <a:latin typeface="+mj-lt"/>
              </a:rPr>
              <a:t>Forces, Electricity &amp; Waves</a:t>
            </a:r>
          </a:p>
          <a:p>
            <a:r>
              <a:rPr lang="en-GB" sz="3600" dirty="0">
                <a:latin typeface="+mj-lt"/>
              </a:rPr>
              <a:t>Biological Systems</a:t>
            </a:r>
          </a:p>
          <a:p>
            <a:r>
              <a:rPr lang="en-GB" sz="3600" dirty="0">
                <a:latin typeface="+mj-lt"/>
              </a:rPr>
              <a:t>Materials</a:t>
            </a:r>
          </a:p>
          <a:p>
            <a:r>
              <a:rPr lang="en-GB" sz="3600" dirty="0">
                <a:latin typeface="+mj-lt"/>
              </a:rPr>
              <a:t>Topical Science</a:t>
            </a:r>
          </a:p>
        </p:txBody>
      </p:sp>
      <p:pic>
        <p:nvPicPr>
          <p:cNvPr id="6" name="Picture 5">
            <a:extLst>
              <a:ext uri="{FF2B5EF4-FFF2-40B4-BE49-F238E27FC236}">
                <a16:creationId xmlns:a16="http://schemas.microsoft.com/office/drawing/2014/main" id="{F2518615-D254-4D78-A6D8-D444B1F392E4}"/>
              </a:ext>
            </a:extLst>
          </p:cNvPr>
          <p:cNvPicPr>
            <a:picLocks noChangeAspect="1"/>
          </p:cNvPicPr>
          <p:nvPr/>
        </p:nvPicPr>
        <p:blipFill>
          <a:blip r:embed="rId4"/>
          <a:stretch>
            <a:fillRect/>
          </a:stretch>
        </p:blipFill>
        <p:spPr>
          <a:xfrm>
            <a:off x="838200" y="3860165"/>
            <a:ext cx="1843902" cy="2632710"/>
          </a:xfrm>
          <a:prstGeom prst="rect">
            <a:avLst/>
          </a:prstGeom>
        </p:spPr>
      </p:pic>
      <p:pic>
        <p:nvPicPr>
          <p:cNvPr id="8" name="Picture 7">
            <a:extLst>
              <a:ext uri="{FF2B5EF4-FFF2-40B4-BE49-F238E27FC236}">
                <a16:creationId xmlns:a16="http://schemas.microsoft.com/office/drawing/2014/main" id="{7FAA9017-632B-4F69-968D-689F3D9B6A51}"/>
              </a:ext>
            </a:extLst>
          </p:cNvPr>
          <p:cNvPicPr>
            <a:picLocks noChangeAspect="1"/>
          </p:cNvPicPr>
          <p:nvPr/>
        </p:nvPicPr>
        <p:blipFill>
          <a:blip r:embed="rId5"/>
          <a:stretch>
            <a:fillRect/>
          </a:stretch>
        </p:blipFill>
        <p:spPr>
          <a:xfrm>
            <a:off x="2925302" y="3860165"/>
            <a:ext cx="1843903" cy="2574966"/>
          </a:xfrm>
          <a:prstGeom prst="rect">
            <a:avLst/>
          </a:prstGeom>
        </p:spPr>
      </p:pic>
      <p:pic>
        <p:nvPicPr>
          <p:cNvPr id="7" name="Audio 6">
            <a:hlinkClick r:id="" action="ppaction://media"/>
            <a:extLst>
              <a:ext uri="{FF2B5EF4-FFF2-40B4-BE49-F238E27FC236}">
                <a16:creationId xmlns:a16="http://schemas.microsoft.com/office/drawing/2014/main" id="{E8C51F35-5DAF-4ABA-59D3-9AD633BFE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3338972"/>
      </p:ext>
    </p:extLst>
  </p:cSld>
  <p:clrMapOvr>
    <a:masterClrMapping/>
  </p:clrMapOvr>
  <mc:AlternateContent xmlns:mc="http://schemas.openxmlformats.org/markup-compatibility/2006" xmlns:p14="http://schemas.microsoft.com/office/powerpoint/2010/main">
    <mc:Choice Requires="p14">
      <p:transition spd="slow" p14:dur="2000" advTm="42014"/>
    </mc:Choice>
    <mc:Fallback xmlns="">
      <p:transition spd="slow" advTm="4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0ED5-FA17-4247-9B21-FBD1AA3B31DA}"/>
              </a:ext>
            </a:extLst>
          </p:cNvPr>
          <p:cNvSpPr>
            <a:spLocks noGrp="1"/>
          </p:cNvSpPr>
          <p:nvPr>
            <p:ph type="title"/>
          </p:nvPr>
        </p:nvSpPr>
        <p:spPr/>
        <p:txBody>
          <a:bodyPr/>
          <a:lstStyle/>
          <a:p>
            <a:r>
              <a:rPr lang="en-GB" dirty="0"/>
              <a:t>Curriculum for Excellence - Technologies </a:t>
            </a:r>
          </a:p>
        </p:txBody>
      </p:sp>
      <p:sp>
        <p:nvSpPr>
          <p:cNvPr id="3" name="Content Placeholder 2">
            <a:extLst>
              <a:ext uri="{FF2B5EF4-FFF2-40B4-BE49-F238E27FC236}">
                <a16:creationId xmlns:a16="http://schemas.microsoft.com/office/drawing/2014/main" id="{F1F93B3F-9841-4F50-A225-226C9BAB4D26}"/>
              </a:ext>
            </a:extLst>
          </p:cNvPr>
          <p:cNvSpPr>
            <a:spLocks noGrp="1"/>
          </p:cNvSpPr>
          <p:nvPr>
            <p:ph sz="half" idx="1"/>
          </p:nvPr>
        </p:nvSpPr>
        <p:spPr/>
        <p:txBody>
          <a:bodyPr>
            <a:normAutofit fontScale="92500"/>
          </a:bodyPr>
          <a:lstStyle/>
          <a:p>
            <a:r>
              <a:rPr lang="en-GB" dirty="0">
                <a:latin typeface="+mj-lt"/>
              </a:rPr>
              <a:t>Technologies Experiences &amp; Outcomes</a:t>
            </a:r>
          </a:p>
          <a:p>
            <a:r>
              <a:rPr lang="en-GB" dirty="0">
                <a:latin typeface="+mj-lt"/>
              </a:rPr>
              <a:t>Technologies Benchmarks</a:t>
            </a:r>
          </a:p>
          <a:p>
            <a:endParaRPr lang="en-GB" dirty="0"/>
          </a:p>
        </p:txBody>
      </p:sp>
      <p:sp>
        <p:nvSpPr>
          <p:cNvPr id="4" name="Content Placeholder 3">
            <a:extLst>
              <a:ext uri="{FF2B5EF4-FFF2-40B4-BE49-F238E27FC236}">
                <a16:creationId xmlns:a16="http://schemas.microsoft.com/office/drawing/2014/main" id="{35C27431-C091-4FAE-8B9D-82B4BA9C2F7B}"/>
              </a:ext>
            </a:extLst>
          </p:cNvPr>
          <p:cNvSpPr>
            <a:spLocks noGrp="1"/>
          </p:cNvSpPr>
          <p:nvPr>
            <p:ph sz="half" idx="2"/>
          </p:nvPr>
        </p:nvSpPr>
        <p:spPr/>
        <p:txBody>
          <a:bodyPr>
            <a:normAutofit fontScale="92500"/>
          </a:bodyPr>
          <a:lstStyle/>
          <a:p>
            <a:r>
              <a:rPr lang="en-GB" sz="3600" dirty="0"/>
              <a:t>Digital Literacy</a:t>
            </a:r>
          </a:p>
          <a:p>
            <a:r>
              <a:rPr lang="en-GB" sz="3600" dirty="0"/>
              <a:t>Food &amp; Textile Technology</a:t>
            </a:r>
          </a:p>
          <a:p>
            <a:r>
              <a:rPr lang="en-GB" sz="3600" dirty="0"/>
              <a:t>Technological Developments on Society &amp; Business</a:t>
            </a:r>
          </a:p>
          <a:p>
            <a:r>
              <a:rPr lang="en-GB" sz="3600" dirty="0"/>
              <a:t>Craft, Design, Engineering and Graphics</a:t>
            </a:r>
          </a:p>
          <a:p>
            <a:r>
              <a:rPr lang="en-GB" sz="3600" dirty="0"/>
              <a:t>Computing Science</a:t>
            </a:r>
          </a:p>
        </p:txBody>
      </p:sp>
      <p:pic>
        <p:nvPicPr>
          <p:cNvPr id="5" name="Picture 4">
            <a:extLst>
              <a:ext uri="{FF2B5EF4-FFF2-40B4-BE49-F238E27FC236}">
                <a16:creationId xmlns:a16="http://schemas.microsoft.com/office/drawing/2014/main" id="{1EF695EF-2909-44D0-90A8-F0CA86F7110E}"/>
              </a:ext>
            </a:extLst>
          </p:cNvPr>
          <p:cNvPicPr>
            <a:picLocks noChangeAspect="1"/>
          </p:cNvPicPr>
          <p:nvPr/>
        </p:nvPicPr>
        <p:blipFill>
          <a:blip r:embed="rId4"/>
          <a:stretch>
            <a:fillRect/>
          </a:stretch>
        </p:blipFill>
        <p:spPr>
          <a:xfrm>
            <a:off x="838200" y="3380824"/>
            <a:ext cx="2000371" cy="2796139"/>
          </a:xfrm>
          <a:prstGeom prst="rect">
            <a:avLst/>
          </a:prstGeom>
        </p:spPr>
      </p:pic>
      <p:pic>
        <p:nvPicPr>
          <p:cNvPr id="6" name="Picture 5">
            <a:extLst>
              <a:ext uri="{FF2B5EF4-FFF2-40B4-BE49-F238E27FC236}">
                <a16:creationId xmlns:a16="http://schemas.microsoft.com/office/drawing/2014/main" id="{56C5B627-A9B0-4CDD-ABE7-451DD2375E1D}"/>
              </a:ext>
            </a:extLst>
          </p:cNvPr>
          <p:cNvPicPr>
            <a:picLocks noChangeAspect="1"/>
          </p:cNvPicPr>
          <p:nvPr/>
        </p:nvPicPr>
        <p:blipFill>
          <a:blip r:embed="rId5"/>
          <a:stretch>
            <a:fillRect/>
          </a:stretch>
        </p:blipFill>
        <p:spPr>
          <a:xfrm>
            <a:off x="3147516" y="3429000"/>
            <a:ext cx="1906900" cy="2550995"/>
          </a:xfrm>
          <a:prstGeom prst="rect">
            <a:avLst/>
          </a:prstGeom>
        </p:spPr>
      </p:pic>
      <p:pic>
        <p:nvPicPr>
          <p:cNvPr id="8" name="Audio 7">
            <a:hlinkClick r:id="" action="ppaction://media"/>
            <a:extLst>
              <a:ext uri="{FF2B5EF4-FFF2-40B4-BE49-F238E27FC236}">
                <a16:creationId xmlns:a16="http://schemas.microsoft.com/office/drawing/2014/main" id="{321B5408-AC61-CEFF-CE05-B2CDE8F209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0127914"/>
      </p:ext>
    </p:extLst>
  </p:cSld>
  <p:clrMapOvr>
    <a:masterClrMapping/>
  </p:clrMapOvr>
  <mc:AlternateContent xmlns:mc="http://schemas.openxmlformats.org/markup-compatibility/2006" xmlns:p14="http://schemas.microsoft.com/office/powerpoint/2010/main">
    <mc:Choice Requires="p14">
      <p:transition spd="slow" p14:dur="2000" advTm="36511"/>
    </mc:Choice>
    <mc:Fallback xmlns="">
      <p:transition spd="slow" advTm="3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7B8CD-CDE4-4E5F-A5DE-04EE5E66B5A6}"/>
              </a:ext>
            </a:extLst>
          </p:cNvPr>
          <p:cNvSpPr>
            <a:spLocks noGrp="1"/>
          </p:cNvSpPr>
          <p:nvPr>
            <p:ph type="title"/>
          </p:nvPr>
        </p:nvSpPr>
        <p:spPr>
          <a:xfrm>
            <a:off x="838200" y="365125"/>
            <a:ext cx="10515600" cy="1325563"/>
          </a:xfrm>
        </p:spPr>
        <p:txBody>
          <a:bodyPr>
            <a:normAutofit/>
          </a:bodyPr>
          <a:lstStyle/>
          <a:p>
            <a:r>
              <a:rPr lang="en-GB" sz="5400" dirty="0">
                <a:latin typeface="Calibri" panose="020F0502020204030204" pitchFamily="34" charset="0"/>
                <a:cs typeface="Calibri" panose="020F0502020204030204" pitchFamily="34" charset="0"/>
              </a:rPr>
              <a:t>How Science is Delivered in Schools</a:t>
            </a:r>
            <a:endParaRPr lang="en-GB"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5A8C7C-EEB9-4491-BFA7-B70332E31C33}"/>
              </a:ext>
            </a:extLst>
          </p:cNvPr>
          <p:cNvSpPr>
            <a:spLocks noGrp="1"/>
          </p:cNvSpPr>
          <p:nvPr>
            <p:ph idx="1"/>
          </p:nvPr>
        </p:nvSpPr>
        <p:spPr>
          <a:xfrm>
            <a:off x="838200" y="1929384"/>
            <a:ext cx="10515600" cy="4251960"/>
          </a:xfrm>
        </p:spPr>
        <p:txBody>
          <a:bodyPr>
            <a:normAutofit lnSpcReduction="10000"/>
          </a:bodyPr>
          <a:lstStyle/>
          <a:p>
            <a:pPr marL="0" indent="0">
              <a:buNone/>
            </a:pPr>
            <a:r>
              <a:rPr lang="en-GB" dirty="0">
                <a:latin typeface="+mj-lt"/>
              </a:rPr>
              <a:t>Schools have different models of planning &amp; delivery: </a:t>
            </a:r>
          </a:p>
          <a:p>
            <a:pPr marL="0" indent="0">
              <a:buNone/>
            </a:pPr>
            <a:endParaRPr lang="en-GB" dirty="0">
              <a:latin typeface="+mj-lt"/>
            </a:endParaRPr>
          </a:p>
          <a:p>
            <a:pPr marL="914400" lvl="1" indent="-457200">
              <a:buFont typeface="Arial" panose="020B0604020202020204" pitchFamily="34" charset="0"/>
              <a:buChar char="•"/>
            </a:pPr>
            <a:r>
              <a:rPr lang="en-GB" sz="2800" dirty="0">
                <a:latin typeface="+mj-lt"/>
              </a:rPr>
              <a:t>Timetabled lessons</a:t>
            </a:r>
          </a:p>
          <a:p>
            <a:pPr marL="914400" lvl="1" indent="-457200">
              <a:buFont typeface="Arial" panose="020B0604020202020204" pitchFamily="34" charset="0"/>
              <a:buChar char="•"/>
            </a:pPr>
            <a:r>
              <a:rPr lang="en-GB" sz="2800" dirty="0">
                <a:latin typeface="+mj-lt"/>
              </a:rPr>
              <a:t>Non-class contact delivery </a:t>
            </a:r>
          </a:p>
          <a:p>
            <a:pPr marL="914400" lvl="1" indent="-457200">
              <a:buFont typeface="Arial" panose="020B0604020202020204" pitchFamily="34" charset="0"/>
              <a:buChar char="•"/>
            </a:pPr>
            <a:r>
              <a:rPr lang="en-GB" sz="2800" dirty="0">
                <a:latin typeface="+mj-lt"/>
              </a:rPr>
              <a:t>IDL Contexts / Topics/ STEM through Stories</a:t>
            </a:r>
          </a:p>
          <a:p>
            <a:pPr marL="914400" lvl="1" indent="-457200">
              <a:buFont typeface="Arial" panose="020B0604020202020204" pitchFamily="34" charset="0"/>
              <a:buChar char="•"/>
            </a:pPr>
            <a:r>
              <a:rPr lang="en-GB" sz="2800" dirty="0">
                <a:latin typeface="+mj-lt"/>
              </a:rPr>
              <a:t>One-off lessons, activities or ‘experiments’</a:t>
            </a:r>
          </a:p>
          <a:p>
            <a:pPr marL="914400" lvl="1" indent="-457200">
              <a:buFont typeface="Arial" panose="020B0604020202020204" pitchFamily="34" charset="0"/>
              <a:buChar char="•"/>
            </a:pPr>
            <a:r>
              <a:rPr lang="en-GB" sz="2800" dirty="0">
                <a:latin typeface="+mj-lt"/>
              </a:rPr>
              <a:t>STEM Challenges</a:t>
            </a:r>
          </a:p>
          <a:p>
            <a:pPr marL="914400" lvl="1" indent="-457200">
              <a:buFont typeface="Arial" panose="020B0604020202020204" pitchFamily="34" charset="0"/>
              <a:buChar char="•"/>
            </a:pPr>
            <a:r>
              <a:rPr lang="en-GB" sz="2800" dirty="0">
                <a:latin typeface="+mj-lt"/>
              </a:rPr>
              <a:t>STEM days/weeks</a:t>
            </a:r>
          </a:p>
          <a:p>
            <a:pPr marL="914400" lvl="1" indent="-457200">
              <a:buFont typeface="Arial" panose="020B0604020202020204" pitchFamily="34" charset="0"/>
              <a:buChar char="•"/>
            </a:pPr>
            <a:r>
              <a:rPr lang="en-GB" sz="2800" dirty="0">
                <a:latin typeface="+mj-lt"/>
              </a:rPr>
              <a:t>Science Clubs</a:t>
            </a:r>
          </a:p>
          <a:p>
            <a:pPr marL="914400" lvl="1" indent="-457200">
              <a:buFont typeface="Arial" panose="020B0604020202020204" pitchFamily="34" charset="0"/>
              <a:buChar char="•"/>
            </a:pPr>
            <a:r>
              <a:rPr lang="en-GB" sz="2800" dirty="0">
                <a:latin typeface="+mj-lt"/>
              </a:rPr>
              <a:t>Young STEM Leaders</a:t>
            </a:r>
          </a:p>
        </p:txBody>
      </p:sp>
      <p:pic>
        <p:nvPicPr>
          <p:cNvPr id="5" name="Audio 4">
            <a:hlinkClick r:id="" action="ppaction://media"/>
            <a:extLst>
              <a:ext uri="{FF2B5EF4-FFF2-40B4-BE49-F238E27FC236}">
                <a16:creationId xmlns:a16="http://schemas.microsoft.com/office/drawing/2014/main" id="{14C79C89-648A-89F2-4B24-07E079F43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9241566"/>
      </p:ext>
    </p:extLst>
  </p:cSld>
  <p:clrMapOvr>
    <a:masterClrMapping/>
  </p:clrMapOvr>
  <mc:AlternateContent xmlns:mc="http://schemas.openxmlformats.org/markup-compatibility/2006" xmlns:p14="http://schemas.microsoft.com/office/powerpoint/2010/main">
    <mc:Choice Requires="p14">
      <p:transition spd="slow" p14:dur="2000" advTm="91844"/>
    </mc:Choice>
    <mc:Fallback xmlns="">
      <p:transition spd="slow" advTm="9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7B8CD-CDE4-4E5F-A5DE-04EE5E66B5A6}"/>
              </a:ext>
            </a:extLst>
          </p:cNvPr>
          <p:cNvSpPr>
            <a:spLocks noGrp="1"/>
          </p:cNvSpPr>
          <p:nvPr>
            <p:ph type="title"/>
          </p:nvPr>
        </p:nvSpPr>
        <p:spPr>
          <a:xfrm>
            <a:off x="838200" y="365125"/>
            <a:ext cx="10515600" cy="1325563"/>
          </a:xfrm>
        </p:spPr>
        <p:txBody>
          <a:bodyPr>
            <a:normAutofit/>
          </a:bodyPr>
          <a:lstStyle/>
          <a:p>
            <a:r>
              <a:rPr lang="en-GB" sz="5400" dirty="0">
                <a:latin typeface="Calibri" panose="020F0502020204030204" pitchFamily="34" charset="0"/>
                <a:cs typeface="Calibri" panose="020F0502020204030204" pitchFamily="34" charset="0"/>
              </a:rPr>
              <a:t>Role of the Classroom Assistant</a:t>
            </a:r>
            <a:endParaRPr lang="en-GB"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5A8C7C-EEB9-4491-BFA7-B70332E31C33}"/>
              </a:ext>
            </a:extLst>
          </p:cNvPr>
          <p:cNvSpPr>
            <a:spLocks noGrp="1"/>
          </p:cNvSpPr>
          <p:nvPr>
            <p:ph idx="1"/>
          </p:nvPr>
        </p:nvSpPr>
        <p:spPr>
          <a:xfrm>
            <a:off x="558140" y="1929383"/>
            <a:ext cx="11133988" cy="4563492"/>
          </a:xfrm>
        </p:spPr>
        <p:txBody>
          <a:bodyPr>
            <a:normAutofit/>
          </a:bodyPr>
          <a:lstStyle/>
          <a:p>
            <a:r>
              <a:rPr lang="en-GB" sz="2200" dirty="0">
                <a:latin typeface="+mj-lt"/>
              </a:rPr>
              <a:t>Develop scientific skills and understanding</a:t>
            </a:r>
          </a:p>
          <a:p>
            <a:r>
              <a:rPr lang="en-GB" sz="2200" dirty="0">
                <a:latin typeface="+mj-lt"/>
              </a:rPr>
              <a:t>Build on learners ideas by using questioning</a:t>
            </a:r>
          </a:p>
          <a:p>
            <a:r>
              <a:rPr lang="en-GB" sz="2200" dirty="0">
                <a:latin typeface="+mj-lt"/>
              </a:rPr>
              <a:t>Supporting practical work (</a:t>
            </a:r>
            <a:r>
              <a:rPr lang="en-GB" sz="2200" b="1" u="sng" dirty="0">
                <a:latin typeface="+mj-lt"/>
              </a:rPr>
              <a:t>not</a:t>
            </a:r>
            <a:r>
              <a:rPr lang="en-GB" sz="2200" dirty="0">
                <a:latin typeface="+mj-lt"/>
              </a:rPr>
              <a:t> doing, unless there is a safety issue)</a:t>
            </a:r>
          </a:p>
          <a:p>
            <a:r>
              <a:rPr lang="en-GB" sz="2200" dirty="0">
                <a:latin typeface="+mj-lt"/>
              </a:rPr>
              <a:t>Work with groups or individuals</a:t>
            </a:r>
          </a:p>
          <a:p>
            <a:r>
              <a:rPr lang="en-GB" sz="2200" dirty="0">
                <a:latin typeface="+mj-lt"/>
              </a:rPr>
              <a:t>Support lessons or one-off activities</a:t>
            </a:r>
          </a:p>
          <a:p>
            <a:r>
              <a:rPr lang="en-GB" sz="2200" dirty="0">
                <a:latin typeface="+mj-lt"/>
              </a:rPr>
              <a:t>Help to organise and prepare resources</a:t>
            </a:r>
          </a:p>
          <a:p>
            <a:r>
              <a:rPr lang="en-GB" sz="2200" dirty="0">
                <a:latin typeface="+mj-lt"/>
              </a:rPr>
              <a:t>Provide support with recording results</a:t>
            </a:r>
          </a:p>
          <a:p>
            <a:r>
              <a:rPr lang="en-GB" sz="2200" dirty="0">
                <a:latin typeface="+mj-lt"/>
              </a:rPr>
              <a:t>Making links to supporting literacy and numeracy skills</a:t>
            </a:r>
          </a:p>
          <a:p>
            <a:r>
              <a:rPr lang="en-GB" sz="2200" b="1" dirty="0">
                <a:latin typeface="+mj-lt"/>
              </a:rPr>
              <a:t>Any more?</a:t>
            </a:r>
          </a:p>
        </p:txBody>
      </p:sp>
      <p:pic>
        <p:nvPicPr>
          <p:cNvPr id="6" name="Audio 5">
            <a:hlinkClick r:id="" action="ppaction://media"/>
            <a:extLst>
              <a:ext uri="{FF2B5EF4-FFF2-40B4-BE49-F238E27FC236}">
                <a16:creationId xmlns:a16="http://schemas.microsoft.com/office/drawing/2014/main" id="{3892EA01-B9D0-836D-3B2D-32F2BFAA5F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92090021"/>
      </p:ext>
    </p:extLst>
  </p:cSld>
  <p:clrMapOvr>
    <a:masterClrMapping/>
  </p:clrMapOvr>
  <mc:AlternateContent xmlns:mc="http://schemas.openxmlformats.org/markup-compatibility/2006" xmlns:p14="http://schemas.microsoft.com/office/powerpoint/2010/main">
    <mc:Choice Requires="p14">
      <p:transition spd="slow" p14:dur="2000" advTm="60458"/>
    </mc:Choice>
    <mc:Fallback xmlns="">
      <p:transition spd="slow" advTm="6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6AB67-3F33-45C2-94FE-EA79F487F9B8}"/>
              </a:ext>
            </a:extLst>
          </p:cNvPr>
          <p:cNvSpPr>
            <a:spLocks noGrp="1"/>
          </p:cNvSpPr>
          <p:nvPr>
            <p:ph type="title"/>
          </p:nvPr>
        </p:nvSpPr>
        <p:spPr>
          <a:xfrm>
            <a:off x="838200" y="365125"/>
            <a:ext cx="10515600" cy="1325563"/>
          </a:xfrm>
        </p:spPr>
        <p:txBody>
          <a:bodyPr>
            <a:normAutofit/>
          </a:bodyPr>
          <a:lstStyle/>
          <a:p>
            <a:r>
              <a:rPr lang="en-GB" sz="5400"/>
              <a:t>Misconceptions</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AA2A53-DB1F-4725-A36F-4D146516F1ED}"/>
              </a:ext>
            </a:extLst>
          </p:cNvPr>
          <p:cNvSpPr>
            <a:spLocks noGrp="1"/>
          </p:cNvSpPr>
          <p:nvPr>
            <p:ph idx="1"/>
          </p:nvPr>
        </p:nvSpPr>
        <p:spPr>
          <a:xfrm>
            <a:off x="838200" y="1597706"/>
            <a:ext cx="10515600" cy="4583638"/>
          </a:xfrm>
        </p:spPr>
        <p:txBody>
          <a:bodyPr>
            <a:normAutofit/>
          </a:bodyPr>
          <a:lstStyle/>
          <a:p>
            <a:endParaRPr lang="en-GB" sz="2200" dirty="0"/>
          </a:p>
          <a:p>
            <a:r>
              <a:rPr lang="en-GB" sz="3600" dirty="0">
                <a:latin typeface="+mj-lt"/>
              </a:rPr>
              <a:t>Be careful about accidentally reinforcing scientific misconceptions in your teaching</a:t>
            </a:r>
          </a:p>
          <a:p>
            <a:endParaRPr lang="en-GB" sz="3600" dirty="0">
              <a:latin typeface="+mj-lt"/>
            </a:endParaRPr>
          </a:p>
          <a:p>
            <a:endParaRPr lang="en-GB" sz="3600" dirty="0">
              <a:latin typeface="+mj-lt"/>
            </a:endParaRPr>
          </a:p>
        </p:txBody>
      </p:sp>
      <p:pic>
        <p:nvPicPr>
          <p:cNvPr id="5" name="Picture 4">
            <a:extLst>
              <a:ext uri="{FF2B5EF4-FFF2-40B4-BE49-F238E27FC236}">
                <a16:creationId xmlns:a16="http://schemas.microsoft.com/office/drawing/2014/main" id="{1F2995EC-D94D-4C12-9719-C93840715463}"/>
              </a:ext>
            </a:extLst>
          </p:cNvPr>
          <p:cNvPicPr>
            <a:picLocks noChangeAspect="1"/>
          </p:cNvPicPr>
          <p:nvPr/>
        </p:nvPicPr>
        <p:blipFill>
          <a:blip r:embed="rId4"/>
          <a:stretch>
            <a:fillRect/>
          </a:stretch>
        </p:blipFill>
        <p:spPr>
          <a:xfrm>
            <a:off x="838199" y="3231244"/>
            <a:ext cx="9481457" cy="3312432"/>
          </a:xfrm>
          <a:prstGeom prst="rect">
            <a:avLst/>
          </a:prstGeom>
        </p:spPr>
      </p:pic>
      <p:pic>
        <p:nvPicPr>
          <p:cNvPr id="4" name="Audio 3">
            <a:hlinkClick r:id="" action="ppaction://media"/>
            <a:extLst>
              <a:ext uri="{FF2B5EF4-FFF2-40B4-BE49-F238E27FC236}">
                <a16:creationId xmlns:a16="http://schemas.microsoft.com/office/drawing/2014/main" id="{D6790C2F-F4DC-E170-3A27-0347ABE96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81333106"/>
      </p:ext>
    </p:extLst>
  </p:cSld>
  <p:clrMapOvr>
    <a:masterClrMapping/>
  </p:clrMapOvr>
  <mc:AlternateContent xmlns:mc="http://schemas.openxmlformats.org/markup-compatibility/2006" xmlns:p14="http://schemas.microsoft.com/office/powerpoint/2010/main">
    <mc:Choice Requires="p14">
      <p:transition spd="slow" p14:dur="2000" advTm="25923"/>
    </mc:Choice>
    <mc:Fallback xmlns="">
      <p:transition spd="slow" advTm="2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1.8|1.2|1.6"/>
</p:tagLst>
</file>

<file path=ppt/tags/tag2.xml><?xml version="1.0" encoding="utf-8"?>
<p:tagLst xmlns:a="http://schemas.openxmlformats.org/drawingml/2006/main" xmlns:r="http://schemas.openxmlformats.org/officeDocument/2006/relationships" xmlns:p="http://schemas.openxmlformats.org/presentationml/2006/main">
  <p:tag name="TIMING" val="|58.8"/>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26.4"/>
</p:tagLst>
</file>

<file path=ppt/tags/tag5.xml><?xml version="1.0" encoding="utf-8"?>
<p:tagLst xmlns:a="http://schemas.openxmlformats.org/drawingml/2006/main" xmlns:r="http://schemas.openxmlformats.org/officeDocument/2006/relationships" xmlns:p="http://schemas.openxmlformats.org/presentationml/2006/main">
  <p:tag name="TIMING" val="|20|0.8|4.2|6|2.5|3.4|3.5|1.4|3|14.8|1.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12946</TotalTime>
  <Words>1502</Words>
  <Application>Microsoft Office PowerPoint</Application>
  <PresentationFormat>Widescreen</PresentationFormat>
  <Paragraphs>287</Paragraphs>
  <Slides>36</Slides>
  <Notes>8</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vt:lpstr>
      <vt:lpstr>Calibri</vt:lpstr>
      <vt:lpstr>Calibri Light</vt:lpstr>
      <vt:lpstr>Ink Free</vt:lpstr>
      <vt:lpstr>Segoe UI</vt:lpstr>
      <vt:lpstr>Office Theme</vt:lpstr>
      <vt:lpstr>Renfrewshire Primary Classroom Assistant CPD  Supporting Learners with Science &amp; STEM</vt:lpstr>
      <vt:lpstr>Plan for Session</vt:lpstr>
      <vt:lpstr>PowerPoint Presentation</vt:lpstr>
      <vt:lpstr>Why is STEM Learning important?</vt:lpstr>
      <vt:lpstr>Curriculum for Excellence - Science</vt:lpstr>
      <vt:lpstr>Curriculum for Excellence - Technologies </vt:lpstr>
      <vt:lpstr>How Science is Delivered in Schools</vt:lpstr>
      <vt:lpstr>Role of the Classroom Assistant</vt:lpstr>
      <vt:lpstr>Misconceptions</vt:lpstr>
      <vt:lpstr>Common Misconceptions</vt:lpstr>
      <vt:lpstr>What is Science Enquiry? </vt:lpstr>
      <vt:lpstr>What is Science Enquiry?</vt:lpstr>
      <vt:lpstr>PowerPoint Presentation</vt:lpstr>
      <vt:lpstr>Types of Enquiry</vt:lpstr>
      <vt:lpstr>Observing over time</vt:lpstr>
      <vt:lpstr>Identifying and Classifying</vt:lpstr>
      <vt:lpstr>Early Level</vt:lpstr>
      <vt:lpstr>First Level</vt:lpstr>
      <vt:lpstr>Second Level</vt:lpstr>
      <vt:lpstr>Pattern Seeking</vt:lpstr>
      <vt:lpstr>Research</vt:lpstr>
      <vt:lpstr>Comparative &amp; Fair Testing</vt:lpstr>
      <vt:lpstr>STEM Challenges</vt:lpstr>
      <vt:lpstr>STEM Challenges</vt:lpstr>
      <vt:lpstr>PowerPoint Presentation</vt:lpstr>
      <vt:lpstr>PowerPoint Presentation</vt:lpstr>
      <vt:lpstr>The Challenge with STEM Challenges!</vt:lpstr>
      <vt:lpstr>Transferable Skills</vt:lpstr>
      <vt:lpstr>STEM Challenges</vt:lpstr>
      <vt:lpstr>STEM Challenges</vt:lpstr>
      <vt:lpstr>Resource ideas for Classroom Assistants</vt:lpstr>
      <vt:lpstr>PowerPoint Presentation</vt:lpstr>
      <vt:lpstr>PowerPoint Presentation</vt:lpstr>
      <vt:lpstr>1:1 Science Kit </vt:lpstr>
      <vt:lpstr>Resources – have a look!</vt:lpstr>
      <vt:lpstr>Remember to Tweet!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Renfrewshire Primary STEM NQT Workshop 2022/23</dc:title>
  <dc:creator>Kirsty Johnson</dc:creator>
  <cp:lastModifiedBy>Kirsty Johnson</cp:lastModifiedBy>
  <cp:revision>6</cp:revision>
  <dcterms:created xsi:type="dcterms:W3CDTF">2022-01-24T09:14:59Z</dcterms:created>
  <dcterms:modified xsi:type="dcterms:W3CDTF">2023-06-22T12:59:19Z</dcterms:modified>
</cp:coreProperties>
</file>