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F12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9" d="100"/>
          <a:sy n="69" d="100"/>
        </p:scale>
        <p:origin x="5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783DADC-F5E3-4BF8-AFFF-466E8BCDAB9E}" type="datetimeFigureOut">
              <a:rPr lang="en-GB" smtClean="0"/>
              <a:t>11/12/2022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4A1CAE-3695-4530-AC48-ADF87F79C41B}" type="slidenum">
              <a:rPr lang="en-GB" smtClean="0"/>
              <a:t>‹#›</a:t>
            </a:fld>
            <a:endParaRPr lang="en-GB"/>
          </a:p>
        </p:txBody>
      </p:sp>
    </p:spTree>
    <p:extLst>
      <p:ext uri="{BB962C8B-B14F-4D97-AF65-F5344CB8AC3E}">
        <p14:creationId xmlns:p14="http://schemas.microsoft.com/office/powerpoint/2010/main" val="33577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83DADC-F5E3-4BF8-AFFF-466E8BCDAB9E}" type="datetimeFigureOut">
              <a:rPr lang="en-GB" smtClean="0"/>
              <a:t>11/12/2022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4A1CAE-3695-4530-AC48-ADF87F79C41B}" type="slidenum">
              <a:rPr lang="en-GB" smtClean="0"/>
              <a:t>‹#›</a:t>
            </a:fld>
            <a:endParaRPr lang="en-GB"/>
          </a:p>
        </p:txBody>
      </p:sp>
    </p:spTree>
    <p:extLst>
      <p:ext uri="{BB962C8B-B14F-4D97-AF65-F5344CB8AC3E}">
        <p14:creationId xmlns:p14="http://schemas.microsoft.com/office/powerpoint/2010/main" val="11243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83DADC-F5E3-4BF8-AFFF-466E8BCDAB9E}" type="datetimeFigureOut">
              <a:rPr lang="en-GB" smtClean="0"/>
              <a:t>11/12/2022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4A1CAE-3695-4530-AC48-ADF87F79C41B}" type="slidenum">
              <a:rPr lang="en-GB" smtClean="0"/>
              <a:t>‹#›</a:t>
            </a:fld>
            <a:endParaRPr lang="en-GB"/>
          </a:p>
        </p:txBody>
      </p:sp>
    </p:spTree>
    <p:extLst>
      <p:ext uri="{BB962C8B-B14F-4D97-AF65-F5344CB8AC3E}">
        <p14:creationId xmlns:p14="http://schemas.microsoft.com/office/powerpoint/2010/main" val="2193090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783DADC-F5E3-4BF8-AFFF-466E8BCDAB9E}" type="datetimeFigureOut">
              <a:rPr lang="en-GB" smtClean="0"/>
              <a:t>11/12/2022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4A1CAE-3695-4530-AC48-ADF87F79C41B}" type="slidenum">
              <a:rPr lang="en-GB" smtClean="0"/>
              <a:t>‹#›</a:t>
            </a:fld>
            <a:endParaRPr lang="en-GB"/>
          </a:p>
        </p:txBody>
      </p:sp>
    </p:spTree>
    <p:extLst>
      <p:ext uri="{BB962C8B-B14F-4D97-AF65-F5344CB8AC3E}">
        <p14:creationId xmlns:p14="http://schemas.microsoft.com/office/powerpoint/2010/main" val="409659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83DADC-F5E3-4BF8-AFFF-466E8BCDAB9E}" type="datetimeFigureOut">
              <a:rPr lang="en-GB" smtClean="0"/>
              <a:t>11/12/2022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4A1CAE-3695-4530-AC48-ADF87F79C41B}" type="slidenum">
              <a:rPr lang="en-GB" smtClean="0"/>
              <a:t>‹#›</a:t>
            </a:fld>
            <a:endParaRPr lang="en-GB"/>
          </a:p>
        </p:txBody>
      </p:sp>
    </p:spTree>
    <p:extLst>
      <p:ext uri="{BB962C8B-B14F-4D97-AF65-F5344CB8AC3E}">
        <p14:creationId xmlns:p14="http://schemas.microsoft.com/office/powerpoint/2010/main" val="1240160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783DADC-F5E3-4BF8-AFFF-466E8BCDAB9E}" type="datetimeFigureOut">
              <a:rPr lang="en-GB" smtClean="0"/>
              <a:t>11/12/2022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4A1CAE-3695-4530-AC48-ADF87F79C41B}" type="slidenum">
              <a:rPr lang="en-GB" smtClean="0"/>
              <a:t>‹#›</a:t>
            </a:fld>
            <a:endParaRPr lang="en-GB"/>
          </a:p>
        </p:txBody>
      </p:sp>
    </p:spTree>
    <p:extLst>
      <p:ext uri="{BB962C8B-B14F-4D97-AF65-F5344CB8AC3E}">
        <p14:creationId xmlns:p14="http://schemas.microsoft.com/office/powerpoint/2010/main" val="1051228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783DADC-F5E3-4BF8-AFFF-466E8BCDAB9E}" type="datetimeFigureOut">
              <a:rPr lang="en-GB" smtClean="0"/>
              <a:t>11/12/2022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4A1CAE-3695-4530-AC48-ADF87F79C41B}" type="slidenum">
              <a:rPr lang="en-GB" smtClean="0"/>
              <a:t>‹#›</a:t>
            </a:fld>
            <a:endParaRPr lang="en-GB"/>
          </a:p>
        </p:txBody>
      </p:sp>
    </p:spTree>
    <p:extLst>
      <p:ext uri="{BB962C8B-B14F-4D97-AF65-F5344CB8AC3E}">
        <p14:creationId xmlns:p14="http://schemas.microsoft.com/office/powerpoint/2010/main" val="1030531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783DADC-F5E3-4BF8-AFFF-466E8BCDAB9E}" type="datetimeFigureOut">
              <a:rPr lang="en-GB" smtClean="0"/>
              <a:t>11/12/2022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4A1CAE-3695-4530-AC48-ADF87F79C41B}" type="slidenum">
              <a:rPr lang="en-GB" smtClean="0"/>
              <a:t>‹#›</a:t>
            </a:fld>
            <a:endParaRPr lang="en-GB"/>
          </a:p>
        </p:txBody>
      </p:sp>
    </p:spTree>
    <p:extLst>
      <p:ext uri="{BB962C8B-B14F-4D97-AF65-F5344CB8AC3E}">
        <p14:creationId xmlns:p14="http://schemas.microsoft.com/office/powerpoint/2010/main" val="143304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3DADC-F5E3-4BF8-AFFF-466E8BCDAB9E}" type="datetimeFigureOut">
              <a:rPr lang="en-GB" smtClean="0"/>
              <a:t>11/12/2022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4A1CAE-3695-4530-AC48-ADF87F79C41B}" type="slidenum">
              <a:rPr lang="en-GB" smtClean="0"/>
              <a:t>‹#›</a:t>
            </a:fld>
            <a:endParaRPr lang="en-GB"/>
          </a:p>
        </p:txBody>
      </p:sp>
    </p:spTree>
    <p:extLst>
      <p:ext uri="{BB962C8B-B14F-4D97-AF65-F5344CB8AC3E}">
        <p14:creationId xmlns:p14="http://schemas.microsoft.com/office/powerpoint/2010/main" val="360998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83DADC-F5E3-4BF8-AFFF-466E8BCDAB9E}" type="datetimeFigureOut">
              <a:rPr lang="en-GB" smtClean="0"/>
              <a:t>11/12/2022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4A1CAE-3695-4530-AC48-ADF87F79C41B}" type="slidenum">
              <a:rPr lang="en-GB" smtClean="0"/>
              <a:t>‹#›</a:t>
            </a:fld>
            <a:endParaRPr lang="en-GB"/>
          </a:p>
        </p:txBody>
      </p:sp>
    </p:spTree>
    <p:extLst>
      <p:ext uri="{BB962C8B-B14F-4D97-AF65-F5344CB8AC3E}">
        <p14:creationId xmlns:p14="http://schemas.microsoft.com/office/powerpoint/2010/main" val="118041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83DADC-F5E3-4BF8-AFFF-466E8BCDAB9E}" type="datetimeFigureOut">
              <a:rPr lang="en-GB" smtClean="0"/>
              <a:t>11/12/2022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4A1CAE-3695-4530-AC48-ADF87F79C41B}" type="slidenum">
              <a:rPr lang="en-GB" smtClean="0"/>
              <a:t>‹#›</a:t>
            </a:fld>
            <a:endParaRPr lang="en-GB"/>
          </a:p>
        </p:txBody>
      </p:sp>
    </p:spTree>
    <p:extLst>
      <p:ext uri="{BB962C8B-B14F-4D97-AF65-F5344CB8AC3E}">
        <p14:creationId xmlns:p14="http://schemas.microsoft.com/office/powerpoint/2010/main" val="14562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3DADC-F5E3-4BF8-AFFF-466E8BCDAB9E}" type="datetimeFigureOut">
              <a:rPr lang="en-GB" smtClean="0"/>
              <a:t>11/12/2022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A1CAE-3695-4530-AC48-ADF87F79C41B}" type="slidenum">
              <a:rPr lang="en-GB" smtClean="0"/>
              <a:t>‹#›</a:t>
            </a:fld>
            <a:endParaRPr lang="en-GB"/>
          </a:p>
        </p:txBody>
      </p:sp>
    </p:spTree>
    <p:extLst>
      <p:ext uri="{BB962C8B-B14F-4D97-AF65-F5344CB8AC3E}">
        <p14:creationId xmlns:p14="http://schemas.microsoft.com/office/powerpoint/2010/main" val="3839315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F1203"/>
        </a:solidFill>
        <a:effectLst/>
      </p:bgPr>
    </p:bg>
    <p:spTree>
      <p:nvGrpSpPr>
        <p:cNvPr id="1" name=""/>
        <p:cNvGrpSpPr/>
        <p:nvPr/>
      </p:nvGrpSpPr>
      <p:grpSpPr>
        <a:xfrm>
          <a:off x="0" y="0"/>
          <a:ext cx="0" cy="0"/>
          <a:chOff x="0" y="0"/>
          <a:chExt cx="0" cy="0"/>
        </a:xfrm>
      </p:grpSpPr>
      <p:sp>
        <p:nvSpPr>
          <p:cNvPr id="4" name="TextBox 3"/>
          <p:cNvSpPr txBox="1"/>
          <p:nvPr/>
        </p:nvSpPr>
        <p:spPr>
          <a:xfrm>
            <a:off x="0" y="0"/>
            <a:ext cx="5153975" cy="769441"/>
          </a:xfrm>
          <a:prstGeom prst="rect">
            <a:avLst/>
          </a:prstGeom>
          <a:noFill/>
        </p:spPr>
        <p:txBody>
          <a:bodyPr wrap="none" rtlCol="0">
            <a:spAutoFit/>
          </a:bodyPr>
          <a:lstStyle/>
          <a:p>
            <a:pPr algn="ctr"/>
            <a:r>
              <a:rPr lang="en-GB" sz="4400" b="1" dirty="0" smtClean="0">
                <a:solidFill>
                  <a:schemeClr val="bg1"/>
                </a:solidFill>
                <a:latin typeface="Adobe Gothic Std B" panose="020B0800000000000000" pitchFamily="34" charset="-128"/>
                <a:ea typeface="Adobe Gothic Std B" panose="020B0800000000000000" pitchFamily="34" charset="-128"/>
              </a:rPr>
              <a:t>New Toy Challenge</a:t>
            </a:r>
            <a:endParaRPr lang="en-GB" sz="4400" b="1" dirty="0">
              <a:solidFill>
                <a:schemeClr val="bg1"/>
              </a:solidFill>
              <a:latin typeface="Adobe Gothic Std B" panose="020B0800000000000000" pitchFamily="34" charset="-128"/>
              <a:ea typeface="Adobe Gothic Std B" panose="020B0800000000000000" pitchFamily="34" charset="-128"/>
            </a:endParaRPr>
          </a:p>
        </p:txBody>
      </p:sp>
      <p:sp>
        <p:nvSpPr>
          <p:cNvPr id="3" name="TextBox 2"/>
          <p:cNvSpPr txBox="1"/>
          <p:nvPr/>
        </p:nvSpPr>
        <p:spPr>
          <a:xfrm>
            <a:off x="0" y="1064027"/>
            <a:ext cx="12192001" cy="3108543"/>
          </a:xfrm>
          <a:prstGeom prst="rect">
            <a:avLst/>
          </a:prstGeom>
          <a:noFill/>
        </p:spPr>
        <p:txBody>
          <a:bodyPr wrap="square" rtlCol="0">
            <a:spAutoFit/>
          </a:bodyPr>
          <a:lstStyle/>
          <a:p>
            <a:pPr algn="ctr"/>
            <a:r>
              <a:rPr lang="en-GB" sz="2800" b="1" dirty="0" smtClean="0">
                <a:solidFill>
                  <a:schemeClr val="bg1"/>
                </a:solidFill>
                <a:latin typeface="Adobe Gothic Std B" panose="020B0800000000000000" pitchFamily="34" charset="-128"/>
                <a:ea typeface="Adobe Gothic Std B" panose="020B0800000000000000" pitchFamily="34" charset="-128"/>
              </a:rPr>
              <a:t>The elves want some ideas for new toys that they can make this year and they thought the best people to ask were YOU!</a:t>
            </a:r>
          </a:p>
          <a:p>
            <a:pPr algn="ctr"/>
            <a:endParaRPr lang="en-GB" sz="2800" b="1" dirty="0">
              <a:solidFill>
                <a:schemeClr val="bg1"/>
              </a:solidFill>
              <a:latin typeface="Adobe Gothic Std B" panose="020B0800000000000000" pitchFamily="34" charset="-128"/>
              <a:ea typeface="Adobe Gothic Std B" panose="020B0800000000000000" pitchFamily="34" charset="-128"/>
            </a:endParaRPr>
          </a:p>
          <a:p>
            <a:pPr algn="ctr"/>
            <a:r>
              <a:rPr lang="en-GB" sz="2800" b="1" dirty="0" smtClean="0">
                <a:solidFill>
                  <a:schemeClr val="bg1"/>
                </a:solidFill>
                <a:latin typeface="Adobe Gothic Std B" panose="020B0800000000000000" pitchFamily="34" charset="-128"/>
                <a:ea typeface="Adobe Gothic Std B" panose="020B0800000000000000" pitchFamily="34" charset="-128"/>
              </a:rPr>
              <a:t>Can you design a new toy that the elves can build for Santa to deliver to children across the world.</a:t>
            </a:r>
          </a:p>
          <a:p>
            <a:pPr algn="ctr"/>
            <a:endParaRPr lang="en-GB" sz="2800" b="1" dirty="0">
              <a:solidFill>
                <a:schemeClr val="bg1"/>
              </a:solidFill>
              <a:latin typeface="Adobe Gothic Std B" panose="020B0800000000000000" pitchFamily="34" charset="-128"/>
              <a:ea typeface="Adobe Gothic Std B" panose="020B0800000000000000" pitchFamily="34" charset="-128"/>
            </a:endParaRPr>
          </a:p>
          <a:p>
            <a:pPr algn="ctr"/>
            <a:r>
              <a:rPr lang="en-GB" sz="2800" b="1" dirty="0" smtClean="0">
                <a:solidFill>
                  <a:schemeClr val="bg1"/>
                </a:solidFill>
                <a:latin typeface="Adobe Gothic Std B" panose="020B0800000000000000" pitchFamily="34" charset="-128"/>
                <a:ea typeface="Adobe Gothic Std B" panose="020B0800000000000000" pitchFamily="34" charset="-128"/>
              </a:rPr>
              <a:t>The elf elders will choose the best toy designs to make.</a:t>
            </a:r>
            <a:endParaRPr lang="en-GB" sz="2800" b="1" dirty="0">
              <a:solidFill>
                <a:schemeClr val="bg1"/>
              </a:solidFill>
              <a:latin typeface="Adobe Gothic Std B" panose="020B0800000000000000" pitchFamily="34" charset="-128"/>
              <a:ea typeface="Adobe Gothic Std B" panose="020B0800000000000000" pitchFamily="34" charset="-128"/>
            </a:endParaRPr>
          </a:p>
        </p:txBody>
      </p:sp>
      <p:pic>
        <p:nvPicPr>
          <p:cNvPr id="2" name="Picture 1"/>
          <p:cNvPicPr>
            <a:picLocks noChangeAspect="1"/>
          </p:cNvPicPr>
          <p:nvPr/>
        </p:nvPicPr>
        <p:blipFill>
          <a:blip r:embed="rId2"/>
          <a:stretch>
            <a:fillRect/>
          </a:stretch>
        </p:blipFill>
        <p:spPr>
          <a:xfrm>
            <a:off x="9669516" y="4335516"/>
            <a:ext cx="2522483" cy="2522483"/>
          </a:xfrm>
          <a:prstGeom prst="rect">
            <a:avLst/>
          </a:prstGeom>
        </p:spPr>
      </p:pic>
      <p:sp>
        <p:nvSpPr>
          <p:cNvPr id="5" name="TextBox 4"/>
          <p:cNvSpPr txBox="1"/>
          <p:nvPr/>
        </p:nvSpPr>
        <p:spPr>
          <a:xfrm>
            <a:off x="620110" y="4967113"/>
            <a:ext cx="8385521" cy="830997"/>
          </a:xfrm>
          <a:prstGeom prst="rect">
            <a:avLst/>
          </a:prstGeom>
          <a:noFill/>
        </p:spPr>
        <p:txBody>
          <a:bodyPr wrap="square" rtlCol="0">
            <a:spAutoFit/>
          </a:bodyPr>
          <a:lstStyle/>
          <a:p>
            <a:pPr algn="ctr"/>
            <a:r>
              <a:rPr lang="en-GB" sz="2400" b="1" dirty="0" smtClean="0">
                <a:solidFill>
                  <a:schemeClr val="bg1"/>
                </a:solidFill>
                <a:latin typeface="Adobe Gothic Std B" panose="020B0800000000000000" pitchFamily="34" charset="-128"/>
                <a:ea typeface="Adobe Gothic Std B" panose="020B0800000000000000" pitchFamily="34" charset="-128"/>
              </a:rPr>
              <a:t>Draw a picture of your toy idea and label it so the elves will know how to make it.</a:t>
            </a:r>
            <a:endParaRPr lang="en-GB" sz="2000" b="1" dirty="0">
              <a:solidFill>
                <a:schemeClr val="bg1"/>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625675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F1203"/>
        </a:solidFill>
        <a:effectLst/>
      </p:bgPr>
    </p:bg>
    <p:spTree>
      <p:nvGrpSpPr>
        <p:cNvPr id="1" name=""/>
        <p:cNvGrpSpPr/>
        <p:nvPr/>
      </p:nvGrpSpPr>
      <p:grpSpPr>
        <a:xfrm>
          <a:off x="0" y="0"/>
          <a:ext cx="0" cy="0"/>
          <a:chOff x="0" y="0"/>
          <a:chExt cx="0" cy="0"/>
        </a:xfrm>
      </p:grpSpPr>
      <p:sp>
        <p:nvSpPr>
          <p:cNvPr id="3" name="TextBox 2"/>
          <p:cNvSpPr txBox="1"/>
          <p:nvPr/>
        </p:nvSpPr>
        <p:spPr>
          <a:xfrm>
            <a:off x="-1" y="1127089"/>
            <a:ext cx="12192001" cy="2677656"/>
          </a:xfrm>
          <a:prstGeom prst="rect">
            <a:avLst/>
          </a:prstGeom>
          <a:noFill/>
        </p:spPr>
        <p:txBody>
          <a:bodyPr wrap="square" rtlCol="0">
            <a:spAutoFit/>
          </a:bodyPr>
          <a:lstStyle/>
          <a:p>
            <a:pPr algn="ctr"/>
            <a:r>
              <a:rPr lang="en-GB" sz="2800" b="1" dirty="0" smtClean="0">
                <a:solidFill>
                  <a:schemeClr val="bg1"/>
                </a:solidFill>
                <a:latin typeface="Adobe Gothic Std B" panose="020B0800000000000000" pitchFamily="34" charset="-128"/>
                <a:ea typeface="Adobe Gothic Std B" panose="020B0800000000000000" pitchFamily="34" charset="-128"/>
              </a:rPr>
              <a:t>With the number of children round the world increasing the elves have been recruiting new toy makers and wrappers for their workshops in the North Pole. </a:t>
            </a:r>
          </a:p>
          <a:p>
            <a:pPr algn="ctr"/>
            <a:endParaRPr lang="en-GB" sz="2800" b="1" dirty="0">
              <a:solidFill>
                <a:schemeClr val="bg1"/>
              </a:solidFill>
              <a:latin typeface="Adobe Gothic Std B" panose="020B0800000000000000" pitchFamily="34" charset="-128"/>
              <a:ea typeface="Adobe Gothic Std B" panose="020B0800000000000000" pitchFamily="34" charset="-128"/>
            </a:endParaRPr>
          </a:p>
          <a:p>
            <a:pPr algn="ctr"/>
            <a:r>
              <a:rPr lang="en-GB" sz="2800" b="1" dirty="0" smtClean="0">
                <a:solidFill>
                  <a:schemeClr val="bg1"/>
                </a:solidFill>
                <a:latin typeface="Adobe Gothic Std B" panose="020B0800000000000000" pitchFamily="34" charset="-128"/>
                <a:ea typeface="Adobe Gothic Std B" panose="020B0800000000000000" pitchFamily="34" charset="-128"/>
              </a:rPr>
              <a:t>All the new elves need somewhere to live and so they want you to design some brand new North Pole Elf houses.</a:t>
            </a:r>
            <a:endParaRPr lang="en-GB" sz="2800" b="1" dirty="0">
              <a:solidFill>
                <a:schemeClr val="bg1"/>
              </a:solidFill>
              <a:latin typeface="Adobe Gothic Std B" panose="020B0800000000000000" pitchFamily="34" charset="-128"/>
              <a:ea typeface="Adobe Gothic Std B" panose="020B0800000000000000" pitchFamily="34" charset="-128"/>
            </a:endParaRPr>
          </a:p>
        </p:txBody>
      </p:sp>
      <p:pic>
        <p:nvPicPr>
          <p:cNvPr id="2" name="Picture 1"/>
          <p:cNvPicPr>
            <a:picLocks noChangeAspect="1"/>
          </p:cNvPicPr>
          <p:nvPr/>
        </p:nvPicPr>
        <p:blipFill rotWithShape="1">
          <a:blip r:embed="rId2"/>
          <a:srcRect b="8719"/>
          <a:stretch/>
        </p:blipFill>
        <p:spPr>
          <a:xfrm>
            <a:off x="8077200" y="4423541"/>
            <a:ext cx="4114800" cy="2434459"/>
          </a:xfrm>
          <a:prstGeom prst="rect">
            <a:avLst/>
          </a:prstGeom>
        </p:spPr>
      </p:pic>
      <p:sp>
        <p:nvSpPr>
          <p:cNvPr id="5" name="TextBox 4"/>
          <p:cNvSpPr txBox="1"/>
          <p:nvPr/>
        </p:nvSpPr>
        <p:spPr>
          <a:xfrm>
            <a:off x="0" y="5040605"/>
            <a:ext cx="8077201" cy="1200329"/>
          </a:xfrm>
          <a:prstGeom prst="rect">
            <a:avLst/>
          </a:prstGeom>
          <a:noFill/>
        </p:spPr>
        <p:txBody>
          <a:bodyPr wrap="square" rtlCol="0">
            <a:spAutoFit/>
          </a:bodyPr>
          <a:lstStyle/>
          <a:p>
            <a:pPr algn="ctr"/>
            <a:r>
              <a:rPr lang="en-GB" sz="2400" b="1" dirty="0" smtClean="0">
                <a:solidFill>
                  <a:schemeClr val="bg1"/>
                </a:solidFill>
                <a:latin typeface="Adobe Gothic Std B" panose="020B0800000000000000" pitchFamily="34" charset="-128"/>
                <a:ea typeface="Adobe Gothic Std B" panose="020B0800000000000000" pitchFamily="34" charset="-128"/>
              </a:rPr>
              <a:t>Draw a picture of your house design and label the key features of it. Think about what the elves will need and how they will keep warm living in the North Pole.</a:t>
            </a:r>
            <a:endParaRPr lang="en-GB" sz="2000" b="1" dirty="0">
              <a:solidFill>
                <a:schemeClr val="bg1"/>
              </a:solidFill>
              <a:latin typeface="Adobe Gothic Std B" panose="020B0800000000000000" pitchFamily="34" charset="-128"/>
              <a:ea typeface="Adobe Gothic Std B" panose="020B0800000000000000" pitchFamily="34" charset="-128"/>
            </a:endParaRPr>
          </a:p>
        </p:txBody>
      </p:sp>
      <p:sp>
        <p:nvSpPr>
          <p:cNvPr id="6" name="TextBox 5"/>
          <p:cNvSpPr txBox="1"/>
          <p:nvPr/>
        </p:nvSpPr>
        <p:spPr>
          <a:xfrm>
            <a:off x="-1" y="0"/>
            <a:ext cx="7459093" cy="769441"/>
          </a:xfrm>
          <a:prstGeom prst="rect">
            <a:avLst/>
          </a:prstGeom>
          <a:noFill/>
        </p:spPr>
        <p:txBody>
          <a:bodyPr wrap="none" rtlCol="0">
            <a:spAutoFit/>
          </a:bodyPr>
          <a:lstStyle/>
          <a:p>
            <a:pPr algn="ctr"/>
            <a:r>
              <a:rPr lang="en-GB" sz="4400" b="1" dirty="0" smtClean="0">
                <a:solidFill>
                  <a:schemeClr val="bg1"/>
                </a:solidFill>
                <a:latin typeface="Adobe Gothic Std B" panose="020B0800000000000000" pitchFamily="34" charset="-128"/>
                <a:ea typeface="Adobe Gothic Std B" panose="020B0800000000000000" pitchFamily="34" charset="-128"/>
              </a:rPr>
              <a:t>North Pole House Challenge</a:t>
            </a:r>
            <a:endParaRPr lang="en-GB" sz="4400" b="1" dirty="0">
              <a:solidFill>
                <a:schemeClr val="bg1"/>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2093797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F1203"/>
        </a:solidFill>
        <a:effectLst/>
      </p:bgPr>
    </p:bg>
    <p:spTree>
      <p:nvGrpSpPr>
        <p:cNvPr id="1" name=""/>
        <p:cNvGrpSpPr/>
        <p:nvPr/>
      </p:nvGrpSpPr>
      <p:grpSpPr>
        <a:xfrm>
          <a:off x="0" y="0"/>
          <a:ext cx="0" cy="0"/>
          <a:chOff x="0" y="0"/>
          <a:chExt cx="0" cy="0"/>
        </a:xfrm>
      </p:grpSpPr>
      <p:sp>
        <p:nvSpPr>
          <p:cNvPr id="3" name="TextBox 2"/>
          <p:cNvSpPr txBox="1"/>
          <p:nvPr/>
        </p:nvSpPr>
        <p:spPr>
          <a:xfrm>
            <a:off x="-1" y="1127089"/>
            <a:ext cx="12192001" cy="3108543"/>
          </a:xfrm>
          <a:prstGeom prst="rect">
            <a:avLst/>
          </a:prstGeom>
          <a:noFill/>
        </p:spPr>
        <p:txBody>
          <a:bodyPr wrap="square" rtlCol="0">
            <a:spAutoFit/>
          </a:bodyPr>
          <a:lstStyle/>
          <a:p>
            <a:pPr algn="ctr"/>
            <a:r>
              <a:rPr lang="en-GB" sz="2800" b="1" dirty="0" smtClean="0">
                <a:solidFill>
                  <a:schemeClr val="bg1"/>
                </a:solidFill>
                <a:latin typeface="Adobe Gothic Std B" panose="020B0800000000000000" pitchFamily="34" charset="-128"/>
                <a:ea typeface="Adobe Gothic Std B" panose="020B0800000000000000" pitchFamily="34" charset="-128"/>
              </a:rPr>
              <a:t>A recent survey of over 1,000,000 people across Europe showed that decorating the Christmas tree is one of the least favourite Christmas activities.</a:t>
            </a:r>
          </a:p>
          <a:p>
            <a:pPr algn="ctr"/>
            <a:endParaRPr lang="en-GB" sz="2800" b="1" dirty="0">
              <a:solidFill>
                <a:schemeClr val="bg1"/>
              </a:solidFill>
              <a:latin typeface="Adobe Gothic Std B" panose="020B0800000000000000" pitchFamily="34" charset="-128"/>
              <a:ea typeface="Adobe Gothic Std B" panose="020B0800000000000000" pitchFamily="34" charset="-128"/>
            </a:endParaRPr>
          </a:p>
          <a:p>
            <a:pPr algn="ctr"/>
            <a:r>
              <a:rPr lang="en-GB" sz="2800" b="1" dirty="0" smtClean="0">
                <a:solidFill>
                  <a:schemeClr val="bg1"/>
                </a:solidFill>
                <a:latin typeface="Adobe Gothic Std B" panose="020B0800000000000000" pitchFamily="34" charset="-128"/>
                <a:ea typeface="Adobe Gothic Std B" panose="020B0800000000000000" pitchFamily="34" charset="-128"/>
              </a:rPr>
              <a:t>A large online shop has asked you to design a Self decorating Christmas tree, or a Christmas tree decorating robot, to save people time at Christmas.</a:t>
            </a:r>
            <a:endParaRPr lang="en-GB" sz="2800" b="1" dirty="0">
              <a:solidFill>
                <a:schemeClr val="bg1"/>
              </a:solidFill>
              <a:latin typeface="Adobe Gothic Std B" panose="020B0800000000000000" pitchFamily="34" charset="-128"/>
              <a:ea typeface="Adobe Gothic Std B" panose="020B0800000000000000" pitchFamily="34" charset="-128"/>
            </a:endParaRPr>
          </a:p>
        </p:txBody>
      </p:sp>
      <p:pic>
        <p:nvPicPr>
          <p:cNvPr id="2" name="Picture 1"/>
          <p:cNvPicPr>
            <a:picLocks noChangeAspect="1"/>
          </p:cNvPicPr>
          <p:nvPr/>
        </p:nvPicPr>
        <p:blipFill rotWithShape="1">
          <a:blip r:embed="rId2"/>
          <a:srcRect l="20375" t="5584" r="19625" b="3583"/>
          <a:stretch/>
        </p:blipFill>
        <p:spPr>
          <a:xfrm>
            <a:off x="10142290" y="3752193"/>
            <a:ext cx="2049710" cy="3103034"/>
          </a:xfrm>
          <a:prstGeom prst="rect">
            <a:avLst/>
          </a:prstGeom>
        </p:spPr>
      </p:pic>
      <p:sp>
        <p:nvSpPr>
          <p:cNvPr id="5" name="TextBox 4"/>
          <p:cNvSpPr txBox="1"/>
          <p:nvPr/>
        </p:nvSpPr>
        <p:spPr>
          <a:xfrm>
            <a:off x="798786" y="4662232"/>
            <a:ext cx="8077201" cy="1938992"/>
          </a:xfrm>
          <a:prstGeom prst="rect">
            <a:avLst/>
          </a:prstGeom>
          <a:noFill/>
        </p:spPr>
        <p:txBody>
          <a:bodyPr wrap="square" rtlCol="0">
            <a:spAutoFit/>
          </a:bodyPr>
          <a:lstStyle/>
          <a:p>
            <a:pPr algn="ctr"/>
            <a:r>
              <a:rPr lang="en-GB" sz="2400" b="1" dirty="0" smtClean="0">
                <a:solidFill>
                  <a:schemeClr val="bg1"/>
                </a:solidFill>
                <a:latin typeface="Adobe Gothic Std B" panose="020B0800000000000000" pitchFamily="34" charset="-128"/>
                <a:ea typeface="Adobe Gothic Std B" panose="020B0800000000000000" pitchFamily="34" charset="-128"/>
              </a:rPr>
              <a:t>Draw a picture of your tree design and label the key features of it. </a:t>
            </a:r>
            <a:endParaRPr lang="en-GB" sz="2400" b="1" dirty="0">
              <a:solidFill>
                <a:schemeClr val="bg1"/>
              </a:solidFill>
              <a:latin typeface="Adobe Gothic Std B" panose="020B0800000000000000" pitchFamily="34" charset="-128"/>
              <a:ea typeface="Adobe Gothic Std B" panose="020B0800000000000000" pitchFamily="34" charset="-128"/>
            </a:endParaRPr>
          </a:p>
          <a:p>
            <a:pPr algn="ctr"/>
            <a:endParaRPr lang="en-GB" sz="2400" b="1" dirty="0" smtClean="0">
              <a:solidFill>
                <a:schemeClr val="bg1"/>
              </a:solidFill>
              <a:latin typeface="Adobe Gothic Std B" panose="020B0800000000000000" pitchFamily="34" charset="-128"/>
              <a:ea typeface="Adobe Gothic Std B" panose="020B0800000000000000" pitchFamily="34" charset="-128"/>
            </a:endParaRPr>
          </a:p>
          <a:p>
            <a:pPr algn="ctr"/>
            <a:r>
              <a:rPr lang="en-GB" sz="2400" b="1" dirty="0" smtClean="0">
                <a:solidFill>
                  <a:schemeClr val="bg1"/>
                </a:solidFill>
                <a:latin typeface="Adobe Gothic Std B" panose="020B0800000000000000" pitchFamily="34" charset="-128"/>
                <a:ea typeface="Adobe Gothic Std B" panose="020B0800000000000000" pitchFamily="34" charset="-128"/>
              </a:rPr>
              <a:t>Think about how to get the lights on and the high up decorations.</a:t>
            </a:r>
          </a:p>
        </p:txBody>
      </p:sp>
      <p:sp>
        <p:nvSpPr>
          <p:cNvPr id="6" name="TextBox 5"/>
          <p:cNvSpPr txBox="1"/>
          <p:nvPr/>
        </p:nvSpPr>
        <p:spPr>
          <a:xfrm>
            <a:off x="0" y="0"/>
            <a:ext cx="8193270" cy="769441"/>
          </a:xfrm>
          <a:prstGeom prst="rect">
            <a:avLst/>
          </a:prstGeom>
          <a:noFill/>
        </p:spPr>
        <p:txBody>
          <a:bodyPr wrap="none" rtlCol="0">
            <a:spAutoFit/>
          </a:bodyPr>
          <a:lstStyle/>
          <a:p>
            <a:pPr algn="ctr"/>
            <a:r>
              <a:rPr lang="en-GB" sz="4400" b="1" dirty="0" smtClean="0">
                <a:solidFill>
                  <a:schemeClr val="bg1"/>
                </a:solidFill>
                <a:latin typeface="Adobe Gothic Std B" panose="020B0800000000000000" pitchFamily="34" charset="-128"/>
                <a:ea typeface="Adobe Gothic Std B" panose="020B0800000000000000" pitchFamily="34" charset="-128"/>
              </a:rPr>
              <a:t>Self Decorating Tree Challenge</a:t>
            </a:r>
            <a:endParaRPr lang="en-GB" sz="4400" b="1" dirty="0">
              <a:solidFill>
                <a:schemeClr val="bg1"/>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365549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F1203"/>
        </a:solidFill>
        <a:effectLst/>
      </p:bgPr>
    </p:bg>
    <p:spTree>
      <p:nvGrpSpPr>
        <p:cNvPr id="1" name=""/>
        <p:cNvGrpSpPr/>
        <p:nvPr/>
      </p:nvGrpSpPr>
      <p:grpSpPr>
        <a:xfrm>
          <a:off x="0" y="0"/>
          <a:ext cx="0" cy="0"/>
          <a:chOff x="0" y="0"/>
          <a:chExt cx="0" cy="0"/>
        </a:xfrm>
      </p:grpSpPr>
      <p:sp>
        <p:nvSpPr>
          <p:cNvPr id="3" name="TextBox 2"/>
          <p:cNvSpPr txBox="1"/>
          <p:nvPr/>
        </p:nvSpPr>
        <p:spPr>
          <a:xfrm>
            <a:off x="-1" y="1127089"/>
            <a:ext cx="12192001" cy="3539430"/>
          </a:xfrm>
          <a:prstGeom prst="rect">
            <a:avLst/>
          </a:prstGeom>
          <a:noFill/>
        </p:spPr>
        <p:txBody>
          <a:bodyPr wrap="square" rtlCol="0">
            <a:spAutoFit/>
          </a:bodyPr>
          <a:lstStyle/>
          <a:p>
            <a:pPr algn="ctr"/>
            <a:r>
              <a:rPr lang="en-GB" sz="2800" b="1" dirty="0" smtClean="0">
                <a:solidFill>
                  <a:schemeClr val="bg1"/>
                </a:solidFill>
                <a:latin typeface="Adobe Gothic Std B" panose="020B0800000000000000" pitchFamily="34" charset="-128"/>
                <a:ea typeface="Adobe Gothic Std B" panose="020B0800000000000000" pitchFamily="34" charset="-128"/>
              </a:rPr>
              <a:t>Everybody hates wrapping presents!* So a major UK supermarket chain wants you to design an automated Present Wrapping Machine.</a:t>
            </a:r>
          </a:p>
          <a:p>
            <a:pPr algn="ctr"/>
            <a:endParaRPr lang="en-GB" sz="2800" b="1" dirty="0">
              <a:solidFill>
                <a:schemeClr val="bg1"/>
              </a:solidFill>
              <a:latin typeface="Adobe Gothic Std B" panose="020B0800000000000000" pitchFamily="34" charset="-128"/>
              <a:ea typeface="Adobe Gothic Std B" panose="020B0800000000000000" pitchFamily="34" charset="-128"/>
            </a:endParaRPr>
          </a:p>
          <a:p>
            <a:pPr algn="ctr"/>
            <a:r>
              <a:rPr lang="en-GB" sz="2800" b="1" dirty="0" smtClean="0">
                <a:solidFill>
                  <a:schemeClr val="bg1"/>
                </a:solidFill>
                <a:latin typeface="Adobe Gothic Std B" panose="020B0800000000000000" pitchFamily="34" charset="-128"/>
                <a:ea typeface="Adobe Gothic Std B" panose="020B0800000000000000" pitchFamily="34" charset="-128"/>
              </a:rPr>
              <a:t>The machine must be able to wrap at least 600 presents an hour, add bows and gift tags and be eco friendly with the amount of wrapping paper it uses.</a:t>
            </a:r>
          </a:p>
          <a:p>
            <a:pPr algn="ctr"/>
            <a:endParaRPr lang="en-GB" sz="2800" b="1" dirty="0">
              <a:solidFill>
                <a:schemeClr val="bg1"/>
              </a:solidFill>
              <a:latin typeface="Adobe Gothic Std B" panose="020B0800000000000000" pitchFamily="34" charset="-128"/>
              <a:ea typeface="Adobe Gothic Std B" panose="020B0800000000000000" pitchFamily="34" charset="-128"/>
            </a:endParaRPr>
          </a:p>
          <a:p>
            <a:pPr algn="r"/>
            <a:r>
              <a:rPr lang="en-GB" sz="2800" b="1" dirty="0" smtClean="0">
                <a:solidFill>
                  <a:schemeClr val="bg1"/>
                </a:solidFill>
                <a:latin typeface="Adobe Gothic Std B" panose="020B0800000000000000" pitchFamily="34" charset="-128"/>
                <a:ea typeface="Adobe Gothic Std B" panose="020B0800000000000000" pitchFamily="34" charset="-128"/>
              </a:rPr>
              <a:t>*Well I do anyway!</a:t>
            </a:r>
            <a:endParaRPr lang="en-GB" sz="2800" b="1" dirty="0">
              <a:solidFill>
                <a:schemeClr val="bg1"/>
              </a:solidFill>
              <a:latin typeface="Adobe Gothic Std B" panose="020B0800000000000000" pitchFamily="34" charset="-128"/>
              <a:ea typeface="Adobe Gothic Std B" panose="020B0800000000000000" pitchFamily="34" charset="-128"/>
            </a:endParaRPr>
          </a:p>
        </p:txBody>
      </p:sp>
      <p:pic>
        <p:nvPicPr>
          <p:cNvPr id="2" name="Picture 1"/>
          <p:cNvPicPr>
            <a:picLocks noChangeAspect="1"/>
          </p:cNvPicPr>
          <p:nvPr/>
        </p:nvPicPr>
        <p:blipFill rotWithShape="1">
          <a:blip r:embed="rId2"/>
          <a:srcRect l="9052" t="9525" r="12285" b="9260"/>
          <a:stretch/>
        </p:blipFill>
        <p:spPr>
          <a:xfrm>
            <a:off x="9214716" y="4981902"/>
            <a:ext cx="2977284" cy="1876097"/>
          </a:xfrm>
          <a:prstGeom prst="rect">
            <a:avLst/>
          </a:prstGeom>
        </p:spPr>
      </p:pic>
      <p:sp>
        <p:nvSpPr>
          <p:cNvPr id="5" name="TextBox 4"/>
          <p:cNvSpPr txBox="1"/>
          <p:nvPr/>
        </p:nvSpPr>
        <p:spPr>
          <a:xfrm>
            <a:off x="493986" y="4666519"/>
            <a:ext cx="8077201" cy="830997"/>
          </a:xfrm>
          <a:prstGeom prst="rect">
            <a:avLst/>
          </a:prstGeom>
          <a:noFill/>
        </p:spPr>
        <p:txBody>
          <a:bodyPr wrap="square" rtlCol="0">
            <a:spAutoFit/>
          </a:bodyPr>
          <a:lstStyle/>
          <a:p>
            <a:pPr algn="ctr"/>
            <a:r>
              <a:rPr lang="en-GB" sz="2400" b="1" dirty="0" smtClean="0">
                <a:solidFill>
                  <a:schemeClr val="bg1"/>
                </a:solidFill>
                <a:latin typeface="Adobe Gothic Std B" panose="020B0800000000000000" pitchFamily="34" charset="-128"/>
                <a:ea typeface="Adobe Gothic Std B" panose="020B0800000000000000" pitchFamily="34" charset="-128"/>
              </a:rPr>
              <a:t>Draw a picture of your wrapping machine and label the key features showing how it works.</a:t>
            </a:r>
          </a:p>
        </p:txBody>
      </p:sp>
      <p:sp>
        <p:nvSpPr>
          <p:cNvPr id="6" name="TextBox 5"/>
          <p:cNvSpPr txBox="1"/>
          <p:nvPr/>
        </p:nvSpPr>
        <p:spPr>
          <a:xfrm>
            <a:off x="0" y="0"/>
            <a:ext cx="7850226" cy="769441"/>
          </a:xfrm>
          <a:prstGeom prst="rect">
            <a:avLst/>
          </a:prstGeom>
          <a:noFill/>
        </p:spPr>
        <p:txBody>
          <a:bodyPr wrap="none" rtlCol="0">
            <a:spAutoFit/>
          </a:bodyPr>
          <a:lstStyle/>
          <a:p>
            <a:pPr algn="ctr"/>
            <a:r>
              <a:rPr lang="en-GB" sz="4400" b="1" dirty="0" smtClean="0">
                <a:solidFill>
                  <a:schemeClr val="bg1"/>
                </a:solidFill>
                <a:latin typeface="Adobe Gothic Std B" panose="020B0800000000000000" pitchFamily="34" charset="-128"/>
                <a:ea typeface="Adobe Gothic Std B" panose="020B0800000000000000" pitchFamily="34" charset="-128"/>
              </a:rPr>
              <a:t>Wrapping Machine Challenge</a:t>
            </a:r>
            <a:endParaRPr lang="en-GB" sz="4400" b="1" dirty="0">
              <a:solidFill>
                <a:schemeClr val="bg1"/>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2173315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F1203"/>
        </a:solidFill>
        <a:effectLst/>
      </p:bgPr>
    </p:bg>
    <p:spTree>
      <p:nvGrpSpPr>
        <p:cNvPr id="1" name=""/>
        <p:cNvGrpSpPr/>
        <p:nvPr/>
      </p:nvGrpSpPr>
      <p:grpSpPr>
        <a:xfrm>
          <a:off x="0" y="0"/>
          <a:ext cx="0" cy="0"/>
          <a:chOff x="0" y="0"/>
          <a:chExt cx="0" cy="0"/>
        </a:xfrm>
      </p:grpSpPr>
      <p:sp>
        <p:nvSpPr>
          <p:cNvPr id="3" name="TextBox 2"/>
          <p:cNvSpPr txBox="1"/>
          <p:nvPr/>
        </p:nvSpPr>
        <p:spPr>
          <a:xfrm>
            <a:off x="-1" y="1127089"/>
            <a:ext cx="12192001" cy="3108543"/>
          </a:xfrm>
          <a:prstGeom prst="rect">
            <a:avLst/>
          </a:prstGeom>
          <a:noFill/>
        </p:spPr>
        <p:txBody>
          <a:bodyPr wrap="square" rtlCol="0">
            <a:spAutoFit/>
          </a:bodyPr>
          <a:lstStyle/>
          <a:p>
            <a:pPr algn="ctr"/>
            <a:r>
              <a:rPr lang="en-GB" sz="2800" b="1" dirty="0" smtClean="0">
                <a:solidFill>
                  <a:schemeClr val="bg1"/>
                </a:solidFill>
                <a:latin typeface="Adobe Gothic Std B" panose="020B0800000000000000" pitchFamily="34" charset="-128"/>
                <a:ea typeface="Adobe Gothic Std B" panose="020B0800000000000000" pitchFamily="34" charset="-128"/>
              </a:rPr>
              <a:t>Santa has decided that his current red suit with the white fur trim is out of fashion and no longer fit for the job he has to do. </a:t>
            </a:r>
          </a:p>
          <a:p>
            <a:pPr algn="ctr"/>
            <a:endParaRPr lang="en-GB" sz="2800" b="1" dirty="0">
              <a:solidFill>
                <a:schemeClr val="bg1"/>
              </a:solidFill>
              <a:latin typeface="Adobe Gothic Std B" panose="020B0800000000000000" pitchFamily="34" charset="-128"/>
              <a:ea typeface="Adobe Gothic Std B" panose="020B0800000000000000" pitchFamily="34" charset="-128"/>
            </a:endParaRPr>
          </a:p>
          <a:p>
            <a:pPr algn="ctr"/>
            <a:r>
              <a:rPr lang="en-GB" sz="2800" b="1" dirty="0" smtClean="0">
                <a:solidFill>
                  <a:schemeClr val="bg1"/>
                </a:solidFill>
                <a:latin typeface="Adobe Gothic Std B" panose="020B0800000000000000" pitchFamily="34" charset="-128"/>
                <a:ea typeface="Adobe Gothic Std B" panose="020B0800000000000000" pitchFamily="34" charset="-128"/>
              </a:rPr>
              <a:t>He has put out a plea for someone to design him a new, fashionable, fit for purpose, 21</a:t>
            </a:r>
            <a:r>
              <a:rPr lang="en-GB" sz="2800" b="1" baseline="30000" dirty="0" smtClean="0">
                <a:solidFill>
                  <a:schemeClr val="bg1"/>
                </a:solidFill>
                <a:latin typeface="Adobe Gothic Std B" panose="020B0800000000000000" pitchFamily="34" charset="-128"/>
                <a:ea typeface="Adobe Gothic Std B" panose="020B0800000000000000" pitchFamily="34" charset="-128"/>
              </a:rPr>
              <a:t>st</a:t>
            </a:r>
            <a:r>
              <a:rPr lang="en-GB" sz="2800" b="1" dirty="0" smtClean="0">
                <a:solidFill>
                  <a:schemeClr val="bg1"/>
                </a:solidFill>
                <a:latin typeface="Adobe Gothic Std B" panose="020B0800000000000000" pitchFamily="34" charset="-128"/>
                <a:ea typeface="Adobe Gothic Std B" panose="020B0800000000000000" pitchFamily="34" charset="-128"/>
              </a:rPr>
              <a:t> Century suit for him to wear on Christmas Eve. It needs to keep him warm, allow him up and down chimneys and be able to carry all the tools he needs for his long journey.</a:t>
            </a:r>
            <a:endParaRPr lang="en-GB" sz="2800" b="1" dirty="0">
              <a:solidFill>
                <a:schemeClr val="bg1"/>
              </a:solidFill>
              <a:latin typeface="Adobe Gothic Std B" panose="020B0800000000000000" pitchFamily="34" charset="-128"/>
              <a:ea typeface="Adobe Gothic Std B" panose="020B0800000000000000" pitchFamily="34" charset="-128"/>
            </a:endParaRPr>
          </a:p>
        </p:txBody>
      </p:sp>
      <p:pic>
        <p:nvPicPr>
          <p:cNvPr id="1026" name="Picture 2" descr="Santa Suit | Club Penguin Rewritten Wiki | Fand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8345" y="4873050"/>
            <a:ext cx="2293655" cy="1984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8070" y="4662232"/>
            <a:ext cx="8297918" cy="1938992"/>
          </a:xfrm>
          <a:prstGeom prst="rect">
            <a:avLst/>
          </a:prstGeom>
          <a:noFill/>
        </p:spPr>
        <p:txBody>
          <a:bodyPr wrap="square" rtlCol="0">
            <a:spAutoFit/>
          </a:bodyPr>
          <a:lstStyle/>
          <a:p>
            <a:pPr algn="ctr"/>
            <a:r>
              <a:rPr lang="en-GB" sz="2400" b="1" dirty="0" smtClean="0">
                <a:solidFill>
                  <a:schemeClr val="bg1"/>
                </a:solidFill>
                <a:latin typeface="Adobe Gothic Std B" panose="020B0800000000000000" pitchFamily="34" charset="-128"/>
                <a:ea typeface="Adobe Gothic Std B" panose="020B0800000000000000" pitchFamily="34" charset="-128"/>
              </a:rPr>
              <a:t>Draw a picture of your Santa suit design and label the key features of it. </a:t>
            </a:r>
            <a:endParaRPr lang="en-GB" sz="2400" b="1" dirty="0">
              <a:solidFill>
                <a:schemeClr val="bg1"/>
              </a:solidFill>
              <a:latin typeface="Adobe Gothic Std B" panose="020B0800000000000000" pitchFamily="34" charset="-128"/>
              <a:ea typeface="Adobe Gothic Std B" panose="020B0800000000000000" pitchFamily="34" charset="-128"/>
            </a:endParaRPr>
          </a:p>
          <a:p>
            <a:pPr algn="ctr"/>
            <a:endParaRPr lang="en-GB" sz="2400" b="1" dirty="0" smtClean="0">
              <a:solidFill>
                <a:schemeClr val="bg1"/>
              </a:solidFill>
              <a:latin typeface="Adobe Gothic Std B" panose="020B0800000000000000" pitchFamily="34" charset="-128"/>
              <a:ea typeface="Adobe Gothic Std B" panose="020B0800000000000000" pitchFamily="34" charset="-128"/>
            </a:endParaRPr>
          </a:p>
          <a:p>
            <a:pPr algn="ctr"/>
            <a:r>
              <a:rPr lang="en-GB" sz="2400" b="1" dirty="0" smtClean="0">
                <a:solidFill>
                  <a:schemeClr val="bg1"/>
                </a:solidFill>
                <a:latin typeface="Adobe Gothic Std B" panose="020B0800000000000000" pitchFamily="34" charset="-128"/>
                <a:ea typeface="Adobe Gothic Std B" panose="020B0800000000000000" pitchFamily="34" charset="-128"/>
              </a:rPr>
              <a:t>Think about how his suit can be fit for purpose and carry all the tools Santa needs.</a:t>
            </a:r>
          </a:p>
        </p:txBody>
      </p:sp>
      <p:sp>
        <p:nvSpPr>
          <p:cNvPr id="6" name="TextBox 5"/>
          <p:cNvSpPr txBox="1"/>
          <p:nvPr/>
        </p:nvSpPr>
        <p:spPr>
          <a:xfrm>
            <a:off x="0" y="0"/>
            <a:ext cx="5559535" cy="769441"/>
          </a:xfrm>
          <a:prstGeom prst="rect">
            <a:avLst/>
          </a:prstGeom>
          <a:noFill/>
        </p:spPr>
        <p:txBody>
          <a:bodyPr wrap="none" rtlCol="0">
            <a:spAutoFit/>
          </a:bodyPr>
          <a:lstStyle/>
          <a:p>
            <a:pPr algn="ctr"/>
            <a:r>
              <a:rPr lang="en-GB" sz="4400" b="1" dirty="0" smtClean="0">
                <a:solidFill>
                  <a:schemeClr val="bg1"/>
                </a:solidFill>
                <a:latin typeface="Adobe Gothic Std B" panose="020B0800000000000000" pitchFamily="34" charset="-128"/>
                <a:ea typeface="Adobe Gothic Std B" panose="020B0800000000000000" pitchFamily="34" charset="-128"/>
              </a:rPr>
              <a:t>Santa Suit Challenge</a:t>
            </a:r>
            <a:endParaRPr lang="en-GB" sz="4400" b="1" dirty="0">
              <a:solidFill>
                <a:schemeClr val="bg1"/>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432037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F1203"/>
        </a:solidFill>
        <a:effectLst/>
      </p:bgPr>
    </p:bg>
    <p:spTree>
      <p:nvGrpSpPr>
        <p:cNvPr id="1" name=""/>
        <p:cNvGrpSpPr/>
        <p:nvPr/>
      </p:nvGrpSpPr>
      <p:grpSpPr>
        <a:xfrm>
          <a:off x="0" y="0"/>
          <a:ext cx="0" cy="0"/>
          <a:chOff x="0" y="0"/>
          <a:chExt cx="0" cy="0"/>
        </a:xfrm>
      </p:grpSpPr>
      <p:sp>
        <p:nvSpPr>
          <p:cNvPr id="3" name="TextBox 2"/>
          <p:cNvSpPr txBox="1"/>
          <p:nvPr/>
        </p:nvSpPr>
        <p:spPr>
          <a:xfrm>
            <a:off x="-1" y="1127089"/>
            <a:ext cx="12192001" cy="2677656"/>
          </a:xfrm>
          <a:prstGeom prst="rect">
            <a:avLst/>
          </a:prstGeom>
          <a:noFill/>
        </p:spPr>
        <p:txBody>
          <a:bodyPr wrap="square" rtlCol="0">
            <a:spAutoFit/>
          </a:bodyPr>
          <a:lstStyle/>
          <a:p>
            <a:pPr algn="ctr"/>
            <a:r>
              <a:rPr lang="en-GB" sz="2800" b="1" dirty="0" smtClean="0">
                <a:solidFill>
                  <a:schemeClr val="bg1"/>
                </a:solidFill>
                <a:latin typeface="Adobe Gothic Std B" panose="020B0800000000000000" pitchFamily="34" charset="-128"/>
                <a:ea typeface="Adobe Gothic Std B" panose="020B0800000000000000" pitchFamily="34" charset="-128"/>
              </a:rPr>
              <a:t>There are so many things that we all have to remember to do at Christmas, and in between all the jobs we want to relax and have fun. </a:t>
            </a:r>
          </a:p>
          <a:p>
            <a:pPr algn="ctr"/>
            <a:endParaRPr lang="en-GB" sz="2800" b="1" dirty="0">
              <a:solidFill>
                <a:schemeClr val="bg1"/>
              </a:solidFill>
              <a:latin typeface="Adobe Gothic Std B" panose="020B0800000000000000" pitchFamily="34" charset="-128"/>
              <a:ea typeface="Adobe Gothic Std B" panose="020B0800000000000000" pitchFamily="34" charset="-128"/>
            </a:endParaRPr>
          </a:p>
          <a:p>
            <a:pPr algn="ctr"/>
            <a:r>
              <a:rPr lang="en-GB" sz="2800" b="1" dirty="0" smtClean="0">
                <a:solidFill>
                  <a:schemeClr val="bg1"/>
                </a:solidFill>
                <a:latin typeface="Adobe Gothic Std B" panose="020B0800000000000000" pitchFamily="34" charset="-128"/>
                <a:ea typeface="Adobe Gothic Std B" panose="020B0800000000000000" pitchFamily="34" charset="-128"/>
              </a:rPr>
              <a:t>The big mobile phone companies have decided they need a new Christmas App, or collection of Apps, that make this time of year easier for everyone.</a:t>
            </a:r>
            <a:endParaRPr lang="en-GB" sz="2800" b="1" dirty="0">
              <a:solidFill>
                <a:schemeClr val="bg1"/>
              </a:solidFill>
              <a:latin typeface="Adobe Gothic Std B" panose="020B0800000000000000" pitchFamily="34" charset="-128"/>
              <a:ea typeface="Adobe Gothic Std B" panose="020B0800000000000000" pitchFamily="34" charset="-128"/>
            </a:endParaRPr>
          </a:p>
        </p:txBody>
      </p:sp>
      <p:pic>
        <p:nvPicPr>
          <p:cNvPr id="2" name="Picture 1"/>
          <p:cNvPicPr>
            <a:picLocks noChangeAspect="1"/>
          </p:cNvPicPr>
          <p:nvPr/>
        </p:nvPicPr>
        <p:blipFill>
          <a:blip r:embed="rId2"/>
          <a:stretch>
            <a:fillRect/>
          </a:stretch>
        </p:blipFill>
        <p:spPr>
          <a:xfrm>
            <a:off x="9893768" y="3710151"/>
            <a:ext cx="2194094" cy="3072961"/>
          </a:xfrm>
          <a:prstGeom prst="rect">
            <a:avLst/>
          </a:prstGeom>
        </p:spPr>
      </p:pic>
      <p:sp>
        <p:nvSpPr>
          <p:cNvPr id="5" name="TextBox 4"/>
          <p:cNvSpPr txBox="1"/>
          <p:nvPr/>
        </p:nvSpPr>
        <p:spPr>
          <a:xfrm>
            <a:off x="756745" y="4324432"/>
            <a:ext cx="8077201" cy="1938992"/>
          </a:xfrm>
          <a:prstGeom prst="rect">
            <a:avLst/>
          </a:prstGeom>
          <a:noFill/>
        </p:spPr>
        <p:txBody>
          <a:bodyPr wrap="square" rtlCol="0">
            <a:spAutoFit/>
          </a:bodyPr>
          <a:lstStyle/>
          <a:p>
            <a:pPr algn="ctr"/>
            <a:r>
              <a:rPr lang="en-GB" sz="2400" b="1" dirty="0" smtClean="0">
                <a:solidFill>
                  <a:schemeClr val="bg1"/>
                </a:solidFill>
                <a:latin typeface="Adobe Gothic Std B" panose="020B0800000000000000" pitchFamily="34" charset="-128"/>
                <a:ea typeface="Adobe Gothic Std B" panose="020B0800000000000000" pitchFamily="34" charset="-128"/>
              </a:rPr>
              <a:t>Draw some screen shots of your Christmas App and label the key features of it. </a:t>
            </a:r>
            <a:endParaRPr lang="en-GB" sz="2400" b="1" dirty="0">
              <a:solidFill>
                <a:schemeClr val="bg1"/>
              </a:solidFill>
              <a:latin typeface="Adobe Gothic Std B" panose="020B0800000000000000" pitchFamily="34" charset="-128"/>
              <a:ea typeface="Adobe Gothic Std B" panose="020B0800000000000000" pitchFamily="34" charset="-128"/>
            </a:endParaRPr>
          </a:p>
          <a:p>
            <a:pPr algn="ctr"/>
            <a:endParaRPr lang="en-GB" sz="2400" b="1" dirty="0" smtClean="0">
              <a:solidFill>
                <a:schemeClr val="bg1"/>
              </a:solidFill>
              <a:latin typeface="Adobe Gothic Std B" panose="020B0800000000000000" pitchFamily="34" charset="-128"/>
              <a:ea typeface="Adobe Gothic Std B" panose="020B0800000000000000" pitchFamily="34" charset="-128"/>
            </a:endParaRPr>
          </a:p>
          <a:p>
            <a:pPr algn="ctr"/>
            <a:r>
              <a:rPr lang="en-GB" sz="2400" b="1" dirty="0" smtClean="0">
                <a:solidFill>
                  <a:schemeClr val="bg1"/>
                </a:solidFill>
                <a:latin typeface="Adobe Gothic Std B" panose="020B0800000000000000" pitchFamily="34" charset="-128"/>
                <a:ea typeface="Adobe Gothic Std B" panose="020B0800000000000000" pitchFamily="34" charset="-128"/>
              </a:rPr>
              <a:t>Think about what it is going to do and how it will be useful for people getting ready for Christmas.</a:t>
            </a:r>
          </a:p>
        </p:txBody>
      </p:sp>
      <p:sp>
        <p:nvSpPr>
          <p:cNvPr id="6" name="TextBox 5"/>
          <p:cNvSpPr txBox="1"/>
          <p:nvPr/>
        </p:nvSpPr>
        <p:spPr>
          <a:xfrm>
            <a:off x="-1" y="0"/>
            <a:ext cx="6704079" cy="769441"/>
          </a:xfrm>
          <a:prstGeom prst="rect">
            <a:avLst/>
          </a:prstGeom>
          <a:noFill/>
        </p:spPr>
        <p:txBody>
          <a:bodyPr wrap="none" rtlCol="0">
            <a:spAutoFit/>
          </a:bodyPr>
          <a:lstStyle/>
          <a:p>
            <a:pPr algn="ctr"/>
            <a:r>
              <a:rPr lang="en-GB" sz="4400" b="1" dirty="0" smtClean="0">
                <a:solidFill>
                  <a:schemeClr val="bg1"/>
                </a:solidFill>
                <a:latin typeface="Adobe Gothic Std B" panose="020B0800000000000000" pitchFamily="34" charset="-128"/>
                <a:ea typeface="Adobe Gothic Std B" panose="020B0800000000000000" pitchFamily="34" charset="-128"/>
              </a:rPr>
              <a:t>Christmas App Challenge</a:t>
            </a:r>
            <a:endParaRPr lang="en-GB" sz="4400" b="1" dirty="0">
              <a:solidFill>
                <a:schemeClr val="bg1"/>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1056854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F120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5417" l="10000" r="99333">
                        <a14:backgroundMark x1="61833" y1="63333" x2="61833" y2="63333"/>
                        <a14:backgroundMark x1="65083" y1="61167" x2="65083" y2="61167"/>
                        <a14:backgroundMark x1="73833" y1="63333" x2="73833" y2="63333"/>
                      </a14:backgroundRemoval>
                    </a14:imgEffect>
                  </a14:imgLayer>
                </a14:imgProps>
              </a:ext>
            </a:extLst>
          </a:blip>
          <a:srcRect l="11664" t="13418" r="2036" b="17358"/>
          <a:stretch/>
        </p:blipFill>
        <p:spPr>
          <a:xfrm>
            <a:off x="8385520" y="3804745"/>
            <a:ext cx="3806480" cy="3053255"/>
          </a:xfrm>
          <a:prstGeom prst="rect">
            <a:avLst/>
          </a:prstGeom>
        </p:spPr>
      </p:pic>
      <p:sp>
        <p:nvSpPr>
          <p:cNvPr id="5" name="TextBox 4"/>
          <p:cNvSpPr txBox="1"/>
          <p:nvPr/>
        </p:nvSpPr>
        <p:spPr>
          <a:xfrm>
            <a:off x="-1" y="1127089"/>
            <a:ext cx="12192001" cy="2677656"/>
          </a:xfrm>
          <a:prstGeom prst="rect">
            <a:avLst/>
          </a:prstGeom>
          <a:noFill/>
        </p:spPr>
        <p:txBody>
          <a:bodyPr wrap="square" rtlCol="0">
            <a:spAutoFit/>
          </a:bodyPr>
          <a:lstStyle/>
          <a:p>
            <a:pPr algn="ctr"/>
            <a:r>
              <a:rPr lang="en-GB" sz="2800" b="1" dirty="0" smtClean="0">
                <a:solidFill>
                  <a:schemeClr val="bg1"/>
                </a:solidFill>
                <a:latin typeface="Adobe Gothic Std B" panose="020B0800000000000000" pitchFamily="34" charset="-128"/>
                <a:ea typeface="Adobe Gothic Std B" panose="020B0800000000000000" pitchFamily="34" charset="-128"/>
              </a:rPr>
              <a:t>Over 24 hours on Christmas Eve Santa has to fly over 50 million miles to deliver over 1 million tonnes of presents to nearly 800 million children around the world.</a:t>
            </a:r>
          </a:p>
          <a:p>
            <a:pPr algn="ctr"/>
            <a:endParaRPr lang="en-GB" sz="2800" b="1" dirty="0">
              <a:solidFill>
                <a:schemeClr val="bg1"/>
              </a:solidFill>
              <a:latin typeface="Adobe Gothic Std B" panose="020B0800000000000000" pitchFamily="34" charset="-128"/>
              <a:ea typeface="Adobe Gothic Std B" panose="020B0800000000000000" pitchFamily="34" charset="-128"/>
            </a:endParaRPr>
          </a:p>
          <a:p>
            <a:pPr algn="ctr"/>
            <a:r>
              <a:rPr lang="en-GB" sz="2800" b="1" dirty="0" smtClean="0">
                <a:solidFill>
                  <a:schemeClr val="bg1"/>
                </a:solidFill>
                <a:latin typeface="Adobe Gothic Std B" panose="020B0800000000000000" pitchFamily="34" charset="-128"/>
                <a:ea typeface="Adobe Gothic Std B" panose="020B0800000000000000" pitchFamily="34" charset="-128"/>
              </a:rPr>
              <a:t>His reindeer have had to retire and Santa is in the market for a new hi-tech sleigh.  </a:t>
            </a:r>
            <a:endParaRPr lang="en-GB" sz="2800" b="1" dirty="0">
              <a:solidFill>
                <a:schemeClr val="bg1"/>
              </a:solidFill>
              <a:latin typeface="Adobe Gothic Std B" panose="020B0800000000000000" pitchFamily="34" charset="-128"/>
              <a:ea typeface="Adobe Gothic Std B" panose="020B0800000000000000" pitchFamily="34" charset="-128"/>
            </a:endParaRPr>
          </a:p>
        </p:txBody>
      </p:sp>
      <p:sp>
        <p:nvSpPr>
          <p:cNvPr id="6" name="TextBox 5"/>
          <p:cNvSpPr txBox="1"/>
          <p:nvPr/>
        </p:nvSpPr>
        <p:spPr>
          <a:xfrm>
            <a:off x="-1" y="4241899"/>
            <a:ext cx="8385521" cy="2616101"/>
          </a:xfrm>
          <a:prstGeom prst="rect">
            <a:avLst/>
          </a:prstGeom>
          <a:noFill/>
        </p:spPr>
        <p:txBody>
          <a:bodyPr wrap="square" rtlCol="0">
            <a:spAutoFit/>
          </a:bodyPr>
          <a:lstStyle/>
          <a:p>
            <a:pPr algn="ctr"/>
            <a:r>
              <a:rPr lang="en-GB" sz="2400" b="1" dirty="0" smtClean="0">
                <a:solidFill>
                  <a:schemeClr val="bg1"/>
                </a:solidFill>
                <a:latin typeface="Adobe Gothic Std B" panose="020B0800000000000000" pitchFamily="34" charset="-128"/>
                <a:ea typeface="Adobe Gothic Std B" panose="020B0800000000000000" pitchFamily="34" charset="-128"/>
              </a:rPr>
              <a:t>Your challenge is to design a new sleigh for Santa capable of flying at the edge of space, at speeds of up to 56,000 mph and holding over 1 tonne of presents!</a:t>
            </a:r>
          </a:p>
          <a:p>
            <a:pPr algn="ctr"/>
            <a:endParaRPr lang="en-GB" sz="2400" b="1" dirty="0">
              <a:solidFill>
                <a:schemeClr val="bg1"/>
              </a:solidFill>
              <a:latin typeface="Adobe Gothic Std B" panose="020B0800000000000000" pitchFamily="34" charset="-128"/>
              <a:ea typeface="Adobe Gothic Std B" panose="020B0800000000000000" pitchFamily="34" charset="-128"/>
            </a:endParaRPr>
          </a:p>
          <a:p>
            <a:pPr algn="ctr"/>
            <a:r>
              <a:rPr lang="en-GB" sz="2400" b="1" dirty="0" smtClean="0">
                <a:solidFill>
                  <a:schemeClr val="bg1"/>
                </a:solidFill>
                <a:latin typeface="Adobe Gothic Std B" panose="020B0800000000000000" pitchFamily="34" charset="-128"/>
                <a:ea typeface="Adobe Gothic Std B" panose="020B0800000000000000" pitchFamily="34" charset="-128"/>
              </a:rPr>
              <a:t>It also needs to look good.</a:t>
            </a:r>
          </a:p>
          <a:p>
            <a:pPr algn="ctr"/>
            <a:endParaRPr lang="en-GB" sz="2400" b="1" dirty="0">
              <a:solidFill>
                <a:schemeClr val="bg1"/>
              </a:solidFill>
              <a:latin typeface="Adobe Gothic Std B" panose="020B0800000000000000" pitchFamily="34" charset="-128"/>
              <a:ea typeface="Adobe Gothic Std B" panose="020B0800000000000000" pitchFamily="34" charset="-128"/>
            </a:endParaRPr>
          </a:p>
          <a:p>
            <a:pPr algn="ctr"/>
            <a:r>
              <a:rPr lang="en-GB" sz="2000" b="1" dirty="0" smtClean="0">
                <a:solidFill>
                  <a:schemeClr val="bg1"/>
                </a:solidFill>
                <a:latin typeface="Adobe Gothic Std B" panose="020B0800000000000000" pitchFamily="34" charset="-128"/>
                <a:ea typeface="Adobe Gothic Std B" panose="020B0800000000000000" pitchFamily="34" charset="-128"/>
              </a:rPr>
              <a:t>Produce a concept drawing and a labelled diagram of your design.</a:t>
            </a:r>
            <a:endParaRPr lang="en-GB" sz="2000" b="1" dirty="0">
              <a:solidFill>
                <a:schemeClr val="bg1"/>
              </a:solidFill>
              <a:latin typeface="Adobe Gothic Std B" panose="020B0800000000000000" pitchFamily="34" charset="-128"/>
              <a:ea typeface="Adobe Gothic Std B" panose="020B0800000000000000" pitchFamily="34" charset="-128"/>
            </a:endParaRPr>
          </a:p>
        </p:txBody>
      </p:sp>
      <p:sp>
        <p:nvSpPr>
          <p:cNvPr id="7" name="TextBox 6"/>
          <p:cNvSpPr txBox="1"/>
          <p:nvPr/>
        </p:nvSpPr>
        <p:spPr>
          <a:xfrm>
            <a:off x="-1" y="0"/>
            <a:ext cx="5830443" cy="769441"/>
          </a:xfrm>
          <a:prstGeom prst="rect">
            <a:avLst/>
          </a:prstGeom>
          <a:noFill/>
        </p:spPr>
        <p:txBody>
          <a:bodyPr wrap="none" rtlCol="0">
            <a:spAutoFit/>
          </a:bodyPr>
          <a:lstStyle/>
          <a:p>
            <a:pPr algn="ctr"/>
            <a:r>
              <a:rPr lang="en-GB" sz="4400" b="1" dirty="0" smtClean="0">
                <a:solidFill>
                  <a:schemeClr val="bg1"/>
                </a:solidFill>
                <a:latin typeface="Adobe Gothic Std B" panose="020B0800000000000000" pitchFamily="34" charset="-128"/>
                <a:ea typeface="Adobe Gothic Std B" panose="020B0800000000000000" pitchFamily="34" charset="-128"/>
              </a:rPr>
              <a:t>New Sleigh Challenge</a:t>
            </a:r>
            <a:endParaRPr lang="en-GB" sz="4400" b="1" dirty="0">
              <a:solidFill>
                <a:schemeClr val="bg1"/>
              </a:solidFill>
              <a:latin typeface="Adobe Gothic Std B" panose="020B0800000000000000" pitchFamily="34" charset="-128"/>
              <a:ea typeface="Adobe Gothic Std B" panose="020B0800000000000000" pitchFamily="34" charset="-128"/>
            </a:endParaRPr>
          </a:p>
        </p:txBody>
      </p:sp>
    </p:spTree>
    <p:extLst>
      <p:ext uri="{BB962C8B-B14F-4D97-AF65-F5344CB8AC3E}">
        <p14:creationId xmlns:p14="http://schemas.microsoft.com/office/powerpoint/2010/main" val="298590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663</Words>
  <Application>Microsoft Office PowerPoint</Application>
  <PresentationFormat>Widescreen</PresentationFormat>
  <Paragraphs>49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Adobe Gothic Std B</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Tyler</dc:creator>
  <cp:lastModifiedBy>Paul Tyler</cp:lastModifiedBy>
  <cp:revision>14</cp:revision>
  <dcterms:created xsi:type="dcterms:W3CDTF">2022-12-09T11:28:29Z</dcterms:created>
  <dcterms:modified xsi:type="dcterms:W3CDTF">2022-12-11T21:56:13Z</dcterms:modified>
</cp:coreProperties>
</file>