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64" r:id="rId5"/>
    <p:sldId id="279" r:id="rId6"/>
    <p:sldId id="266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736C-146A-426F-A26B-3F9B5D9141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E685-1C14-4E34-B936-E4755A81F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6E685-1C14-4E34-B936-E4755A81F4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9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13131"/>
                </a:solidFill>
                <a:effectLst/>
                <a:latin typeface="Diavlo"/>
              </a:rPr>
              <a:t>The engineering design process, by definition, is a series of steps that engineers use to find a solution to a problem. These steps include: defining the problem, brainstorming solutions, designing and building a prototype of the solution, testing the solution, and improving it.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6E685-1C14-4E34-B936-E4755A81F4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4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various versions of the engineering design process exist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May define and label these parts of the process slightly differently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Most include 5-8 steps, including some degree of thinking, planning, building, testing, and sharing as a part of this cycle. 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At the heart of it is the opportunity for students to engage in thinking and communication about a problem and potential solutions, then coming up with different designs to determine if that solution can work. Student engineers then build or create some object, process, or experience as a solution. The process is ongoing and may include the repeated movement back and forth between various steps.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not always have to be applied to strictly engineering</a:t>
            </a:r>
          </a:p>
        </p:txBody>
      </p:sp>
    </p:spTree>
    <p:extLst>
      <p:ext uri="{BB962C8B-B14F-4D97-AF65-F5344CB8AC3E}">
        <p14:creationId xmlns:p14="http://schemas.microsoft.com/office/powerpoint/2010/main" val="412248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A67A-A90E-4C32-BA0B-D0D3C12B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2C540-B001-4E44-BA18-2DB05F63B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8DB8-D907-41DA-9543-FD4A3EAF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F4A90-C3C9-41CD-B646-AA9A546F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9CD35-3095-4811-8A1D-E40AA052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9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06BF-D5A2-48DC-9C25-22DE3CB1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A4CAC-06E1-4FBD-85EA-CEA39EE1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0D7D-423C-4A8C-8BBF-F7073FDC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A0144-6483-4AF0-A934-4128608D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4275-841C-4C80-ABA3-3F185FB7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9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669E4-658D-4D65-B390-77C7733D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5BEA7-33CF-4534-8BAC-F5B742483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CF247-87A8-4FF1-AAC5-DE24A6EA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4FE4-D698-432E-A243-789A6C4F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848C-C469-4870-AF9D-A5AA3195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0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DD03-7F0C-4A84-B888-14DFE976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D527-830B-4494-A5EF-74DF3BED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02EB-4003-411C-B36A-7FFC3E70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CEDB-8773-403F-8BFF-46FEC576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1198-FB89-48F1-AF28-30E2E076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67CD-1457-4EA3-89FF-4C6EA86A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3097-D125-4DA7-B846-4D8B1AE66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84DC3-DBF1-4532-8D9D-1585832F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E726-BE18-4248-B366-E1D3D5CD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06E90-E300-40EC-AE3A-9EB37164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F8A9-92DA-4FBF-893D-B7B1E723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DDA8-8D72-4D13-A063-DA8B85F8D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A8ED4-88B3-4845-BF3E-BECDBF8F3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2F942-31B7-4AF3-82BE-A9076593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60DD2-E0D1-4CDD-9931-4B71AC65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7269E-2F61-4445-8519-BFBB9E01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CB1C-60F7-4F8C-8351-0153E41D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433E-2296-4C0E-AB06-1356796D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A25F4-A362-4929-AAE0-49D94755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40D2D-88F5-4DF5-9B6A-E9090D1F1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5BDBF-C68C-4355-A5F8-43CAE0527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05E03-A75E-427D-889B-BB3637B2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66E04-F68F-4B4D-ACF0-BA28D223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67037-912B-4FDF-960D-10CDC9B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AC59-23C8-4DD5-A810-607794E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E5158-AA4B-47E4-AF25-C0DC216B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9653E-CF0B-4EA6-A786-16E09EAC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0718D-2876-4452-8A19-568A555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0C21-467B-48F4-B832-1B4302B9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1A05E-B019-486C-9C2F-94DCB22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C045-4E99-453E-B507-3EF113E2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3C96-08BD-40B7-9EEF-B9C9BC14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2572-51F0-4759-9FB7-70758E76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A119A-8024-46C6-A32B-A62CF9181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3F62-9591-44BE-B51B-AB034DE4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31376-3FCE-47FF-B987-356E4DF2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76C92-0045-42AC-94A1-C7E85BB4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4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04E5-B35E-4317-9342-F41169A3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B6603-3342-484F-8788-6A62BAD70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AA71C-B7E7-4F2D-9EC1-9C1543DB6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7328E-3035-4CBB-B49F-59862ADA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A6CD1-5BCB-4956-8FFE-3E8838F0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49640-B494-4129-961B-5F45616C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CC0B3-E13E-4543-A063-4E44FDC5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A03C2-160D-4678-8F3D-606BE6FC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EFD4-FFF4-4209-AD8E-89C0C1B9C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E9F6-1F09-4956-A5DB-EBC0C87AA9E3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11AC-3833-46E1-B0FD-5B7335A7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2E60-41D1-4693-895A-C116E13F1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3DD8-05B7-4395-B350-00A3DD44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3006-8D82-4B7E-8715-A3B610086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Engineering Design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8CB76-BA48-466A-A145-27C5E9CA6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 the Primary </a:t>
            </a:r>
            <a:r>
              <a:rPr lang="en-GB" dirty="0" err="1"/>
              <a:t>Classroon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8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4936-727A-461D-9BA6-B345C0CB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96DE-0669-4E0F-BF97-49E555977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Rubik"/>
              </a:rPr>
              <a:t>A</a:t>
            </a:r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 cycle of thinking, working, and sharing that is used by engineers, inventors, and anyone </a:t>
            </a:r>
            <a:r>
              <a:rPr lang="en-GB" b="1" i="0" dirty="0">
                <a:solidFill>
                  <a:srgbClr val="000000"/>
                </a:solidFill>
                <a:effectLst/>
                <a:latin typeface="Rubik"/>
              </a:rPr>
              <a:t>looking to solve a problem.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Engaging in </a:t>
            </a:r>
            <a:r>
              <a:rPr lang="en-GB" b="1" i="0" dirty="0">
                <a:solidFill>
                  <a:srgbClr val="000000"/>
                </a:solidFill>
                <a:effectLst/>
                <a:latin typeface="Rubik"/>
              </a:rPr>
              <a:t>collaborative dialogue and creative thinking </a:t>
            </a:r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about problems and working to solve them.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Pupils will tap into their imaginations as they design </a:t>
            </a:r>
            <a:r>
              <a:rPr lang="en-GB" b="1" i="0" dirty="0">
                <a:solidFill>
                  <a:srgbClr val="000000"/>
                </a:solidFill>
                <a:effectLst/>
                <a:latin typeface="Rubik"/>
              </a:rPr>
              <a:t>items or processes</a:t>
            </a:r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 to help others.</a:t>
            </a:r>
          </a:p>
          <a:p>
            <a:r>
              <a:rPr lang="en-GB" dirty="0">
                <a:solidFill>
                  <a:srgbClr val="000000"/>
                </a:solidFill>
                <a:latin typeface="Rubik"/>
              </a:rPr>
              <a:t>Develops creativity, communication, collaborative </a:t>
            </a:r>
            <a:r>
              <a:rPr lang="en-GB" b="0" i="0" dirty="0">
                <a:solidFill>
                  <a:srgbClr val="000000"/>
                </a:solidFill>
                <a:effectLst/>
                <a:latin typeface="Rubik"/>
              </a:rPr>
              <a:t> skills while </a:t>
            </a:r>
            <a:r>
              <a:rPr lang="en-GB" b="1" i="0" dirty="0">
                <a:solidFill>
                  <a:srgbClr val="000000"/>
                </a:solidFill>
                <a:effectLst/>
                <a:latin typeface="Rubik"/>
              </a:rPr>
              <a:t>solving real-world problems.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00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C2DE45-DCC0-4157-90DA-7AFE9835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3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Image result for engineering design process"/>
          <p:cNvPicPr preferRelativeResize="0"/>
          <p:nvPr/>
        </p:nvPicPr>
        <p:blipFill rotWithShape="1">
          <a:blip r:embed="rId3"/>
          <a:stretch/>
        </p:blipFill>
        <p:spPr>
          <a:xfrm>
            <a:off x="2490131" y="643466"/>
            <a:ext cx="7211737" cy="557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 chart of the engineering design process steps">
            <a:extLst>
              <a:ext uri="{FF2B5EF4-FFF2-40B4-BE49-F238E27FC236}">
                <a16:creationId xmlns:a16="http://schemas.microsoft.com/office/drawing/2014/main" id="{FF334183-D01A-4F2A-8C42-5A5FBA76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0"/>
            <a:ext cx="681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l="3203" t="6407" r="1471" b="6665"/>
          <a:stretch/>
        </p:blipFill>
        <p:spPr>
          <a:xfrm>
            <a:off x="1543791" y="222662"/>
            <a:ext cx="9376301" cy="64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D06D2-CC55-424D-84DC-8317CCFC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33350"/>
            <a:ext cx="89439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3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258</Words>
  <Application>Microsoft Office PowerPoint</Application>
  <PresentationFormat>Widescreen</PresentationFormat>
  <Paragraphs>15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Diavlo</vt:lpstr>
      <vt:lpstr>Rubik</vt:lpstr>
      <vt:lpstr>Office Theme</vt:lpstr>
      <vt:lpstr>Engineering Design Process</vt:lpstr>
      <vt:lpstr>Engineering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Design Process</dc:title>
  <dc:creator>Kirsty Johnson</dc:creator>
  <cp:lastModifiedBy>Kirsty Johnson</cp:lastModifiedBy>
  <cp:revision>1</cp:revision>
  <dcterms:created xsi:type="dcterms:W3CDTF">2022-11-21T10:18:09Z</dcterms:created>
  <dcterms:modified xsi:type="dcterms:W3CDTF">2022-11-21T11:03:20Z</dcterms:modified>
</cp:coreProperties>
</file>