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6" r:id="rId2"/>
    <p:sldId id="258" r:id="rId3"/>
    <p:sldId id="384" r:id="rId4"/>
    <p:sldId id="369" r:id="rId5"/>
    <p:sldId id="257" r:id="rId6"/>
    <p:sldId id="279" r:id="rId7"/>
    <p:sldId id="277" r:id="rId8"/>
    <p:sldId id="377" r:id="rId9"/>
    <p:sldId id="362" r:id="rId10"/>
    <p:sldId id="367" r:id="rId11"/>
    <p:sldId id="378" r:id="rId12"/>
    <p:sldId id="368" r:id="rId13"/>
    <p:sldId id="371" r:id="rId14"/>
    <p:sldId id="380" r:id="rId15"/>
    <p:sldId id="379" r:id="rId16"/>
    <p:sldId id="381" r:id="rId17"/>
    <p:sldId id="374" r:id="rId18"/>
    <p:sldId id="375" r:id="rId19"/>
    <p:sldId id="3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7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6125C-F060-4EE4-8DD1-D2696CE11D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14E6921-BCE3-40A2-AADC-558E2F81BE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720F7D-9684-4E44-B9F7-74D67FC589EE}"/>
              </a:ext>
            </a:extLst>
          </p:cNvPr>
          <p:cNvSpPr>
            <a:spLocks noGrp="1"/>
          </p:cNvSpPr>
          <p:nvPr>
            <p:ph type="dt" sz="half" idx="10"/>
          </p:nvPr>
        </p:nvSpPr>
        <p:spPr/>
        <p:txBody>
          <a:bodyPr/>
          <a:lstStyle/>
          <a:p>
            <a:fld id="{31DAE3E4-448F-4430-A494-CE2FF7857D1A}" type="datetimeFigureOut">
              <a:rPr lang="en-GB" smtClean="0"/>
              <a:t>23/09/2019</a:t>
            </a:fld>
            <a:endParaRPr lang="en-GB"/>
          </a:p>
        </p:txBody>
      </p:sp>
      <p:sp>
        <p:nvSpPr>
          <p:cNvPr id="5" name="Footer Placeholder 4">
            <a:extLst>
              <a:ext uri="{FF2B5EF4-FFF2-40B4-BE49-F238E27FC236}">
                <a16:creationId xmlns:a16="http://schemas.microsoft.com/office/drawing/2014/main" id="{2403C28F-D749-484F-A236-553737E406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D5CCFA-38CC-4789-BACF-153DCD566D64}"/>
              </a:ext>
            </a:extLst>
          </p:cNvPr>
          <p:cNvSpPr>
            <a:spLocks noGrp="1"/>
          </p:cNvSpPr>
          <p:nvPr>
            <p:ph type="sldNum" sz="quarter" idx="12"/>
          </p:nvPr>
        </p:nvSpPr>
        <p:spPr/>
        <p:txBody>
          <a:bodyPr/>
          <a:lstStyle/>
          <a:p>
            <a:fld id="{FCC09CA1-618C-423D-A947-3EE36FB03C20}" type="slidenum">
              <a:rPr lang="en-GB" smtClean="0"/>
              <a:t>‹#›</a:t>
            </a:fld>
            <a:endParaRPr lang="en-GB"/>
          </a:p>
        </p:txBody>
      </p:sp>
    </p:spTree>
    <p:extLst>
      <p:ext uri="{BB962C8B-B14F-4D97-AF65-F5344CB8AC3E}">
        <p14:creationId xmlns:p14="http://schemas.microsoft.com/office/powerpoint/2010/main" val="2254706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EE47-1C80-4B9D-AD37-C525B7472E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AB33D43-973C-46EE-A594-CDA6C4EF22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094CDC-7C34-4B71-9068-03BF4BE792AC}"/>
              </a:ext>
            </a:extLst>
          </p:cNvPr>
          <p:cNvSpPr>
            <a:spLocks noGrp="1"/>
          </p:cNvSpPr>
          <p:nvPr>
            <p:ph type="dt" sz="half" idx="10"/>
          </p:nvPr>
        </p:nvSpPr>
        <p:spPr/>
        <p:txBody>
          <a:bodyPr/>
          <a:lstStyle/>
          <a:p>
            <a:fld id="{31DAE3E4-448F-4430-A494-CE2FF7857D1A}" type="datetimeFigureOut">
              <a:rPr lang="en-GB" smtClean="0"/>
              <a:t>23/09/2019</a:t>
            </a:fld>
            <a:endParaRPr lang="en-GB"/>
          </a:p>
        </p:txBody>
      </p:sp>
      <p:sp>
        <p:nvSpPr>
          <p:cNvPr id="5" name="Footer Placeholder 4">
            <a:extLst>
              <a:ext uri="{FF2B5EF4-FFF2-40B4-BE49-F238E27FC236}">
                <a16:creationId xmlns:a16="http://schemas.microsoft.com/office/drawing/2014/main" id="{6494FBE5-8DEB-4EE4-B945-B878982C66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73455D-EA14-4814-9B56-02FB79F1C9B8}"/>
              </a:ext>
            </a:extLst>
          </p:cNvPr>
          <p:cNvSpPr>
            <a:spLocks noGrp="1"/>
          </p:cNvSpPr>
          <p:nvPr>
            <p:ph type="sldNum" sz="quarter" idx="12"/>
          </p:nvPr>
        </p:nvSpPr>
        <p:spPr/>
        <p:txBody>
          <a:bodyPr/>
          <a:lstStyle/>
          <a:p>
            <a:fld id="{FCC09CA1-618C-423D-A947-3EE36FB03C20}" type="slidenum">
              <a:rPr lang="en-GB" smtClean="0"/>
              <a:t>‹#›</a:t>
            </a:fld>
            <a:endParaRPr lang="en-GB"/>
          </a:p>
        </p:txBody>
      </p:sp>
    </p:spTree>
    <p:extLst>
      <p:ext uri="{BB962C8B-B14F-4D97-AF65-F5344CB8AC3E}">
        <p14:creationId xmlns:p14="http://schemas.microsoft.com/office/powerpoint/2010/main" val="3022784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794F39-8074-4812-A4BC-892540FFF1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DB030D-4F2C-49AB-99FE-4539B6B87C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E79B98-658A-4309-B49A-3E3705000D61}"/>
              </a:ext>
            </a:extLst>
          </p:cNvPr>
          <p:cNvSpPr>
            <a:spLocks noGrp="1"/>
          </p:cNvSpPr>
          <p:nvPr>
            <p:ph type="dt" sz="half" idx="10"/>
          </p:nvPr>
        </p:nvSpPr>
        <p:spPr/>
        <p:txBody>
          <a:bodyPr/>
          <a:lstStyle/>
          <a:p>
            <a:fld id="{31DAE3E4-448F-4430-A494-CE2FF7857D1A}" type="datetimeFigureOut">
              <a:rPr lang="en-GB" smtClean="0"/>
              <a:t>23/09/2019</a:t>
            </a:fld>
            <a:endParaRPr lang="en-GB"/>
          </a:p>
        </p:txBody>
      </p:sp>
      <p:sp>
        <p:nvSpPr>
          <p:cNvPr id="5" name="Footer Placeholder 4">
            <a:extLst>
              <a:ext uri="{FF2B5EF4-FFF2-40B4-BE49-F238E27FC236}">
                <a16:creationId xmlns:a16="http://schemas.microsoft.com/office/drawing/2014/main" id="{12E536F9-7FB8-4DD1-B22F-7D9CE0FA6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5C8149-A39F-4F2D-B53F-040B85D15506}"/>
              </a:ext>
            </a:extLst>
          </p:cNvPr>
          <p:cNvSpPr>
            <a:spLocks noGrp="1"/>
          </p:cNvSpPr>
          <p:nvPr>
            <p:ph type="sldNum" sz="quarter" idx="12"/>
          </p:nvPr>
        </p:nvSpPr>
        <p:spPr/>
        <p:txBody>
          <a:bodyPr/>
          <a:lstStyle/>
          <a:p>
            <a:fld id="{FCC09CA1-618C-423D-A947-3EE36FB03C20}" type="slidenum">
              <a:rPr lang="en-GB" smtClean="0"/>
              <a:t>‹#›</a:t>
            </a:fld>
            <a:endParaRPr lang="en-GB"/>
          </a:p>
        </p:txBody>
      </p:sp>
    </p:spTree>
    <p:extLst>
      <p:ext uri="{BB962C8B-B14F-4D97-AF65-F5344CB8AC3E}">
        <p14:creationId xmlns:p14="http://schemas.microsoft.com/office/powerpoint/2010/main" val="60514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75A6B-D8BB-4253-834C-A39DDFC076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52FA37-41D5-46A9-8F66-502A2A33D2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4FE785-2A96-4559-AAE5-A3071486E873}"/>
              </a:ext>
            </a:extLst>
          </p:cNvPr>
          <p:cNvSpPr>
            <a:spLocks noGrp="1"/>
          </p:cNvSpPr>
          <p:nvPr>
            <p:ph type="dt" sz="half" idx="10"/>
          </p:nvPr>
        </p:nvSpPr>
        <p:spPr/>
        <p:txBody>
          <a:bodyPr/>
          <a:lstStyle/>
          <a:p>
            <a:fld id="{31DAE3E4-448F-4430-A494-CE2FF7857D1A}" type="datetimeFigureOut">
              <a:rPr lang="en-GB" smtClean="0"/>
              <a:t>23/09/2019</a:t>
            </a:fld>
            <a:endParaRPr lang="en-GB"/>
          </a:p>
        </p:txBody>
      </p:sp>
      <p:sp>
        <p:nvSpPr>
          <p:cNvPr id="5" name="Footer Placeholder 4">
            <a:extLst>
              <a:ext uri="{FF2B5EF4-FFF2-40B4-BE49-F238E27FC236}">
                <a16:creationId xmlns:a16="http://schemas.microsoft.com/office/drawing/2014/main" id="{A3BA0486-F200-400D-8466-EFE24C72A2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48462B-3B62-4C38-827C-FA0896C39722}"/>
              </a:ext>
            </a:extLst>
          </p:cNvPr>
          <p:cNvSpPr>
            <a:spLocks noGrp="1"/>
          </p:cNvSpPr>
          <p:nvPr>
            <p:ph type="sldNum" sz="quarter" idx="12"/>
          </p:nvPr>
        </p:nvSpPr>
        <p:spPr/>
        <p:txBody>
          <a:bodyPr/>
          <a:lstStyle/>
          <a:p>
            <a:fld id="{FCC09CA1-618C-423D-A947-3EE36FB03C20}" type="slidenum">
              <a:rPr lang="en-GB" smtClean="0"/>
              <a:t>‹#›</a:t>
            </a:fld>
            <a:endParaRPr lang="en-GB"/>
          </a:p>
        </p:txBody>
      </p:sp>
    </p:spTree>
    <p:extLst>
      <p:ext uri="{BB962C8B-B14F-4D97-AF65-F5344CB8AC3E}">
        <p14:creationId xmlns:p14="http://schemas.microsoft.com/office/powerpoint/2010/main" val="329468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F10E3-87C8-4EE4-AC83-D2F49CCDC0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DAD3F6-51CF-4BA4-9320-C3AD1F42DE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F2123E-F968-4185-BECD-4144AE2F6AA8}"/>
              </a:ext>
            </a:extLst>
          </p:cNvPr>
          <p:cNvSpPr>
            <a:spLocks noGrp="1"/>
          </p:cNvSpPr>
          <p:nvPr>
            <p:ph type="dt" sz="half" idx="10"/>
          </p:nvPr>
        </p:nvSpPr>
        <p:spPr/>
        <p:txBody>
          <a:bodyPr/>
          <a:lstStyle/>
          <a:p>
            <a:fld id="{31DAE3E4-448F-4430-A494-CE2FF7857D1A}" type="datetimeFigureOut">
              <a:rPr lang="en-GB" smtClean="0"/>
              <a:t>23/09/2019</a:t>
            </a:fld>
            <a:endParaRPr lang="en-GB"/>
          </a:p>
        </p:txBody>
      </p:sp>
      <p:sp>
        <p:nvSpPr>
          <p:cNvPr id="5" name="Footer Placeholder 4">
            <a:extLst>
              <a:ext uri="{FF2B5EF4-FFF2-40B4-BE49-F238E27FC236}">
                <a16:creationId xmlns:a16="http://schemas.microsoft.com/office/drawing/2014/main" id="{C1094002-E912-49EC-AAC9-C87574A5B7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E7F61E-D7BE-4BE4-8847-F6B29444C9D7}"/>
              </a:ext>
            </a:extLst>
          </p:cNvPr>
          <p:cNvSpPr>
            <a:spLocks noGrp="1"/>
          </p:cNvSpPr>
          <p:nvPr>
            <p:ph type="sldNum" sz="quarter" idx="12"/>
          </p:nvPr>
        </p:nvSpPr>
        <p:spPr/>
        <p:txBody>
          <a:bodyPr/>
          <a:lstStyle/>
          <a:p>
            <a:fld id="{FCC09CA1-618C-423D-A947-3EE36FB03C20}" type="slidenum">
              <a:rPr lang="en-GB" smtClean="0"/>
              <a:t>‹#›</a:t>
            </a:fld>
            <a:endParaRPr lang="en-GB"/>
          </a:p>
        </p:txBody>
      </p:sp>
    </p:spTree>
    <p:extLst>
      <p:ext uri="{BB962C8B-B14F-4D97-AF65-F5344CB8AC3E}">
        <p14:creationId xmlns:p14="http://schemas.microsoft.com/office/powerpoint/2010/main" val="133179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557D7-8AA4-4E65-B21D-79108E48A8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BD0F0B-E69D-4051-9F58-F0AA1A6A9B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4D8D722-57DE-4AE7-AFF5-0009DAE9FC5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494F52-C32F-40EC-BC7D-2BC2061C2551}"/>
              </a:ext>
            </a:extLst>
          </p:cNvPr>
          <p:cNvSpPr>
            <a:spLocks noGrp="1"/>
          </p:cNvSpPr>
          <p:nvPr>
            <p:ph type="dt" sz="half" idx="10"/>
          </p:nvPr>
        </p:nvSpPr>
        <p:spPr/>
        <p:txBody>
          <a:bodyPr/>
          <a:lstStyle/>
          <a:p>
            <a:fld id="{31DAE3E4-448F-4430-A494-CE2FF7857D1A}" type="datetimeFigureOut">
              <a:rPr lang="en-GB" smtClean="0"/>
              <a:t>23/09/2019</a:t>
            </a:fld>
            <a:endParaRPr lang="en-GB"/>
          </a:p>
        </p:txBody>
      </p:sp>
      <p:sp>
        <p:nvSpPr>
          <p:cNvPr id="6" name="Footer Placeholder 5">
            <a:extLst>
              <a:ext uri="{FF2B5EF4-FFF2-40B4-BE49-F238E27FC236}">
                <a16:creationId xmlns:a16="http://schemas.microsoft.com/office/drawing/2014/main" id="{6320C231-D820-4071-A2EF-04DA296166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0F9AA1-8ACB-45CB-BF65-10363278F37F}"/>
              </a:ext>
            </a:extLst>
          </p:cNvPr>
          <p:cNvSpPr>
            <a:spLocks noGrp="1"/>
          </p:cNvSpPr>
          <p:nvPr>
            <p:ph type="sldNum" sz="quarter" idx="12"/>
          </p:nvPr>
        </p:nvSpPr>
        <p:spPr/>
        <p:txBody>
          <a:bodyPr/>
          <a:lstStyle/>
          <a:p>
            <a:fld id="{FCC09CA1-618C-423D-A947-3EE36FB03C20}" type="slidenum">
              <a:rPr lang="en-GB" smtClean="0"/>
              <a:t>‹#›</a:t>
            </a:fld>
            <a:endParaRPr lang="en-GB"/>
          </a:p>
        </p:txBody>
      </p:sp>
    </p:spTree>
    <p:extLst>
      <p:ext uri="{BB962C8B-B14F-4D97-AF65-F5344CB8AC3E}">
        <p14:creationId xmlns:p14="http://schemas.microsoft.com/office/powerpoint/2010/main" val="163815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14A4E-DFDC-44B5-A1B8-36482D502AC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9CB46E-A3AF-491A-9527-C493EB9221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1E55A4-CEEA-4C62-BBF8-7733BFFFFEC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F887064-A02C-49F5-A0EB-D9D691D48D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94D872-9E23-4EBD-B4A9-A42101081C5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9A97D3E-4338-42CC-9174-54EB4666D8A3}"/>
              </a:ext>
            </a:extLst>
          </p:cNvPr>
          <p:cNvSpPr>
            <a:spLocks noGrp="1"/>
          </p:cNvSpPr>
          <p:nvPr>
            <p:ph type="dt" sz="half" idx="10"/>
          </p:nvPr>
        </p:nvSpPr>
        <p:spPr/>
        <p:txBody>
          <a:bodyPr/>
          <a:lstStyle/>
          <a:p>
            <a:fld id="{31DAE3E4-448F-4430-A494-CE2FF7857D1A}" type="datetimeFigureOut">
              <a:rPr lang="en-GB" smtClean="0"/>
              <a:t>23/09/2019</a:t>
            </a:fld>
            <a:endParaRPr lang="en-GB"/>
          </a:p>
        </p:txBody>
      </p:sp>
      <p:sp>
        <p:nvSpPr>
          <p:cNvPr id="8" name="Footer Placeholder 7">
            <a:extLst>
              <a:ext uri="{FF2B5EF4-FFF2-40B4-BE49-F238E27FC236}">
                <a16:creationId xmlns:a16="http://schemas.microsoft.com/office/drawing/2014/main" id="{E55DBEFC-5CD8-44B0-8F28-04F8DE26DB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9A0B28-4F45-4162-A669-0776A6D9EC26}"/>
              </a:ext>
            </a:extLst>
          </p:cNvPr>
          <p:cNvSpPr>
            <a:spLocks noGrp="1"/>
          </p:cNvSpPr>
          <p:nvPr>
            <p:ph type="sldNum" sz="quarter" idx="12"/>
          </p:nvPr>
        </p:nvSpPr>
        <p:spPr/>
        <p:txBody>
          <a:bodyPr/>
          <a:lstStyle/>
          <a:p>
            <a:fld id="{FCC09CA1-618C-423D-A947-3EE36FB03C20}" type="slidenum">
              <a:rPr lang="en-GB" smtClean="0"/>
              <a:t>‹#›</a:t>
            </a:fld>
            <a:endParaRPr lang="en-GB"/>
          </a:p>
        </p:txBody>
      </p:sp>
    </p:spTree>
    <p:extLst>
      <p:ext uri="{BB962C8B-B14F-4D97-AF65-F5344CB8AC3E}">
        <p14:creationId xmlns:p14="http://schemas.microsoft.com/office/powerpoint/2010/main" val="1933269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A5314-17C5-4875-8B82-81FC82D841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EE93B5-6270-4B97-8266-54E5B78016B7}"/>
              </a:ext>
            </a:extLst>
          </p:cNvPr>
          <p:cNvSpPr>
            <a:spLocks noGrp="1"/>
          </p:cNvSpPr>
          <p:nvPr>
            <p:ph type="dt" sz="half" idx="10"/>
          </p:nvPr>
        </p:nvSpPr>
        <p:spPr/>
        <p:txBody>
          <a:bodyPr/>
          <a:lstStyle/>
          <a:p>
            <a:fld id="{31DAE3E4-448F-4430-A494-CE2FF7857D1A}" type="datetimeFigureOut">
              <a:rPr lang="en-GB" smtClean="0"/>
              <a:t>23/09/2019</a:t>
            </a:fld>
            <a:endParaRPr lang="en-GB"/>
          </a:p>
        </p:txBody>
      </p:sp>
      <p:sp>
        <p:nvSpPr>
          <p:cNvPr id="4" name="Footer Placeholder 3">
            <a:extLst>
              <a:ext uri="{FF2B5EF4-FFF2-40B4-BE49-F238E27FC236}">
                <a16:creationId xmlns:a16="http://schemas.microsoft.com/office/drawing/2014/main" id="{140A92AA-F020-4E8C-9201-E43AA9C272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050C8CF-8EB8-4FE7-AEAE-46E14C53942B}"/>
              </a:ext>
            </a:extLst>
          </p:cNvPr>
          <p:cNvSpPr>
            <a:spLocks noGrp="1"/>
          </p:cNvSpPr>
          <p:nvPr>
            <p:ph type="sldNum" sz="quarter" idx="12"/>
          </p:nvPr>
        </p:nvSpPr>
        <p:spPr/>
        <p:txBody>
          <a:bodyPr/>
          <a:lstStyle/>
          <a:p>
            <a:fld id="{FCC09CA1-618C-423D-A947-3EE36FB03C20}" type="slidenum">
              <a:rPr lang="en-GB" smtClean="0"/>
              <a:t>‹#›</a:t>
            </a:fld>
            <a:endParaRPr lang="en-GB"/>
          </a:p>
        </p:txBody>
      </p:sp>
    </p:spTree>
    <p:extLst>
      <p:ext uri="{BB962C8B-B14F-4D97-AF65-F5344CB8AC3E}">
        <p14:creationId xmlns:p14="http://schemas.microsoft.com/office/powerpoint/2010/main" val="227200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0D32C3-9F2D-4547-A985-EA03C71CE01C}"/>
              </a:ext>
            </a:extLst>
          </p:cNvPr>
          <p:cNvSpPr>
            <a:spLocks noGrp="1"/>
          </p:cNvSpPr>
          <p:nvPr>
            <p:ph type="dt" sz="half" idx="10"/>
          </p:nvPr>
        </p:nvSpPr>
        <p:spPr/>
        <p:txBody>
          <a:bodyPr/>
          <a:lstStyle/>
          <a:p>
            <a:fld id="{31DAE3E4-448F-4430-A494-CE2FF7857D1A}" type="datetimeFigureOut">
              <a:rPr lang="en-GB" smtClean="0"/>
              <a:t>23/09/2019</a:t>
            </a:fld>
            <a:endParaRPr lang="en-GB"/>
          </a:p>
        </p:txBody>
      </p:sp>
      <p:sp>
        <p:nvSpPr>
          <p:cNvPr id="3" name="Footer Placeholder 2">
            <a:extLst>
              <a:ext uri="{FF2B5EF4-FFF2-40B4-BE49-F238E27FC236}">
                <a16:creationId xmlns:a16="http://schemas.microsoft.com/office/drawing/2014/main" id="{D7C76703-50CC-4250-9FFA-B854F288CF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8C2A5ED-A4F4-4EE0-8AE7-FA0F654505B3}"/>
              </a:ext>
            </a:extLst>
          </p:cNvPr>
          <p:cNvSpPr>
            <a:spLocks noGrp="1"/>
          </p:cNvSpPr>
          <p:nvPr>
            <p:ph type="sldNum" sz="quarter" idx="12"/>
          </p:nvPr>
        </p:nvSpPr>
        <p:spPr/>
        <p:txBody>
          <a:bodyPr/>
          <a:lstStyle/>
          <a:p>
            <a:fld id="{FCC09CA1-618C-423D-A947-3EE36FB03C20}" type="slidenum">
              <a:rPr lang="en-GB" smtClean="0"/>
              <a:t>‹#›</a:t>
            </a:fld>
            <a:endParaRPr lang="en-GB"/>
          </a:p>
        </p:txBody>
      </p:sp>
    </p:spTree>
    <p:extLst>
      <p:ext uri="{BB962C8B-B14F-4D97-AF65-F5344CB8AC3E}">
        <p14:creationId xmlns:p14="http://schemas.microsoft.com/office/powerpoint/2010/main" val="365886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2D020-2819-4BA6-8FEF-9853698511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58893E-5864-4C63-A424-DA4CA9D5B7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149890-2C61-4670-BD7A-B61DDBD1ED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D61DAF-00F8-428B-8A35-1A04F174CB5A}"/>
              </a:ext>
            </a:extLst>
          </p:cNvPr>
          <p:cNvSpPr>
            <a:spLocks noGrp="1"/>
          </p:cNvSpPr>
          <p:nvPr>
            <p:ph type="dt" sz="half" idx="10"/>
          </p:nvPr>
        </p:nvSpPr>
        <p:spPr/>
        <p:txBody>
          <a:bodyPr/>
          <a:lstStyle/>
          <a:p>
            <a:fld id="{31DAE3E4-448F-4430-A494-CE2FF7857D1A}" type="datetimeFigureOut">
              <a:rPr lang="en-GB" smtClean="0"/>
              <a:t>23/09/2019</a:t>
            </a:fld>
            <a:endParaRPr lang="en-GB"/>
          </a:p>
        </p:txBody>
      </p:sp>
      <p:sp>
        <p:nvSpPr>
          <p:cNvPr id="6" name="Footer Placeholder 5">
            <a:extLst>
              <a:ext uri="{FF2B5EF4-FFF2-40B4-BE49-F238E27FC236}">
                <a16:creationId xmlns:a16="http://schemas.microsoft.com/office/drawing/2014/main" id="{0F65D62C-CD3E-47E6-8591-9A608CCF6B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3A6F54-63A3-4DF1-BF23-256F63E6D16B}"/>
              </a:ext>
            </a:extLst>
          </p:cNvPr>
          <p:cNvSpPr>
            <a:spLocks noGrp="1"/>
          </p:cNvSpPr>
          <p:nvPr>
            <p:ph type="sldNum" sz="quarter" idx="12"/>
          </p:nvPr>
        </p:nvSpPr>
        <p:spPr/>
        <p:txBody>
          <a:bodyPr/>
          <a:lstStyle/>
          <a:p>
            <a:fld id="{FCC09CA1-618C-423D-A947-3EE36FB03C20}" type="slidenum">
              <a:rPr lang="en-GB" smtClean="0"/>
              <a:t>‹#›</a:t>
            </a:fld>
            <a:endParaRPr lang="en-GB"/>
          </a:p>
        </p:txBody>
      </p:sp>
    </p:spTree>
    <p:extLst>
      <p:ext uri="{BB962C8B-B14F-4D97-AF65-F5344CB8AC3E}">
        <p14:creationId xmlns:p14="http://schemas.microsoft.com/office/powerpoint/2010/main" val="2717483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270C-E6D6-46E4-822F-DBE4F9C179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F3DF0-2751-4DD0-9EAC-96AE567EA2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6E2C5F-1AE1-45E2-8265-BD74CFB455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30B221-4661-4C6A-81DC-96EB145CE19D}"/>
              </a:ext>
            </a:extLst>
          </p:cNvPr>
          <p:cNvSpPr>
            <a:spLocks noGrp="1"/>
          </p:cNvSpPr>
          <p:nvPr>
            <p:ph type="dt" sz="half" idx="10"/>
          </p:nvPr>
        </p:nvSpPr>
        <p:spPr/>
        <p:txBody>
          <a:bodyPr/>
          <a:lstStyle/>
          <a:p>
            <a:fld id="{31DAE3E4-448F-4430-A494-CE2FF7857D1A}" type="datetimeFigureOut">
              <a:rPr lang="en-GB" smtClean="0"/>
              <a:t>23/09/2019</a:t>
            </a:fld>
            <a:endParaRPr lang="en-GB"/>
          </a:p>
        </p:txBody>
      </p:sp>
      <p:sp>
        <p:nvSpPr>
          <p:cNvPr id="6" name="Footer Placeholder 5">
            <a:extLst>
              <a:ext uri="{FF2B5EF4-FFF2-40B4-BE49-F238E27FC236}">
                <a16:creationId xmlns:a16="http://schemas.microsoft.com/office/drawing/2014/main" id="{D0846B45-D45F-48DA-A93E-3C81288183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E6BE5-5C92-4EC9-9A0C-5ADED2A26880}"/>
              </a:ext>
            </a:extLst>
          </p:cNvPr>
          <p:cNvSpPr>
            <a:spLocks noGrp="1"/>
          </p:cNvSpPr>
          <p:nvPr>
            <p:ph type="sldNum" sz="quarter" idx="12"/>
          </p:nvPr>
        </p:nvSpPr>
        <p:spPr/>
        <p:txBody>
          <a:bodyPr/>
          <a:lstStyle/>
          <a:p>
            <a:fld id="{FCC09CA1-618C-423D-A947-3EE36FB03C20}" type="slidenum">
              <a:rPr lang="en-GB" smtClean="0"/>
              <a:t>‹#›</a:t>
            </a:fld>
            <a:endParaRPr lang="en-GB"/>
          </a:p>
        </p:txBody>
      </p:sp>
    </p:spTree>
    <p:extLst>
      <p:ext uri="{BB962C8B-B14F-4D97-AF65-F5344CB8AC3E}">
        <p14:creationId xmlns:p14="http://schemas.microsoft.com/office/powerpoint/2010/main" val="44989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F61EFF-9EAD-4FEC-ABD3-3C59527873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AE35BB-F011-475A-827C-08957677E3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B97E21-5259-4004-A258-CE290715B0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AE3E4-448F-4430-A494-CE2FF7857D1A}" type="datetimeFigureOut">
              <a:rPr lang="en-GB" smtClean="0"/>
              <a:t>23/09/2019</a:t>
            </a:fld>
            <a:endParaRPr lang="en-GB"/>
          </a:p>
        </p:txBody>
      </p:sp>
      <p:sp>
        <p:nvSpPr>
          <p:cNvPr id="5" name="Footer Placeholder 4">
            <a:extLst>
              <a:ext uri="{FF2B5EF4-FFF2-40B4-BE49-F238E27FC236}">
                <a16:creationId xmlns:a16="http://schemas.microsoft.com/office/drawing/2014/main" id="{747C331E-878A-406F-A3F3-9DA332508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2CF9D5-C544-4C30-93A2-5C11B282D2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C09CA1-618C-423D-A947-3EE36FB03C20}" type="slidenum">
              <a:rPr lang="en-GB" smtClean="0"/>
              <a:t>‹#›</a:t>
            </a:fld>
            <a:endParaRPr lang="en-GB"/>
          </a:p>
        </p:txBody>
      </p:sp>
    </p:spTree>
    <p:extLst>
      <p:ext uri="{BB962C8B-B14F-4D97-AF65-F5344CB8AC3E}">
        <p14:creationId xmlns:p14="http://schemas.microsoft.com/office/powerpoint/2010/main" val="4042552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no-ads-youtube.com/video/wildfilmsindia/villagers-collecting-water-from-bore-well-using-a-pulley-in-uttar-pradesh?v=HDzbKfVQKa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Teacher notes</a:t>
            </a:r>
          </a:p>
        </p:txBody>
      </p:sp>
      <p:sp>
        <p:nvSpPr>
          <p:cNvPr id="6" name="Content Placeholder 5"/>
          <p:cNvSpPr>
            <a:spLocks noGrp="1"/>
          </p:cNvSpPr>
          <p:nvPr>
            <p:ph idx="1"/>
          </p:nvPr>
        </p:nvSpPr>
        <p:spPr>
          <a:xfrm>
            <a:off x="838200" y="1467292"/>
            <a:ext cx="7273413" cy="5166199"/>
          </a:xfrm>
        </p:spPr>
        <p:txBody>
          <a:bodyPr>
            <a:normAutofit fontScale="85000" lnSpcReduction="20000"/>
          </a:bodyPr>
          <a:lstStyle/>
          <a:p>
            <a:r>
              <a:rPr lang="en-GB" dirty="0"/>
              <a:t>You will probably need to demonstrate how to connect (lash) pens together using elastic bands in a figure of 8 to create the structure, and how to balance a pen on top to wind the string up and down.</a:t>
            </a:r>
          </a:p>
          <a:p>
            <a:r>
              <a:rPr lang="en-GB" dirty="0"/>
              <a:t>The structure will need to be taped firmly on to the top of the stool.</a:t>
            </a:r>
          </a:p>
          <a:p>
            <a:r>
              <a:rPr lang="en-GB" dirty="0"/>
              <a:t>The engineering and problem solving challenge here comes from observing that the pen holding the string keeps falling off and coming up with ways to secure it, as well as engineering a more sophisticated winding mechanism e.g. a wheel or handle on one or both ends of the pen.  </a:t>
            </a:r>
            <a:r>
              <a:rPr lang="en-GB" b="1" dirty="0"/>
              <a:t>It is not just building the design in </a:t>
            </a:r>
            <a:r>
              <a:rPr lang="en-GB" b="1"/>
              <a:t>the photo.</a:t>
            </a:r>
            <a:endParaRPr lang="en-GB" b="1" dirty="0"/>
          </a:p>
          <a:p>
            <a:r>
              <a:rPr lang="en-GB" dirty="0"/>
              <a:t>Some groups also included ways to secure the string to hold the drawbridge up, or used two strings like the two chains in the PowerPoint drawbridge photo.</a:t>
            </a:r>
          </a:p>
          <a:p>
            <a:r>
              <a:rPr lang="en-GB" dirty="0"/>
              <a:t>Card – half the top of a pizza box works well</a:t>
            </a:r>
          </a:p>
          <a:p>
            <a:pPr marL="0" indent="0">
              <a:buNone/>
            </a:pPr>
            <a:endParaRPr lang="en-GB" dirty="0"/>
          </a:p>
        </p:txBody>
      </p:sp>
      <p:pic>
        <p:nvPicPr>
          <p:cNvPr id="7" name="Picture 6">
            <a:extLst>
              <a:ext uri="{FF2B5EF4-FFF2-40B4-BE49-F238E27FC236}">
                <a16:creationId xmlns:a16="http://schemas.microsoft.com/office/drawing/2014/main" id="{D41829F7-070B-46FD-B2B7-74FCC2D7B3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335" y="248736"/>
            <a:ext cx="3586498" cy="6384756"/>
          </a:xfrm>
          <a:prstGeom prst="rect">
            <a:avLst/>
          </a:prstGeom>
        </p:spPr>
      </p:pic>
    </p:spTree>
    <p:extLst>
      <p:ext uri="{BB962C8B-B14F-4D97-AF65-F5344CB8AC3E}">
        <p14:creationId xmlns:p14="http://schemas.microsoft.com/office/powerpoint/2010/main" val="4028630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E4FF-A922-423A-BA9A-74656F41B418}"/>
              </a:ext>
            </a:extLst>
          </p:cNvPr>
          <p:cNvSpPr>
            <a:spLocks noGrp="1"/>
          </p:cNvSpPr>
          <p:nvPr>
            <p:ph type="title"/>
          </p:nvPr>
        </p:nvSpPr>
        <p:spPr/>
        <p:txBody>
          <a:bodyPr/>
          <a:lstStyle/>
          <a:p>
            <a:r>
              <a:rPr lang="en-GB" dirty="0"/>
              <a:t>Evaluation</a:t>
            </a:r>
          </a:p>
        </p:txBody>
      </p:sp>
      <p:sp>
        <p:nvSpPr>
          <p:cNvPr id="3" name="Content Placeholder 2">
            <a:extLst>
              <a:ext uri="{FF2B5EF4-FFF2-40B4-BE49-F238E27FC236}">
                <a16:creationId xmlns:a16="http://schemas.microsoft.com/office/drawing/2014/main" id="{88B2908B-33C6-42FC-B469-0C00E12FF524}"/>
              </a:ext>
            </a:extLst>
          </p:cNvPr>
          <p:cNvSpPr>
            <a:spLocks noGrp="1"/>
          </p:cNvSpPr>
          <p:nvPr>
            <p:ph idx="1"/>
          </p:nvPr>
        </p:nvSpPr>
        <p:spPr/>
        <p:txBody>
          <a:bodyPr/>
          <a:lstStyle/>
          <a:p>
            <a:r>
              <a:rPr lang="en-GB" dirty="0"/>
              <a:t>Discuss how your team approached the STEM challenge today  </a:t>
            </a:r>
          </a:p>
          <a:p>
            <a:pPr lvl="1"/>
            <a:r>
              <a:rPr lang="en-GB" dirty="0"/>
              <a:t>What did you learn today?</a:t>
            </a:r>
          </a:p>
          <a:p>
            <a:pPr lvl="1"/>
            <a:r>
              <a:rPr lang="en-GB" dirty="0"/>
              <a:t>Which STEM skills did you develop?</a:t>
            </a:r>
          </a:p>
          <a:p>
            <a:pPr marL="0" indent="0">
              <a:buNone/>
            </a:pPr>
            <a:endParaRPr lang="en-GB" dirty="0"/>
          </a:p>
          <a:p>
            <a:r>
              <a:rPr lang="en-GB" dirty="0"/>
              <a:t>How could you improve your design?</a:t>
            </a:r>
          </a:p>
          <a:p>
            <a:endParaRPr lang="en-GB" dirty="0"/>
          </a:p>
          <a:p>
            <a:r>
              <a:rPr lang="en-GB" dirty="0"/>
              <a:t>Can you think of another similar STEM challenge you could set yourself to try at home?</a:t>
            </a:r>
          </a:p>
        </p:txBody>
      </p:sp>
    </p:spTree>
    <p:extLst>
      <p:ext uri="{BB962C8B-B14F-4D97-AF65-F5344CB8AC3E}">
        <p14:creationId xmlns:p14="http://schemas.microsoft.com/office/powerpoint/2010/main" val="452258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70C86E-6AAB-49DE-ABB0-633B2262CBEE}"/>
              </a:ext>
            </a:extLst>
          </p:cNvPr>
          <p:cNvSpPr>
            <a:spLocks noGrp="1"/>
          </p:cNvSpPr>
          <p:nvPr>
            <p:ph type="subTitle" idx="1"/>
          </p:nvPr>
        </p:nvSpPr>
        <p:spPr>
          <a:xfrm>
            <a:off x="1438507" y="635813"/>
            <a:ext cx="9314985" cy="5140519"/>
          </a:xfrm>
        </p:spPr>
        <p:txBody>
          <a:bodyPr>
            <a:noAutofit/>
          </a:bodyPr>
          <a:lstStyle/>
          <a:p>
            <a:r>
              <a:rPr lang="en-GB" sz="6600" dirty="0"/>
              <a:t>STEM Challenge Project</a:t>
            </a:r>
          </a:p>
          <a:p>
            <a:endParaRPr lang="en-GB" sz="4000" dirty="0"/>
          </a:p>
          <a:p>
            <a:endParaRPr lang="en-GB" sz="4000" dirty="0"/>
          </a:p>
          <a:p>
            <a:endParaRPr lang="en-GB" sz="4000" dirty="0"/>
          </a:p>
          <a:p>
            <a:r>
              <a:rPr lang="en-GB" sz="5400" dirty="0"/>
              <a:t>Build a well</a:t>
            </a:r>
          </a:p>
          <a:p>
            <a:r>
              <a:rPr lang="en-GB" sz="5400" dirty="0"/>
              <a:t>challenge</a:t>
            </a:r>
          </a:p>
          <a:p>
            <a:endParaRPr lang="en-GB" sz="4000" dirty="0"/>
          </a:p>
          <a:p>
            <a:r>
              <a:rPr lang="en-GB" sz="4000" dirty="0"/>
              <a:t>Winding mechanisms part 2</a:t>
            </a:r>
          </a:p>
        </p:txBody>
      </p:sp>
      <p:pic>
        <p:nvPicPr>
          <p:cNvPr id="4" name="Picture 2" descr="Image result for medieval well">
            <a:extLst>
              <a:ext uri="{FF2B5EF4-FFF2-40B4-BE49-F238E27FC236}">
                <a16:creationId xmlns:a16="http://schemas.microsoft.com/office/drawing/2014/main" id="{F5BDA420-8C7E-4A9E-A30F-BFC71262D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407" y="2611603"/>
            <a:ext cx="3100756" cy="361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389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36F43-7C37-433A-9F72-A39DB62CED3B}"/>
              </a:ext>
            </a:extLst>
          </p:cNvPr>
          <p:cNvSpPr>
            <a:spLocks noGrp="1"/>
          </p:cNvSpPr>
          <p:nvPr>
            <p:ph type="title"/>
          </p:nvPr>
        </p:nvSpPr>
        <p:spPr/>
        <p:txBody>
          <a:bodyPr/>
          <a:lstStyle/>
          <a:p>
            <a:r>
              <a:rPr lang="en-GB" dirty="0"/>
              <a:t>Learning Intentions</a:t>
            </a:r>
          </a:p>
        </p:txBody>
      </p:sp>
      <p:sp>
        <p:nvSpPr>
          <p:cNvPr id="3" name="Content Placeholder 2">
            <a:extLst>
              <a:ext uri="{FF2B5EF4-FFF2-40B4-BE49-F238E27FC236}">
                <a16:creationId xmlns:a16="http://schemas.microsoft.com/office/drawing/2014/main" id="{762FA72A-50C9-41AF-A2DC-68D193CC6C9F}"/>
              </a:ext>
            </a:extLst>
          </p:cNvPr>
          <p:cNvSpPr>
            <a:spLocks noGrp="1"/>
          </p:cNvSpPr>
          <p:nvPr>
            <p:ph idx="1"/>
          </p:nvPr>
        </p:nvSpPr>
        <p:spPr/>
        <p:txBody>
          <a:bodyPr>
            <a:normAutofit/>
          </a:bodyPr>
          <a:lstStyle/>
          <a:p>
            <a:r>
              <a:rPr lang="en-GB" dirty="0"/>
              <a:t>To build up our </a:t>
            </a:r>
            <a:r>
              <a:rPr lang="en-GB" b="1" dirty="0"/>
              <a:t>STEM skills</a:t>
            </a:r>
            <a:r>
              <a:rPr lang="en-GB" dirty="0"/>
              <a:t>:</a:t>
            </a:r>
          </a:p>
          <a:p>
            <a:pPr lvl="1"/>
            <a:r>
              <a:rPr lang="en-GB" dirty="0"/>
              <a:t>Teamwork</a:t>
            </a:r>
          </a:p>
          <a:p>
            <a:pPr lvl="1"/>
            <a:r>
              <a:rPr lang="en-GB" dirty="0"/>
              <a:t>Communication</a:t>
            </a:r>
          </a:p>
          <a:p>
            <a:pPr lvl="1"/>
            <a:r>
              <a:rPr lang="en-GB" dirty="0"/>
              <a:t>Creativity</a:t>
            </a:r>
          </a:p>
          <a:p>
            <a:pPr lvl="1"/>
            <a:r>
              <a:rPr lang="en-GB" dirty="0"/>
              <a:t>Critical Thinking</a:t>
            </a:r>
          </a:p>
          <a:p>
            <a:pPr lvl="1"/>
            <a:r>
              <a:rPr lang="en-GB" dirty="0"/>
              <a:t>Resilience</a:t>
            </a:r>
          </a:p>
          <a:p>
            <a:pPr marL="0" indent="0">
              <a:buNone/>
            </a:pPr>
            <a:endParaRPr lang="en-GB" dirty="0"/>
          </a:p>
          <a:p>
            <a:r>
              <a:rPr lang="en-GB" dirty="0"/>
              <a:t>To use the </a:t>
            </a:r>
            <a:r>
              <a:rPr lang="en-GB" b="1" dirty="0"/>
              <a:t>engineering design process </a:t>
            </a:r>
            <a:r>
              <a:rPr lang="en-GB" dirty="0"/>
              <a:t>to solve a problem</a:t>
            </a:r>
          </a:p>
          <a:p>
            <a:pPr marL="0" indent="0">
              <a:buNone/>
            </a:pPr>
            <a:endParaRPr lang="en-GB" dirty="0"/>
          </a:p>
        </p:txBody>
      </p:sp>
    </p:spTree>
    <p:extLst>
      <p:ext uri="{BB962C8B-B14F-4D97-AF65-F5344CB8AC3E}">
        <p14:creationId xmlns:p14="http://schemas.microsoft.com/office/powerpoint/2010/main" val="414457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552AF-048D-4C7D-84DD-AF7BECD9BDE5}"/>
              </a:ext>
            </a:extLst>
          </p:cNvPr>
          <p:cNvSpPr>
            <a:spLocks noGrp="1"/>
          </p:cNvSpPr>
          <p:nvPr>
            <p:ph type="title"/>
          </p:nvPr>
        </p:nvSpPr>
        <p:spPr/>
        <p:txBody>
          <a:bodyPr/>
          <a:lstStyle/>
          <a:p>
            <a:r>
              <a:rPr lang="en-GB" dirty="0"/>
              <a:t>What did we learn last lesson?</a:t>
            </a:r>
          </a:p>
        </p:txBody>
      </p:sp>
      <p:sp>
        <p:nvSpPr>
          <p:cNvPr id="3" name="Content Placeholder 2">
            <a:extLst>
              <a:ext uri="{FF2B5EF4-FFF2-40B4-BE49-F238E27FC236}">
                <a16:creationId xmlns:a16="http://schemas.microsoft.com/office/drawing/2014/main" id="{8CF7D558-FCC3-4111-9F65-7CEA1EF0BA17}"/>
              </a:ext>
            </a:extLst>
          </p:cNvPr>
          <p:cNvSpPr>
            <a:spLocks noGrp="1"/>
          </p:cNvSpPr>
          <p:nvPr>
            <p:ph idx="1"/>
          </p:nvPr>
        </p:nvSpPr>
        <p:spPr/>
        <p:txBody>
          <a:bodyPr/>
          <a:lstStyle/>
          <a:p>
            <a:endParaRPr lang="en-GB" dirty="0"/>
          </a:p>
          <a:p>
            <a:r>
              <a:rPr lang="en-GB" dirty="0"/>
              <a:t>How did other groups tackle the STEM challenge?</a:t>
            </a:r>
          </a:p>
          <a:p>
            <a:pPr marL="0" indent="0">
              <a:buNone/>
            </a:pPr>
            <a:endParaRPr lang="en-GB" dirty="0"/>
          </a:p>
          <a:p>
            <a:r>
              <a:rPr lang="en-GB" dirty="0"/>
              <a:t>Which ideas did you see that were successful?</a:t>
            </a:r>
          </a:p>
          <a:p>
            <a:endParaRPr lang="en-GB" dirty="0"/>
          </a:p>
          <a:p>
            <a:r>
              <a:rPr lang="en-GB" dirty="0"/>
              <a:t>What did you see that hadn’t worked, or that you wouldn’t use?</a:t>
            </a:r>
          </a:p>
        </p:txBody>
      </p:sp>
      <p:pic>
        <p:nvPicPr>
          <p:cNvPr id="6" name="Picture 6" descr="Image result for critical thinking">
            <a:extLst>
              <a:ext uri="{FF2B5EF4-FFF2-40B4-BE49-F238E27FC236}">
                <a16:creationId xmlns:a16="http://schemas.microsoft.com/office/drawing/2014/main" id="{3570C91E-54B0-4123-9D1B-A6998C5B22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04" r="17999"/>
          <a:stretch/>
        </p:blipFill>
        <p:spPr bwMode="auto">
          <a:xfrm>
            <a:off x="9023375" y="82038"/>
            <a:ext cx="3168625" cy="1862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860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9DB8-D6D2-45EE-B840-B11BBB62A69E}"/>
              </a:ext>
            </a:extLst>
          </p:cNvPr>
          <p:cNvSpPr>
            <a:spLocks noGrp="1"/>
          </p:cNvSpPr>
          <p:nvPr>
            <p:ph type="title"/>
          </p:nvPr>
        </p:nvSpPr>
        <p:spPr/>
        <p:txBody>
          <a:bodyPr/>
          <a:lstStyle/>
          <a:p>
            <a:r>
              <a:rPr lang="en-GB" dirty="0"/>
              <a:t>Well</a:t>
            </a:r>
          </a:p>
        </p:txBody>
      </p:sp>
      <p:sp>
        <p:nvSpPr>
          <p:cNvPr id="3" name="Content Placeholder 2">
            <a:extLst>
              <a:ext uri="{FF2B5EF4-FFF2-40B4-BE49-F238E27FC236}">
                <a16:creationId xmlns:a16="http://schemas.microsoft.com/office/drawing/2014/main" id="{9A3972A9-796D-4A7B-B32C-A9BA15F8146F}"/>
              </a:ext>
            </a:extLst>
          </p:cNvPr>
          <p:cNvSpPr>
            <a:spLocks noGrp="1"/>
          </p:cNvSpPr>
          <p:nvPr>
            <p:ph idx="1"/>
          </p:nvPr>
        </p:nvSpPr>
        <p:spPr/>
        <p:txBody>
          <a:bodyPr/>
          <a:lstStyle/>
          <a:p>
            <a:r>
              <a:rPr lang="en-GB" dirty="0">
                <a:hlinkClick r:id="rId2"/>
              </a:rPr>
              <a:t>http://no-ads-youtube.com/video/wildfilmsindia/villagers-collecting-water-from-bore-well-using-a-pulley-in-uttar-pradesh?v=HDzbKfVQKa4</a:t>
            </a:r>
            <a:r>
              <a:rPr lang="en-GB" dirty="0"/>
              <a:t> 1 min</a:t>
            </a:r>
          </a:p>
        </p:txBody>
      </p:sp>
    </p:spTree>
    <p:extLst>
      <p:ext uri="{BB962C8B-B14F-4D97-AF65-F5344CB8AC3E}">
        <p14:creationId xmlns:p14="http://schemas.microsoft.com/office/powerpoint/2010/main" val="709978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C4808-C9F9-425D-BB94-D1DDF2E7B629}"/>
              </a:ext>
            </a:extLst>
          </p:cNvPr>
          <p:cNvSpPr>
            <a:spLocks noGrp="1"/>
          </p:cNvSpPr>
          <p:nvPr>
            <p:ph type="title"/>
          </p:nvPr>
        </p:nvSpPr>
        <p:spPr/>
        <p:txBody>
          <a:bodyPr/>
          <a:lstStyle/>
          <a:p>
            <a:r>
              <a:rPr lang="en-GB" dirty="0"/>
              <a:t>Build a well challenge</a:t>
            </a:r>
          </a:p>
        </p:txBody>
      </p:sp>
      <p:sp>
        <p:nvSpPr>
          <p:cNvPr id="3" name="Content Placeholder 2">
            <a:extLst>
              <a:ext uri="{FF2B5EF4-FFF2-40B4-BE49-F238E27FC236}">
                <a16:creationId xmlns:a16="http://schemas.microsoft.com/office/drawing/2014/main" id="{23F388BC-B826-4911-8F85-9A56E570E51E}"/>
              </a:ext>
            </a:extLst>
          </p:cNvPr>
          <p:cNvSpPr>
            <a:spLocks noGrp="1"/>
          </p:cNvSpPr>
          <p:nvPr>
            <p:ph idx="1"/>
          </p:nvPr>
        </p:nvSpPr>
        <p:spPr>
          <a:xfrm>
            <a:off x="838200" y="1533832"/>
            <a:ext cx="10515600" cy="5324168"/>
          </a:xfrm>
        </p:spPr>
        <p:txBody>
          <a:bodyPr>
            <a:normAutofit fontScale="85000" lnSpcReduction="20000"/>
          </a:bodyPr>
          <a:lstStyle/>
          <a:p>
            <a:r>
              <a:rPr lang="en-GB" dirty="0"/>
              <a:t>Design and build a</a:t>
            </a:r>
            <a:r>
              <a:rPr lang="en-GB" b="1" dirty="0"/>
              <a:t> bucket to collect water from a well</a:t>
            </a:r>
            <a:r>
              <a:rPr lang="en-GB" dirty="0"/>
              <a:t>.</a:t>
            </a:r>
          </a:p>
          <a:p>
            <a:r>
              <a:rPr lang="en-GB" dirty="0"/>
              <a:t>You must be able to raise and lower the bucket using a </a:t>
            </a:r>
            <a:r>
              <a:rPr lang="en-GB" b="1" dirty="0"/>
              <a:t>winding mechanism</a:t>
            </a:r>
            <a:r>
              <a:rPr lang="en-GB" dirty="0"/>
              <a:t>.</a:t>
            </a:r>
          </a:p>
          <a:p>
            <a:r>
              <a:rPr lang="en-GB" dirty="0"/>
              <a:t>The winding mechanism will sit on the edge of a stool and you will lower the bucket down, collect water from a jug, and raise the bucket up again.</a:t>
            </a:r>
          </a:p>
          <a:p>
            <a:r>
              <a:rPr lang="en-GB" dirty="0"/>
              <a:t>You will be given a choice of materials:</a:t>
            </a:r>
            <a:endParaRPr lang="en-GB" b="1" dirty="0">
              <a:solidFill>
                <a:srgbClr val="FF0000"/>
              </a:solidFill>
            </a:endParaRPr>
          </a:p>
          <a:p>
            <a:pPr lvl="1"/>
            <a:r>
              <a:rPr lang="en-GB" b="1" dirty="0">
                <a:solidFill>
                  <a:srgbClr val="FF0000"/>
                </a:solidFill>
              </a:rPr>
              <a:t>Felt-tip pens – max 5</a:t>
            </a:r>
          </a:p>
          <a:p>
            <a:pPr lvl="1"/>
            <a:r>
              <a:rPr lang="en-GB" b="1" dirty="0">
                <a:solidFill>
                  <a:srgbClr val="FF0000"/>
                </a:solidFill>
              </a:rPr>
              <a:t>Elastic bands – max 2</a:t>
            </a:r>
          </a:p>
          <a:p>
            <a:pPr lvl="1"/>
            <a:r>
              <a:rPr lang="en-GB" b="1" dirty="0">
                <a:solidFill>
                  <a:srgbClr val="FF0000"/>
                </a:solidFill>
              </a:rPr>
              <a:t>String – 1 long piece</a:t>
            </a:r>
          </a:p>
          <a:p>
            <a:pPr lvl="1"/>
            <a:r>
              <a:rPr lang="en-GB" b="1" dirty="0">
                <a:solidFill>
                  <a:srgbClr val="FF0000"/>
                </a:solidFill>
              </a:rPr>
              <a:t>Foil – 1 piece</a:t>
            </a:r>
          </a:p>
          <a:p>
            <a:pPr lvl="1"/>
            <a:r>
              <a:rPr lang="en-GB" b="1" dirty="0">
                <a:solidFill>
                  <a:srgbClr val="FF0000"/>
                </a:solidFill>
              </a:rPr>
              <a:t>Straws – max 4</a:t>
            </a:r>
          </a:p>
          <a:p>
            <a:pPr lvl="1"/>
            <a:r>
              <a:rPr lang="en-GB" b="1" dirty="0">
                <a:solidFill>
                  <a:srgbClr val="FF0000"/>
                </a:solidFill>
              </a:rPr>
              <a:t>Lollypop sticks – max 6 </a:t>
            </a:r>
          </a:p>
          <a:p>
            <a:pPr lvl="1"/>
            <a:r>
              <a:rPr lang="en-GB" b="1" dirty="0">
                <a:solidFill>
                  <a:srgbClr val="FF0000"/>
                </a:solidFill>
              </a:rPr>
              <a:t>Paperclips – max 4</a:t>
            </a:r>
          </a:p>
          <a:p>
            <a:pPr lvl="1"/>
            <a:r>
              <a:rPr lang="en-GB" b="1" dirty="0">
                <a:solidFill>
                  <a:srgbClr val="FF0000"/>
                </a:solidFill>
              </a:rPr>
              <a:t>Card scraps – max 1</a:t>
            </a:r>
          </a:p>
          <a:p>
            <a:pPr lvl="1"/>
            <a:r>
              <a:rPr lang="en-GB" b="1" dirty="0">
                <a:solidFill>
                  <a:srgbClr val="FF0000"/>
                </a:solidFill>
              </a:rPr>
              <a:t>Sellotape</a:t>
            </a:r>
          </a:p>
          <a:p>
            <a:pPr lvl="1"/>
            <a:r>
              <a:rPr lang="en-GB" b="1" dirty="0">
                <a:solidFill>
                  <a:srgbClr val="FF0000"/>
                </a:solidFill>
              </a:rPr>
              <a:t>Jug of water</a:t>
            </a:r>
          </a:p>
          <a:p>
            <a:pPr marL="0" indent="0">
              <a:buNone/>
            </a:pPr>
            <a:endParaRPr lang="en-GB" dirty="0"/>
          </a:p>
          <a:p>
            <a:r>
              <a:rPr lang="en-GB" dirty="0"/>
              <a:t>Test your design and try to improve it</a:t>
            </a:r>
          </a:p>
        </p:txBody>
      </p:sp>
      <p:pic>
        <p:nvPicPr>
          <p:cNvPr id="1026" name="Picture 2" descr="Image result for medieval well">
            <a:extLst>
              <a:ext uri="{FF2B5EF4-FFF2-40B4-BE49-F238E27FC236}">
                <a16:creationId xmlns:a16="http://schemas.microsoft.com/office/drawing/2014/main" id="{1AD67808-A206-4226-A428-E9A8901AD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2798" y="3247416"/>
            <a:ext cx="3100756" cy="3610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38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219E1-F6F4-4C4B-AFFC-2BC8A4525304}"/>
              </a:ext>
            </a:extLst>
          </p:cNvPr>
          <p:cNvSpPr>
            <a:spLocks noGrp="1"/>
          </p:cNvSpPr>
          <p:nvPr>
            <p:ph type="title"/>
          </p:nvPr>
        </p:nvSpPr>
        <p:spPr/>
        <p:txBody>
          <a:bodyPr/>
          <a:lstStyle/>
          <a:p>
            <a:r>
              <a:rPr lang="en-GB" dirty="0"/>
              <a:t>Winding mechanism</a:t>
            </a:r>
          </a:p>
        </p:txBody>
      </p:sp>
      <p:sp>
        <p:nvSpPr>
          <p:cNvPr id="3" name="Content Placeholder 2">
            <a:extLst>
              <a:ext uri="{FF2B5EF4-FFF2-40B4-BE49-F238E27FC236}">
                <a16:creationId xmlns:a16="http://schemas.microsoft.com/office/drawing/2014/main" id="{2036F24D-6150-4557-8B1B-253345F4346A}"/>
              </a:ext>
            </a:extLst>
          </p:cNvPr>
          <p:cNvSpPr>
            <a:spLocks noGrp="1"/>
          </p:cNvSpPr>
          <p:nvPr>
            <p:ph idx="1"/>
          </p:nvPr>
        </p:nvSpPr>
        <p:spPr>
          <a:xfrm>
            <a:off x="838200" y="1825625"/>
            <a:ext cx="6881037" cy="4351338"/>
          </a:xfrm>
        </p:spPr>
        <p:txBody>
          <a:bodyPr>
            <a:normAutofit fontScale="92500" lnSpcReduction="10000"/>
          </a:bodyPr>
          <a:lstStyle/>
          <a:p>
            <a:r>
              <a:rPr lang="en-GB" dirty="0"/>
              <a:t>You will need to use a similar winding mechanism as you used for your drawbridge.</a:t>
            </a:r>
          </a:p>
          <a:p>
            <a:endParaRPr lang="en-GB" dirty="0"/>
          </a:p>
          <a:p>
            <a:r>
              <a:rPr lang="en-GB" dirty="0"/>
              <a:t>What went wrong with the basic winding mechanism?</a:t>
            </a:r>
          </a:p>
          <a:p>
            <a:endParaRPr lang="en-GB" dirty="0"/>
          </a:p>
          <a:p>
            <a:r>
              <a:rPr lang="en-GB" dirty="0"/>
              <a:t>How will you improve the winding mechanism and its structure?</a:t>
            </a:r>
          </a:p>
          <a:p>
            <a:endParaRPr lang="en-GB" dirty="0"/>
          </a:p>
          <a:p>
            <a:r>
              <a:rPr lang="en-GB" dirty="0"/>
              <a:t>How will you adapt your design to create a well?</a:t>
            </a:r>
          </a:p>
          <a:p>
            <a:endParaRPr lang="en-GB" dirty="0"/>
          </a:p>
          <a:p>
            <a:endParaRPr lang="en-GB" dirty="0"/>
          </a:p>
        </p:txBody>
      </p:sp>
      <p:pic>
        <p:nvPicPr>
          <p:cNvPr id="4" name="Picture 3">
            <a:extLst>
              <a:ext uri="{FF2B5EF4-FFF2-40B4-BE49-F238E27FC236}">
                <a16:creationId xmlns:a16="http://schemas.microsoft.com/office/drawing/2014/main" id="{09B0F433-3F12-444F-972C-C042DDB217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013" t="11758" b="54436"/>
          <a:stretch/>
        </p:blipFill>
        <p:spPr>
          <a:xfrm>
            <a:off x="7831685" y="1190846"/>
            <a:ext cx="3973779" cy="3147238"/>
          </a:xfrm>
          <a:prstGeom prst="rect">
            <a:avLst/>
          </a:prstGeom>
        </p:spPr>
      </p:pic>
    </p:spTree>
    <p:extLst>
      <p:ext uri="{BB962C8B-B14F-4D97-AF65-F5344CB8AC3E}">
        <p14:creationId xmlns:p14="http://schemas.microsoft.com/office/powerpoint/2010/main" val="18280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552AF-048D-4C7D-84DD-AF7BECD9BDE5}"/>
              </a:ext>
            </a:extLst>
          </p:cNvPr>
          <p:cNvSpPr>
            <a:spLocks noGrp="1"/>
          </p:cNvSpPr>
          <p:nvPr>
            <p:ph type="title"/>
          </p:nvPr>
        </p:nvSpPr>
        <p:spPr/>
        <p:txBody>
          <a:bodyPr/>
          <a:lstStyle/>
          <a:p>
            <a:r>
              <a:rPr lang="en-GB" dirty="0"/>
              <a:t>What can you learn from others?</a:t>
            </a:r>
          </a:p>
        </p:txBody>
      </p:sp>
      <p:sp>
        <p:nvSpPr>
          <p:cNvPr id="3" name="Content Placeholder 2">
            <a:extLst>
              <a:ext uri="{FF2B5EF4-FFF2-40B4-BE49-F238E27FC236}">
                <a16:creationId xmlns:a16="http://schemas.microsoft.com/office/drawing/2014/main" id="{8CF7D558-FCC3-4111-9F65-7CEA1EF0BA17}"/>
              </a:ext>
            </a:extLst>
          </p:cNvPr>
          <p:cNvSpPr>
            <a:spLocks noGrp="1"/>
          </p:cNvSpPr>
          <p:nvPr>
            <p:ph idx="1"/>
          </p:nvPr>
        </p:nvSpPr>
        <p:spPr/>
        <p:txBody>
          <a:bodyPr/>
          <a:lstStyle/>
          <a:p>
            <a:r>
              <a:rPr lang="en-GB" b="1" dirty="0"/>
              <a:t>Learning loop </a:t>
            </a:r>
            <a:r>
              <a:rPr lang="en-GB" dirty="0"/>
              <a:t>– look at other people’s work.</a:t>
            </a:r>
          </a:p>
          <a:p>
            <a:endParaRPr lang="en-GB" dirty="0"/>
          </a:p>
          <a:p>
            <a:r>
              <a:rPr lang="en-GB" dirty="0"/>
              <a:t>How did other groups tackle the STEM challenge?</a:t>
            </a:r>
          </a:p>
          <a:p>
            <a:pPr marL="0" indent="0">
              <a:buNone/>
            </a:pPr>
            <a:endParaRPr lang="en-GB" dirty="0"/>
          </a:p>
          <a:p>
            <a:r>
              <a:rPr lang="en-GB" dirty="0"/>
              <a:t>Which ideas did you see that were successful?</a:t>
            </a:r>
          </a:p>
          <a:p>
            <a:endParaRPr lang="en-GB" dirty="0"/>
          </a:p>
          <a:p>
            <a:r>
              <a:rPr lang="en-GB" dirty="0"/>
              <a:t>What did you see that hadn’t worked, or that you wouldn’t use?</a:t>
            </a:r>
          </a:p>
        </p:txBody>
      </p:sp>
      <p:pic>
        <p:nvPicPr>
          <p:cNvPr id="6" name="Picture 6" descr="Image result for critical thinking">
            <a:extLst>
              <a:ext uri="{FF2B5EF4-FFF2-40B4-BE49-F238E27FC236}">
                <a16:creationId xmlns:a16="http://schemas.microsoft.com/office/drawing/2014/main" id="{3570C91E-54B0-4123-9D1B-A6998C5B22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04" r="17999"/>
          <a:stretch/>
        </p:blipFill>
        <p:spPr bwMode="auto">
          <a:xfrm>
            <a:off x="9023375" y="82038"/>
            <a:ext cx="3168625" cy="1862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688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CE4FF-A922-423A-BA9A-74656F41B418}"/>
              </a:ext>
            </a:extLst>
          </p:cNvPr>
          <p:cNvSpPr>
            <a:spLocks noGrp="1"/>
          </p:cNvSpPr>
          <p:nvPr>
            <p:ph type="title"/>
          </p:nvPr>
        </p:nvSpPr>
        <p:spPr/>
        <p:txBody>
          <a:bodyPr/>
          <a:lstStyle/>
          <a:p>
            <a:r>
              <a:rPr lang="en-GB" dirty="0"/>
              <a:t>Evaluation</a:t>
            </a:r>
          </a:p>
        </p:txBody>
      </p:sp>
      <p:sp>
        <p:nvSpPr>
          <p:cNvPr id="3" name="Content Placeholder 2">
            <a:extLst>
              <a:ext uri="{FF2B5EF4-FFF2-40B4-BE49-F238E27FC236}">
                <a16:creationId xmlns:a16="http://schemas.microsoft.com/office/drawing/2014/main" id="{88B2908B-33C6-42FC-B469-0C00E12FF524}"/>
              </a:ext>
            </a:extLst>
          </p:cNvPr>
          <p:cNvSpPr>
            <a:spLocks noGrp="1"/>
          </p:cNvSpPr>
          <p:nvPr>
            <p:ph idx="1"/>
          </p:nvPr>
        </p:nvSpPr>
        <p:spPr/>
        <p:txBody>
          <a:bodyPr/>
          <a:lstStyle/>
          <a:p>
            <a:r>
              <a:rPr lang="en-GB" dirty="0"/>
              <a:t>Discuss how your team approached the STEM challenge today  </a:t>
            </a:r>
          </a:p>
          <a:p>
            <a:pPr lvl="1"/>
            <a:r>
              <a:rPr lang="en-GB" dirty="0"/>
              <a:t>What did you learn today?</a:t>
            </a:r>
          </a:p>
          <a:p>
            <a:pPr lvl="1"/>
            <a:r>
              <a:rPr lang="en-GB" dirty="0"/>
              <a:t>Which STEM skills did you develop?</a:t>
            </a:r>
          </a:p>
          <a:p>
            <a:pPr marL="0" indent="0">
              <a:buNone/>
            </a:pPr>
            <a:endParaRPr lang="en-GB" dirty="0"/>
          </a:p>
          <a:p>
            <a:r>
              <a:rPr lang="en-GB" dirty="0"/>
              <a:t>How could you improve your design?</a:t>
            </a:r>
          </a:p>
          <a:p>
            <a:endParaRPr lang="en-GB" dirty="0"/>
          </a:p>
          <a:p>
            <a:r>
              <a:rPr lang="en-GB" dirty="0"/>
              <a:t>Can you think of another similar STEM challenge you could set yourself to try at home?</a:t>
            </a:r>
          </a:p>
        </p:txBody>
      </p:sp>
    </p:spTree>
    <p:extLst>
      <p:ext uri="{BB962C8B-B14F-4D97-AF65-F5344CB8AC3E}">
        <p14:creationId xmlns:p14="http://schemas.microsoft.com/office/powerpoint/2010/main" val="417909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A864-4C17-41BB-B9B9-0717B2EC0A44}"/>
              </a:ext>
            </a:extLst>
          </p:cNvPr>
          <p:cNvSpPr>
            <a:spLocks noGrp="1"/>
          </p:cNvSpPr>
          <p:nvPr>
            <p:ph type="title"/>
          </p:nvPr>
        </p:nvSpPr>
        <p:spPr/>
        <p:txBody>
          <a:bodyPr/>
          <a:lstStyle/>
          <a:p>
            <a:r>
              <a:rPr lang="en-GB" dirty="0"/>
              <a:t>Self-assessment at end of project</a:t>
            </a:r>
          </a:p>
        </p:txBody>
      </p:sp>
      <p:sp>
        <p:nvSpPr>
          <p:cNvPr id="3" name="Content Placeholder 2">
            <a:extLst>
              <a:ext uri="{FF2B5EF4-FFF2-40B4-BE49-F238E27FC236}">
                <a16:creationId xmlns:a16="http://schemas.microsoft.com/office/drawing/2014/main" id="{94B99C0F-9732-4944-9575-E5F5F41A3B67}"/>
              </a:ext>
            </a:extLst>
          </p:cNvPr>
          <p:cNvSpPr>
            <a:spLocks noGrp="1"/>
          </p:cNvSpPr>
          <p:nvPr>
            <p:ph idx="1"/>
          </p:nvPr>
        </p:nvSpPr>
        <p:spPr>
          <a:xfrm>
            <a:off x="838200" y="1825624"/>
            <a:ext cx="10515600" cy="4872887"/>
          </a:xfrm>
        </p:spPr>
        <p:txBody>
          <a:bodyPr>
            <a:normAutofit/>
          </a:bodyPr>
          <a:lstStyle/>
          <a:p>
            <a:r>
              <a:rPr lang="en-GB" dirty="0"/>
              <a:t>We have been developing our STEM skills by doing STEM challenges:</a:t>
            </a:r>
          </a:p>
          <a:p>
            <a:pPr lvl="1"/>
            <a:r>
              <a:rPr lang="en-GB" dirty="0"/>
              <a:t>Collaboration</a:t>
            </a:r>
          </a:p>
          <a:p>
            <a:pPr lvl="1"/>
            <a:r>
              <a:rPr lang="en-GB" dirty="0"/>
              <a:t>Communication</a:t>
            </a:r>
          </a:p>
          <a:p>
            <a:pPr lvl="1"/>
            <a:r>
              <a:rPr lang="en-GB" dirty="0"/>
              <a:t>Critical thinking</a:t>
            </a:r>
          </a:p>
          <a:p>
            <a:pPr lvl="1"/>
            <a:r>
              <a:rPr lang="en-GB" dirty="0"/>
              <a:t>Creativity</a:t>
            </a:r>
          </a:p>
          <a:p>
            <a:pPr lvl="1"/>
            <a:r>
              <a:rPr lang="en-GB" dirty="0"/>
              <a:t>Resilience</a:t>
            </a:r>
          </a:p>
          <a:p>
            <a:endParaRPr lang="en-GB" dirty="0"/>
          </a:p>
          <a:p>
            <a:r>
              <a:rPr lang="en-GB" dirty="0"/>
              <a:t>Use a felt-tip pen to update your previous self-assessment sheet.  </a:t>
            </a:r>
          </a:p>
          <a:p>
            <a:pPr lvl="1"/>
            <a:r>
              <a:rPr lang="en-GB" dirty="0"/>
              <a:t>Tick the boxes to show how you feel about each STEM skill.  </a:t>
            </a:r>
          </a:p>
          <a:p>
            <a:pPr lvl="1"/>
            <a:r>
              <a:rPr lang="en-GB" dirty="0"/>
              <a:t>Circle the STEM skills you feel you have developed during these STEM challenges.</a:t>
            </a:r>
          </a:p>
        </p:txBody>
      </p:sp>
    </p:spTree>
    <p:extLst>
      <p:ext uri="{BB962C8B-B14F-4D97-AF65-F5344CB8AC3E}">
        <p14:creationId xmlns:p14="http://schemas.microsoft.com/office/powerpoint/2010/main" val="3269488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70C86E-6AAB-49DE-ABB0-633B2262CBEE}"/>
              </a:ext>
            </a:extLst>
          </p:cNvPr>
          <p:cNvSpPr>
            <a:spLocks noGrp="1"/>
          </p:cNvSpPr>
          <p:nvPr>
            <p:ph type="subTitle" idx="1"/>
          </p:nvPr>
        </p:nvSpPr>
        <p:spPr>
          <a:xfrm>
            <a:off x="1438507" y="635813"/>
            <a:ext cx="9314985" cy="5140519"/>
          </a:xfrm>
        </p:spPr>
        <p:txBody>
          <a:bodyPr>
            <a:noAutofit/>
          </a:bodyPr>
          <a:lstStyle/>
          <a:p>
            <a:r>
              <a:rPr lang="en-GB" sz="6600" dirty="0"/>
              <a:t>STEM Challenge Project</a:t>
            </a:r>
          </a:p>
          <a:p>
            <a:endParaRPr lang="en-GB" sz="4000" dirty="0"/>
          </a:p>
          <a:p>
            <a:endParaRPr lang="en-GB" sz="4000" dirty="0"/>
          </a:p>
          <a:p>
            <a:endParaRPr lang="en-GB" sz="4000" dirty="0"/>
          </a:p>
          <a:p>
            <a:r>
              <a:rPr lang="en-GB" sz="5400" dirty="0"/>
              <a:t>Drawbridge</a:t>
            </a:r>
          </a:p>
          <a:p>
            <a:r>
              <a:rPr lang="en-GB" sz="5400" dirty="0"/>
              <a:t>challenge</a:t>
            </a:r>
          </a:p>
          <a:p>
            <a:endParaRPr lang="en-GB" sz="4000" dirty="0"/>
          </a:p>
          <a:p>
            <a:r>
              <a:rPr lang="en-GB" sz="4000" dirty="0"/>
              <a:t>Winding mechanisms part 1</a:t>
            </a:r>
          </a:p>
        </p:txBody>
      </p:sp>
      <p:pic>
        <p:nvPicPr>
          <p:cNvPr id="1026" name="Picture 2" descr="https://upload.wikimedia.org/wikipedia/commons/thumb/f/f5/Lagos48.jpg/800px-Lagos48.jpg">
            <a:extLst>
              <a:ext uri="{FF2B5EF4-FFF2-40B4-BE49-F238E27FC236}">
                <a16:creationId xmlns:a16="http://schemas.microsoft.com/office/drawing/2014/main" id="{56195CE0-8F4B-4837-AEEE-B962C04E45D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62"/>
          <a:stretch/>
        </p:blipFill>
        <p:spPr bwMode="auto">
          <a:xfrm>
            <a:off x="8553451" y="1841574"/>
            <a:ext cx="3355683" cy="411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185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36F43-7C37-433A-9F72-A39DB62CED3B}"/>
              </a:ext>
            </a:extLst>
          </p:cNvPr>
          <p:cNvSpPr>
            <a:spLocks noGrp="1"/>
          </p:cNvSpPr>
          <p:nvPr>
            <p:ph type="title"/>
          </p:nvPr>
        </p:nvSpPr>
        <p:spPr/>
        <p:txBody>
          <a:bodyPr/>
          <a:lstStyle/>
          <a:p>
            <a:r>
              <a:rPr lang="en-GB" dirty="0"/>
              <a:t>Learning Intentions</a:t>
            </a:r>
          </a:p>
        </p:txBody>
      </p:sp>
      <p:sp>
        <p:nvSpPr>
          <p:cNvPr id="3" name="Content Placeholder 2">
            <a:extLst>
              <a:ext uri="{FF2B5EF4-FFF2-40B4-BE49-F238E27FC236}">
                <a16:creationId xmlns:a16="http://schemas.microsoft.com/office/drawing/2014/main" id="{762FA72A-50C9-41AF-A2DC-68D193CC6C9F}"/>
              </a:ext>
            </a:extLst>
          </p:cNvPr>
          <p:cNvSpPr>
            <a:spLocks noGrp="1"/>
          </p:cNvSpPr>
          <p:nvPr>
            <p:ph idx="1"/>
          </p:nvPr>
        </p:nvSpPr>
        <p:spPr/>
        <p:txBody>
          <a:bodyPr>
            <a:normAutofit/>
          </a:bodyPr>
          <a:lstStyle/>
          <a:p>
            <a:r>
              <a:rPr lang="en-GB" dirty="0"/>
              <a:t>To build up our </a:t>
            </a:r>
            <a:r>
              <a:rPr lang="en-GB" b="1" dirty="0"/>
              <a:t>STEM skills</a:t>
            </a:r>
            <a:r>
              <a:rPr lang="en-GB" dirty="0"/>
              <a:t>:</a:t>
            </a:r>
          </a:p>
          <a:p>
            <a:pPr lvl="1"/>
            <a:r>
              <a:rPr lang="en-GB" dirty="0"/>
              <a:t>Teamwork</a:t>
            </a:r>
          </a:p>
          <a:p>
            <a:pPr lvl="1"/>
            <a:r>
              <a:rPr lang="en-GB" dirty="0"/>
              <a:t>Communication</a:t>
            </a:r>
          </a:p>
          <a:p>
            <a:pPr lvl="1"/>
            <a:r>
              <a:rPr lang="en-GB" dirty="0"/>
              <a:t>Creativity</a:t>
            </a:r>
          </a:p>
          <a:p>
            <a:pPr lvl="1"/>
            <a:r>
              <a:rPr lang="en-GB" dirty="0"/>
              <a:t>Critical Thinking</a:t>
            </a:r>
          </a:p>
          <a:p>
            <a:pPr lvl="1"/>
            <a:r>
              <a:rPr lang="en-GB" dirty="0"/>
              <a:t>Resilience</a:t>
            </a:r>
          </a:p>
          <a:p>
            <a:pPr marL="0" indent="0">
              <a:buNone/>
            </a:pPr>
            <a:endParaRPr lang="en-GB" dirty="0"/>
          </a:p>
          <a:p>
            <a:r>
              <a:rPr lang="en-GB" dirty="0"/>
              <a:t>To use the </a:t>
            </a:r>
            <a:r>
              <a:rPr lang="en-GB" b="1" dirty="0"/>
              <a:t>engineering design process </a:t>
            </a:r>
            <a:r>
              <a:rPr lang="en-GB" dirty="0"/>
              <a:t>to solve a problem</a:t>
            </a:r>
          </a:p>
          <a:p>
            <a:pPr marL="0" indent="0">
              <a:buNone/>
            </a:pPr>
            <a:endParaRPr lang="en-GB" dirty="0"/>
          </a:p>
        </p:txBody>
      </p:sp>
    </p:spTree>
    <p:extLst>
      <p:ext uri="{BB962C8B-B14F-4D97-AF65-F5344CB8AC3E}">
        <p14:creationId xmlns:p14="http://schemas.microsoft.com/office/powerpoint/2010/main" val="244862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5A7BA-5E74-46AA-8B72-3BBA65C75AF2}"/>
              </a:ext>
            </a:extLst>
          </p:cNvPr>
          <p:cNvSpPr>
            <a:spLocks noGrp="1"/>
          </p:cNvSpPr>
          <p:nvPr>
            <p:ph type="title"/>
          </p:nvPr>
        </p:nvSpPr>
        <p:spPr/>
        <p:txBody>
          <a:bodyPr/>
          <a:lstStyle/>
          <a:p>
            <a:r>
              <a:rPr lang="en-GB" dirty="0"/>
              <a:t>What are your success criteria for this project?</a:t>
            </a:r>
          </a:p>
        </p:txBody>
      </p:sp>
      <p:sp>
        <p:nvSpPr>
          <p:cNvPr id="3" name="Content Placeholder 2">
            <a:extLst>
              <a:ext uri="{FF2B5EF4-FFF2-40B4-BE49-F238E27FC236}">
                <a16:creationId xmlns:a16="http://schemas.microsoft.com/office/drawing/2014/main" id="{33DC1161-A4B7-45D5-BAD6-C6ACA4C2C9F5}"/>
              </a:ext>
            </a:extLst>
          </p:cNvPr>
          <p:cNvSpPr>
            <a:spLocks noGrp="1"/>
          </p:cNvSpPr>
          <p:nvPr>
            <p:ph idx="1"/>
          </p:nvPr>
        </p:nvSpPr>
        <p:spPr/>
        <p:txBody>
          <a:bodyPr>
            <a:normAutofit fontScale="92500"/>
          </a:bodyPr>
          <a:lstStyle/>
          <a:p>
            <a:r>
              <a:rPr lang="en-GB" dirty="0"/>
              <a:t>I would like to get better at</a:t>
            </a:r>
          </a:p>
          <a:p>
            <a:pPr lvl="1"/>
            <a:r>
              <a:rPr lang="en-GB" dirty="0"/>
              <a:t>teamwork</a:t>
            </a:r>
          </a:p>
          <a:p>
            <a:pPr lvl="1"/>
            <a:r>
              <a:rPr lang="en-GB" dirty="0"/>
              <a:t>communication</a:t>
            </a:r>
          </a:p>
          <a:p>
            <a:pPr lvl="1"/>
            <a:r>
              <a:rPr lang="en-GB" dirty="0"/>
              <a:t>creativity</a:t>
            </a:r>
          </a:p>
          <a:p>
            <a:pPr lvl="1"/>
            <a:r>
              <a:rPr lang="en-GB" dirty="0"/>
              <a:t>critical thinking</a:t>
            </a:r>
          </a:p>
          <a:p>
            <a:pPr lvl="1"/>
            <a:r>
              <a:rPr lang="en-GB" dirty="0"/>
              <a:t>resilience</a:t>
            </a:r>
          </a:p>
          <a:p>
            <a:pPr marL="0" indent="0">
              <a:buNone/>
            </a:pPr>
            <a:endParaRPr lang="en-GB" dirty="0"/>
          </a:p>
          <a:p>
            <a:r>
              <a:rPr lang="en-GB" dirty="0"/>
              <a:t>How can you get better at this?  Write down some strategies for yourself. </a:t>
            </a:r>
          </a:p>
          <a:p>
            <a:endParaRPr lang="en-GB" dirty="0"/>
          </a:p>
          <a:p>
            <a:r>
              <a:rPr lang="en-GB" dirty="0"/>
              <a:t>At the end you will decide if you have been successful.</a:t>
            </a:r>
          </a:p>
        </p:txBody>
      </p:sp>
    </p:spTree>
    <p:extLst>
      <p:ext uri="{BB962C8B-B14F-4D97-AF65-F5344CB8AC3E}">
        <p14:creationId xmlns:p14="http://schemas.microsoft.com/office/powerpoint/2010/main" val="4101072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5B13-199F-4D71-AAF8-8869684A6A19}"/>
              </a:ext>
            </a:extLst>
          </p:cNvPr>
          <p:cNvSpPr>
            <a:spLocks noGrp="1"/>
          </p:cNvSpPr>
          <p:nvPr>
            <p:ph type="title"/>
          </p:nvPr>
        </p:nvSpPr>
        <p:spPr/>
        <p:txBody>
          <a:bodyPr/>
          <a:lstStyle/>
          <a:p>
            <a:r>
              <a:rPr lang="en-GB" dirty="0"/>
              <a:t>Drawbridge challenge</a:t>
            </a:r>
          </a:p>
        </p:txBody>
      </p:sp>
      <p:sp>
        <p:nvSpPr>
          <p:cNvPr id="3" name="Content Placeholder 2">
            <a:extLst>
              <a:ext uri="{FF2B5EF4-FFF2-40B4-BE49-F238E27FC236}">
                <a16:creationId xmlns:a16="http://schemas.microsoft.com/office/drawing/2014/main" id="{67F1B2CB-86ED-43C5-8BDD-62DAF432C011}"/>
              </a:ext>
            </a:extLst>
          </p:cNvPr>
          <p:cNvSpPr>
            <a:spLocks noGrp="1"/>
          </p:cNvSpPr>
          <p:nvPr>
            <p:ph idx="1"/>
          </p:nvPr>
        </p:nvSpPr>
        <p:spPr>
          <a:xfrm>
            <a:off x="838200" y="1825625"/>
            <a:ext cx="6141334" cy="4829818"/>
          </a:xfrm>
        </p:spPr>
        <p:txBody>
          <a:bodyPr>
            <a:normAutofit/>
          </a:bodyPr>
          <a:lstStyle/>
          <a:p>
            <a:r>
              <a:rPr lang="en-GB" dirty="0"/>
              <a:t>A drawbridge is a type of moveable bridge often used at the entrance to castles.</a:t>
            </a:r>
          </a:p>
          <a:p>
            <a:r>
              <a:rPr lang="en-GB" dirty="0"/>
              <a:t>The castle was surrounded by a moat and the drawbridge could be raised and lowered.</a:t>
            </a:r>
          </a:p>
          <a:p>
            <a:r>
              <a:rPr lang="en-GB" dirty="0"/>
              <a:t>You are a drawbridge engineer who has been asked to design a drawbridge for a castle.</a:t>
            </a:r>
          </a:p>
        </p:txBody>
      </p:sp>
      <p:pic>
        <p:nvPicPr>
          <p:cNvPr id="5" name="Picture 2" descr="https://upload.wikimedia.org/wikipedia/commons/thumb/f/f5/Lagos48.jpg/800px-Lagos48.jpg">
            <a:extLst>
              <a:ext uri="{FF2B5EF4-FFF2-40B4-BE49-F238E27FC236}">
                <a16:creationId xmlns:a16="http://schemas.microsoft.com/office/drawing/2014/main" id="{CFF96B46-8E62-466E-A23D-85E82DD93C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62"/>
          <a:stretch/>
        </p:blipFill>
        <p:spPr bwMode="auto">
          <a:xfrm>
            <a:off x="8138781" y="2107388"/>
            <a:ext cx="3355683" cy="411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13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95B13-199F-4D71-AAF8-8869684A6A19}"/>
              </a:ext>
            </a:extLst>
          </p:cNvPr>
          <p:cNvSpPr>
            <a:spLocks noGrp="1"/>
          </p:cNvSpPr>
          <p:nvPr>
            <p:ph type="title"/>
          </p:nvPr>
        </p:nvSpPr>
        <p:spPr/>
        <p:txBody>
          <a:bodyPr/>
          <a:lstStyle/>
          <a:p>
            <a:r>
              <a:rPr lang="en-GB" dirty="0"/>
              <a:t>Drawbridge challenge</a:t>
            </a:r>
          </a:p>
        </p:txBody>
      </p:sp>
      <p:sp>
        <p:nvSpPr>
          <p:cNvPr id="3" name="Content Placeholder 2">
            <a:extLst>
              <a:ext uri="{FF2B5EF4-FFF2-40B4-BE49-F238E27FC236}">
                <a16:creationId xmlns:a16="http://schemas.microsoft.com/office/drawing/2014/main" id="{67F1B2CB-86ED-43C5-8BDD-62DAF432C011}"/>
              </a:ext>
            </a:extLst>
          </p:cNvPr>
          <p:cNvSpPr>
            <a:spLocks noGrp="1"/>
          </p:cNvSpPr>
          <p:nvPr>
            <p:ph idx="1"/>
          </p:nvPr>
        </p:nvSpPr>
        <p:spPr>
          <a:xfrm>
            <a:off x="838200" y="1825625"/>
            <a:ext cx="6280230" cy="4351338"/>
          </a:xfrm>
        </p:spPr>
        <p:txBody>
          <a:bodyPr/>
          <a:lstStyle/>
          <a:p>
            <a:r>
              <a:rPr lang="en-GB" dirty="0"/>
              <a:t>What are the problems with this task?</a:t>
            </a:r>
          </a:p>
          <a:p>
            <a:endParaRPr lang="en-GB" dirty="0"/>
          </a:p>
          <a:p>
            <a:r>
              <a:rPr lang="en-GB" dirty="0"/>
              <a:t>What can you predict being difficult?</a:t>
            </a:r>
          </a:p>
          <a:p>
            <a:endParaRPr lang="en-GB" dirty="0"/>
          </a:p>
          <a:p>
            <a:r>
              <a:rPr lang="en-GB" dirty="0"/>
              <a:t>Imagine how you could solve this problem.</a:t>
            </a:r>
          </a:p>
        </p:txBody>
      </p:sp>
      <p:pic>
        <p:nvPicPr>
          <p:cNvPr id="5" name="Picture 2" descr="https://upload.wikimedia.org/wikipedia/commons/thumb/f/f5/Lagos48.jpg/800px-Lagos48.jpg">
            <a:extLst>
              <a:ext uri="{FF2B5EF4-FFF2-40B4-BE49-F238E27FC236}">
                <a16:creationId xmlns:a16="http://schemas.microsoft.com/office/drawing/2014/main" id="{9F42975D-D9AE-4741-B4ED-F085E1D4AE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62"/>
          <a:stretch/>
        </p:blipFill>
        <p:spPr bwMode="auto">
          <a:xfrm>
            <a:off x="8138781" y="2107388"/>
            <a:ext cx="3355683" cy="411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23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C4808-C9F9-425D-BB94-D1DDF2E7B629}"/>
              </a:ext>
            </a:extLst>
          </p:cNvPr>
          <p:cNvSpPr>
            <a:spLocks noGrp="1"/>
          </p:cNvSpPr>
          <p:nvPr>
            <p:ph type="title"/>
          </p:nvPr>
        </p:nvSpPr>
        <p:spPr/>
        <p:txBody>
          <a:bodyPr/>
          <a:lstStyle/>
          <a:p>
            <a:r>
              <a:rPr lang="en-GB" dirty="0"/>
              <a:t>Drawbridge challenge</a:t>
            </a:r>
          </a:p>
        </p:txBody>
      </p:sp>
      <p:sp>
        <p:nvSpPr>
          <p:cNvPr id="3" name="Content Placeholder 2">
            <a:extLst>
              <a:ext uri="{FF2B5EF4-FFF2-40B4-BE49-F238E27FC236}">
                <a16:creationId xmlns:a16="http://schemas.microsoft.com/office/drawing/2014/main" id="{23F388BC-B826-4911-8F85-9A56E570E51E}"/>
              </a:ext>
            </a:extLst>
          </p:cNvPr>
          <p:cNvSpPr>
            <a:spLocks noGrp="1"/>
          </p:cNvSpPr>
          <p:nvPr>
            <p:ph idx="1"/>
          </p:nvPr>
        </p:nvSpPr>
        <p:spPr>
          <a:xfrm>
            <a:off x="838200" y="1533832"/>
            <a:ext cx="7229168" cy="5324168"/>
          </a:xfrm>
        </p:spPr>
        <p:txBody>
          <a:bodyPr>
            <a:normAutofit fontScale="92500" lnSpcReduction="20000"/>
          </a:bodyPr>
          <a:lstStyle/>
          <a:p>
            <a:r>
              <a:rPr lang="en-GB" dirty="0"/>
              <a:t>Design and build a</a:t>
            </a:r>
            <a:r>
              <a:rPr lang="en-GB" b="1" dirty="0"/>
              <a:t> drawbridge </a:t>
            </a:r>
            <a:r>
              <a:rPr lang="en-GB" dirty="0"/>
              <a:t>between 2 stools.</a:t>
            </a:r>
          </a:p>
          <a:p>
            <a:r>
              <a:rPr lang="en-GB" dirty="0"/>
              <a:t>You must be able to raise and lower the drawbridge using a winding mechanism.</a:t>
            </a:r>
          </a:p>
          <a:p>
            <a:r>
              <a:rPr lang="en-GB" dirty="0"/>
              <a:t>The bridge must be at least 20cm long.</a:t>
            </a:r>
          </a:p>
          <a:p>
            <a:r>
              <a:rPr lang="en-GB" dirty="0"/>
              <a:t>You will be given a choice of materials:</a:t>
            </a:r>
          </a:p>
          <a:p>
            <a:pPr lvl="1"/>
            <a:r>
              <a:rPr lang="en-GB" b="1" dirty="0">
                <a:solidFill>
                  <a:srgbClr val="FF0000"/>
                </a:solidFill>
              </a:rPr>
              <a:t>Card – 1 piece</a:t>
            </a:r>
          </a:p>
          <a:p>
            <a:pPr lvl="1"/>
            <a:r>
              <a:rPr lang="en-GB" b="1" dirty="0">
                <a:solidFill>
                  <a:srgbClr val="FF0000"/>
                </a:solidFill>
              </a:rPr>
              <a:t>Felt-tip pens – max 5</a:t>
            </a:r>
          </a:p>
          <a:p>
            <a:pPr lvl="1"/>
            <a:r>
              <a:rPr lang="en-GB" b="1" dirty="0">
                <a:solidFill>
                  <a:srgbClr val="FF0000"/>
                </a:solidFill>
              </a:rPr>
              <a:t>Elastic bands – max 2</a:t>
            </a:r>
          </a:p>
          <a:p>
            <a:pPr lvl="1"/>
            <a:r>
              <a:rPr lang="en-GB" b="1" dirty="0">
                <a:solidFill>
                  <a:srgbClr val="FF0000"/>
                </a:solidFill>
              </a:rPr>
              <a:t>Lollypop sticks – max 6 </a:t>
            </a:r>
          </a:p>
          <a:p>
            <a:pPr lvl="1"/>
            <a:r>
              <a:rPr lang="en-GB" b="1" dirty="0">
                <a:solidFill>
                  <a:srgbClr val="FF0000"/>
                </a:solidFill>
              </a:rPr>
              <a:t>Paperclips – max 4</a:t>
            </a:r>
          </a:p>
          <a:p>
            <a:pPr lvl="1"/>
            <a:r>
              <a:rPr lang="en-GB" b="1" dirty="0">
                <a:solidFill>
                  <a:srgbClr val="FF0000"/>
                </a:solidFill>
              </a:rPr>
              <a:t>String – 2 pieces</a:t>
            </a:r>
          </a:p>
          <a:p>
            <a:pPr lvl="1"/>
            <a:r>
              <a:rPr lang="en-GB" b="1" dirty="0">
                <a:solidFill>
                  <a:srgbClr val="FF0000"/>
                </a:solidFill>
              </a:rPr>
              <a:t>Sellotape</a:t>
            </a:r>
          </a:p>
          <a:p>
            <a:pPr marL="0" indent="0">
              <a:buNone/>
            </a:pPr>
            <a:endParaRPr lang="en-GB" dirty="0"/>
          </a:p>
          <a:p>
            <a:r>
              <a:rPr lang="en-GB" dirty="0"/>
              <a:t>Test your drawbridge and try to improve it</a:t>
            </a:r>
          </a:p>
          <a:p>
            <a:r>
              <a:rPr lang="en-GB" dirty="0"/>
              <a:t>Extra challenge – how much weight can it hold?</a:t>
            </a:r>
          </a:p>
        </p:txBody>
      </p:sp>
      <p:pic>
        <p:nvPicPr>
          <p:cNvPr id="6" name="Picture 5">
            <a:extLst>
              <a:ext uri="{FF2B5EF4-FFF2-40B4-BE49-F238E27FC236}">
                <a16:creationId xmlns:a16="http://schemas.microsoft.com/office/drawing/2014/main" id="{A2A1770B-ED66-4ED1-B99C-7257B09245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1" y="286595"/>
            <a:ext cx="3565232" cy="6346897"/>
          </a:xfrm>
          <a:prstGeom prst="rect">
            <a:avLst/>
          </a:prstGeom>
        </p:spPr>
      </p:pic>
    </p:spTree>
    <p:extLst>
      <p:ext uri="{BB962C8B-B14F-4D97-AF65-F5344CB8AC3E}">
        <p14:creationId xmlns:p14="http://schemas.microsoft.com/office/powerpoint/2010/main" val="65320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A1770B-ED66-4ED1-B99C-7257B09245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8335" y="248736"/>
            <a:ext cx="3586498" cy="6384756"/>
          </a:xfrm>
          <a:prstGeom prst="rect">
            <a:avLst/>
          </a:prstGeom>
        </p:spPr>
      </p:pic>
      <p:pic>
        <p:nvPicPr>
          <p:cNvPr id="6" name="Picture 5">
            <a:extLst>
              <a:ext uri="{FF2B5EF4-FFF2-40B4-BE49-F238E27FC236}">
                <a16:creationId xmlns:a16="http://schemas.microsoft.com/office/drawing/2014/main" id="{85CA066E-073D-4360-8D23-ABB3E6F5B2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882" y="1881381"/>
            <a:ext cx="7515567" cy="4221707"/>
          </a:xfrm>
          <a:prstGeom prst="rect">
            <a:avLst/>
          </a:prstGeom>
        </p:spPr>
      </p:pic>
      <p:sp>
        <p:nvSpPr>
          <p:cNvPr id="9" name="Title 8">
            <a:extLst>
              <a:ext uri="{FF2B5EF4-FFF2-40B4-BE49-F238E27FC236}">
                <a16:creationId xmlns:a16="http://schemas.microsoft.com/office/drawing/2014/main" id="{E22DAB34-97CF-475B-88F7-EAF919E7BD24}"/>
              </a:ext>
            </a:extLst>
          </p:cNvPr>
          <p:cNvSpPr>
            <a:spLocks noGrp="1"/>
          </p:cNvSpPr>
          <p:nvPr>
            <p:ph type="title"/>
          </p:nvPr>
        </p:nvSpPr>
        <p:spPr/>
        <p:txBody>
          <a:bodyPr/>
          <a:lstStyle/>
          <a:p>
            <a:r>
              <a:rPr lang="en-GB" dirty="0"/>
              <a:t>Basic drawbridge</a:t>
            </a:r>
          </a:p>
        </p:txBody>
      </p:sp>
    </p:spTree>
    <p:extLst>
      <p:ext uri="{BB962C8B-B14F-4D97-AF65-F5344CB8AC3E}">
        <p14:creationId xmlns:p14="http://schemas.microsoft.com/office/powerpoint/2010/main" val="2367277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552AF-048D-4C7D-84DD-AF7BECD9BDE5}"/>
              </a:ext>
            </a:extLst>
          </p:cNvPr>
          <p:cNvSpPr>
            <a:spLocks noGrp="1"/>
          </p:cNvSpPr>
          <p:nvPr>
            <p:ph type="title"/>
          </p:nvPr>
        </p:nvSpPr>
        <p:spPr/>
        <p:txBody>
          <a:bodyPr/>
          <a:lstStyle/>
          <a:p>
            <a:r>
              <a:rPr lang="en-GB" dirty="0"/>
              <a:t>What can you learn from others?</a:t>
            </a:r>
          </a:p>
        </p:txBody>
      </p:sp>
      <p:sp>
        <p:nvSpPr>
          <p:cNvPr id="3" name="Content Placeholder 2">
            <a:extLst>
              <a:ext uri="{FF2B5EF4-FFF2-40B4-BE49-F238E27FC236}">
                <a16:creationId xmlns:a16="http://schemas.microsoft.com/office/drawing/2014/main" id="{8CF7D558-FCC3-4111-9F65-7CEA1EF0BA17}"/>
              </a:ext>
            </a:extLst>
          </p:cNvPr>
          <p:cNvSpPr>
            <a:spLocks noGrp="1"/>
          </p:cNvSpPr>
          <p:nvPr>
            <p:ph idx="1"/>
          </p:nvPr>
        </p:nvSpPr>
        <p:spPr/>
        <p:txBody>
          <a:bodyPr/>
          <a:lstStyle/>
          <a:p>
            <a:r>
              <a:rPr lang="en-GB" b="1" dirty="0"/>
              <a:t>Learning loop </a:t>
            </a:r>
            <a:r>
              <a:rPr lang="en-GB" dirty="0"/>
              <a:t>– look at other people’s work.</a:t>
            </a:r>
          </a:p>
          <a:p>
            <a:endParaRPr lang="en-GB" dirty="0"/>
          </a:p>
          <a:p>
            <a:r>
              <a:rPr lang="en-GB" dirty="0"/>
              <a:t>How did other groups tackle the STEM challenge?</a:t>
            </a:r>
          </a:p>
          <a:p>
            <a:pPr marL="0" indent="0">
              <a:buNone/>
            </a:pPr>
            <a:endParaRPr lang="en-GB" dirty="0"/>
          </a:p>
          <a:p>
            <a:r>
              <a:rPr lang="en-GB" dirty="0"/>
              <a:t>Which ideas did you see that were successful?</a:t>
            </a:r>
          </a:p>
          <a:p>
            <a:endParaRPr lang="en-GB" dirty="0"/>
          </a:p>
          <a:p>
            <a:r>
              <a:rPr lang="en-GB" dirty="0"/>
              <a:t>What did you see that hadn’t worked, or that you wouldn’t use?</a:t>
            </a:r>
          </a:p>
        </p:txBody>
      </p:sp>
      <p:pic>
        <p:nvPicPr>
          <p:cNvPr id="6" name="Picture 6" descr="Image result for critical thinking">
            <a:extLst>
              <a:ext uri="{FF2B5EF4-FFF2-40B4-BE49-F238E27FC236}">
                <a16:creationId xmlns:a16="http://schemas.microsoft.com/office/drawing/2014/main" id="{3570C91E-54B0-4123-9D1B-A6998C5B22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04" r="17999"/>
          <a:stretch/>
        </p:blipFill>
        <p:spPr bwMode="auto">
          <a:xfrm>
            <a:off x="9023375" y="82038"/>
            <a:ext cx="3168625" cy="1862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648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1212</TotalTime>
  <Words>931</Words>
  <Application>Microsoft Office PowerPoint</Application>
  <PresentationFormat>Widescreen</PresentationFormat>
  <Paragraphs>154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Teacher notes</vt:lpstr>
      <vt:lpstr>PowerPoint Presentation</vt:lpstr>
      <vt:lpstr>Learning Intentions</vt:lpstr>
      <vt:lpstr>What are your success criteria for this project?</vt:lpstr>
      <vt:lpstr>Drawbridge challenge</vt:lpstr>
      <vt:lpstr>Drawbridge challenge</vt:lpstr>
      <vt:lpstr>Drawbridge challenge</vt:lpstr>
      <vt:lpstr>Basic drawbridge</vt:lpstr>
      <vt:lpstr>What can you learn from others?</vt:lpstr>
      <vt:lpstr>Evaluation</vt:lpstr>
      <vt:lpstr>PowerPoint Presentation</vt:lpstr>
      <vt:lpstr>Learning Intentions</vt:lpstr>
      <vt:lpstr>What did we learn last lesson?</vt:lpstr>
      <vt:lpstr>Well</vt:lpstr>
      <vt:lpstr>Build a well challenge</vt:lpstr>
      <vt:lpstr>Winding mechanism</vt:lpstr>
      <vt:lpstr>What can you learn from others?</vt:lpstr>
      <vt:lpstr>Evaluation</vt:lpstr>
      <vt:lpstr>Self-assessment at end of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Dixon</dc:creator>
  <cp:lastModifiedBy>Amy Dixon</cp:lastModifiedBy>
  <cp:revision>50</cp:revision>
  <dcterms:created xsi:type="dcterms:W3CDTF">2018-09-17T20:30:51Z</dcterms:created>
  <dcterms:modified xsi:type="dcterms:W3CDTF">2019-09-23T11:48:33Z</dcterms:modified>
</cp:coreProperties>
</file>