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63" r:id="rId3"/>
    <p:sldId id="273" r:id="rId4"/>
    <p:sldId id="368" r:id="rId5"/>
    <p:sldId id="369" r:id="rId6"/>
    <p:sldId id="276" r:id="rId7"/>
    <p:sldId id="364" r:id="rId8"/>
    <p:sldId id="370" r:id="rId9"/>
    <p:sldId id="281" r:id="rId10"/>
    <p:sldId id="359" r:id="rId11"/>
    <p:sldId id="278" r:id="rId12"/>
    <p:sldId id="35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465F-846C-47B6-A02D-02530FAC7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44045-4CCD-48DC-AD2D-4EE9B3CEB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22B95-3A71-439D-85CA-0B43C925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3BC7-B383-4ABE-B2DC-4B879780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4868D-D5F7-49E7-81DE-F3B69F93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14FC-0981-40C0-A44B-EA30FA43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A7EC6-33C2-409D-BB58-C5E9C397D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BA33-C392-47E5-BFE0-925FAFB0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D1226-395B-4505-AEEF-CB1D1F0C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B691-BB57-429B-A77D-644A0EC6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3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2938F-259B-4450-AE02-6765B5929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38F14-807C-43A5-B9F6-4EB0F58D5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FE2E-0012-42B4-B58A-577356B0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50EAA-4B55-4CCF-9B4D-0E0143B1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DD73B-3304-4693-A4A3-9C6BDE60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39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0EB4-0327-4109-84B0-842C846FB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98D18-8316-4F48-9D96-B8D07722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E8656-EC72-4C3B-92B7-76E2CB38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9610D-809F-468B-88CC-56DFA450E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B14E5-1F51-4E8E-8926-041F4C0B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8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6106-DC4E-401E-BDBC-72976E356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8069D-3D70-4898-A63B-D9D865442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E49E8-7058-49DF-AABE-0C480861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99523-637D-4C3F-851B-A8036916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1AB6-40BB-43CE-9F81-59F8E9D6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4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B6A2-30B0-417F-9885-3874C887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CCCB3-7E27-41E7-B255-4C6193BE9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F1034-125F-4DB4-860E-CDCB55D27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84CA4-5DA1-46E8-BB57-C0EE3110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42E5B-76A7-42B9-BB40-3D8241D8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D12FB-EC27-4021-AE72-FE7E5640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37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6085-692B-4791-8025-5993D839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8C0C8-F178-49AF-9A03-3FF29697B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98A5D-B7A6-4A2C-95B4-940E6E1AD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B52C2-89E7-4797-B48B-182B4F22C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1DA18-3399-4D38-B9B0-500074535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861FB-A337-4959-8DFD-C82EF329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60F35-1216-42F3-9B1F-52A11D3F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21E5A-6483-4B3F-B567-6304DE3D9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C2A0-3086-426D-B5D9-5B8CF50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4D44BD-9B7E-43B5-835C-08013376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3A1C8-14FE-4A2F-99A7-2B50BD8B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1FDE7-CA5E-4F92-85A7-3656A785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2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4BE54-8A2C-4922-84EB-BA4FF18B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FF439-DB63-42D5-B9F2-3B78F6CD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EA61C-60BD-4973-A513-93F1A1B6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6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DA33-AA55-4637-AF44-8B1A5019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F51F4-C0FC-4B33-8DCF-DCCB7C5E2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24E4-ED7D-4082-819A-7320C7688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C6A67-E871-4D42-9399-F1D171A1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71FFB-8E54-4850-B43F-F27BCD5A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814B3-053A-459E-949A-42FBD280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01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745F-2547-4842-AF23-34B87600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D8C254-0303-427B-8457-8E08C3FA4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2182C-A6D0-4264-94A0-64E7B74A8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0035D-4EC6-49B7-871F-8802F298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42A8B-573D-48A0-A755-12E8E2C88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68E91-2787-427D-A3A2-0D8A4909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796A6-8FF5-4A48-8034-E5D49696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7B13A-ACA3-4EBD-ACD4-F7DAFCAA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D06F6-6AF6-430A-BC9E-41647C0AD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89969-3F43-49B4-A1C5-E0CB6232D69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DFE2-B977-4000-97AC-45F4DDF8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A2249-FEA1-4FFF-94E7-5BA4489C2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4965-CB96-47F7-89DD-6EAE76BA0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81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D77C4-A2BA-456A-828E-930EC028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31B8-92CF-4017-B98F-D610EBEBC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used wooden 10x10x10 cubes and 10x10 squares as weights</a:t>
            </a:r>
          </a:p>
          <a:p>
            <a:endParaRPr lang="en-GB" dirty="0"/>
          </a:p>
          <a:p>
            <a:r>
              <a:rPr lang="en-GB" dirty="0"/>
              <a:t>Safety – look out for falling weights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51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54" y="-106823"/>
            <a:ext cx="10515600" cy="1325563"/>
          </a:xfrm>
        </p:spPr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 txBox="1">
            <a:spLocks/>
          </p:cNvSpPr>
          <p:nvPr/>
        </p:nvSpPr>
        <p:spPr>
          <a:xfrm>
            <a:off x="543233" y="1076633"/>
            <a:ext cx="10515600" cy="578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Build a viewing platform from your table – no safety barriers</a:t>
            </a:r>
          </a:p>
          <a:p>
            <a:r>
              <a:rPr lang="en-GB" dirty="0"/>
              <a:t>At least 20 cm long, from the table to the front edge of the platform</a:t>
            </a:r>
          </a:p>
          <a:p>
            <a:r>
              <a:rPr lang="en-GB" dirty="0"/>
              <a:t>Your platform must be as strong as possible – it must hold a minimum of 5 wooden squares</a:t>
            </a:r>
          </a:p>
          <a:p>
            <a:r>
              <a:rPr lang="en-GB" dirty="0"/>
              <a:t>It must not be attached to anything apart from your table</a:t>
            </a:r>
          </a:p>
          <a:p>
            <a:r>
              <a:rPr lang="en-GB" dirty="0"/>
              <a:t>You will be given a choice of materials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Poster paper   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      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             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Scrap card     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Small boxes   max 2 – these cannot be used as boxes – cut open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Sellotape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endParaRPr lang="en-GB" dirty="0"/>
          </a:p>
          <a:p>
            <a:r>
              <a:rPr lang="en-GB" dirty="0"/>
              <a:t>Test your platform using wooden blocks to find out how strong it is</a:t>
            </a:r>
          </a:p>
          <a:p>
            <a:pPr lvl="1"/>
            <a:r>
              <a:rPr lang="en-GB" b="1" dirty="0">
                <a:solidFill>
                  <a:srgbClr val="7030A0"/>
                </a:solidFill>
              </a:rPr>
              <a:t>Cube = 10 points       Square = 1 point       </a:t>
            </a:r>
            <a:r>
              <a:rPr lang="en-GB" dirty="0"/>
              <a:t>All wood must be balanced on the platform</a:t>
            </a:r>
          </a:p>
          <a:p>
            <a:pPr lvl="1"/>
            <a:r>
              <a:rPr lang="en-GB" b="1" dirty="0">
                <a:solidFill>
                  <a:srgbClr val="7030A0"/>
                </a:solidFill>
              </a:rPr>
              <a:t>Add 1 point per extra cm </a:t>
            </a:r>
            <a:r>
              <a:rPr lang="en-GB" dirty="0"/>
              <a:t>if your platform is over 20 cm from table to front edge</a:t>
            </a:r>
          </a:p>
          <a:p>
            <a:pPr lvl="1"/>
            <a:r>
              <a:rPr lang="en-GB" dirty="0"/>
              <a:t>Work out your total points and write your score on your design sheet</a:t>
            </a:r>
          </a:p>
        </p:txBody>
      </p:sp>
      <p:pic>
        <p:nvPicPr>
          <p:cNvPr id="5" name="Picture 4" descr="Image result for viewing platform">
            <a:extLst>
              <a:ext uri="{FF2B5EF4-FFF2-40B4-BE49-F238E27FC236}">
                <a16:creationId xmlns:a16="http://schemas.microsoft.com/office/drawing/2014/main" id="{DCD648C9-59B1-4A70-893B-24557EDF3C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8"/>
          <a:stretch/>
        </p:blipFill>
        <p:spPr bwMode="auto">
          <a:xfrm>
            <a:off x="8988827" y="2501773"/>
            <a:ext cx="2886798" cy="267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1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good about your design?</a:t>
            </a:r>
          </a:p>
          <a:p>
            <a:endParaRPr lang="en-GB" dirty="0"/>
          </a:p>
          <a:p>
            <a:r>
              <a:rPr lang="en-GB" dirty="0"/>
              <a:t>What could you improve about your design?</a:t>
            </a:r>
          </a:p>
          <a:p>
            <a:pPr lvl="1"/>
            <a:r>
              <a:rPr lang="en-GB" dirty="0"/>
              <a:t>How could you make the platform stronger?</a:t>
            </a:r>
          </a:p>
          <a:p>
            <a:pPr lvl="1"/>
            <a:r>
              <a:rPr lang="en-GB" dirty="0"/>
              <a:t>What different materials could you use?</a:t>
            </a:r>
          </a:p>
          <a:p>
            <a:pPr lvl="1"/>
            <a:r>
              <a:rPr lang="en-GB" dirty="0"/>
              <a:t>How would you change your design if you did this challenge again?</a:t>
            </a:r>
          </a:p>
          <a:p>
            <a:endParaRPr lang="en-GB" dirty="0"/>
          </a:p>
          <a:p>
            <a:r>
              <a:rPr lang="en-GB" dirty="0"/>
              <a:t>How could you change the STEM challenge next time?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55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1943-BF42-4C38-997C-A05CAD66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8A9CA-D7FF-48C8-A440-D19192D7E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Wingdings" panose="05000000000000000000" pitchFamily="2" charset="2"/>
              </a:rPr>
              <a:t>Did you meet the Success Criteria you set yourself?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28DE4C-6AE4-4251-B846-663A39505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168954"/>
              </p:ext>
            </p:extLst>
          </p:nvPr>
        </p:nvGraphicFramePr>
        <p:xfrm>
          <a:off x="1744921" y="2856810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604">
                  <a:extLst>
                    <a:ext uri="{9D8B030D-6E8A-4147-A177-3AD203B41FA5}">
                      <a16:colId xmlns:a16="http://schemas.microsoft.com/office/drawing/2014/main" val="3772143290"/>
                    </a:ext>
                  </a:extLst>
                </a:gridCol>
                <a:gridCol w="7023396">
                  <a:extLst>
                    <a:ext uri="{9D8B030D-6E8A-4147-A177-3AD203B41FA5}">
                      <a16:colId xmlns:a16="http://schemas.microsoft.com/office/drawing/2014/main" val="1070146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5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– I was successful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47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0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5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Almost</a:t>
                      </a:r>
                      <a:r>
                        <a:rPr lang="en-GB" sz="2800" dirty="0"/>
                        <a:t> – I need some help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6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5400" b="0" dirty="0">
                          <a:sym typeface="Wingdings" panose="05000000000000000000" pitchFamily="2" charset="2"/>
                        </a:rPr>
                        <a:t></a:t>
                      </a:r>
                      <a:endParaRPr lang="en-GB" sz="5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Not yet </a:t>
                      </a:r>
                      <a:r>
                        <a:rPr lang="en-GB" sz="2800" dirty="0"/>
                        <a:t>– I need to keep working on this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17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587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or draw instructions so someone else could build your design</a:t>
            </a:r>
          </a:p>
          <a:p>
            <a:endParaRPr lang="en-GB" dirty="0"/>
          </a:p>
          <a:p>
            <a:r>
              <a:rPr lang="en-GB" dirty="0"/>
              <a:t>Number each step</a:t>
            </a:r>
          </a:p>
          <a:p>
            <a:endParaRPr lang="en-GB" dirty="0"/>
          </a:p>
          <a:p>
            <a:r>
              <a:rPr lang="en-GB" dirty="0"/>
              <a:t>You could draw labelled pictures to show how to build your design</a:t>
            </a:r>
          </a:p>
        </p:txBody>
      </p:sp>
    </p:spTree>
    <p:extLst>
      <p:ext uri="{BB962C8B-B14F-4D97-AF65-F5344CB8AC3E}">
        <p14:creationId xmlns:p14="http://schemas.microsoft.com/office/powerpoint/2010/main" val="344327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Viewing platform 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4" name="Picture 2" descr="Image result for viewing platform">
            <a:extLst>
              <a:ext uri="{FF2B5EF4-FFF2-40B4-BE49-F238E27FC236}">
                <a16:creationId xmlns:a16="http://schemas.microsoft.com/office/drawing/2014/main" id="{C7D578D4-B394-48B5-941B-87D825504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4" y="4394393"/>
            <a:ext cx="3999916" cy="23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viewing platform">
            <a:extLst>
              <a:ext uri="{FF2B5EF4-FFF2-40B4-BE49-F238E27FC236}">
                <a16:creationId xmlns:a16="http://schemas.microsoft.com/office/drawing/2014/main" id="{149A6002-0D32-4381-9C9D-960245C348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8"/>
          <a:stretch/>
        </p:blipFill>
        <p:spPr bwMode="auto">
          <a:xfrm>
            <a:off x="8592455" y="1906757"/>
            <a:ext cx="3495810" cy="32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78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7C76-D21A-486F-87D1-84CD5250A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0308"/>
            <a:ext cx="9144000" cy="1187827"/>
          </a:xfrm>
        </p:spPr>
        <p:txBody>
          <a:bodyPr>
            <a:normAutofit/>
          </a:bodyPr>
          <a:lstStyle/>
          <a:p>
            <a:r>
              <a:rPr lang="en-GB" dirty="0"/>
              <a:t>Viewing platform challenge</a:t>
            </a:r>
          </a:p>
        </p:txBody>
      </p:sp>
      <p:pic>
        <p:nvPicPr>
          <p:cNvPr id="3" name="Picture 4" descr="Image result for viewing platform">
            <a:extLst>
              <a:ext uri="{FF2B5EF4-FFF2-40B4-BE49-F238E27FC236}">
                <a16:creationId xmlns:a16="http://schemas.microsoft.com/office/drawing/2014/main" id="{57BB4294-B6B4-4620-8B3E-7FADB738E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8"/>
          <a:stretch/>
        </p:blipFill>
        <p:spPr bwMode="auto">
          <a:xfrm>
            <a:off x="7449394" y="1778135"/>
            <a:ext cx="4478138" cy="414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viewing platform">
            <a:extLst>
              <a:ext uri="{FF2B5EF4-FFF2-40B4-BE49-F238E27FC236}">
                <a16:creationId xmlns:a16="http://schemas.microsoft.com/office/drawing/2014/main" id="{4250B928-0F83-4746-95E6-499FB2823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89" y="2510462"/>
            <a:ext cx="7066621" cy="418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2F311D-73D9-439C-841B-2E94157BF98A}"/>
              </a:ext>
            </a:extLst>
          </p:cNvPr>
          <p:cNvSpPr txBox="1"/>
          <p:nvPr/>
        </p:nvSpPr>
        <p:spPr>
          <a:xfrm>
            <a:off x="393404" y="2682646"/>
            <a:ext cx="1460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Beijing, China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42340-862F-46BF-9340-40CEEE581E5F}"/>
              </a:ext>
            </a:extLst>
          </p:cNvPr>
          <p:cNvSpPr txBox="1"/>
          <p:nvPr/>
        </p:nvSpPr>
        <p:spPr>
          <a:xfrm>
            <a:off x="10480252" y="1959632"/>
            <a:ext cx="1272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Switzerland</a:t>
            </a:r>
          </a:p>
        </p:txBody>
      </p:sp>
    </p:spTree>
    <p:extLst>
      <p:ext uri="{BB962C8B-B14F-4D97-AF65-F5344CB8AC3E}">
        <p14:creationId xmlns:p14="http://schemas.microsoft.com/office/powerpoint/2010/main" val="110758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62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your success criteria for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 would like to get better at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you get better at this?  Write down some strategies for yourself. </a:t>
            </a:r>
          </a:p>
          <a:p>
            <a:endParaRPr lang="en-GB" dirty="0"/>
          </a:p>
          <a:p>
            <a:r>
              <a:rPr lang="en-GB" dirty="0"/>
              <a:t>At the end you will decide if you have been successful.</a:t>
            </a:r>
          </a:p>
        </p:txBody>
      </p:sp>
    </p:spTree>
    <p:extLst>
      <p:ext uri="{BB962C8B-B14F-4D97-AF65-F5344CB8AC3E}">
        <p14:creationId xmlns:p14="http://schemas.microsoft.com/office/powerpoint/2010/main" val="410107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54" y="-106823"/>
            <a:ext cx="10515600" cy="1325563"/>
          </a:xfrm>
        </p:spPr>
        <p:txBody>
          <a:bodyPr/>
          <a:lstStyle/>
          <a:p>
            <a:r>
              <a:rPr lang="en-GB" dirty="0"/>
              <a:t>STEM Challenge: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 txBox="1">
            <a:spLocks/>
          </p:cNvSpPr>
          <p:nvPr/>
        </p:nvSpPr>
        <p:spPr>
          <a:xfrm>
            <a:off x="543233" y="1076633"/>
            <a:ext cx="10515600" cy="578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Build a viewing platform from your table – no safety barriers</a:t>
            </a:r>
          </a:p>
          <a:p>
            <a:r>
              <a:rPr lang="en-GB" dirty="0"/>
              <a:t>At least 20 cm long, from the table to the front edge of the platform</a:t>
            </a:r>
          </a:p>
          <a:p>
            <a:r>
              <a:rPr lang="en-GB" dirty="0"/>
              <a:t>Your platform must be as strong as possible – it must hold a minimum of 5 wooden squares</a:t>
            </a:r>
          </a:p>
          <a:p>
            <a:r>
              <a:rPr lang="en-GB" dirty="0"/>
              <a:t>It must not be attached to anything apart from your table</a:t>
            </a:r>
          </a:p>
          <a:p>
            <a:r>
              <a:rPr lang="en-GB" dirty="0"/>
              <a:t>You will be given a choice of materials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Poster paper   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      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             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Scrap card     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Small boxes   max 2 – these cannot be used as boxes – cut open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 </a:t>
            </a:r>
            <a:endParaRPr lang="en-GB" dirty="0"/>
          </a:p>
          <a:p>
            <a:r>
              <a:rPr lang="en-GB" dirty="0"/>
              <a:t>Test your platform using wooden blocks to find out how strong it is</a:t>
            </a:r>
          </a:p>
          <a:p>
            <a:pPr lvl="1"/>
            <a:r>
              <a:rPr lang="en-GB" b="1" dirty="0">
                <a:solidFill>
                  <a:srgbClr val="7030A0"/>
                </a:solidFill>
              </a:rPr>
              <a:t>Cube = 10 points       Square = 1 point       </a:t>
            </a:r>
            <a:r>
              <a:rPr lang="en-GB" dirty="0"/>
              <a:t>All wood must be balanced on the platform</a:t>
            </a:r>
          </a:p>
          <a:p>
            <a:pPr lvl="1"/>
            <a:r>
              <a:rPr lang="en-GB" b="1" dirty="0">
                <a:solidFill>
                  <a:srgbClr val="7030A0"/>
                </a:solidFill>
              </a:rPr>
              <a:t>Add 1 point per extra cm </a:t>
            </a:r>
            <a:r>
              <a:rPr lang="en-GB" dirty="0"/>
              <a:t>if your platform is over 20 cm from table to front edge</a:t>
            </a:r>
          </a:p>
          <a:p>
            <a:pPr lvl="1"/>
            <a:r>
              <a:rPr lang="en-GB" dirty="0"/>
              <a:t>Work out your total points and write your score on your design sheet</a:t>
            </a:r>
          </a:p>
        </p:txBody>
      </p:sp>
      <p:pic>
        <p:nvPicPr>
          <p:cNvPr id="5" name="Picture 4" descr="Image result for viewing platform">
            <a:extLst>
              <a:ext uri="{FF2B5EF4-FFF2-40B4-BE49-F238E27FC236}">
                <a16:creationId xmlns:a16="http://schemas.microsoft.com/office/drawing/2014/main" id="{DCD648C9-59B1-4A70-893B-24557EDF3C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8"/>
          <a:stretch/>
        </p:blipFill>
        <p:spPr bwMode="auto">
          <a:xfrm>
            <a:off x="8988827" y="2501773"/>
            <a:ext cx="2886798" cy="267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6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Viewing platform 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4" name="Picture 2" descr="Image result for viewing platform">
            <a:extLst>
              <a:ext uri="{FF2B5EF4-FFF2-40B4-BE49-F238E27FC236}">
                <a16:creationId xmlns:a16="http://schemas.microsoft.com/office/drawing/2014/main" id="{C7D578D4-B394-48B5-941B-87D825504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4" y="4394393"/>
            <a:ext cx="3999916" cy="23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viewing platform">
            <a:extLst>
              <a:ext uri="{FF2B5EF4-FFF2-40B4-BE49-F238E27FC236}">
                <a16:creationId xmlns:a16="http://schemas.microsoft.com/office/drawing/2014/main" id="{149A6002-0D32-4381-9C9D-960245C348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8"/>
          <a:stretch/>
        </p:blipFill>
        <p:spPr bwMode="auto">
          <a:xfrm>
            <a:off x="8592455" y="1906757"/>
            <a:ext cx="3495810" cy="32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11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88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078E-6F32-4CA2-A599-86F72D89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have you learned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4FA6-8AE4-4E0A-85CA-0AFFA210A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Did anything go wrong with your design last time?  How did you fix it?</a:t>
            </a:r>
          </a:p>
          <a:p>
            <a:endParaRPr lang="en-GB" dirty="0"/>
          </a:p>
          <a:p>
            <a:r>
              <a:rPr lang="en-GB" dirty="0"/>
              <a:t>How could you make a strong platform?</a:t>
            </a:r>
          </a:p>
          <a:p>
            <a:endParaRPr lang="en-GB" dirty="0"/>
          </a:p>
          <a:p>
            <a:r>
              <a:rPr lang="en-GB" dirty="0"/>
              <a:t>How can you hold up your viewing platform to make it stronger?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2" descr="Image result for viewing platform">
            <a:extLst>
              <a:ext uri="{FF2B5EF4-FFF2-40B4-BE49-F238E27FC236}">
                <a16:creationId xmlns:a16="http://schemas.microsoft.com/office/drawing/2014/main" id="{14E4FC11-D72C-4603-B516-8FB7D27ED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474" y="4445288"/>
            <a:ext cx="3804726" cy="22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02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613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Teaching notes</vt:lpstr>
      <vt:lpstr>PowerPoint Presentation</vt:lpstr>
      <vt:lpstr>Viewing platform challenge</vt:lpstr>
      <vt:lpstr>Learning Intentions</vt:lpstr>
      <vt:lpstr>What are your success criteria for this project?</vt:lpstr>
      <vt:lpstr>STEM Challenge:</vt:lpstr>
      <vt:lpstr>PowerPoint Presentation</vt:lpstr>
      <vt:lpstr>Learning Intentions</vt:lpstr>
      <vt:lpstr>What have you learned so far?</vt:lpstr>
      <vt:lpstr>STEM Challenge</vt:lpstr>
      <vt:lpstr>Evaluation</vt:lpstr>
      <vt:lpstr>Self assessment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Shelf STEM challenge</dc:title>
  <dc:creator>Amy Dixon</dc:creator>
  <cp:lastModifiedBy>Amy Dixon</cp:lastModifiedBy>
  <cp:revision>30</cp:revision>
  <dcterms:created xsi:type="dcterms:W3CDTF">2018-04-30T20:57:48Z</dcterms:created>
  <dcterms:modified xsi:type="dcterms:W3CDTF">2019-09-23T11:39:51Z</dcterms:modified>
</cp:coreProperties>
</file>