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256" r:id="rId3"/>
    <p:sldId id="276" r:id="rId4"/>
    <p:sldId id="278" r:id="rId5"/>
    <p:sldId id="277" r:id="rId6"/>
    <p:sldId id="362" r:id="rId7"/>
    <p:sldId id="373" r:id="rId8"/>
    <p:sldId id="364" r:id="rId9"/>
    <p:sldId id="377" r:id="rId10"/>
    <p:sldId id="365" r:id="rId11"/>
    <p:sldId id="361" r:id="rId12"/>
    <p:sldId id="260" r:id="rId13"/>
    <p:sldId id="370" r:id="rId14"/>
    <p:sldId id="374" r:id="rId15"/>
    <p:sldId id="367" r:id="rId16"/>
    <p:sldId id="368" r:id="rId17"/>
    <p:sldId id="280" r:id="rId18"/>
    <p:sldId id="3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34AF-5CB1-4967-B3F0-11A5C28BE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24ABA-2472-4FA5-ADC7-CE36A53A2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EF5CE-CD4C-40FE-A2F7-C761C92F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C3D1-ABF1-402B-A31E-82C0509A1B88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E2F28-5788-4C1B-9BBE-C683A29B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32715-3431-4199-BFF3-E7542A19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33E-C769-46B0-A0E4-32B2E586A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78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EC0B-994E-428C-B76E-32F48721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AFAF1-9847-4673-9423-73D10F561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95783-C028-453C-9C0D-02ECE022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C3D1-ABF1-402B-A31E-82C0509A1B88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1B8DE-704B-4D27-9125-A4BE9DD3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517E1-6123-488F-A74F-BD74EE44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33E-C769-46B0-A0E4-32B2E586A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5DF681-962E-4B66-995F-D8FAAC9BD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DE8F8-0E78-40E8-AE35-FE0EE2449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9F03B-2022-486F-ADA6-BE744C86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C3D1-ABF1-402B-A31E-82C0509A1B88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7348F-C906-4875-8A67-ADE7100A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B0DEE-2169-4CC5-A3A0-744F6785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33E-C769-46B0-A0E4-32B2E586A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08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9B1A-5524-41D3-B2B1-C053D31F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FDF97-8670-48DD-8BA5-9AC7BD44E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56C30-7F39-4FF2-A532-05AE5036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C3D1-ABF1-402B-A31E-82C0509A1B88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1DEAA-C42B-4F3C-863D-1DC5CE08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E89C6-2CD2-413F-A49B-DD751305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33E-C769-46B0-A0E4-32B2E586A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7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1BEAD-9B53-4D01-A4DE-FF24D5A8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588B7-B7CB-4DE5-93FD-856327868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D1776-1B66-448D-ACC6-54CE3A76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C3D1-ABF1-402B-A31E-82C0509A1B88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D3D5-B940-4727-9580-9F1351B8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AA543-DC50-4E15-9228-8EF2DE595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33E-C769-46B0-A0E4-32B2E586A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4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01CF-88C4-43FD-ADF0-5B8C580C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A387A-BE29-406C-A8E4-E747B3763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BCB09-F5BC-46AA-A1C0-E7CA787DF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FF9C0-64F8-49A8-BECA-D3B013DCE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C3D1-ABF1-402B-A31E-82C0509A1B88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8A6F9-CAF8-4842-BB0E-3F4A4AB4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BC732-BD65-42D1-BF54-0E4ECBFE0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33E-C769-46B0-A0E4-32B2E586A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6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9571-DA99-4C52-A406-6E0FAE4C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D29C4-DAC4-45D4-AED9-B1272F9FE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C6A7-053C-4E46-A3A8-42ED9BC6E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7F79D-67F9-4C13-9187-3C6F0AEF5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D6FCB5-0138-4B41-9771-5038EC0B3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42C90-524B-4533-B5FF-D4810240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C3D1-ABF1-402B-A31E-82C0509A1B88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F0B3E-0E51-466F-8B78-B2498E35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8B15A-D16C-4725-B418-0586C1C5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33E-C769-46B0-A0E4-32B2E586A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F216-BFE4-4BE8-B043-69949EAA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65EF5-FA83-48FF-8588-C041761F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C3D1-ABF1-402B-A31E-82C0509A1B88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4EBC3-3664-464A-9885-4D225967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867D8-0A49-4DFE-BD47-258B2BDF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33E-C769-46B0-A0E4-32B2E586A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8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9AFE0-04D6-4225-AAB8-7F5F8DC6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C3D1-ABF1-402B-A31E-82C0509A1B88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BDAFF1-CA07-4578-81E6-232251A72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85B04-047E-4ED7-8136-3572F07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33E-C769-46B0-A0E4-32B2E586A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9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6B32-BAAE-41D3-8AF2-EE1D823C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1F4BC-E17C-42E9-AB3B-E3AC43B8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4EE88-C0CA-4063-A905-D872101AF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A2B5F-CB0A-4657-919A-591F4844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C3D1-ABF1-402B-A31E-82C0509A1B88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B32D1-14E6-4E8C-B5C0-71941664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E07FC-9AD4-49DF-A1DE-A3DE3899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33E-C769-46B0-A0E4-32B2E586A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6405-09A6-4C1A-81DD-8E195539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F4CB7-2570-46AD-8225-99B5207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CE13E-A018-440B-9081-073941712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5A323-4768-4B0B-8F2F-15B039BF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C3D1-ABF1-402B-A31E-82C0509A1B88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A06EF-707B-497B-8759-075DF2A8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7A66D-0D9B-478D-92FD-95819B72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F33E-C769-46B0-A0E4-32B2E586A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6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0FA8C-F535-4E12-B9EC-C85CF36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91A1E-7B78-4120-B1DF-69BFDEE13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D7733-B1C9-47E0-9FA1-58C42D8AD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FC3D1-ABF1-402B-A31E-82C0509A1B88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63D7E-0825-41EA-9A49-857236277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78AFE-E81A-478F-8D2C-5B0A62E5F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1F33E-C769-46B0-A0E4-32B2E586A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41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3F2B-C888-41B9-BDB5-DE20E049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D570-12D9-4CFB-83AD-D790D7829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 good pillar has to be strong and stable.  The way is it made contributes to this – cutting and sticking needs to be done carefully, making sure that the bottom and top of the pillar are level.  Wide (fat) cylinders are more stable than narrow (thin) cylinders – children will soon learn this.  A strong pillar needs several layers of paper so a long rectangle is a good starting point.  Children will also learn quickly that a stable pillar is not necessarily a tall pillar!  </a:t>
            </a:r>
          </a:p>
          <a:p>
            <a:r>
              <a:rPr lang="en-GB" dirty="0"/>
              <a:t>Children can investigate different 3D shapes for pillars – good for discussing shape.</a:t>
            </a:r>
          </a:p>
          <a:p>
            <a:r>
              <a:rPr lang="en-GB" dirty="0"/>
              <a:t>Bridge deck – investigate strength of A4 paper when it is flat, as opposed to when the 2 long sides are folded up (about 3-4cm).  Again, layering paper so the bridge deck is thicker increases strength.</a:t>
            </a:r>
          </a:p>
          <a:p>
            <a:r>
              <a:rPr lang="en-GB" dirty="0"/>
              <a:t>You could provide a river/canal made of blue paper etc for each team.</a:t>
            </a:r>
          </a:p>
          <a:p>
            <a:r>
              <a:rPr lang="en-GB" dirty="0"/>
              <a:t>Safety – watch out for falling weights while testing.  Children could test their pillars / bridges on the floor.  You could set a maximum amount children can use for testing.</a:t>
            </a:r>
          </a:p>
        </p:txBody>
      </p:sp>
    </p:spTree>
    <p:extLst>
      <p:ext uri="{BB962C8B-B14F-4D97-AF65-F5344CB8AC3E}">
        <p14:creationId xmlns:p14="http://schemas.microsoft.com/office/powerpoint/2010/main" val="403814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8B2F2C04-59FB-490D-920A-0045E6C2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20" y="365125"/>
            <a:ext cx="4764722" cy="605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4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52AF-048D-4C7D-84DD-AF7BECD9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you learn last lesson?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7D558-FCC3-4111-9F65-7CEA1EF0B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0337"/>
          </a:xfrm>
        </p:spPr>
        <p:txBody>
          <a:bodyPr>
            <a:normAutofit/>
          </a:bodyPr>
          <a:lstStyle/>
          <a:p>
            <a:r>
              <a:rPr lang="en-GB" dirty="0"/>
              <a:t>What shape does your paper need to be before you roll it up?</a:t>
            </a:r>
          </a:p>
          <a:p>
            <a:endParaRPr lang="en-GB" dirty="0"/>
          </a:p>
          <a:p>
            <a:r>
              <a:rPr lang="en-GB" dirty="0"/>
              <a:t>How do you need to roll the paper?</a:t>
            </a:r>
          </a:p>
          <a:p>
            <a:endParaRPr lang="en-GB" dirty="0"/>
          </a:p>
          <a:p>
            <a:r>
              <a:rPr lang="en-GB" dirty="0"/>
              <a:t>How can you make a strong pillar?</a:t>
            </a:r>
          </a:p>
          <a:p>
            <a:endParaRPr lang="en-GB" dirty="0"/>
          </a:p>
          <a:p>
            <a:r>
              <a:rPr lang="en-GB" dirty="0"/>
              <a:t>How can you make a stable pillar?</a:t>
            </a:r>
          </a:p>
          <a:p>
            <a:endParaRPr lang="en-GB" dirty="0"/>
          </a:p>
          <a:p>
            <a:r>
              <a:rPr lang="en-GB" b="1" dirty="0"/>
              <a:t>What makes a perfect pillar?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30" name="Picture 6" descr="Image result for critical thinking">
            <a:extLst>
              <a:ext uri="{FF2B5EF4-FFF2-40B4-BE49-F238E27FC236}">
                <a16:creationId xmlns:a16="http://schemas.microsoft.com/office/drawing/2014/main" id="{E024A463-5808-42C5-A6B1-2CAD4D0F0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r="17999"/>
          <a:stretch/>
        </p:blipFill>
        <p:spPr bwMode="auto">
          <a:xfrm>
            <a:off x="9023375" y="82038"/>
            <a:ext cx="3168625" cy="18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4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79F8E4-396D-4027-AB37-4F32C894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Pairs of perfect pillars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51CB7-B1B7-4081-BA0A-7CF109336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5889" cy="4351338"/>
          </a:xfrm>
        </p:spPr>
        <p:txBody>
          <a:bodyPr>
            <a:normAutofit/>
          </a:bodyPr>
          <a:lstStyle/>
          <a:p>
            <a:r>
              <a:rPr lang="en-GB" dirty="0"/>
              <a:t>Look at the pillars in this rail bridge near Dundee</a:t>
            </a:r>
          </a:p>
          <a:p>
            <a:endParaRPr lang="en-GB" dirty="0"/>
          </a:p>
          <a:p>
            <a:r>
              <a:rPr lang="en-GB" dirty="0"/>
              <a:t>Pairs of perfect pillars can make a structure more stable</a:t>
            </a:r>
          </a:p>
        </p:txBody>
      </p:sp>
      <p:pic>
        <p:nvPicPr>
          <p:cNvPr id="2054" name="Picture 6" descr="Image result for tay bridge rail">
            <a:extLst>
              <a:ext uri="{FF2B5EF4-FFF2-40B4-BE49-F238E27FC236}">
                <a16:creationId xmlns:a16="http://schemas.microsoft.com/office/drawing/2014/main" id="{458BCC6E-1D21-42FA-8C10-231AF6767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25" y="645407"/>
            <a:ext cx="5531556" cy="55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7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C4808-C9F9-425D-BB94-D1DDF2E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STEM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388BC-B826-4911-8F85-9A56E570E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832"/>
            <a:ext cx="10515600" cy="5324168"/>
          </a:xfrm>
        </p:spPr>
        <p:txBody>
          <a:bodyPr>
            <a:normAutofit/>
          </a:bodyPr>
          <a:lstStyle/>
          <a:p>
            <a:r>
              <a:rPr lang="en-GB" dirty="0"/>
              <a:t>Design and build a</a:t>
            </a:r>
            <a:r>
              <a:rPr lang="en-GB" b="1" dirty="0"/>
              <a:t> strong and stable bridge </a:t>
            </a:r>
            <a:r>
              <a:rPr lang="en-GB" dirty="0"/>
              <a:t>which can support a toy car.  No ramps are needed.</a:t>
            </a:r>
          </a:p>
          <a:p>
            <a:endParaRPr lang="en-GB" dirty="0"/>
          </a:p>
          <a:p>
            <a:r>
              <a:rPr lang="en-GB" dirty="0"/>
              <a:t>You will be given a choice of materials: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A4 paper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Poster paper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Sellotape</a:t>
            </a:r>
          </a:p>
          <a:p>
            <a:endParaRPr lang="en-GB" dirty="0"/>
          </a:p>
          <a:p>
            <a:r>
              <a:rPr lang="en-GB" dirty="0"/>
              <a:t>Test your bridge and try to improve it</a:t>
            </a:r>
          </a:p>
          <a:p>
            <a:r>
              <a:rPr lang="en-GB" dirty="0"/>
              <a:t>If your bridge can support a car, try using wooden squares and cubes to test it.  How much weight can your bridge support?</a:t>
            </a:r>
          </a:p>
          <a:p>
            <a:endParaRPr lang="en-GB" dirty="0"/>
          </a:p>
        </p:txBody>
      </p:sp>
      <p:pic>
        <p:nvPicPr>
          <p:cNvPr id="5" name="Picture 6" descr="Image result for tay bridge rail">
            <a:extLst>
              <a:ext uri="{FF2B5EF4-FFF2-40B4-BE49-F238E27FC236}">
                <a16:creationId xmlns:a16="http://schemas.microsoft.com/office/drawing/2014/main" id="{AF3B7DD0-7595-4C75-A966-9A9DBE793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03" y="2226071"/>
            <a:ext cx="3098097" cy="309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52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52AF-048D-4C7D-84DD-AF7BECD9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learn from others?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7D558-FCC3-4111-9F65-7CEA1EF0B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Learning loop </a:t>
            </a:r>
            <a:r>
              <a:rPr lang="en-GB" dirty="0"/>
              <a:t>– look at other people’s work.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good ideas did you see?</a:t>
            </a:r>
          </a:p>
          <a:p>
            <a:endParaRPr lang="en-GB" dirty="0"/>
          </a:p>
          <a:p>
            <a:r>
              <a:rPr lang="en-GB" dirty="0"/>
              <a:t>What did you see that hadn’t worked, or that you wouldn’t use?</a:t>
            </a:r>
          </a:p>
        </p:txBody>
      </p:sp>
      <p:pic>
        <p:nvPicPr>
          <p:cNvPr id="6" name="Picture 6" descr="Image result for critical thinking">
            <a:extLst>
              <a:ext uri="{FF2B5EF4-FFF2-40B4-BE49-F238E27FC236}">
                <a16:creationId xmlns:a16="http://schemas.microsoft.com/office/drawing/2014/main" id="{3570C91E-54B0-4123-9D1B-A6998C5B2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r="17999"/>
          <a:stretch/>
        </p:blipFill>
        <p:spPr bwMode="auto">
          <a:xfrm>
            <a:off x="9023375" y="82038"/>
            <a:ext cx="3168625" cy="18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3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E4FF-A922-423A-BA9A-74656F41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2908B-33C6-42FC-B469-0C00E12FF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how your team approached the STEM challenge today  </a:t>
            </a:r>
          </a:p>
          <a:p>
            <a:pPr lvl="1"/>
            <a:r>
              <a:rPr lang="en-GB" dirty="0"/>
              <a:t>What had you learned from last week?</a:t>
            </a:r>
          </a:p>
          <a:p>
            <a:pPr lvl="1"/>
            <a:r>
              <a:rPr lang="en-GB" dirty="0"/>
              <a:t>What did you learn from working with different team members?</a:t>
            </a:r>
          </a:p>
          <a:p>
            <a:endParaRPr lang="en-GB" dirty="0"/>
          </a:p>
          <a:p>
            <a:r>
              <a:rPr lang="en-GB" dirty="0"/>
              <a:t>How could you improve your design?</a:t>
            </a:r>
          </a:p>
          <a:p>
            <a:endParaRPr lang="en-GB" dirty="0"/>
          </a:p>
          <a:p>
            <a:r>
              <a:rPr lang="en-GB" dirty="0"/>
              <a:t>Can you think of another similar STEM challenge you could set yourself to try at home?</a:t>
            </a:r>
          </a:p>
        </p:txBody>
      </p:sp>
    </p:spTree>
    <p:extLst>
      <p:ext uri="{BB962C8B-B14F-4D97-AF65-F5344CB8AC3E}">
        <p14:creationId xmlns:p14="http://schemas.microsoft.com/office/powerpoint/2010/main" val="452258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1943-BF42-4C38-997C-A05CAD66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8A9CA-D7FF-48C8-A440-D19192D7E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ym typeface="Wingdings" panose="05000000000000000000" pitchFamily="2" charset="2"/>
              </a:rPr>
              <a:t>How did you get on with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Teamwork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Communication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28DE4C-6AE4-4251-B846-663A3950543F}"/>
              </a:ext>
            </a:extLst>
          </p:cNvPr>
          <p:cNvGraphicFramePr>
            <a:graphicFrameLocks noGrp="1"/>
          </p:cNvGraphicFramePr>
          <p:nvPr/>
        </p:nvGraphicFramePr>
        <p:xfrm>
          <a:off x="2246367" y="3433763"/>
          <a:ext cx="8128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604">
                  <a:extLst>
                    <a:ext uri="{9D8B030D-6E8A-4147-A177-3AD203B41FA5}">
                      <a16:colId xmlns:a16="http://schemas.microsoft.com/office/drawing/2014/main" val="3772143290"/>
                    </a:ext>
                  </a:extLst>
                </a:gridCol>
                <a:gridCol w="7023396">
                  <a:extLst>
                    <a:ext uri="{9D8B030D-6E8A-4147-A177-3AD203B41FA5}">
                      <a16:colId xmlns:a16="http://schemas.microsoft.com/office/drawing/2014/main" val="1070146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GB" sz="5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Yes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– I was successful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47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b="0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5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Almost</a:t>
                      </a:r>
                      <a:r>
                        <a:rPr lang="en-GB" sz="2800" dirty="0"/>
                        <a:t> – I need some help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16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b="0" dirty="0">
                          <a:sym typeface="Wingdings" panose="05000000000000000000" pitchFamily="2" charset="2"/>
                        </a:rPr>
                        <a:t></a:t>
                      </a:r>
                      <a:endParaRPr lang="en-GB" sz="5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Not yet </a:t>
                      </a:r>
                      <a:r>
                        <a:rPr lang="en-GB" sz="2800" dirty="0"/>
                        <a:t>– I need to keep working on this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17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410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Write or draw instructions so someone else could build your design</a:t>
            </a:r>
          </a:p>
          <a:p>
            <a:endParaRPr lang="en-GB" dirty="0"/>
          </a:p>
          <a:p>
            <a:r>
              <a:rPr lang="en-GB" dirty="0"/>
              <a:t>Number each step</a:t>
            </a:r>
          </a:p>
          <a:p>
            <a:endParaRPr lang="en-GB" dirty="0"/>
          </a:p>
          <a:p>
            <a:r>
              <a:rPr lang="en-GB" dirty="0"/>
              <a:t>You could draw labelled pictures to show how to build your design</a:t>
            </a:r>
          </a:p>
        </p:txBody>
      </p:sp>
    </p:spTree>
    <p:extLst>
      <p:ext uri="{BB962C8B-B14F-4D97-AF65-F5344CB8AC3E}">
        <p14:creationId xmlns:p14="http://schemas.microsoft.com/office/powerpoint/2010/main" val="988660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CAD7AA-EB9F-4650-AD05-0EE613C2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Queensferry Crossing</a:t>
            </a:r>
          </a:p>
        </p:txBody>
      </p:sp>
      <p:pic>
        <p:nvPicPr>
          <p:cNvPr id="1028" name="Picture 4" descr="Image result for queensferry crossing">
            <a:extLst>
              <a:ext uri="{FF2B5EF4-FFF2-40B4-BE49-F238E27FC236}">
                <a16:creationId xmlns:a16="http://schemas.microsoft.com/office/drawing/2014/main" id="{C10CA501-334E-4165-B7E1-DD5CF2582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7" y="1460431"/>
            <a:ext cx="11354765" cy="525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0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70C86E-6AAB-49DE-ABB0-633B2262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07" y="1104164"/>
            <a:ext cx="9314985" cy="5140519"/>
          </a:xfrm>
        </p:spPr>
        <p:txBody>
          <a:bodyPr>
            <a:noAutofit/>
          </a:bodyPr>
          <a:lstStyle/>
          <a:p>
            <a:r>
              <a:rPr lang="en-GB" sz="6600" dirty="0"/>
              <a:t>STEM Challenge Project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r>
              <a:rPr lang="en-GB" sz="5400" dirty="0"/>
              <a:t>Perfect pillars</a:t>
            </a:r>
          </a:p>
          <a:p>
            <a:endParaRPr lang="en-GB" sz="4000" dirty="0"/>
          </a:p>
        </p:txBody>
      </p:sp>
      <p:pic>
        <p:nvPicPr>
          <p:cNvPr id="5" name="Picture 6" descr="Image result for tay bridge rail">
            <a:extLst>
              <a:ext uri="{FF2B5EF4-FFF2-40B4-BE49-F238E27FC236}">
                <a16:creationId xmlns:a16="http://schemas.microsoft.com/office/drawing/2014/main" id="{B7B19512-3BD8-49CC-B4DE-E6D0CFD75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70" y="2781698"/>
            <a:ext cx="3301761" cy="330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8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36F43-7C37-433A-9F72-A39DB62C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A72A-50C9-41AF-A2DC-68D193CC6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build up our STEM skills such as </a:t>
            </a:r>
            <a:r>
              <a:rPr lang="en-GB" b="1" dirty="0"/>
              <a:t>teamwork</a:t>
            </a:r>
            <a:r>
              <a:rPr lang="en-GB" dirty="0"/>
              <a:t> and </a:t>
            </a:r>
            <a:r>
              <a:rPr lang="en-GB" b="1" dirty="0"/>
              <a:t>communication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 use the </a:t>
            </a:r>
            <a:r>
              <a:rPr lang="en-GB" b="1" dirty="0"/>
              <a:t>engineering design process </a:t>
            </a:r>
            <a:r>
              <a:rPr lang="en-GB" dirty="0"/>
              <a:t>to solve a problem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81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A7BA-5E74-46AA-8B72-3BBA65C7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will you be successful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C1161-A4B7-45D5-BAD6-C6ACA4C2C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does successful </a:t>
            </a:r>
            <a:r>
              <a:rPr lang="en-GB" b="1" dirty="0"/>
              <a:t>teamwork</a:t>
            </a:r>
            <a:r>
              <a:rPr lang="en-GB" dirty="0"/>
              <a:t> look like?</a:t>
            </a:r>
          </a:p>
          <a:p>
            <a:endParaRPr lang="en-GB" dirty="0"/>
          </a:p>
          <a:p>
            <a:r>
              <a:rPr lang="en-GB" dirty="0"/>
              <a:t>What can you do to be a good </a:t>
            </a:r>
            <a:r>
              <a:rPr lang="en-GB" b="1" dirty="0"/>
              <a:t>communicator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058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C4808-C9F9-425D-BB94-D1DDF2E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STEM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388BC-B826-4911-8F85-9A56E570E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832"/>
            <a:ext cx="10515600" cy="5324168"/>
          </a:xfrm>
        </p:spPr>
        <p:txBody>
          <a:bodyPr>
            <a:normAutofit/>
          </a:bodyPr>
          <a:lstStyle/>
          <a:p>
            <a:r>
              <a:rPr lang="en-GB" dirty="0"/>
              <a:t>Design and build a</a:t>
            </a:r>
            <a:r>
              <a:rPr lang="en-GB" b="1" dirty="0"/>
              <a:t> pillar </a:t>
            </a:r>
            <a:r>
              <a:rPr lang="en-GB" dirty="0"/>
              <a:t>which can hold as much weight as possible</a:t>
            </a:r>
          </a:p>
          <a:p>
            <a:endParaRPr lang="en-GB" dirty="0"/>
          </a:p>
          <a:p>
            <a:r>
              <a:rPr lang="en-GB" dirty="0"/>
              <a:t>You will be given: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A4 paper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Sellotape</a:t>
            </a:r>
          </a:p>
          <a:p>
            <a:endParaRPr lang="en-GB" dirty="0"/>
          </a:p>
          <a:p>
            <a:r>
              <a:rPr lang="en-GB" dirty="0"/>
              <a:t>Test your pillar using wooden cubes and squares and try to improve it</a:t>
            </a:r>
          </a:p>
          <a:p>
            <a:endParaRPr lang="en-GB" dirty="0"/>
          </a:p>
          <a:p>
            <a:r>
              <a:rPr lang="en-GB" dirty="0"/>
              <a:t>What makes a perfect pillar?</a:t>
            </a:r>
          </a:p>
        </p:txBody>
      </p:sp>
    </p:spTree>
    <p:extLst>
      <p:ext uri="{BB962C8B-B14F-4D97-AF65-F5344CB8AC3E}">
        <p14:creationId xmlns:p14="http://schemas.microsoft.com/office/powerpoint/2010/main" val="6532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52AF-048D-4C7D-84DD-AF7BECD9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learn from others?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7D558-FCC3-4111-9F65-7CEA1EF0B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Learning loop </a:t>
            </a:r>
            <a:r>
              <a:rPr lang="en-GB" dirty="0"/>
              <a:t>– look at other people’s work.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good ideas did you see?</a:t>
            </a:r>
          </a:p>
          <a:p>
            <a:endParaRPr lang="en-GB" dirty="0"/>
          </a:p>
          <a:p>
            <a:r>
              <a:rPr lang="en-GB" dirty="0"/>
              <a:t>What did you see that hadn’t worked, or that you wouldn’t use?</a:t>
            </a:r>
          </a:p>
          <a:p>
            <a:endParaRPr lang="en-GB" dirty="0"/>
          </a:p>
          <a:p>
            <a:r>
              <a:rPr lang="en-GB" b="1" dirty="0"/>
              <a:t>What makes a perfect pillar?</a:t>
            </a:r>
          </a:p>
        </p:txBody>
      </p:sp>
      <p:pic>
        <p:nvPicPr>
          <p:cNvPr id="6" name="Picture 6" descr="Image result for critical thinking">
            <a:extLst>
              <a:ext uri="{FF2B5EF4-FFF2-40B4-BE49-F238E27FC236}">
                <a16:creationId xmlns:a16="http://schemas.microsoft.com/office/drawing/2014/main" id="{3570C91E-54B0-4123-9D1B-A6998C5B2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r="17999"/>
          <a:stretch/>
        </p:blipFill>
        <p:spPr bwMode="auto">
          <a:xfrm>
            <a:off x="9023375" y="82038"/>
            <a:ext cx="3168625" cy="18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64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70C86E-6AAB-49DE-ABB0-633B2262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07" y="1104164"/>
            <a:ext cx="9314985" cy="5140519"/>
          </a:xfrm>
        </p:spPr>
        <p:txBody>
          <a:bodyPr>
            <a:noAutofit/>
          </a:bodyPr>
          <a:lstStyle/>
          <a:p>
            <a:r>
              <a:rPr lang="en-GB" sz="6600" dirty="0"/>
              <a:t>STEM Challenge Project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r>
              <a:rPr lang="en-GB" sz="5400" dirty="0"/>
              <a:t>Perfect pillars</a:t>
            </a:r>
          </a:p>
          <a:p>
            <a:endParaRPr lang="en-GB" sz="4000" dirty="0"/>
          </a:p>
          <a:p>
            <a:r>
              <a:rPr lang="en-GB" sz="4000" dirty="0"/>
              <a:t>Part 2</a:t>
            </a:r>
          </a:p>
        </p:txBody>
      </p:sp>
      <p:pic>
        <p:nvPicPr>
          <p:cNvPr id="5" name="Picture 6" descr="Image result for tay bridge rail">
            <a:extLst>
              <a:ext uri="{FF2B5EF4-FFF2-40B4-BE49-F238E27FC236}">
                <a16:creationId xmlns:a16="http://schemas.microsoft.com/office/drawing/2014/main" id="{B7B19512-3BD8-49CC-B4DE-E6D0CFD75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70" y="2781698"/>
            <a:ext cx="3301761" cy="330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36F43-7C37-433A-9F72-A39DB62C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A72A-50C9-41AF-A2DC-68D193CC6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discuss what we learned from last week and create a </a:t>
            </a:r>
            <a:r>
              <a:rPr lang="en-GB" b="1" dirty="0"/>
              <a:t>strong, stable structure</a:t>
            </a:r>
          </a:p>
          <a:p>
            <a:endParaRPr lang="en-GB" dirty="0"/>
          </a:p>
          <a:p>
            <a:r>
              <a:rPr lang="en-GB" dirty="0"/>
              <a:t>To continue building up our STEM skills such as </a:t>
            </a:r>
            <a:r>
              <a:rPr lang="en-GB" b="1" dirty="0"/>
              <a:t>teamwork</a:t>
            </a:r>
            <a:r>
              <a:rPr lang="en-GB" dirty="0"/>
              <a:t> and </a:t>
            </a:r>
            <a:r>
              <a:rPr lang="en-GB" b="1" dirty="0"/>
              <a:t>communication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 use the </a:t>
            </a:r>
            <a:r>
              <a:rPr lang="en-GB" b="1" dirty="0"/>
              <a:t>engineering design process </a:t>
            </a:r>
            <a:r>
              <a:rPr lang="en-GB" dirty="0"/>
              <a:t>to solve a problem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90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A7BA-5E74-46AA-8B72-3BBA65C7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will you be successful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C1161-A4B7-45D5-BAD6-C6ACA4C2C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does successful </a:t>
            </a:r>
            <a:r>
              <a:rPr lang="en-GB" b="1" dirty="0"/>
              <a:t>teamwork</a:t>
            </a:r>
            <a:r>
              <a:rPr lang="en-GB" dirty="0"/>
              <a:t> look like?</a:t>
            </a:r>
          </a:p>
          <a:p>
            <a:endParaRPr lang="en-GB" dirty="0"/>
          </a:p>
          <a:p>
            <a:r>
              <a:rPr lang="en-GB" dirty="0"/>
              <a:t>What can you do to be a good </a:t>
            </a:r>
            <a:r>
              <a:rPr lang="en-GB" b="1" dirty="0"/>
              <a:t>communicator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0142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707</Words>
  <Application>Microsoft Office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Teaching notes</vt:lpstr>
      <vt:lpstr>PowerPoint Presentation</vt:lpstr>
      <vt:lpstr>Learning Intentions</vt:lpstr>
      <vt:lpstr>How will you be successful today?</vt:lpstr>
      <vt:lpstr>STEM Challenge</vt:lpstr>
      <vt:lpstr>What can you learn from others?</vt:lpstr>
      <vt:lpstr>PowerPoint Presentation</vt:lpstr>
      <vt:lpstr>Learning Intentions</vt:lpstr>
      <vt:lpstr>How will you be successful today?</vt:lpstr>
      <vt:lpstr>PowerPoint Presentation</vt:lpstr>
      <vt:lpstr>What did you learn last lesson?</vt:lpstr>
      <vt:lpstr>Pairs of perfect pillars</vt:lpstr>
      <vt:lpstr>STEM Challenge</vt:lpstr>
      <vt:lpstr>What can you learn from others?</vt:lpstr>
      <vt:lpstr>Evaluation</vt:lpstr>
      <vt:lpstr>Self-assessment</vt:lpstr>
      <vt:lpstr>Instructions</vt:lpstr>
      <vt:lpstr>Queensferry Crossing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Dixon</dc:creator>
  <cp:lastModifiedBy>Amy Dixon</cp:lastModifiedBy>
  <cp:revision>12</cp:revision>
  <dcterms:created xsi:type="dcterms:W3CDTF">2018-10-22T19:34:52Z</dcterms:created>
  <dcterms:modified xsi:type="dcterms:W3CDTF">2019-09-23T11:21:57Z</dcterms:modified>
</cp:coreProperties>
</file>