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9144000" cy="6858000" type="screen4x3"/>
  <p:notesSz cx="6858000" cy="9144000"/>
  <p:embeddedFontLst>
    <p:embeddedFont>
      <p:font typeface="Comfortaa" panose="020B0604020202020204" charset="0"/>
      <p:regular r:id="rId4"/>
      <p:bold r:id="rId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B7CBB34-BECA-4256-856E-0932FEA229EB}">
  <a:tblStyle styleId="{4B7CBB34-BECA-4256-856E-0932FEA229E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792" autoAdjust="0"/>
  </p:normalViewPr>
  <p:slideViewPr>
    <p:cSldViewPr snapToGrid="0">
      <p:cViewPr varScale="1">
        <p:scale>
          <a:sx n="67" d="100"/>
          <a:sy n="67" d="100"/>
        </p:scale>
        <p:origin x="1260" y="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font" Target="fonts/font2.fntdata"/><Relationship Id="rId4" Type="http://schemas.openxmlformats.org/officeDocument/2006/relationships/font" Target="fonts/font1.fntdata"/><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a:blip r:embed="rId4">
            <a:alphaModFix/>
          </a:blip>
          <a:stretch>
            <a:fillRect/>
          </a:stretch>
        </p:blipFill>
        <p:spPr>
          <a:xfrm>
            <a:off x="2781900" y="1184850"/>
            <a:ext cx="4286251" cy="4432498"/>
          </a:xfrm>
          <a:prstGeom prst="rect">
            <a:avLst/>
          </a:prstGeom>
          <a:noFill/>
          <a:ln>
            <a:noFill/>
          </a:ln>
        </p:spPr>
      </p:pic>
      <p:pic>
        <p:nvPicPr>
          <p:cNvPr id="55" name="Google Shape;55;p13"/>
          <p:cNvPicPr preferRelativeResize="0"/>
          <p:nvPr/>
        </p:nvPicPr>
        <p:blipFill>
          <a:blip r:embed="rId5">
            <a:alphaModFix/>
          </a:blip>
          <a:stretch>
            <a:fillRect/>
          </a:stretch>
        </p:blipFill>
        <p:spPr>
          <a:xfrm>
            <a:off x="6106300" y="153318"/>
            <a:ext cx="528800" cy="518049"/>
          </a:xfrm>
          <a:prstGeom prst="rect">
            <a:avLst/>
          </a:prstGeom>
          <a:noFill/>
          <a:ln>
            <a:noFill/>
          </a:ln>
        </p:spPr>
      </p:pic>
      <p:sp>
        <p:nvSpPr>
          <p:cNvPr id="56" name="Google Shape;56;p13"/>
          <p:cNvSpPr txBox="1"/>
          <p:nvPr/>
        </p:nvSpPr>
        <p:spPr>
          <a:xfrm>
            <a:off x="0" y="153325"/>
            <a:ext cx="6635100" cy="836400"/>
          </a:xfrm>
          <a:prstGeom prst="rect">
            <a:avLst/>
          </a:prstGeom>
          <a:solidFill>
            <a:schemeClr val="lt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900" b="1" dirty="0">
                <a:latin typeface="Comfortaa"/>
                <a:ea typeface="Comfortaa"/>
                <a:cs typeface="Comfortaa"/>
                <a:sym typeface="Comfortaa"/>
              </a:rPr>
              <a:t>St David’s Primary School Weekly Notices</a:t>
            </a:r>
            <a:endParaRPr sz="1900" b="1" dirty="0">
              <a:latin typeface="Comfortaa"/>
              <a:ea typeface="Comfortaa"/>
              <a:cs typeface="Comfortaa"/>
              <a:sym typeface="Comfortaa"/>
            </a:endParaRPr>
          </a:p>
          <a:p>
            <a:pPr marL="0" lvl="0" indent="0" algn="ctr" rtl="0">
              <a:spcBef>
                <a:spcPts val="0"/>
              </a:spcBef>
              <a:spcAft>
                <a:spcPts val="0"/>
              </a:spcAft>
              <a:buNone/>
            </a:pPr>
            <a:r>
              <a:rPr lang="en-GB" sz="1900" b="1" dirty="0">
                <a:latin typeface="Comfortaa"/>
                <a:ea typeface="Comfortaa"/>
                <a:cs typeface="Comfortaa"/>
                <a:sym typeface="Comfortaa"/>
              </a:rPr>
              <a:t>Week Beginning Monday 1</a:t>
            </a:r>
            <a:r>
              <a:rPr lang="en-GB" sz="1900" b="1" baseline="30000" dirty="0">
                <a:latin typeface="Comfortaa"/>
                <a:ea typeface="Comfortaa"/>
                <a:cs typeface="Comfortaa"/>
                <a:sym typeface="Comfortaa"/>
              </a:rPr>
              <a:t>st</a:t>
            </a:r>
            <a:r>
              <a:rPr lang="en-GB" sz="1900" b="1" dirty="0">
                <a:latin typeface="Comfortaa"/>
                <a:ea typeface="Comfortaa"/>
                <a:cs typeface="Comfortaa"/>
                <a:sym typeface="Comfortaa"/>
              </a:rPr>
              <a:t>  November 2021</a:t>
            </a:r>
            <a:endParaRPr sz="1900" b="1" dirty="0">
              <a:latin typeface="Comfortaa"/>
              <a:ea typeface="Comfortaa"/>
              <a:cs typeface="Comfortaa"/>
              <a:sym typeface="Comfortaa"/>
            </a:endParaRPr>
          </a:p>
        </p:txBody>
      </p:sp>
      <p:pic>
        <p:nvPicPr>
          <p:cNvPr id="57" name="Google Shape;57;p13"/>
          <p:cNvPicPr preferRelativeResize="0"/>
          <p:nvPr/>
        </p:nvPicPr>
        <p:blipFill>
          <a:blip r:embed="rId5">
            <a:alphaModFix/>
          </a:blip>
          <a:stretch>
            <a:fillRect/>
          </a:stretch>
        </p:blipFill>
        <p:spPr>
          <a:xfrm flipH="1">
            <a:off x="2" y="153321"/>
            <a:ext cx="528790" cy="518049"/>
          </a:xfrm>
          <a:prstGeom prst="rect">
            <a:avLst/>
          </a:prstGeom>
          <a:noFill/>
          <a:ln>
            <a:noFill/>
          </a:ln>
        </p:spPr>
      </p:pic>
      <p:pic>
        <p:nvPicPr>
          <p:cNvPr id="58" name="Google Shape;58;p13"/>
          <p:cNvPicPr preferRelativeResize="0"/>
          <p:nvPr/>
        </p:nvPicPr>
        <p:blipFill>
          <a:blip r:embed="rId6">
            <a:alphaModFix/>
          </a:blip>
          <a:stretch>
            <a:fillRect/>
          </a:stretch>
        </p:blipFill>
        <p:spPr>
          <a:xfrm>
            <a:off x="0" y="1046000"/>
            <a:ext cx="3418625" cy="5630150"/>
          </a:xfrm>
          <a:prstGeom prst="rect">
            <a:avLst/>
          </a:prstGeom>
          <a:noFill/>
          <a:ln>
            <a:noFill/>
          </a:ln>
        </p:spPr>
      </p:pic>
      <p:pic>
        <p:nvPicPr>
          <p:cNvPr id="59" name="Google Shape;59;p13"/>
          <p:cNvPicPr preferRelativeResize="0"/>
          <p:nvPr/>
        </p:nvPicPr>
        <p:blipFill>
          <a:blip r:embed="rId7">
            <a:alphaModFix/>
          </a:blip>
          <a:stretch>
            <a:fillRect/>
          </a:stretch>
        </p:blipFill>
        <p:spPr>
          <a:xfrm flipH="1">
            <a:off x="6635100" y="0"/>
            <a:ext cx="2660300" cy="5812000"/>
          </a:xfrm>
          <a:prstGeom prst="rect">
            <a:avLst/>
          </a:prstGeom>
          <a:noFill/>
          <a:ln>
            <a:noFill/>
          </a:ln>
        </p:spPr>
      </p:pic>
      <p:pic>
        <p:nvPicPr>
          <p:cNvPr id="60" name="Google Shape;60;p13"/>
          <p:cNvPicPr preferRelativeResize="0"/>
          <p:nvPr/>
        </p:nvPicPr>
        <p:blipFill>
          <a:blip r:embed="rId8">
            <a:alphaModFix/>
          </a:blip>
          <a:stretch>
            <a:fillRect/>
          </a:stretch>
        </p:blipFill>
        <p:spPr>
          <a:xfrm>
            <a:off x="3380225" y="5000625"/>
            <a:ext cx="6167500" cy="1931250"/>
          </a:xfrm>
          <a:prstGeom prst="rect">
            <a:avLst/>
          </a:prstGeom>
          <a:noFill/>
          <a:ln>
            <a:noFill/>
          </a:ln>
        </p:spPr>
      </p:pic>
      <p:sp>
        <p:nvSpPr>
          <p:cNvPr id="61" name="Google Shape;61;p13"/>
          <p:cNvSpPr txBox="1"/>
          <p:nvPr/>
        </p:nvSpPr>
        <p:spPr>
          <a:xfrm>
            <a:off x="4636938" y="5538900"/>
            <a:ext cx="4112100" cy="103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latin typeface="Comfortaa"/>
                <a:ea typeface="Comfortaa"/>
                <a:cs typeface="Comfortaa"/>
                <a:sym typeface="Comfortaa"/>
              </a:rPr>
              <a:t>If you have any questions, please contact us:</a:t>
            </a:r>
            <a:endParaRPr>
              <a:latin typeface="Comfortaa"/>
              <a:ea typeface="Comfortaa"/>
              <a:cs typeface="Comfortaa"/>
              <a:sym typeface="Comfortaa"/>
            </a:endParaRPr>
          </a:p>
          <a:p>
            <a:pPr marL="0" lvl="0" indent="0" algn="ctr" rtl="0">
              <a:spcBef>
                <a:spcPts val="0"/>
              </a:spcBef>
              <a:spcAft>
                <a:spcPts val="0"/>
              </a:spcAft>
              <a:buNone/>
            </a:pPr>
            <a:r>
              <a:rPr lang="en-GB">
                <a:latin typeface="Comfortaa"/>
                <a:ea typeface="Comfortaa"/>
                <a:cs typeface="Comfortaa"/>
                <a:sym typeface="Comfortaa"/>
              </a:rPr>
              <a:t>0300 300 0198</a:t>
            </a:r>
            <a:endParaRPr>
              <a:latin typeface="Comfortaa"/>
              <a:ea typeface="Comfortaa"/>
              <a:cs typeface="Comfortaa"/>
              <a:sym typeface="Comfortaa"/>
            </a:endParaRPr>
          </a:p>
          <a:p>
            <a:pPr marL="0" lvl="0" indent="0" algn="ctr" rtl="0">
              <a:spcBef>
                <a:spcPts val="0"/>
              </a:spcBef>
              <a:spcAft>
                <a:spcPts val="0"/>
              </a:spcAft>
              <a:buNone/>
            </a:pPr>
            <a:r>
              <a:rPr lang="en-GB">
                <a:latin typeface="Comfortaa"/>
                <a:ea typeface="Comfortaa"/>
                <a:cs typeface="Comfortaa"/>
                <a:sym typeface="Comfortaa"/>
              </a:rPr>
              <a:t>stdavidsenquiries@renfrewshire.gov.uk</a:t>
            </a:r>
            <a:endParaRPr>
              <a:latin typeface="Comfortaa"/>
              <a:ea typeface="Comfortaa"/>
              <a:cs typeface="Comfortaa"/>
              <a:sym typeface="Comfortaa"/>
            </a:endParaRPr>
          </a:p>
        </p:txBody>
      </p:sp>
      <p:sp>
        <p:nvSpPr>
          <p:cNvPr id="62" name="Google Shape;62;p13"/>
          <p:cNvSpPr txBox="1"/>
          <p:nvPr/>
        </p:nvSpPr>
        <p:spPr>
          <a:xfrm rot="-461827">
            <a:off x="3467717" y="2702565"/>
            <a:ext cx="3026065" cy="231701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100" b="1" u="sng" dirty="0">
                <a:solidFill>
                  <a:schemeClr val="dk1"/>
                </a:solidFill>
                <a:latin typeface="Comfortaa"/>
                <a:ea typeface="Comfortaa"/>
                <a:cs typeface="Comfortaa"/>
                <a:sym typeface="Comfortaa"/>
              </a:rPr>
              <a:t>Feast of All Saints</a:t>
            </a:r>
            <a:endParaRPr sz="1100" dirty="0">
              <a:solidFill>
                <a:schemeClr val="dk1"/>
              </a:solidFill>
              <a:latin typeface="Comfortaa"/>
              <a:ea typeface="Comfortaa"/>
              <a:cs typeface="Comfortaa"/>
              <a:sym typeface="Comfortaa"/>
            </a:endParaRPr>
          </a:p>
          <a:p>
            <a:pPr marL="0" lvl="0" indent="0" algn="ctr" rtl="0">
              <a:spcBef>
                <a:spcPts val="0"/>
              </a:spcBef>
              <a:spcAft>
                <a:spcPts val="0"/>
              </a:spcAft>
              <a:buNone/>
            </a:pPr>
            <a:r>
              <a:rPr lang="en-GB" sz="1000" dirty="0">
                <a:solidFill>
                  <a:schemeClr val="dk1"/>
                </a:solidFill>
                <a:latin typeface="Comfortaa"/>
                <a:ea typeface="Comfortaa"/>
                <a:cs typeface="Comfortaa"/>
                <a:sym typeface="Comfortaa"/>
              </a:rPr>
              <a:t> </a:t>
            </a:r>
            <a:endParaRPr sz="1000" dirty="0">
              <a:solidFill>
                <a:schemeClr val="dk1"/>
              </a:solidFill>
              <a:latin typeface="Comfortaa"/>
              <a:ea typeface="Comfortaa"/>
              <a:cs typeface="Comfortaa"/>
              <a:sym typeface="Comfortaa"/>
            </a:endParaRPr>
          </a:p>
          <a:p>
            <a:pPr marL="0" lvl="0" indent="0" algn="l" rtl="0">
              <a:spcBef>
                <a:spcPts val="0"/>
              </a:spcBef>
              <a:spcAft>
                <a:spcPts val="0"/>
              </a:spcAft>
              <a:buClr>
                <a:schemeClr val="dk1"/>
              </a:buClr>
              <a:buSzPts val="1100"/>
              <a:buFont typeface="Arial"/>
              <a:buNone/>
            </a:pPr>
            <a:endParaRPr sz="1000" dirty="0">
              <a:solidFill>
                <a:schemeClr val="dk1"/>
              </a:solidFill>
              <a:latin typeface="Comfortaa"/>
              <a:ea typeface="Comfortaa"/>
              <a:cs typeface="Comfortaa"/>
              <a:sym typeface="Comfortaa"/>
            </a:endParaRPr>
          </a:p>
          <a:p>
            <a:pPr marL="0" lvl="0" indent="0" algn="l" rtl="0">
              <a:spcBef>
                <a:spcPts val="0"/>
              </a:spcBef>
              <a:spcAft>
                <a:spcPts val="0"/>
              </a:spcAft>
              <a:buClr>
                <a:schemeClr val="dk1"/>
              </a:buClr>
              <a:buSzPts val="1100"/>
              <a:buFont typeface="Arial"/>
              <a:buNone/>
            </a:pPr>
            <a:endParaRPr sz="1000" dirty="0">
              <a:solidFill>
                <a:schemeClr val="dk1"/>
              </a:solidFill>
              <a:latin typeface="Comfortaa"/>
              <a:ea typeface="Comfortaa"/>
              <a:cs typeface="Comfortaa"/>
              <a:sym typeface="Comfortaa"/>
            </a:endParaRPr>
          </a:p>
          <a:p>
            <a:pPr marL="0" lvl="0" indent="0" algn="l" rtl="0">
              <a:spcBef>
                <a:spcPts val="0"/>
              </a:spcBef>
              <a:spcAft>
                <a:spcPts val="0"/>
              </a:spcAft>
              <a:buClr>
                <a:schemeClr val="dk1"/>
              </a:buClr>
              <a:buSzPts val="1100"/>
              <a:buFont typeface="Arial"/>
              <a:buNone/>
            </a:pPr>
            <a:r>
              <a:rPr lang="en-GB" sz="1000" dirty="0">
                <a:solidFill>
                  <a:schemeClr val="dk1"/>
                </a:solidFill>
                <a:latin typeface="Comfortaa"/>
                <a:ea typeface="Comfortaa"/>
                <a:cs typeface="Comfortaa"/>
                <a:sym typeface="Comfortaa"/>
              </a:rPr>
              <a:t>Primary 6 and 7 children are walking to St Margaret’s Church on Monday 1</a:t>
            </a:r>
            <a:r>
              <a:rPr lang="en-GB" sz="1000" baseline="30000" dirty="0">
                <a:solidFill>
                  <a:schemeClr val="dk1"/>
                </a:solidFill>
                <a:latin typeface="Comfortaa"/>
                <a:ea typeface="Comfortaa"/>
                <a:cs typeface="Comfortaa"/>
                <a:sym typeface="Comfortaa"/>
              </a:rPr>
              <a:t>st</a:t>
            </a:r>
            <a:r>
              <a:rPr lang="en-GB" sz="1000" dirty="0">
                <a:solidFill>
                  <a:schemeClr val="dk1"/>
                </a:solidFill>
                <a:latin typeface="Comfortaa"/>
                <a:ea typeface="Comfortaa"/>
                <a:cs typeface="Comfortaa"/>
                <a:sym typeface="Comfortaa"/>
              </a:rPr>
              <a:t> November for 10am Mass. They will meet up with P6 and P7 pupils from St Margaret’s Primary.</a:t>
            </a:r>
            <a:endParaRPr sz="1000" dirty="0">
              <a:solidFill>
                <a:schemeClr val="dk1"/>
              </a:solidFill>
              <a:latin typeface="Comfortaa"/>
              <a:ea typeface="Comfortaa"/>
              <a:cs typeface="Comfortaa"/>
              <a:sym typeface="Comfortaa"/>
            </a:endParaRPr>
          </a:p>
          <a:p>
            <a:pPr marL="0" lvl="0" indent="0" algn="ctr" rtl="0">
              <a:spcBef>
                <a:spcPts val="0"/>
              </a:spcBef>
              <a:spcAft>
                <a:spcPts val="0"/>
              </a:spcAft>
              <a:buClr>
                <a:schemeClr val="dk1"/>
              </a:buClr>
              <a:buSzPts val="1100"/>
              <a:buFont typeface="Arial"/>
              <a:buNone/>
            </a:pPr>
            <a:endParaRPr sz="1000" dirty="0">
              <a:solidFill>
                <a:schemeClr val="dk1"/>
              </a:solidFill>
              <a:latin typeface="Comfortaa"/>
              <a:ea typeface="Comfortaa"/>
              <a:cs typeface="Comfortaa"/>
              <a:sym typeface="Comfortaa"/>
            </a:endParaRPr>
          </a:p>
          <a:p>
            <a:pPr marL="0" lvl="0" indent="0" algn="ctr" rtl="0">
              <a:spcBef>
                <a:spcPts val="0"/>
              </a:spcBef>
              <a:spcAft>
                <a:spcPts val="0"/>
              </a:spcAft>
              <a:buClr>
                <a:schemeClr val="dk1"/>
              </a:buClr>
              <a:buSzPts val="1100"/>
              <a:buFont typeface="Arial"/>
              <a:buNone/>
            </a:pPr>
            <a:endParaRPr sz="1000" dirty="0">
              <a:solidFill>
                <a:schemeClr val="dk1"/>
              </a:solidFill>
              <a:latin typeface="Comfortaa"/>
              <a:ea typeface="Comfortaa"/>
              <a:cs typeface="Comfortaa"/>
              <a:sym typeface="Comfortaa"/>
            </a:endParaRPr>
          </a:p>
          <a:p>
            <a:pPr marL="0" lvl="0" indent="0" algn="ctr" rtl="0">
              <a:spcBef>
                <a:spcPts val="0"/>
              </a:spcBef>
              <a:spcAft>
                <a:spcPts val="0"/>
              </a:spcAft>
              <a:buClr>
                <a:schemeClr val="dk1"/>
              </a:buClr>
              <a:buSzPts val="1100"/>
              <a:buFont typeface="Arial"/>
              <a:buNone/>
            </a:pPr>
            <a:endParaRPr sz="1000" dirty="0">
              <a:solidFill>
                <a:schemeClr val="dk1"/>
              </a:solidFill>
              <a:latin typeface="Comfortaa"/>
              <a:ea typeface="Comfortaa"/>
              <a:cs typeface="Comfortaa"/>
              <a:sym typeface="Comfortaa"/>
            </a:endParaRPr>
          </a:p>
          <a:p>
            <a:pPr marL="0" lvl="0" indent="0" algn="l" rtl="0">
              <a:spcBef>
                <a:spcPts val="0"/>
              </a:spcBef>
              <a:spcAft>
                <a:spcPts val="0"/>
              </a:spcAft>
              <a:buNone/>
            </a:pPr>
            <a:endParaRPr sz="1000" b="1" dirty="0">
              <a:solidFill>
                <a:schemeClr val="dk1"/>
              </a:solidFill>
              <a:highlight>
                <a:srgbClr val="FFFFFF"/>
              </a:highlight>
              <a:latin typeface="Comfortaa"/>
              <a:ea typeface="Comfortaa"/>
              <a:cs typeface="Comfortaa"/>
              <a:sym typeface="Comfortaa"/>
            </a:endParaRPr>
          </a:p>
        </p:txBody>
      </p:sp>
      <p:sp>
        <p:nvSpPr>
          <p:cNvPr id="63" name="Google Shape;63;p13"/>
          <p:cNvSpPr txBox="1"/>
          <p:nvPr/>
        </p:nvSpPr>
        <p:spPr>
          <a:xfrm rot="346707">
            <a:off x="6862308" y="863398"/>
            <a:ext cx="2142386" cy="387560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100" b="1" u="sng" dirty="0">
                <a:solidFill>
                  <a:schemeClr val="dk1"/>
                </a:solidFill>
                <a:latin typeface="Comfortaa"/>
                <a:ea typeface="Comfortaa"/>
                <a:cs typeface="Comfortaa"/>
                <a:sym typeface="Comfortaa"/>
              </a:rPr>
              <a:t>TRANSITION TO HIGH SCHOOL</a:t>
            </a:r>
          </a:p>
          <a:p>
            <a:pPr marL="0" lvl="0" indent="0" algn="ctr" rtl="0">
              <a:spcBef>
                <a:spcPts val="0"/>
              </a:spcBef>
              <a:spcAft>
                <a:spcPts val="0"/>
              </a:spcAft>
              <a:buNone/>
            </a:pPr>
            <a:endParaRPr lang="en-GB" sz="1100" b="1" u="sng" dirty="0">
              <a:solidFill>
                <a:schemeClr val="dk1"/>
              </a:solidFill>
              <a:latin typeface="Comfortaa"/>
              <a:ea typeface="Comfortaa"/>
              <a:cs typeface="Comfortaa"/>
              <a:sym typeface="Comfortaa"/>
            </a:endParaRPr>
          </a:p>
          <a:p>
            <a:pPr marL="0" lvl="0" indent="0" algn="ctr" rtl="0">
              <a:spcBef>
                <a:spcPts val="0"/>
              </a:spcBef>
              <a:spcAft>
                <a:spcPts val="0"/>
              </a:spcAft>
              <a:buNone/>
            </a:pPr>
            <a:r>
              <a:rPr lang="en-GB" sz="1100" dirty="0">
                <a:solidFill>
                  <a:schemeClr val="dk1"/>
                </a:solidFill>
                <a:latin typeface="Comfortaa"/>
                <a:ea typeface="Comfortaa"/>
                <a:cs typeface="Comfortaa"/>
                <a:sym typeface="Comfortaa"/>
              </a:rPr>
              <a:t>On Monday 8</a:t>
            </a:r>
            <a:r>
              <a:rPr lang="en-GB" sz="1100" baseline="30000" dirty="0">
                <a:solidFill>
                  <a:schemeClr val="dk1"/>
                </a:solidFill>
                <a:latin typeface="Comfortaa"/>
                <a:ea typeface="Comfortaa"/>
                <a:cs typeface="Comfortaa"/>
                <a:sym typeface="Comfortaa"/>
              </a:rPr>
              <a:t>th</a:t>
            </a:r>
            <a:r>
              <a:rPr lang="en-GB" sz="1100" dirty="0">
                <a:solidFill>
                  <a:schemeClr val="dk1"/>
                </a:solidFill>
                <a:latin typeface="Comfortaa"/>
                <a:ea typeface="Comfortaa"/>
                <a:cs typeface="Comfortaa"/>
                <a:sym typeface="Comfortaa"/>
              </a:rPr>
              <a:t> November our P6 and P7 pupils will go for their second visit to St Benedict’s </a:t>
            </a:r>
            <a:r>
              <a:rPr lang="en-GB" sz="1100">
                <a:solidFill>
                  <a:schemeClr val="dk1"/>
                </a:solidFill>
                <a:latin typeface="Comfortaa"/>
                <a:ea typeface="Comfortaa"/>
                <a:cs typeface="Comfortaa"/>
                <a:sym typeface="Comfortaa"/>
              </a:rPr>
              <a:t>High School</a:t>
            </a:r>
            <a:r>
              <a:rPr lang="en-GB" sz="1100" dirty="0">
                <a:solidFill>
                  <a:schemeClr val="dk1"/>
                </a:solidFill>
                <a:latin typeface="Comfortaa"/>
                <a:ea typeface="Comfortaa"/>
                <a:cs typeface="Comfortaa"/>
                <a:sym typeface="Comfortaa"/>
              </a:rPr>
              <a:t>. They had a great time on their last visit, meeting staff, touring the school and having an assembly with the Head Teacher. We can’t wait to see what they get to do on their next visit.</a:t>
            </a:r>
            <a:endParaRPr sz="1100" dirty="0">
              <a:solidFill>
                <a:schemeClr val="dk1"/>
              </a:solidFill>
              <a:latin typeface="Comfortaa"/>
              <a:ea typeface="Comfortaa"/>
              <a:cs typeface="Comfortaa"/>
              <a:sym typeface="Comfortaa"/>
            </a:endParaRPr>
          </a:p>
          <a:p>
            <a:pPr marL="0" lvl="0" indent="0" algn="ctr" rtl="0">
              <a:spcBef>
                <a:spcPts val="0"/>
              </a:spcBef>
              <a:spcAft>
                <a:spcPts val="0"/>
              </a:spcAft>
              <a:buNone/>
            </a:pPr>
            <a:endParaRPr sz="1100" dirty="0">
              <a:solidFill>
                <a:schemeClr val="dk1"/>
              </a:solidFill>
              <a:latin typeface="Comfortaa"/>
              <a:ea typeface="Comfortaa"/>
              <a:cs typeface="Comfortaa"/>
              <a:sym typeface="Comfortaa"/>
            </a:endParaRPr>
          </a:p>
          <a:p>
            <a:pPr marL="0" lvl="0" indent="0" algn="ctr" rtl="0">
              <a:spcBef>
                <a:spcPts val="0"/>
              </a:spcBef>
              <a:spcAft>
                <a:spcPts val="0"/>
              </a:spcAft>
              <a:buNone/>
            </a:pPr>
            <a:endParaRPr sz="1100" dirty="0">
              <a:solidFill>
                <a:schemeClr val="dk1"/>
              </a:solidFill>
              <a:latin typeface="Comfortaa"/>
              <a:ea typeface="Comfortaa"/>
              <a:cs typeface="Comfortaa"/>
              <a:sym typeface="Comfortaa"/>
            </a:endParaRPr>
          </a:p>
          <a:p>
            <a:pPr marL="0" lvl="0" indent="0" algn="l" rtl="0">
              <a:spcBef>
                <a:spcPts val="0"/>
              </a:spcBef>
              <a:spcAft>
                <a:spcPts val="0"/>
              </a:spcAft>
              <a:buNone/>
            </a:pPr>
            <a:endParaRPr sz="1200" b="1" u="sng" dirty="0">
              <a:latin typeface="Comfortaa"/>
              <a:ea typeface="Comfortaa"/>
              <a:cs typeface="Comfortaa"/>
              <a:sym typeface="Comfortaa"/>
            </a:endParaRPr>
          </a:p>
          <a:p>
            <a:pPr marL="0" lvl="0" indent="0" algn="l" rtl="0">
              <a:spcBef>
                <a:spcPts val="0"/>
              </a:spcBef>
              <a:spcAft>
                <a:spcPts val="0"/>
              </a:spcAft>
              <a:buNone/>
            </a:pPr>
            <a:endParaRPr sz="1200" b="1" i="1" dirty="0">
              <a:latin typeface="Comfortaa"/>
              <a:ea typeface="Comfortaa"/>
              <a:cs typeface="Comfortaa"/>
              <a:sym typeface="Comfortaa"/>
            </a:endParaRPr>
          </a:p>
          <a:p>
            <a:pPr marL="0" lvl="0" indent="0" algn="l" rtl="0">
              <a:spcBef>
                <a:spcPts val="0"/>
              </a:spcBef>
              <a:spcAft>
                <a:spcPts val="0"/>
              </a:spcAft>
              <a:buNone/>
            </a:pPr>
            <a:endParaRPr sz="1200" dirty="0">
              <a:latin typeface="Comfortaa"/>
              <a:ea typeface="Comfortaa"/>
              <a:cs typeface="Comfortaa"/>
              <a:sym typeface="Comfortaa"/>
            </a:endParaRPr>
          </a:p>
        </p:txBody>
      </p:sp>
      <p:sp>
        <p:nvSpPr>
          <p:cNvPr id="64" name="Google Shape;64;p13"/>
          <p:cNvSpPr txBox="1"/>
          <p:nvPr/>
        </p:nvSpPr>
        <p:spPr>
          <a:xfrm>
            <a:off x="223225" y="1304599"/>
            <a:ext cx="2909400" cy="2048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GB" sz="1100" b="1" u="sng" dirty="0">
                <a:latin typeface="Comfortaa"/>
                <a:ea typeface="Comfortaa"/>
                <a:cs typeface="Comfortaa"/>
                <a:sym typeface="Comfortaa"/>
              </a:rPr>
              <a:t>OUR SCHOOL VALUES</a:t>
            </a:r>
          </a:p>
          <a:p>
            <a:pPr marL="0" lvl="0" indent="0" algn="ctr" rtl="0">
              <a:spcBef>
                <a:spcPts val="0"/>
              </a:spcBef>
              <a:spcAft>
                <a:spcPts val="0"/>
              </a:spcAft>
              <a:buClr>
                <a:schemeClr val="dk1"/>
              </a:buClr>
              <a:buSzPts val="1100"/>
              <a:buFont typeface="Arial"/>
              <a:buNone/>
            </a:pPr>
            <a:endParaRPr lang="en-GB" sz="1100" dirty="0">
              <a:latin typeface="Comfortaa"/>
              <a:ea typeface="Comfortaa"/>
              <a:cs typeface="Comfortaa"/>
              <a:sym typeface="Comfortaa"/>
            </a:endParaRPr>
          </a:p>
          <a:p>
            <a:pPr marL="0" lvl="0" indent="0" algn="ctr" rtl="0">
              <a:spcBef>
                <a:spcPts val="0"/>
              </a:spcBef>
              <a:spcAft>
                <a:spcPts val="0"/>
              </a:spcAft>
              <a:buClr>
                <a:schemeClr val="dk1"/>
              </a:buClr>
              <a:buSzPts val="1100"/>
              <a:buFont typeface="Arial"/>
              <a:buNone/>
            </a:pPr>
            <a:r>
              <a:rPr lang="en-GB" sz="1100" dirty="0">
                <a:latin typeface="Comfortaa"/>
                <a:ea typeface="Comfortaa"/>
                <a:cs typeface="Comfortaa"/>
                <a:sym typeface="Comfortaa"/>
              </a:rPr>
              <a:t>We walk our </a:t>
            </a:r>
            <a:r>
              <a:rPr lang="en-GB" sz="1100" b="1" dirty="0">
                <a:latin typeface="Comfortaa"/>
                <a:ea typeface="Comfortaa"/>
                <a:cs typeface="Comfortaa"/>
                <a:sym typeface="Comfortaa"/>
              </a:rPr>
              <a:t>School Values </a:t>
            </a:r>
            <a:r>
              <a:rPr lang="en-GB" sz="1100" dirty="0">
                <a:latin typeface="Comfortaa"/>
                <a:ea typeface="Comfortaa"/>
                <a:cs typeface="Comfortaa"/>
                <a:sym typeface="Comfortaa"/>
              </a:rPr>
              <a:t>every day in St David’s Primary School.</a:t>
            </a:r>
            <a:endParaRPr sz="1100" dirty="0">
              <a:latin typeface="Comfortaa"/>
              <a:ea typeface="Comfortaa"/>
              <a:cs typeface="Comfortaa"/>
              <a:sym typeface="Comfortaa"/>
            </a:endParaRPr>
          </a:p>
          <a:p>
            <a:pPr marL="0" lvl="0" indent="0" algn="ctr" rtl="0">
              <a:spcBef>
                <a:spcPts val="0"/>
              </a:spcBef>
              <a:spcAft>
                <a:spcPts val="0"/>
              </a:spcAft>
              <a:buClr>
                <a:schemeClr val="dk1"/>
              </a:buClr>
              <a:buSzPts val="1100"/>
              <a:buFont typeface="Arial"/>
              <a:buNone/>
            </a:pPr>
            <a:endParaRPr sz="1100" b="1" u="sng" dirty="0">
              <a:latin typeface="Comfortaa"/>
              <a:ea typeface="Comfortaa"/>
              <a:cs typeface="Comfortaa"/>
              <a:sym typeface="Comfortaa"/>
            </a:endParaRPr>
          </a:p>
          <a:p>
            <a:pPr marL="0" lvl="0" indent="0" algn="ctr" rtl="0">
              <a:spcBef>
                <a:spcPts val="0"/>
              </a:spcBef>
              <a:spcAft>
                <a:spcPts val="0"/>
              </a:spcAft>
              <a:buClr>
                <a:schemeClr val="dk1"/>
              </a:buClr>
              <a:buSzPts val="1100"/>
              <a:buFont typeface="Arial"/>
              <a:buNone/>
            </a:pPr>
            <a:endParaRPr sz="1100" dirty="0">
              <a:latin typeface="Comfortaa"/>
              <a:ea typeface="Comfortaa"/>
              <a:cs typeface="Comfortaa"/>
              <a:sym typeface="Comfortaa"/>
            </a:endParaRPr>
          </a:p>
          <a:p>
            <a:pPr marL="0" lvl="0" indent="0" algn="ctr" rtl="0">
              <a:spcBef>
                <a:spcPts val="0"/>
              </a:spcBef>
              <a:spcAft>
                <a:spcPts val="0"/>
              </a:spcAft>
              <a:buNone/>
            </a:pPr>
            <a:endParaRPr sz="1050" b="1" u="sng" dirty="0">
              <a:latin typeface="Comfortaa"/>
              <a:ea typeface="Comfortaa"/>
              <a:cs typeface="Comfortaa"/>
              <a:sym typeface="Comfortaa"/>
            </a:endParaRPr>
          </a:p>
          <a:p>
            <a:pPr marL="0" lvl="0" indent="0" algn="l" rtl="0">
              <a:spcBef>
                <a:spcPts val="0"/>
              </a:spcBef>
              <a:spcAft>
                <a:spcPts val="0"/>
              </a:spcAft>
              <a:buNone/>
            </a:pPr>
            <a:r>
              <a:rPr lang="en-GB" sz="1100" dirty="0">
                <a:latin typeface="Comfortaa"/>
                <a:ea typeface="Comfortaa"/>
                <a:cs typeface="Comfortaa"/>
                <a:sym typeface="Comfortaa"/>
              </a:rPr>
              <a:t> </a:t>
            </a:r>
            <a:endParaRPr sz="1100" dirty="0">
              <a:latin typeface="Comfortaa"/>
              <a:ea typeface="Comfortaa"/>
              <a:cs typeface="Comfortaa"/>
              <a:sym typeface="Comfortaa"/>
            </a:endParaRPr>
          </a:p>
        </p:txBody>
      </p:sp>
      <p:pic>
        <p:nvPicPr>
          <p:cNvPr id="3" name="Picture 2" descr="A group of people sitting on a staircase&#10;&#10;Description automatically generated with medium confidence">
            <a:extLst>
              <a:ext uri="{FF2B5EF4-FFF2-40B4-BE49-F238E27FC236}">
                <a16:creationId xmlns:a16="http://schemas.microsoft.com/office/drawing/2014/main" id="{5EE7CDC6-6532-4602-A2C0-8E335EECD52B}"/>
              </a:ext>
            </a:extLst>
          </p:cNvPr>
          <p:cNvPicPr>
            <a:picLocks noChangeAspect="1"/>
          </p:cNvPicPr>
          <p:nvPr/>
        </p:nvPicPr>
        <p:blipFill>
          <a:blip r:embed="rId9"/>
          <a:stretch>
            <a:fillRect/>
          </a:stretch>
        </p:blipFill>
        <p:spPr>
          <a:xfrm>
            <a:off x="489431" y="2438400"/>
            <a:ext cx="2563372" cy="3437547"/>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TotalTime>
  <Words>152</Words>
  <Application>Microsoft Office PowerPoint</Application>
  <PresentationFormat>On-screen Show (4:3)</PresentationFormat>
  <Paragraphs>25</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Comfortaa</vt:lpstr>
      <vt:lpstr>Simple 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crawford</dc:creator>
  <cp:lastModifiedBy>judith kirk</cp:lastModifiedBy>
  <cp:revision>8</cp:revision>
  <dcterms:modified xsi:type="dcterms:W3CDTF">2021-10-31T20:20:37Z</dcterms:modified>
</cp:coreProperties>
</file>