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70" r:id="rId9"/>
    <p:sldId id="269" r:id="rId10"/>
    <p:sldId id="271" r:id="rId11"/>
    <p:sldId id="264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03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26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88" r:id="rId7"/>
    <p:sldLayoutId id="2147483789" r:id="rId8"/>
    <p:sldLayoutId id="2147483790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enquiries@renfrewshire.go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glowscotland.org.uk/re/public/stcharlesprimary/uploads/sites/2651/2024/09/25092557/St-Charles-PS-Standards-Quality-JUNE-2024.pdf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89AD5-06B8-7637-E6E5-6016A424C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044952"/>
            <a:ext cx="12195485" cy="1517109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Lucida Calligraphy" panose="03010101010101010101" pitchFamily="66" charset="0"/>
              </a:rPr>
              <a:t>Where you are Loved, Included and Respected</a:t>
            </a:r>
            <a:br>
              <a:rPr lang="en-GB" sz="3600" dirty="0">
                <a:latin typeface="Lucida Calligraphy" panose="03010101010101010101" pitchFamily="66" charset="0"/>
              </a:rPr>
            </a:br>
            <a:endParaRPr lang="en-GB" sz="3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FF213-6EF9-C256-58E8-FBE35B4B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0904" y="4919870"/>
            <a:ext cx="6663856" cy="1752427"/>
          </a:xfrm>
        </p:spPr>
        <p:txBody>
          <a:bodyPr anchor="t">
            <a:normAutofit lnSpcReduction="10000"/>
          </a:bodyPr>
          <a:lstStyle/>
          <a:p>
            <a:r>
              <a:rPr lang="en-GB" dirty="0"/>
              <a:t>St Charles’ Primary School </a:t>
            </a:r>
          </a:p>
          <a:p>
            <a:r>
              <a:rPr lang="en-GB" dirty="0"/>
              <a:t>&amp; Early Learning Childcare Class </a:t>
            </a:r>
          </a:p>
          <a:p>
            <a:r>
              <a:rPr lang="en-GB" dirty="0"/>
              <a:t>School Improvement Plan Summary</a:t>
            </a:r>
          </a:p>
          <a:p>
            <a:r>
              <a:rPr lang="en-GB" dirty="0"/>
              <a:t>2024/25</a:t>
            </a:r>
          </a:p>
          <a:p>
            <a:endParaRPr lang="en-GB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A2975CA-C341-4109-A20B-D3DA06411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52837" cy="304495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29FF48D7-CD1B-40AB-9991-B793DA50B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043354" cy="3044952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C6265606-91A5-4070-AA37-90D01570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3371" y="0"/>
            <a:ext cx="3045239" cy="30449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52505-B0D1-74DE-B63A-C37FBCFA5F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1632" b="2"/>
          <a:stretch/>
        </p:blipFill>
        <p:spPr bwMode="auto">
          <a:xfrm>
            <a:off x="3239204" y="185701"/>
            <a:ext cx="2673572" cy="2673550"/>
          </a:xfrm>
          <a:prstGeom prst="rect">
            <a:avLst/>
          </a:prstGeom>
          <a:noFill/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D73D4A1E-5CEC-41DD-A2B6-9FB7B748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791" y="0"/>
            <a:ext cx="304523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raphic 111">
            <a:extLst>
              <a:ext uri="{FF2B5EF4-FFF2-40B4-BE49-F238E27FC236}">
                <a16:creationId xmlns:a16="http://schemas.microsoft.com/office/drawing/2014/main" id="{0ED6147D-8F81-4ACA-A1BB-0868D0017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8078" y="0"/>
            <a:ext cx="3044952" cy="3044952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0700F014-0E45-4385-977E-14A83E76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563" y="0"/>
            <a:ext cx="3048437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E97C87AE-B946-43B1-98EE-2E8873AEC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7048" y="0"/>
            <a:ext cx="3044952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C7DA-8A25-003A-D803-5A12870F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043"/>
            <a:ext cx="12192000" cy="2423160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274F">
                  <a:lumMod val="60000"/>
                  <a:lumOff val="40000"/>
                </a:srgbClr>
              </a:buClr>
              <a:buSzTx/>
              <a:tabLst/>
              <a:defRPr/>
            </a:pP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Improvement Priority 2</a:t>
            </a:r>
            <a:r>
              <a:rPr lang="en-GB" sz="2800" b="1" dirty="0">
                <a:solidFill>
                  <a:prstClr val="white"/>
                </a:solidFill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(in the ELCC)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Ensure that children will experience inclusive learning &amp; supportive relationships which lead to positive life outcomes.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endParaRPr lang="en-GB" dirty="0"/>
          </a:p>
        </p:txBody>
      </p:sp>
      <p:pic>
        <p:nvPicPr>
          <p:cNvPr id="7" name="Picture 6" descr="A collection of children's books&#10;&#10;Description automatically generated">
            <a:extLst>
              <a:ext uri="{FF2B5EF4-FFF2-40B4-BE49-F238E27FC236}">
                <a16:creationId xmlns:a16="http://schemas.microsoft.com/office/drawing/2014/main" id="{8111FB3A-C0F3-1080-0139-F6E5EF200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64" y="4103169"/>
            <a:ext cx="1587470" cy="2108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B4C14D-AEA4-7AA6-90CB-36E988B4B134}"/>
              </a:ext>
            </a:extLst>
          </p:cNvPr>
          <p:cNvSpPr txBox="1"/>
          <p:nvPr/>
        </p:nvSpPr>
        <p:spPr>
          <a:xfrm>
            <a:off x="111319" y="2329732"/>
            <a:ext cx="8406516" cy="362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endParaRPr lang="en-GB" sz="1600" i="1" dirty="0">
              <a:solidFill>
                <a:srgbClr val="FF0000"/>
              </a:solidFill>
              <a:effectLst/>
              <a:ea typeface="Arial Unicode MS"/>
            </a:endParaRPr>
          </a:p>
          <a:p>
            <a:pPr marR="36195">
              <a:spcAft>
                <a:spcPts val="0"/>
              </a:spcAft>
            </a:pP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All </a:t>
            </a:r>
            <a:r>
              <a:rPr lang="en-GB" sz="1600" i="1" dirty="0">
                <a:solidFill>
                  <a:srgbClr val="FF0000"/>
                </a:solidFill>
                <a:ea typeface="Arial Unicode MS"/>
              </a:rPr>
              <a:t>staff will </a:t>
            </a: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to undertake professional enquiry focussed on the outdoor environment.</a:t>
            </a:r>
          </a:p>
          <a:p>
            <a:pPr marR="36195">
              <a:spcAft>
                <a:spcPts val="0"/>
              </a:spcAft>
            </a:pPr>
            <a:endParaRPr lang="en-GB" sz="1600" i="1" dirty="0">
              <a:solidFill>
                <a:srgbClr val="FF0000"/>
              </a:solidFill>
              <a:ea typeface="Arial Unicode MS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i="1" dirty="0">
                <a:solidFill>
                  <a:srgbClr val="FF0000"/>
                </a:solidFill>
                <a:ea typeface="Times New Roman" panose="02020603050405020304" pitchFamily="18" charset="0"/>
              </a:rPr>
              <a:t>R</a:t>
            </a:r>
            <a:r>
              <a:rPr lang="en-GB" sz="1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efresh learning in &amp; beyond the playroom using the outdoors &amp; local community as “the third teacher.”</a:t>
            </a:r>
            <a:endParaRPr lang="en-GB" sz="1600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600" i="1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i="1" dirty="0">
                <a:solidFill>
                  <a:srgbClr val="FF0000"/>
                </a:solidFill>
                <a:ea typeface="Times New Roman" panose="02020603050405020304" pitchFamily="18" charset="0"/>
              </a:rPr>
              <a:t>E</a:t>
            </a:r>
            <a:r>
              <a:rPr lang="en-GB" sz="1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xplore the concepts of reusing, recycling, rethinking, and repurposing of resources, furniture and equipment to promote an awareness of sustainable practices.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600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ea typeface="Times New Roman" panose="02020603050405020304" pitchFamily="18" charset="0"/>
              </a:rPr>
              <a:t>Provide </a:t>
            </a:r>
            <a:r>
              <a:rPr lang="en-GB" sz="1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opportunities for children to problem solve and be creative, in ways that develop their respect for the environment and thoughtful use of limited natural resources,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600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i="1" dirty="0">
                <a:solidFill>
                  <a:srgbClr val="FF0000"/>
                </a:solidFill>
                <a:ea typeface="Times New Roman" panose="02020603050405020304" pitchFamily="18" charset="0"/>
              </a:rPr>
              <a:t>Provide o</a:t>
            </a:r>
            <a:r>
              <a:rPr lang="en-GB" sz="1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pportunities for learning to take place in the wider local community.</a:t>
            </a:r>
            <a:endParaRPr lang="en-GB" sz="1600" i="1" dirty="0">
              <a:solidFill>
                <a:srgbClr val="FF0000"/>
              </a:solidFill>
              <a:effectLst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2269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A38F0ED-08F2-D120-A959-B951A52D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" y="258417"/>
            <a:ext cx="3163811" cy="31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4451502-99AC-3058-1947-D153D16C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50" y="5108713"/>
            <a:ext cx="3163811" cy="10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D2B4E9B-E606-CACE-A9D8-0EB1243A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276600"/>
            <a:ext cx="6131201" cy="16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D34466-5B6D-9067-775A-7F8E81A298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527040"/>
            <a:ext cx="965199" cy="96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59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9" name="Rectangle 8218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0" name="Rectangle 8219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8221" name="Rectangle 8220">
            <a:extLst>
              <a:ext uri="{FF2B5EF4-FFF2-40B4-BE49-F238E27FC236}">
                <a16:creationId xmlns:a16="http://schemas.microsoft.com/office/drawing/2014/main" id="{3CE74505-85B7-4C6D-8066-30E306CB8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8222" name="Rectangle 8221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3" name="Rectangle 8222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40E66-DAF0-55FC-8DC8-3FA35354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HAVE YOUR SAY!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F62EA-54A8-EB97-6E30-BADE76301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786743"/>
            <a:ext cx="7059598" cy="3390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effectLst/>
              </a:rPr>
              <a:t>Please take the opportunity to share your thoughts with us as we use feedback to help us make improvements to our school. </a:t>
            </a:r>
            <a:endParaRPr lang="en-US" b="1" i="0" u="none" strike="noStrike" baseline="0" dirty="0"/>
          </a:p>
          <a:p>
            <a:pPr algn="ctr"/>
            <a:r>
              <a:rPr lang="en-US" b="1" i="0" u="none" strike="noStrike" baseline="0" dirty="0"/>
              <a:t>It you have any comments, please email the school at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stcharles</a:t>
            </a:r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enquiries@renfrewshire.go</a:t>
            </a:r>
            <a:r>
              <a:rPr lang="en-US" b="1" dirty="0">
                <a:solidFill>
                  <a:srgbClr val="FF0000"/>
                </a:solidFill>
              </a:rPr>
              <a:t>v.uk </a:t>
            </a:r>
            <a:endParaRPr lang="en-US" b="1" i="0" u="none" strike="noStrike" baseline="0" dirty="0">
              <a:solidFill>
                <a:srgbClr val="FF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>
              <a:effectLst/>
            </a:endParaRPr>
          </a:p>
        </p:txBody>
      </p:sp>
      <p:sp>
        <p:nvSpPr>
          <p:cNvPr id="8224" name="Rectangle 8223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ave Your Say Stock Illustrations – 287 Have Your Say Stock ...">
            <a:extLst>
              <a:ext uri="{FF2B5EF4-FFF2-40B4-BE49-F238E27FC236}">
                <a16:creationId xmlns:a16="http://schemas.microsoft.com/office/drawing/2014/main" id="{61E18DC7-1FCC-F88F-8F15-F43B7ECAA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6170" y="700298"/>
            <a:ext cx="2934559" cy="20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5" name="Rectangle 8224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26" name="Graphic 82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D6BC0-ED5A-0C8A-6535-0359EA99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Our 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5B246-A83A-D2A1-E070-668A497C58A3}"/>
              </a:ext>
            </a:extLst>
          </p:cNvPr>
          <p:cNvSpPr txBox="1"/>
          <p:nvPr/>
        </p:nvSpPr>
        <p:spPr>
          <a:xfrm>
            <a:off x="0" y="2786743"/>
            <a:ext cx="8756448" cy="2394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The vision of St Charles' Primary School is for all to be safe, happy, and confidently engaged as learners in an environment where all individuals are respected; where the message of Christ is central in all that we do; where parents and carers are highly valued as partners and where everyone is motivated and encouraged to do their very best.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CFBEAA65-6795-4110-9B63-CC2BEE66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A2401-E0A3-DAC5-1839-5D02D517FC5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527040"/>
            <a:ext cx="965199" cy="96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7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F615315-46E5-4F2C-AA30-CE986328C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D6BC0-ED5A-0C8A-6535-0359EA99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342290"/>
            <a:ext cx="10637520" cy="21838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Our Values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A2975CA-C341-4109-A20B-D3DA06411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76" y="0"/>
            <a:ext cx="3065162" cy="304495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7ED3C-B244-B0F1-9671-D225D325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6" r="18600" b="-1"/>
          <a:stretch/>
        </p:blipFill>
        <p:spPr>
          <a:xfrm>
            <a:off x="151808" y="147367"/>
            <a:ext cx="2749318" cy="2749318"/>
          </a:xfrm>
          <a:custGeom>
            <a:avLst/>
            <a:gdLst/>
            <a:ahLst/>
            <a:cxnLst/>
            <a:rect l="l" t="t" r="r" b="b"/>
            <a:pathLst>
              <a:path w="3375124" h="3375124">
                <a:moveTo>
                  <a:pt x="1687562" y="0"/>
                </a:moveTo>
                <a:cubicBezTo>
                  <a:pt x="2619577" y="0"/>
                  <a:pt x="3375124" y="755547"/>
                  <a:pt x="3375124" y="1687562"/>
                </a:cubicBezTo>
                <a:cubicBezTo>
                  <a:pt x="3375124" y="2619577"/>
                  <a:pt x="2619577" y="3375124"/>
                  <a:pt x="1687562" y="3375124"/>
                </a:cubicBezTo>
                <a:cubicBezTo>
                  <a:pt x="755547" y="3375124"/>
                  <a:pt x="0" y="2619577"/>
                  <a:pt x="0" y="1687562"/>
                </a:cubicBezTo>
                <a:cubicBezTo>
                  <a:pt x="0" y="755547"/>
                  <a:pt x="755547" y="0"/>
                  <a:pt x="1687562" y="0"/>
                </a:cubicBezTo>
                <a:close/>
              </a:path>
            </a:pathLst>
          </a:cu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D73D4A1E-5CEC-41DD-A2B6-9FB7B748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402" y="0"/>
            <a:ext cx="304523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29FF48D7-CD1B-40AB-9991-B793DA50B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6646" y="0"/>
            <a:ext cx="3043354" cy="304495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0700F014-0E45-4385-977E-14A83E76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563" y="0"/>
            <a:ext cx="3048437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E18B3-F70D-0EC2-F16E-2A460E7430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47" r="14690"/>
          <a:stretch/>
        </p:blipFill>
        <p:spPr>
          <a:xfrm>
            <a:off x="6087238" y="10"/>
            <a:ext cx="3068116" cy="3044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20240-5567-1ACD-5461-451F1C0C4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060" r="20940"/>
          <a:stretch/>
        </p:blipFill>
        <p:spPr>
          <a:xfrm>
            <a:off x="9293122" y="147367"/>
            <a:ext cx="2749318" cy="2749318"/>
          </a:xfrm>
          <a:custGeom>
            <a:avLst/>
            <a:gdLst/>
            <a:ahLst/>
            <a:cxnLst/>
            <a:rect l="l" t="t" r="r" b="b"/>
            <a:pathLst>
              <a:path w="3375124" h="3375124">
                <a:moveTo>
                  <a:pt x="1687562" y="0"/>
                </a:moveTo>
                <a:cubicBezTo>
                  <a:pt x="2619577" y="0"/>
                  <a:pt x="3375124" y="755547"/>
                  <a:pt x="3375124" y="1687562"/>
                </a:cubicBezTo>
                <a:cubicBezTo>
                  <a:pt x="3375124" y="2619577"/>
                  <a:pt x="2619577" y="3375124"/>
                  <a:pt x="1687562" y="3375124"/>
                </a:cubicBezTo>
                <a:cubicBezTo>
                  <a:pt x="755547" y="3375124"/>
                  <a:pt x="0" y="2619577"/>
                  <a:pt x="0" y="1687562"/>
                </a:cubicBezTo>
                <a:cubicBezTo>
                  <a:pt x="0" y="755547"/>
                  <a:pt x="755547" y="0"/>
                  <a:pt x="1687562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D8BF3-7C0A-10F4-D8E4-9926EA75F94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9" y="5359400"/>
            <a:ext cx="1079501" cy="11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9AA1-AB87-E736-E9D0-5036B507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1"/>
            <a:ext cx="10637518" cy="1047749"/>
          </a:xfrm>
        </p:spPr>
        <p:txBody>
          <a:bodyPr/>
          <a:lstStyle/>
          <a:p>
            <a:r>
              <a:rPr lang="en-GB" dirty="0"/>
              <a:t>Our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E463-04B2-3BFA-686C-C12E460F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1358"/>
            <a:ext cx="12192000" cy="54466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In St Charles' Primary School we aim to: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Provide a broad general education that meets the needs, expectations and aspirations of pupils and parents supported by well-trained motivated staff and well organised modern education resources.</a:t>
            </a:r>
          </a:p>
          <a:p>
            <a:endParaRPr lang="en-GB" dirty="0"/>
          </a:p>
          <a:p>
            <a:r>
              <a:rPr lang="en-GB" dirty="0"/>
              <a:t>Create a welcoming atmosphere and a positive ethos, allowing all children to be educated according to their needs in a safe, secure, happy and health-promoting environment based on Christ’s Gospel values </a:t>
            </a:r>
          </a:p>
          <a:p>
            <a:endParaRPr lang="en-GB" dirty="0"/>
          </a:p>
          <a:p>
            <a:r>
              <a:rPr lang="en-GB" dirty="0"/>
              <a:t>Enable learners to realise their full potential through the provision of high-quality learning opportunities which encourage independence &amp; co-operation in learning. </a:t>
            </a:r>
          </a:p>
          <a:p>
            <a:endParaRPr lang="en-GB" dirty="0"/>
          </a:p>
          <a:p>
            <a:r>
              <a:rPr lang="en-GB" dirty="0"/>
              <a:t>Support children’s growth in all aspects of their intellectual, physical, spiritual, social and emotional development affording all children equality of opportunity. </a:t>
            </a:r>
          </a:p>
          <a:p>
            <a:endParaRPr lang="en-GB" dirty="0"/>
          </a:p>
          <a:p>
            <a:r>
              <a:rPr lang="en-GB" dirty="0"/>
              <a:t>Ensure all pupils value learning &amp; achievement and are motivated to participate in the wider life of the school community. </a:t>
            </a:r>
          </a:p>
          <a:p>
            <a:endParaRPr lang="en-GB" dirty="0"/>
          </a:p>
          <a:p>
            <a:r>
              <a:rPr lang="en-GB" dirty="0"/>
              <a:t>Provide highly effective personalised support for learners to minimise the impact of potential barriers to learning. </a:t>
            </a:r>
          </a:p>
          <a:p>
            <a:endParaRPr lang="en-GB" dirty="0"/>
          </a:p>
          <a:p>
            <a:r>
              <a:rPr lang="en-GB" dirty="0"/>
              <a:t>Develop a genuine partnership with parents &amp; other service users where every member of the community holds a deep respect for all others and their personal wellbeing and happiness. </a:t>
            </a:r>
          </a:p>
          <a:p>
            <a:endParaRPr lang="en-GB" dirty="0"/>
          </a:p>
          <a:p>
            <a:r>
              <a:rPr lang="en-GB" dirty="0"/>
              <a:t>Ensure the school’s approach &amp; commitment to improvement through self-evaluation, and high-quality leadership at all levels, maximises pupil attainment &amp; achievement.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E800C-3E81-BA37-3F34-359F72FF0A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365125"/>
            <a:ext cx="965199" cy="95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78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2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74" name="Rectangle 6173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6175" name="Rectangle 6174">
            <a:extLst>
              <a:ext uri="{FF2B5EF4-FFF2-40B4-BE49-F238E27FC236}">
                <a16:creationId xmlns:a16="http://schemas.microsoft.com/office/drawing/2014/main" id="{326E4BE8-974E-4111-BA00-3C445D06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6176" name="Rectangle 6175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77" name="Rectangle 6176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74CEF-5135-A102-B81F-2BA6450F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277111"/>
            <a:ext cx="5318132" cy="2899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i="0" u="none" strike="noStrike" baseline="0" dirty="0">
                <a:latin typeface="+mn-lt"/>
              </a:rPr>
              <a:t>SCHOOL IMPROVEMENT PROGRESS </a:t>
            </a:r>
            <a:br>
              <a:rPr lang="en-US" sz="3400" i="0" u="none" strike="noStrike" baseline="0" dirty="0">
                <a:latin typeface="+mn-lt"/>
              </a:rPr>
            </a:br>
            <a:r>
              <a:rPr lang="en-US" sz="3400" i="0" u="none" strike="noStrike" baseline="0" dirty="0">
                <a:latin typeface="+mn-lt"/>
              </a:rPr>
              <a:t>Session 2023/24</a:t>
            </a:r>
            <a:br>
              <a:rPr lang="en-US" sz="3400" b="0" i="0" u="none" strike="noStrike" baseline="0" dirty="0"/>
            </a:br>
            <a:br>
              <a:rPr lang="en-US" sz="3400" b="0" i="0" u="none" strike="noStrike" baseline="0" dirty="0"/>
            </a:br>
            <a:endParaRPr lang="en-US" sz="3400" dirty="0"/>
          </a:p>
        </p:txBody>
      </p:sp>
      <p:sp>
        <p:nvSpPr>
          <p:cNvPr id="6178" name="Rectangle 6177">
            <a:extLst>
              <a:ext uri="{FF2B5EF4-FFF2-40B4-BE49-F238E27FC236}">
                <a16:creationId xmlns:a16="http://schemas.microsoft.com/office/drawing/2014/main" id="{34282FEF-28CE-4C85-8082-13522F77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9886" cy="304495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E0F3D-B3FC-C894-2D0B-9226DFAEA6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796" y="235201"/>
            <a:ext cx="2673572" cy="2574550"/>
          </a:xfrm>
          <a:prstGeom prst="rect">
            <a:avLst/>
          </a:prstGeom>
          <a:noFill/>
        </p:spPr>
      </p:pic>
      <p:sp>
        <p:nvSpPr>
          <p:cNvPr id="6179" name="Rectangle 6178">
            <a:extLst>
              <a:ext uri="{FF2B5EF4-FFF2-40B4-BE49-F238E27FC236}">
                <a16:creationId xmlns:a16="http://schemas.microsoft.com/office/drawing/2014/main" id="{B23C1D6C-5CB6-42EB-9465-C2269B700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420" y="0"/>
            <a:ext cx="3046838" cy="304495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80" name="Graphic 6179">
            <a:extLst>
              <a:ext uri="{FF2B5EF4-FFF2-40B4-BE49-F238E27FC236}">
                <a16:creationId xmlns:a16="http://schemas.microsoft.com/office/drawing/2014/main" id="{00E6FAD2-FC7E-4CE1-9C72-1502DE5DE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0420" y="0"/>
            <a:ext cx="3044952" cy="3044952"/>
          </a:xfrm>
          <a:prstGeom prst="rect">
            <a:avLst/>
          </a:prstGeom>
        </p:spPr>
      </p:pic>
      <p:sp>
        <p:nvSpPr>
          <p:cNvPr id="6181" name="Rectangle 6180">
            <a:extLst>
              <a:ext uri="{FF2B5EF4-FFF2-40B4-BE49-F238E27FC236}">
                <a16:creationId xmlns:a16="http://schemas.microsoft.com/office/drawing/2014/main" id="{CC2DAA78-650C-4202-95BC-3F7C16A49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791" y="0"/>
            <a:ext cx="3045239" cy="30449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819E981-0EFE-81AC-DFC5-A1EAE5DFFE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624" y="467360"/>
            <a:ext cx="2673572" cy="20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2" name="Rectangle 6181">
            <a:extLst>
              <a:ext uri="{FF2B5EF4-FFF2-40B4-BE49-F238E27FC236}">
                <a16:creationId xmlns:a16="http://schemas.microsoft.com/office/drawing/2014/main" id="{84C84374-1FE2-475F-9F9C-4A7B2442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563" y="0"/>
            <a:ext cx="3048437" cy="3044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83" name="Graphic 6182">
            <a:extLst>
              <a:ext uri="{FF2B5EF4-FFF2-40B4-BE49-F238E27FC236}">
                <a16:creationId xmlns:a16="http://schemas.microsoft.com/office/drawing/2014/main" id="{471F7400-BF0A-4618-B3AF-9DFECF7C5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7048" y="0"/>
            <a:ext cx="3044952" cy="304495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04DF9-E035-4FFD-D505-CDA99928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1044" y="4118775"/>
            <a:ext cx="4921804" cy="1526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u="none" strike="noStrike" baseline="0" dirty="0"/>
              <a:t>Click </a:t>
            </a:r>
            <a:r>
              <a:rPr lang="en-US" i="0" u="none" strike="noStrike" baseline="0" dirty="0">
                <a:solidFill>
                  <a:srgbClr val="FF0000"/>
                </a:solidFill>
                <a:hlinkClick r:id="rId8"/>
              </a:rPr>
              <a:t>HERE</a:t>
            </a:r>
            <a:r>
              <a:rPr lang="en-US" i="0" u="none" strike="noStrike" baseline="0" dirty="0"/>
              <a:t> to read </a:t>
            </a:r>
          </a:p>
          <a:p>
            <a:r>
              <a:rPr lang="en-US" i="0" u="none" strike="noStrike" baseline="0" dirty="0"/>
              <a:t>Standards &amp; Quality Report  2023/24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3E36-D451-690B-052C-D3D39BC2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900997"/>
          </a:xfrm>
        </p:spPr>
        <p:txBody>
          <a:bodyPr>
            <a:normAutofit/>
          </a:bodyPr>
          <a:lstStyle/>
          <a:p>
            <a:r>
              <a:rPr lang="en-GB" sz="4400" dirty="0"/>
              <a:t>School Improvement Plan Priorities 24/25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5E28-4D76-7EF1-8FFA-8143CC3A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1825625"/>
            <a:ext cx="10637518" cy="3293027"/>
          </a:xfrm>
        </p:spPr>
        <p:txBody>
          <a:bodyPr>
            <a:normAutofit lnSpcReduction="10000"/>
          </a:bodyPr>
          <a:lstStyle/>
          <a:p>
            <a:endParaRPr lang="en-GB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effectLst/>
                <a:ea typeface="Times New Roman" panose="02020603050405020304" pitchFamily="18" charset="0"/>
              </a:rPr>
              <a:t>Improvement Priority 1 </a:t>
            </a:r>
          </a:p>
          <a:p>
            <a:r>
              <a:rPr lang="en-GB" b="1" dirty="0">
                <a:ea typeface="Times New Roman" panose="02020603050405020304" pitchFamily="18" charset="0"/>
              </a:rPr>
              <a:t>D</a:t>
            </a:r>
            <a:r>
              <a:rPr lang="en-GB" b="1" dirty="0">
                <a:effectLst/>
                <a:ea typeface="Times New Roman" panose="02020603050405020304" pitchFamily="18" charset="0"/>
              </a:rPr>
              <a:t>evelop high quality learning, teaching and assessment leading to improved attainment and achievement in numeracy &amp; reading </a:t>
            </a:r>
          </a:p>
          <a:p>
            <a:endParaRPr lang="en-GB" sz="1800" b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>
                <a:effectLst/>
                <a:ea typeface="Times New Roman" panose="02020603050405020304" pitchFamily="18" charset="0"/>
              </a:rPr>
              <a:t>Improvement Priority 2</a:t>
            </a:r>
          </a:p>
          <a:p>
            <a:r>
              <a:rPr lang="en-GB" b="1" dirty="0">
                <a:effectLst/>
                <a:ea typeface="Times New Roman" panose="02020603050405020304" pitchFamily="18" charset="0"/>
              </a:rPr>
              <a:t>Ensure that children will experience inclusive learning &amp; supportive relationships which lead to positive life outcomes.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16AF-5466-A8AA-CDC0-96EE17919F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0" y="5527040"/>
            <a:ext cx="965199" cy="96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15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C7DA-8A25-003A-D803-5A12870F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12192000" cy="2108787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Improvement Priority 1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Develop high quality learning, teaching and assessment leading to improved attainment and achievement in numeracy &amp; reading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endParaRPr lang="en-GB" dirty="0"/>
          </a:p>
        </p:txBody>
      </p:sp>
      <p:pic>
        <p:nvPicPr>
          <p:cNvPr id="5" name="Content Placeholder 4" descr="A cartoon lion with purple mane&#10;&#10;Description automatically generated">
            <a:extLst>
              <a:ext uri="{FF2B5EF4-FFF2-40B4-BE49-F238E27FC236}">
                <a16:creationId xmlns:a16="http://schemas.microsoft.com/office/drawing/2014/main" id="{AC983BBE-B5E5-8322-AEBE-82D49A408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8" y="1589526"/>
            <a:ext cx="2630328" cy="2305185"/>
          </a:xfrm>
        </p:spPr>
      </p:pic>
      <p:pic>
        <p:nvPicPr>
          <p:cNvPr id="7" name="Picture 6" descr="A collection of children's books&#10;&#10;Description automatically generated">
            <a:extLst>
              <a:ext uri="{FF2B5EF4-FFF2-40B4-BE49-F238E27FC236}">
                <a16:creationId xmlns:a16="http://schemas.microsoft.com/office/drawing/2014/main" id="{8111FB3A-C0F3-1080-0139-F6E5EF200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64" y="4103169"/>
            <a:ext cx="1587470" cy="2108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B4C14D-AEA4-7AA6-90CB-36E988B4B134}"/>
              </a:ext>
            </a:extLst>
          </p:cNvPr>
          <p:cNvSpPr txBox="1"/>
          <p:nvPr/>
        </p:nvSpPr>
        <p:spPr>
          <a:xfrm>
            <a:off x="79513" y="1900361"/>
            <a:ext cx="70269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Develop a new policy for staff on “Highly Effective Learning &amp; Teaching” to ensure consistency of practice across the school.</a:t>
            </a: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</a:p>
          <a:p>
            <a:pPr marR="36195"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Arial Unicode MS"/>
            </a:endParaRPr>
          </a:p>
          <a:p>
            <a:pPr marR="36195"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Refocus on Number Talks in all classes across the school.</a:t>
            </a:r>
          </a:p>
          <a:p>
            <a:pPr marR="36195">
              <a:spcAft>
                <a:spcPts val="0"/>
              </a:spcAft>
            </a:pPr>
            <a:endParaRPr lang="en-GB" sz="1600" dirty="0">
              <a:latin typeface="Calibri" panose="020F0502020204030204" pitchFamily="34" charset="0"/>
              <a:ea typeface="Arial Unicode MS"/>
            </a:endParaRPr>
          </a:p>
          <a:p>
            <a:pPr marR="36195"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Adopt a Modelling &amp; Coaching model to support staff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understanding of &amp;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increase confidence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using Concrete,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Pictorial &amp; Abstract in teaching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secure improved numeracy outcomes for learners.</a:t>
            </a:r>
            <a:endParaRPr lang="en-GB" sz="1600" dirty="0">
              <a:effectLst/>
              <a:latin typeface="Calibri" panose="020F0502020204030204" pitchFamily="34" charset="0"/>
              <a:ea typeface="Arial Unicode MS"/>
            </a:endParaRPr>
          </a:p>
          <a:p>
            <a:pPr marR="36195">
              <a:spcAft>
                <a:spcPts val="0"/>
              </a:spcAft>
            </a:pPr>
            <a:endParaRPr lang="en-GB" sz="1600" dirty="0">
              <a:effectLst/>
              <a:latin typeface="Calibri" panose="020F0502020204030204" pitchFamily="34" charset="0"/>
              <a:ea typeface="Arial Unicode MS"/>
            </a:endParaRPr>
          </a:p>
          <a:p>
            <a:pPr marR="36195"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Introduce Big Cat reading </a:t>
            </a:r>
            <a:r>
              <a:rPr lang="en-GB" sz="1600" dirty="0">
                <a:latin typeface="Calibri" panose="020F0502020204030204" pitchFamily="34" charset="0"/>
                <a:ea typeface="Arial Unicode MS"/>
              </a:rPr>
              <a:t>resource supported by training </a:t>
            </a: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to improve engagement motivation </a:t>
            </a:r>
            <a:r>
              <a:rPr lang="en-GB" sz="1600" dirty="0">
                <a:latin typeface="Calibri" panose="020F0502020204030204" pitchFamily="34" charset="0"/>
                <a:ea typeface="Arial Unicode MS"/>
              </a:rPr>
              <a:t>&amp; </a:t>
            </a: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reading skills.</a:t>
            </a:r>
            <a:endParaRPr lang="en-GB" sz="1600" dirty="0">
              <a:effectLst/>
              <a:latin typeface="Arial" panose="020B0604020202020204" pitchFamily="34" charset="0"/>
              <a:ea typeface="Arial Unicode MS"/>
            </a:endParaRPr>
          </a:p>
          <a:p>
            <a:pPr marR="36195"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Arial Unicode MS"/>
              </a:rPr>
              <a:t> </a:t>
            </a:r>
            <a:endParaRPr lang="en-GB" sz="1600" dirty="0">
              <a:latin typeface="Arial" panose="020B0604020202020204" pitchFamily="34" charset="0"/>
              <a:ea typeface="Arial Unicode MS"/>
            </a:endParaRPr>
          </a:p>
          <a:p>
            <a:pPr marR="36195"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Achieve R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eading Schools GOLD accreditation to ensure the profile of reading continues to be central in our school.</a:t>
            </a:r>
            <a:endParaRPr lang="en-GB" sz="1600" dirty="0"/>
          </a:p>
        </p:txBody>
      </p:sp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5C214DBE-1C16-6EF5-2B34-E8AEDBA4D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09" y="4204138"/>
            <a:ext cx="2932387" cy="17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C7DA-8A25-003A-D803-5A12870F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965"/>
            <a:ext cx="12192000" cy="248677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Improvement Priority 1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(in the ELCC</a:t>
            </a:r>
            <a:r>
              <a:rPr lang="en-GB" sz="2800" b="1" i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)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Develop high quality learning, teaching and assessment leading to improved attainment and achievement in numeracy &amp; reading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4C14D-AEA4-7AA6-90CB-36E988B4B134}"/>
              </a:ext>
            </a:extLst>
          </p:cNvPr>
          <p:cNvSpPr txBox="1"/>
          <p:nvPr/>
        </p:nvSpPr>
        <p:spPr>
          <a:xfrm>
            <a:off x="1" y="1272209"/>
            <a:ext cx="7106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C8A94-DAD3-577C-0F92-DB9FCAACE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83" y="5268475"/>
            <a:ext cx="2774731" cy="122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44076-2706-C3C0-73DC-C78D61CE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1" y="2353585"/>
            <a:ext cx="11287539" cy="3823377"/>
          </a:xfrm>
        </p:spPr>
        <p:txBody>
          <a:bodyPr>
            <a:normAutofit/>
          </a:bodyPr>
          <a:lstStyle/>
          <a:p>
            <a:pPr marL="0" marR="36195" indent="0">
              <a:spcAft>
                <a:spcPts val="0"/>
              </a:spcAft>
              <a:buNone/>
            </a:pPr>
            <a:r>
              <a:rPr lang="en-GB" sz="1600" i="1" dirty="0">
                <a:solidFill>
                  <a:srgbClr val="FF0000"/>
                </a:solidFill>
                <a:ea typeface="Arial Unicode MS"/>
              </a:rPr>
              <a:t>R</a:t>
            </a: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aise attainment in numeracy &amp; literacy performance for pre-school learners. </a:t>
            </a:r>
          </a:p>
          <a:p>
            <a:pPr marL="0" marR="36195" indent="0">
              <a:spcAft>
                <a:spcPts val="0"/>
              </a:spcAft>
              <a:buNone/>
            </a:pPr>
            <a:endParaRPr lang="en-GB" sz="1600" i="1" dirty="0">
              <a:ea typeface="Arial Unicode MS"/>
            </a:endParaRPr>
          </a:p>
          <a:p>
            <a:pPr marL="0" marR="36195" indent="0">
              <a:buNone/>
            </a:pP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Extend learning opportunities relating to specific numeracy milestones: shape, money and position both indoors &amp; outdoors.</a:t>
            </a:r>
          </a:p>
          <a:p>
            <a:pPr marL="0" marR="36195" indent="0">
              <a:spcAft>
                <a:spcPts val="0"/>
              </a:spcAft>
              <a:buNone/>
            </a:pP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Extend learning opportunities relating to specific literacy milestones (syllables, rhyme &amp; letters) both indoors &amp; outdoors.</a:t>
            </a:r>
          </a:p>
          <a:p>
            <a:pPr marL="0" marR="36195" indent="0">
              <a:spcAft>
                <a:spcPts val="0"/>
              </a:spcAft>
              <a:buNone/>
            </a:pPr>
            <a:endParaRPr lang="en-GB" sz="1600" i="1" dirty="0">
              <a:solidFill>
                <a:srgbClr val="FF0000"/>
              </a:solidFill>
              <a:effectLst/>
              <a:ea typeface="Arial Unicode MS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FF0000"/>
                </a:solidFill>
                <a:ea typeface="Times New Roman" panose="02020603050405020304" pitchFamily="18" charset="0"/>
              </a:rPr>
              <a:t>Close the </a:t>
            </a:r>
            <a:r>
              <a:rPr lang="en-GB" sz="16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gender related performance gap.</a:t>
            </a:r>
          </a:p>
          <a:p>
            <a:pPr marL="0" indent="0">
              <a:buNone/>
            </a:pPr>
            <a:endParaRPr lang="en-GB" sz="1600" i="1" dirty="0">
              <a:solidFill>
                <a:srgbClr val="FF0000"/>
              </a:solidFill>
              <a:ea typeface="Arial Unicode MS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Talk for Writing approach will be extended to include ELCC learners.</a:t>
            </a:r>
          </a:p>
          <a:p>
            <a:pPr marL="0" indent="0">
              <a:buNone/>
            </a:pPr>
            <a:endParaRPr lang="en-GB" sz="1600" i="1" dirty="0">
              <a:solidFill>
                <a:srgbClr val="FF0000"/>
              </a:solidFill>
              <a:ea typeface="Arial Unicode MS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rgbClr val="FF0000"/>
                </a:solidFill>
                <a:ea typeface="Arial Unicode MS"/>
              </a:rPr>
              <a:t>M</a:t>
            </a:r>
            <a:r>
              <a:rPr lang="en-GB" sz="1600" i="1" dirty="0">
                <a:solidFill>
                  <a:srgbClr val="FF0000"/>
                </a:solidFill>
                <a:effectLst/>
                <a:ea typeface="Arial Unicode MS"/>
              </a:rPr>
              <a:t>onitor progress closely to ensure consistency of approach is adopted.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39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C7DA-8A25-003A-D803-5A12870F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576"/>
            <a:ext cx="12192000" cy="304136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274F">
                  <a:lumMod val="60000"/>
                  <a:lumOff val="40000"/>
                </a:srgbClr>
              </a:buClr>
              <a:buSzTx/>
              <a:tabLst/>
              <a:defRPr/>
            </a:pP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Improvement Priority 2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Ensure that children will experience inclusive learning &amp; supportive relationships which lead to positive life outcomes.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4C14D-AEA4-7AA6-90CB-36E988B4B134}"/>
              </a:ext>
            </a:extLst>
          </p:cNvPr>
          <p:cNvSpPr txBox="1"/>
          <p:nvPr/>
        </p:nvSpPr>
        <p:spPr>
          <a:xfrm>
            <a:off x="79512" y="1272210"/>
            <a:ext cx="89770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marR="36195"/>
            <a:r>
              <a:rPr lang="en-GB" sz="1600" dirty="0">
                <a:effectLst/>
                <a:ea typeface="Arial Unicode MS"/>
              </a:rPr>
              <a:t>Improve Citizenship Groups- every child P5-7 will be a member &amp; every child P1-4 given opportunities to influence change and be involved in decision-making through Stage Reps &amp; school assemblies.</a:t>
            </a:r>
          </a:p>
          <a:p>
            <a:pPr marR="36195"/>
            <a:endParaRPr lang="en-GB" sz="1600" dirty="0">
              <a:effectLst/>
              <a:ea typeface="Arial Unicode MS"/>
            </a:endParaRPr>
          </a:p>
          <a:p>
            <a:pPr marR="36195"/>
            <a:r>
              <a:rPr lang="en-GB" sz="1600" dirty="0">
                <a:effectLst/>
                <a:ea typeface="Times New Roman" panose="02020603050405020304" pitchFamily="18" charset="0"/>
              </a:rPr>
              <a:t>Increase pupil voice and the involvement of learners in evaluation processes using HGIOURS. The Young Leaders of Learning (YLL) Programme will provide opportunities for learner involvement in reciprocal visits to a partner school (West PS).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lang="en-GB" sz="1600" dirty="0">
              <a:effectLst/>
              <a:ea typeface="Times New Roman" panose="02020603050405020304" pitchFamily="18" charset="0"/>
            </a:endParaRPr>
          </a:p>
          <a:p>
            <a:pPr marR="36195">
              <a:spcAft>
                <a:spcPts val="0"/>
              </a:spcAft>
            </a:pPr>
            <a:r>
              <a:rPr lang="en-GB" sz="1600" dirty="0">
                <a:effectLst/>
                <a:ea typeface="Times New Roman" panose="02020603050405020304" pitchFamily="18" charset="0"/>
              </a:rPr>
              <a:t>Raise the profile of “</a:t>
            </a:r>
            <a:r>
              <a:rPr lang="en-GB" sz="1600" dirty="0" err="1">
                <a:effectLst/>
                <a:ea typeface="Times New Roman" panose="02020603050405020304" pitchFamily="18" charset="0"/>
              </a:rPr>
              <a:t>Laudato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Si” &amp; ensure the wider community know about Our Pledge &amp; showcasing  the work we undertake as a community of faith &amp; learning through “Best Seat in the House” events.</a:t>
            </a:r>
          </a:p>
          <a:p>
            <a:pPr marR="36195">
              <a:spcAft>
                <a:spcPts val="0"/>
              </a:spcAft>
            </a:pPr>
            <a:endParaRPr lang="en-GB" sz="1600" dirty="0">
              <a:solidFill>
                <a:prstClr val="white"/>
              </a:solidFill>
              <a:ea typeface="Times New Roman" panose="02020603050405020304" pitchFamily="18" charset="0"/>
              <a:cs typeface="+mj-cs"/>
            </a:endParaRPr>
          </a:p>
          <a:p>
            <a:pPr marR="36195"/>
            <a:r>
              <a:rPr lang="en-GB" sz="1600" dirty="0">
                <a:ea typeface="Times New Roman" panose="02020603050405020304" pitchFamily="18" charset="0"/>
              </a:rPr>
              <a:t>Achieve </a:t>
            </a:r>
            <a:r>
              <a:rPr lang="en-GB" sz="1600" dirty="0">
                <a:effectLst/>
                <a:ea typeface="Arial Unicode MS"/>
              </a:rPr>
              <a:t>Rights Respecting Schools (RRS) Bronze Award Accreditation from UNICEF UK, ensuring a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ll children and staff will have an understanding of the UNCRC and how this affects their own lives in school, home and the wider community. </a:t>
            </a:r>
            <a:r>
              <a:rPr lang="en-GB" sz="1600" dirty="0">
                <a:effectLst/>
                <a:ea typeface="Arial Unicode MS"/>
              </a:rPr>
              <a:t>                                     </a:t>
            </a:r>
            <a:endParaRPr lang="en-GB" sz="1600" dirty="0">
              <a:solidFill>
                <a:prstClr val="white"/>
              </a:solidFill>
              <a:ea typeface="Times New Roman" panose="02020603050405020304" pitchFamily="18" charset="0"/>
              <a:cs typeface="+mj-cs"/>
            </a:endParaRPr>
          </a:p>
          <a:p>
            <a:pPr marR="36195">
              <a:spcAft>
                <a:spcPts val="0"/>
              </a:spcAft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DBDCD6D-4879-C252-93ED-C2C0719E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82" y="3987213"/>
            <a:ext cx="2258171" cy="25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A flag with a map in the center">
            <a:extLst>
              <a:ext uri="{FF2B5EF4-FFF2-40B4-BE49-F238E27FC236}">
                <a16:creationId xmlns:a16="http://schemas.microsoft.com/office/drawing/2014/main" id="{B7C170DD-2473-051D-C362-C1C6E9932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03" y="1540564"/>
            <a:ext cx="1526650" cy="1808923"/>
          </a:xfrm>
        </p:spPr>
      </p:pic>
    </p:spTree>
    <p:extLst>
      <p:ext uri="{BB962C8B-B14F-4D97-AF65-F5344CB8AC3E}">
        <p14:creationId xmlns:p14="http://schemas.microsoft.com/office/powerpoint/2010/main" val="3411958159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Custom 25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1274F"/>
      </a:accent1>
      <a:accent2>
        <a:srgbClr val="97446E"/>
      </a:accent2>
      <a:accent3>
        <a:srgbClr val="24BEEE"/>
      </a:accent3>
      <a:accent4>
        <a:srgbClr val="A52B3A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966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Comic Sans MS</vt:lpstr>
      <vt:lpstr>Gill Sans Nova</vt:lpstr>
      <vt:lpstr>Lucida Calligraphy</vt:lpstr>
      <vt:lpstr>Times New Roman</vt:lpstr>
      <vt:lpstr>CelebrationVTI</vt:lpstr>
      <vt:lpstr>Where you are Loved, Included and Respected </vt:lpstr>
      <vt:lpstr>Our Vision</vt:lpstr>
      <vt:lpstr>  Our Values  </vt:lpstr>
      <vt:lpstr>Our Aims</vt:lpstr>
      <vt:lpstr>SCHOOL IMPROVEMENT PROGRESS  Session 2023/24  </vt:lpstr>
      <vt:lpstr>School Improvement Plan Priorities 24/25</vt:lpstr>
      <vt:lpstr> Improvement Priority 1  Develop high quality learning, teaching and assessment leading to improved attainment and achievement in numeracy &amp; reading  </vt:lpstr>
      <vt:lpstr>  Improvement Priority 1 (in the ELCC) Develop high quality learning, teaching and assessment leading to improved attainment and achievement in numeracy &amp; reading  </vt:lpstr>
      <vt:lpstr> Improvement Priority 2 Ensure that children will experience inclusive learning &amp; supportive relationships which lead to positive life outcomes.     </vt:lpstr>
      <vt:lpstr> Improvement Priority 2 (in the ELCC) Ensure that children will experience inclusive learning &amp; supportive relationships which lead to positive life outcomes.     </vt:lpstr>
      <vt:lpstr>PowerPoint Presentation</vt:lpstr>
      <vt:lpstr>HAVE YOUR SAY!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Grace Hannigan</dc:creator>
  <cp:lastModifiedBy>Carol-Anne Kerr</cp:lastModifiedBy>
  <cp:revision>3</cp:revision>
  <dcterms:created xsi:type="dcterms:W3CDTF">2025-01-22T21:35:09Z</dcterms:created>
  <dcterms:modified xsi:type="dcterms:W3CDTF">2025-01-23T16:33:59Z</dcterms:modified>
</cp:coreProperties>
</file>