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62" r:id="rId4"/>
    <p:sldId id="263" r:id="rId5"/>
    <p:sldId id="275" r:id="rId6"/>
    <p:sldId id="273" r:id="rId7"/>
    <p:sldId id="277" r:id="rId8"/>
    <p:sldId id="274" r:id="rId9"/>
    <p:sldId id="265" r:id="rId10"/>
    <p:sldId id="266" r:id="rId11"/>
    <p:sldId id="267" r:id="rId12"/>
    <p:sldId id="276" r:id="rId13"/>
    <p:sldId id="268" r:id="rId14"/>
    <p:sldId id="270" r:id="rId15"/>
    <p:sldId id="269" r:id="rId16"/>
  </p:sldIdLst>
  <p:sldSz cx="12192000" cy="6858000"/>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aig McFadyen" initials="CM" lastIdx="1" clrIdx="0">
    <p:extLst>
      <p:ext uri="{19B8F6BF-5375-455C-9EA6-DF929625EA0E}">
        <p15:presenceInfo xmlns:p15="http://schemas.microsoft.com/office/powerpoint/2012/main" userId="S-1-5-21-4119473544-2220700967-212668225-10635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991" autoAdjust="0"/>
    <p:restoredTop sz="94660"/>
  </p:normalViewPr>
  <p:slideViewPr>
    <p:cSldViewPr snapToGrid="0">
      <p:cViewPr varScale="1">
        <p:scale>
          <a:sx n="72" d="100"/>
          <a:sy n="72" d="100"/>
        </p:scale>
        <p:origin x="21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8514-3929-4AB2-9DA4-5FD91637CF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98A1B5F9-BD49-49C7-9084-19B0C8591C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2BE854E-3656-4E97-8EDB-F98ADBDAA208}"/>
              </a:ext>
            </a:extLst>
          </p:cNvPr>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5" name="Footer Placeholder 4">
            <a:extLst>
              <a:ext uri="{FF2B5EF4-FFF2-40B4-BE49-F238E27FC236}">
                <a16:creationId xmlns:a16="http://schemas.microsoft.com/office/drawing/2014/main" id="{CB7AB797-BAB5-477E-8305-7B5549625D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46D2ECD-61E7-4869-880C-A363FB355CB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9033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BF383-5023-4445-922F-9FD88E608A2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F2DEA4B-2EE9-444C-99DF-810A8823D3B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F1DC1D-17DE-4E01-BA5A-99D1DC049D12}"/>
              </a:ext>
            </a:extLst>
          </p:cNvPr>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5" name="Footer Placeholder 4">
            <a:extLst>
              <a:ext uri="{FF2B5EF4-FFF2-40B4-BE49-F238E27FC236}">
                <a16:creationId xmlns:a16="http://schemas.microsoft.com/office/drawing/2014/main" id="{A4445216-1E05-4CC5-B68B-99D04DC9523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CB92F15-0721-4573-9AFE-8DE7DC98EA09}"/>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09694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8C7A9D-8EAC-495A-ACD2-A247372167E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4EBF777-3FCB-418D-9431-72E55427179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01A950-D06B-4C8A-BCC2-6DEB3AF609BD}"/>
              </a:ext>
            </a:extLst>
          </p:cNvPr>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5" name="Footer Placeholder 4">
            <a:extLst>
              <a:ext uri="{FF2B5EF4-FFF2-40B4-BE49-F238E27FC236}">
                <a16:creationId xmlns:a16="http://schemas.microsoft.com/office/drawing/2014/main" id="{51A5313D-0251-419C-851C-0E87EF0100A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771B07-2311-40CD-8492-B29270C96568}"/>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76107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27E19-C1CB-4A12-9262-CA06B0AA150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C680D8-E24F-4CC7-9FD6-DC62C586DB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732488-F5BF-436B-AEEE-2EB940AB8DD2}"/>
              </a:ext>
            </a:extLst>
          </p:cNvPr>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5" name="Footer Placeholder 4">
            <a:extLst>
              <a:ext uri="{FF2B5EF4-FFF2-40B4-BE49-F238E27FC236}">
                <a16:creationId xmlns:a16="http://schemas.microsoft.com/office/drawing/2014/main" id="{7B4F589F-AAFF-4079-B166-D7F4142E692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9CBC643-0814-41D5-8C6B-8843C54EF86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97091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FF8DD-3846-4AC0-BB61-6D26BEDCAC2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CF74DE6-AA4B-44B3-A47A-7CDAF84BAF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71BB969-3BC3-4C9D-82F5-1E3599DB0665}"/>
              </a:ext>
            </a:extLst>
          </p:cNvPr>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5" name="Footer Placeholder 4">
            <a:extLst>
              <a:ext uri="{FF2B5EF4-FFF2-40B4-BE49-F238E27FC236}">
                <a16:creationId xmlns:a16="http://schemas.microsoft.com/office/drawing/2014/main" id="{901E1904-43FB-4419-B2C8-5F735D08468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1A90148-CB77-4C6E-AC51-FF03E8D3D1D4}"/>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743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1FBE85-1380-4BF9-8B9D-42FA9781235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49A879-D062-4251-ABD9-5237EF9B8E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3661C5D-BCAD-4BA6-B4B2-87940E5155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0240E69-D92B-48C9-88C1-8AC6D6488B90}"/>
              </a:ext>
            </a:extLst>
          </p:cNvPr>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6" name="Footer Placeholder 5">
            <a:extLst>
              <a:ext uri="{FF2B5EF4-FFF2-40B4-BE49-F238E27FC236}">
                <a16:creationId xmlns:a16="http://schemas.microsoft.com/office/drawing/2014/main" id="{708779D1-FDDB-4482-A5A5-CD5D9D53DCF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E940CA-3557-4853-A615-187937FD3561}"/>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07508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FDD60-A18B-4387-B7BD-318E68AB5F4E}"/>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FB660-2340-4E64-9571-B9305609BA1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A2E91D-B8A4-4D34-B669-DC543DB25D1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2BAE133-30FA-4D5C-A762-225BE9C78E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828953-BC5F-460C-AECD-1D6E1D1709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C9ED9DA-33B8-48C5-B389-06F26FE762FD}"/>
              </a:ext>
            </a:extLst>
          </p:cNvPr>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8" name="Footer Placeholder 7">
            <a:extLst>
              <a:ext uri="{FF2B5EF4-FFF2-40B4-BE49-F238E27FC236}">
                <a16:creationId xmlns:a16="http://schemas.microsoft.com/office/drawing/2014/main" id="{0CF241FA-2E40-4DC6-B51F-AEB0B56E2D59}"/>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A8540A0-A4D5-4C9B-B149-2E8064610C72}"/>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6663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4465DE-99D9-402A-ADF6-C58BEEF6E9F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61E3468-ED3A-4F4A-B7EC-10C795B998CB}"/>
              </a:ext>
            </a:extLst>
          </p:cNvPr>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4" name="Footer Placeholder 3">
            <a:extLst>
              <a:ext uri="{FF2B5EF4-FFF2-40B4-BE49-F238E27FC236}">
                <a16:creationId xmlns:a16="http://schemas.microsoft.com/office/drawing/2014/main" id="{3E6C3F24-6BBD-4F0C-9256-1769DE88817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07CF080-F0C1-4615-8901-D2AA8571172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251150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409164-DA2C-48EB-872D-EDE6AA978DA1}"/>
              </a:ext>
            </a:extLst>
          </p:cNvPr>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3" name="Footer Placeholder 2">
            <a:extLst>
              <a:ext uri="{FF2B5EF4-FFF2-40B4-BE49-F238E27FC236}">
                <a16:creationId xmlns:a16="http://schemas.microsoft.com/office/drawing/2014/main" id="{7D5325CC-97F1-4323-B2C7-DBF5D8D4477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D0A786E9-EF7A-4839-9013-E5E9F7810F25}"/>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48537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9DE52-BAE6-4ED4-8051-B7C6245AD1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7A2B32F-95BD-404A-958A-251E6103AC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B552AA2B-20A2-471F-A652-708919A1A1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FAAC0C-433B-426D-BF04-F2149F004B51}"/>
              </a:ext>
            </a:extLst>
          </p:cNvPr>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6" name="Footer Placeholder 5">
            <a:extLst>
              <a:ext uri="{FF2B5EF4-FFF2-40B4-BE49-F238E27FC236}">
                <a16:creationId xmlns:a16="http://schemas.microsoft.com/office/drawing/2014/main" id="{F332D7CE-BF9B-4809-82B9-5513A044E79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A643F1A-5B04-435B-8839-97D9A187A540}"/>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7247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D9E32-A5C2-4C95-88F9-C28F800F46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8333AC-F167-4B1A-B996-2CE299B4323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133A268-E9A1-488A-B298-EBEB87096F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7819E5F-F0E5-4DD0-B6D8-D9C322D2F522}"/>
              </a:ext>
            </a:extLst>
          </p:cNvPr>
          <p:cNvSpPr>
            <a:spLocks noGrp="1"/>
          </p:cNvSpPr>
          <p:nvPr>
            <p:ph type="dt" sz="half" idx="10"/>
          </p:nvPr>
        </p:nvSpPr>
        <p:spPr/>
        <p:txBody>
          <a:bodyPr/>
          <a:lstStyle/>
          <a:p>
            <a:fld id="{B61BEF0D-F0BB-DE4B-95CE-6DB70DBA9567}" type="datetimeFigureOut">
              <a:rPr lang="en-US" smtClean="0"/>
              <a:pPr/>
              <a:t>6/17/2020</a:t>
            </a:fld>
            <a:endParaRPr lang="en-US" dirty="0"/>
          </a:p>
        </p:txBody>
      </p:sp>
      <p:sp>
        <p:nvSpPr>
          <p:cNvPr id="6" name="Footer Placeholder 5">
            <a:extLst>
              <a:ext uri="{FF2B5EF4-FFF2-40B4-BE49-F238E27FC236}">
                <a16:creationId xmlns:a16="http://schemas.microsoft.com/office/drawing/2014/main" id="{35932DED-DA9C-41DD-AC8A-6853053387F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8AEBD08-78EC-4D87-8111-75B75A3FD637}"/>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512543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00A0D4-56DC-421D-B455-23A63112A4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D1DE582-804C-44D6-9653-6CB3ECD7E3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3A2070F-C40F-44B8-8C96-740F1DA640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1BEF0D-F0BB-DE4B-95CE-6DB70DBA9567}" type="datetimeFigureOut">
              <a:rPr lang="en-US" smtClean="0"/>
              <a:pPr/>
              <a:t>6/17/2020</a:t>
            </a:fld>
            <a:endParaRPr lang="en-US" dirty="0"/>
          </a:p>
        </p:txBody>
      </p:sp>
      <p:sp>
        <p:nvSpPr>
          <p:cNvPr id="5" name="Footer Placeholder 4">
            <a:extLst>
              <a:ext uri="{FF2B5EF4-FFF2-40B4-BE49-F238E27FC236}">
                <a16:creationId xmlns:a16="http://schemas.microsoft.com/office/drawing/2014/main" id="{A8231DDE-AA01-481A-A2DE-F7A346CFEB1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5A0B5E04-3A5D-4BE5-B5E2-EA5A7687D1D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0348837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renfrewshire.gov.uk/coronavirus-childcare" TargetMode="External"/><Relationship Id="rId2" Type="http://schemas.openxmlformats.org/officeDocument/2006/relationships/hyperlink" Target="mailto:auchenlodmentenquiries@renfrewshire.gov.uk" TargetMode="Externa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www.renfrewshire.gov.uk/Freeschoolmealsandclothinggrants"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2555F0E-AC3E-4D75-8760-71A5077986A8}"/>
              </a:ext>
            </a:extLst>
          </p:cNvPr>
          <p:cNvSpPr>
            <a:spLocks noGrp="1"/>
          </p:cNvSpPr>
          <p:nvPr>
            <p:ph type="ctrTitle"/>
          </p:nvPr>
        </p:nvSpPr>
        <p:spPr>
          <a:xfrm>
            <a:off x="135609" y="3239031"/>
            <a:ext cx="7259104" cy="1908902"/>
          </a:xfrm>
        </p:spPr>
        <p:txBody>
          <a:bodyPr vert="horz" lIns="91440" tIns="45720" rIns="91440" bIns="45720" rtlCol="0" anchor="ctr">
            <a:normAutofit fontScale="90000"/>
          </a:bodyPr>
          <a:lstStyle/>
          <a:p>
            <a:pPr algn="l"/>
            <a:r>
              <a:rPr lang="en-US" sz="3600" b="1" kern="1200">
                <a:solidFill>
                  <a:schemeClr val="tx1"/>
                </a:solidFill>
                <a:latin typeface="Comic Sans MS" panose="030F0702030302020204" pitchFamily="66" charset="0"/>
                <a:cs typeface="Segoe UI Semilight" panose="020B0402040204020203" pitchFamily="34" charset="0"/>
              </a:rPr>
              <a:t>Returning to school - August 2020 </a:t>
            </a:r>
            <a:br>
              <a:rPr lang="en-US" sz="3600" b="1" kern="1200">
                <a:solidFill>
                  <a:schemeClr val="tx1"/>
                </a:solidFill>
                <a:latin typeface="Comic Sans MS" panose="030F0702030302020204" pitchFamily="66" charset="0"/>
                <a:cs typeface="Segoe UI Semilight" panose="020B0402040204020203" pitchFamily="34" charset="0"/>
              </a:rPr>
            </a:br>
            <a:br>
              <a:rPr lang="en-US" sz="3600" b="1" kern="1200">
                <a:solidFill>
                  <a:schemeClr val="tx1"/>
                </a:solidFill>
                <a:latin typeface="Comic Sans MS" panose="030F0702030302020204" pitchFamily="66" charset="0"/>
                <a:cs typeface="Segoe UI Semilight" panose="020B0402040204020203" pitchFamily="34" charset="0"/>
              </a:rPr>
            </a:br>
            <a:r>
              <a:rPr lang="en-US" sz="3600" b="1" kern="1200">
                <a:solidFill>
                  <a:schemeClr val="tx1"/>
                </a:solidFill>
                <a:latin typeface="Comic Sans MS" panose="030F0702030302020204" pitchFamily="66" charset="0"/>
                <a:cs typeface="Segoe UI Semilight" panose="020B0402040204020203" pitchFamily="34" charset="0"/>
              </a:rPr>
              <a:t>A guide for parents/carers </a:t>
            </a:r>
            <a:br>
              <a:rPr lang="en-US" sz="3100" b="1" kern="1200">
                <a:solidFill>
                  <a:schemeClr val="tx1"/>
                </a:solidFill>
                <a:latin typeface="+mj-lt"/>
                <a:ea typeface="+mj-ea"/>
                <a:cs typeface="+mj-cs"/>
              </a:rPr>
            </a:br>
            <a:endParaRPr lang="en-US" sz="3100" b="1" kern="1200" dirty="0">
              <a:solidFill>
                <a:schemeClr val="tx1"/>
              </a:solidFill>
              <a:latin typeface="+mj-lt"/>
              <a:ea typeface="+mj-ea"/>
              <a:cs typeface="+mj-cs"/>
            </a:endParaRPr>
          </a:p>
        </p:txBody>
      </p:sp>
      <p:sp>
        <p:nvSpPr>
          <p:cNvPr id="39" name="Freeform 7">
            <a:extLst>
              <a:ext uri="{FF2B5EF4-FFF2-40B4-BE49-F238E27FC236}">
                <a16:creationId xmlns:a16="http://schemas.microsoft.com/office/drawing/2014/main" id="{111A83C6-3159-48A2-95E0-D9A872D3EF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920618" cy="2896258"/>
          </a:xfrm>
          <a:custGeom>
            <a:avLst/>
            <a:gdLst>
              <a:gd name="connsiteX0" fmla="*/ 0 w 5920618"/>
              <a:gd name="connsiteY0" fmla="*/ 0 h 2896258"/>
              <a:gd name="connsiteX1" fmla="*/ 3191370 w 5920618"/>
              <a:gd name="connsiteY1" fmla="*/ 0 h 2896258"/>
              <a:gd name="connsiteX2" fmla="*/ 3346315 w 5920618"/>
              <a:gd name="connsiteY2" fmla="*/ 0 h 2896258"/>
              <a:gd name="connsiteX3" fmla="*/ 5920618 w 5920618"/>
              <a:gd name="connsiteY3" fmla="*/ 0 h 2896258"/>
              <a:gd name="connsiteX4" fmla="*/ 4583705 w 5920618"/>
              <a:gd name="connsiteY4" fmla="*/ 2896258 h 2896258"/>
              <a:gd name="connsiteX5" fmla="*/ 3346315 w 5920618"/>
              <a:gd name="connsiteY5" fmla="*/ 2896258 h 2896258"/>
              <a:gd name="connsiteX6" fmla="*/ 1854457 w 5920618"/>
              <a:gd name="connsiteY6" fmla="*/ 2896258 h 2896258"/>
              <a:gd name="connsiteX7" fmla="*/ 0 w 5920618"/>
              <a:gd name="connsiteY7" fmla="*/ 2896258 h 2896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20618" h="2896258">
                <a:moveTo>
                  <a:pt x="0" y="0"/>
                </a:moveTo>
                <a:lnTo>
                  <a:pt x="3191370" y="0"/>
                </a:lnTo>
                <a:lnTo>
                  <a:pt x="3346315" y="0"/>
                </a:lnTo>
                <a:lnTo>
                  <a:pt x="5920618" y="0"/>
                </a:lnTo>
                <a:lnTo>
                  <a:pt x="4583705" y="2896258"/>
                </a:lnTo>
                <a:lnTo>
                  <a:pt x="3346315" y="2896258"/>
                </a:lnTo>
                <a:lnTo>
                  <a:pt x="1854457" y="2896258"/>
                </a:lnTo>
                <a:lnTo>
                  <a:pt x="0" y="2896258"/>
                </a:lnTo>
                <a:close/>
              </a:path>
            </a:pathLst>
          </a:custGeom>
          <a:solidFill>
            <a:srgbClr val="815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5">
            <a:extLst>
              <a:ext uri="{FF2B5EF4-FFF2-40B4-BE49-F238E27FC236}">
                <a16:creationId xmlns:a16="http://schemas.microsoft.com/office/drawing/2014/main" id="{00372701-83B9-478A-9B29-7A50C8310B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448626"/>
            <a:ext cx="6738450" cy="1409374"/>
          </a:xfrm>
          <a:custGeom>
            <a:avLst/>
            <a:gdLst>
              <a:gd name="connsiteX0" fmla="*/ 0 w 6738450"/>
              <a:gd name="connsiteY0" fmla="*/ 0 h 1409374"/>
              <a:gd name="connsiteX1" fmla="*/ 6738450 w 6738450"/>
              <a:gd name="connsiteY1" fmla="*/ 0 h 1409374"/>
              <a:gd name="connsiteX2" fmla="*/ 6085725 w 6738450"/>
              <a:gd name="connsiteY2" fmla="*/ 1409374 h 1409374"/>
              <a:gd name="connsiteX3" fmla="*/ 1524000 w 6738450"/>
              <a:gd name="connsiteY3" fmla="*/ 1409374 h 1409374"/>
              <a:gd name="connsiteX4" fmla="*/ 1200418 w 6738450"/>
              <a:gd name="connsiteY4" fmla="*/ 1409374 h 1409374"/>
              <a:gd name="connsiteX5" fmla="*/ 0 w 6738450"/>
              <a:gd name="connsiteY5" fmla="*/ 1409374 h 1409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8450" h="1409374">
                <a:moveTo>
                  <a:pt x="0" y="0"/>
                </a:moveTo>
                <a:lnTo>
                  <a:pt x="6738450" y="0"/>
                </a:lnTo>
                <a:lnTo>
                  <a:pt x="6085725" y="1409374"/>
                </a:lnTo>
                <a:lnTo>
                  <a:pt x="1524000" y="1409374"/>
                </a:lnTo>
                <a:lnTo>
                  <a:pt x="1200418" y="1409374"/>
                </a:lnTo>
                <a:lnTo>
                  <a:pt x="0" y="1409374"/>
                </a:lnTo>
                <a:close/>
              </a:path>
            </a:pathLst>
          </a:custGeom>
          <a:solidFill>
            <a:srgbClr val="B2B2B2">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Freeform 6">
            <a:extLst>
              <a:ext uri="{FF2B5EF4-FFF2-40B4-BE49-F238E27FC236}">
                <a16:creationId xmlns:a16="http://schemas.microsoft.com/office/drawing/2014/main" id="{9EDA5044-3268-4753-AEE8-20199924E2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6810" y="5448626"/>
            <a:ext cx="5925190" cy="1409374"/>
          </a:xfrm>
          <a:custGeom>
            <a:avLst/>
            <a:gdLst>
              <a:gd name="connsiteX0" fmla="*/ 652725 w 5925190"/>
              <a:gd name="connsiteY0" fmla="*/ 0 h 1409374"/>
              <a:gd name="connsiteX1" fmla="*/ 5925190 w 5925190"/>
              <a:gd name="connsiteY1" fmla="*/ 0 h 1409374"/>
              <a:gd name="connsiteX2" fmla="*/ 5925190 w 5925190"/>
              <a:gd name="connsiteY2" fmla="*/ 1409374 h 1409374"/>
              <a:gd name="connsiteX3" fmla="*/ 0 w 5925190"/>
              <a:gd name="connsiteY3" fmla="*/ 1409374 h 1409374"/>
            </a:gdLst>
            <a:ahLst/>
            <a:cxnLst>
              <a:cxn ang="0">
                <a:pos x="connsiteX0" y="connsiteY0"/>
              </a:cxn>
              <a:cxn ang="0">
                <a:pos x="connsiteX1" y="connsiteY1"/>
              </a:cxn>
              <a:cxn ang="0">
                <a:pos x="connsiteX2" y="connsiteY2"/>
              </a:cxn>
              <a:cxn ang="0">
                <a:pos x="connsiteX3" y="connsiteY3"/>
              </a:cxn>
            </a:cxnLst>
            <a:rect l="l" t="t" r="r" b="b"/>
            <a:pathLst>
              <a:path w="5925190" h="1409374">
                <a:moveTo>
                  <a:pt x="652725" y="0"/>
                </a:moveTo>
                <a:lnTo>
                  <a:pt x="5925190" y="0"/>
                </a:lnTo>
                <a:lnTo>
                  <a:pt x="5925190" y="1409374"/>
                </a:lnTo>
                <a:lnTo>
                  <a:pt x="0" y="1409374"/>
                </a:lnTo>
                <a:close/>
              </a:path>
            </a:pathLst>
          </a:cu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Box 3">
            <a:extLst>
              <a:ext uri="{FF2B5EF4-FFF2-40B4-BE49-F238E27FC236}">
                <a16:creationId xmlns:a16="http://schemas.microsoft.com/office/drawing/2014/main" id="{AE1AA5F7-34B3-4337-8925-B479A0A87373}"/>
              </a:ext>
            </a:extLst>
          </p:cNvPr>
          <p:cNvSpPr txBox="1"/>
          <p:nvPr/>
        </p:nvSpPr>
        <p:spPr>
          <a:xfrm>
            <a:off x="6096000" y="106102"/>
            <a:ext cx="6172200" cy="2462213"/>
          </a:xfrm>
          <a:prstGeom prst="rect">
            <a:avLst/>
          </a:prstGeom>
          <a:noFill/>
        </p:spPr>
        <p:txBody>
          <a:bodyPr wrap="square" rtlCol="0">
            <a:spAutoFit/>
          </a:bodyPr>
          <a:lstStyle/>
          <a:p>
            <a:pPr algn="ctr">
              <a:spcAft>
                <a:spcPts val="600"/>
              </a:spcAft>
            </a:pPr>
            <a:r>
              <a:rPr lang="en-GB" sz="3600" b="1" dirty="0">
                <a:solidFill>
                  <a:srgbClr val="FF0000"/>
                </a:solidFill>
                <a:latin typeface="Comic Sans MS" panose="030F0702030302020204" pitchFamily="66" charset="0"/>
                <a:cs typeface="Segoe UI Semilight" panose="020B0402040204020203" pitchFamily="34" charset="0"/>
              </a:rPr>
              <a:t>St Catherine’s Primary School </a:t>
            </a:r>
          </a:p>
          <a:p>
            <a:pPr algn="ctr">
              <a:spcAft>
                <a:spcPts val="600"/>
              </a:spcAft>
            </a:pPr>
            <a:r>
              <a:rPr lang="en-GB" sz="3600" b="1" dirty="0">
                <a:solidFill>
                  <a:srgbClr val="FF0000"/>
                </a:solidFill>
                <a:latin typeface="Comic Sans MS" panose="030F0702030302020204" pitchFamily="66" charset="0"/>
                <a:cs typeface="Segoe UI Semilight" panose="020B0402040204020203" pitchFamily="34" charset="0"/>
              </a:rPr>
              <a:t>&amp; </a:t>
            </a:r>
          </a:p>
          <a:p>
            <a:pPr algn="ctr">
              <a:spcAft>
                <a:spcPts val="600"/>
              </a:spcAft>
            </a:pPr>
            <a:r>
              <a:rPr lang="en-GB" sz="3600" b="1" dirty="0">
                <a:solidFill>
                  <a:srgbClr val="FF0000"/>
                </a:solidFill>
                <a:latin typeface="Comic Sans MS" panose="030F0702030302020204" pitchFamily="66" charset="0"/>
                <a:cs typeface="Segoe UI Semilight" panose="020B0402040204020203" pitchFamily="34" charset="0"/>
              </a:rPr>
              <a:t>ELCC</a:t>
            </a:r>
          </a:p>
        </p:txBody>
      </p:sp>
      <p:pic>
        <p:nvPicPr>
          <p:cNvPr id="13" name="Picture 1" descr="aa_image1">
            <a:extLst>
              <a:ext uri="{FF2B5EF4-FFF2-40B4-BE49-F238E27FC236}">
                <a16:creationId xmlns:a16="http://schemas.microsoft.com/office/drawing/2014/main" id="{F2C857C6-4E3A-4CC3-9F0A-46464DBFB318}"/>
              </a:ext>
            </a:extLst>
          </p:cNvPr>
          <p:cNvPicPr>
            <a:picLocks noChangeAspect="1" noChangeArrowheads="1"/>
          </p:cNvPicPr>
          <p:nvPr/>
        </p:nvPicPr>
        <p:blipFill>
          <a:blip r:embed="rId2" cstate="print"/>
          <a:srcRect/>
          <a:stretch>
            <a:fillRect/>
          </a:stretch>
        </p:blipFill>
        <p:spPr bwMode="auto">
          <a:xfrm>
            <a:off x="8678069" y="3124868"/>
            <a:ext cx="1008062" cy="1003300"/>
          </a:xfrm>
          <a:prstGeom prst="rect">
            <a:avLst/>
          </a:prstGeom>
          <a:ln w="228600" cap="sq" cmpd="thickThin">
            <a:solidFill>
              <a:schemeClr val="accent1">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1814502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1548" y="188573"/>
            <a:ext cx="9223513" cy="4370427"/>
          </a:xfrm>
          <a:prstGeom prst="rect">
            <a:avLst/>
          </a:prstGeom>
          <a:noFill/>
        </p:spPr>
        <p:txBody>
          <a:bodyPr wrap="square" rtlCol="0">
            <a:spAutoFit/>
          </a:bodyPr>
          <a:lstStyle/>
          <a:p>
            <a:r>
              <a:rPr lang="en-GB" sz="2000" b="1" dirty="0">
                <a:solidFill>
                  <a:srgbClr val="FF0000"/>
                </a:solidFill>
                <a:latin typeface="Comic Sans MS" panose="030F0702030302020204" pitchFamily="66" charset="0"/>
              </a:rPr>
              <a:t>Section 2- External Environment –</a:t>
            </a:r>
          </a:p>
          <a:p>
            <a:r>
              <a:rPr lang="en-GB" sz="2000" b="1" dirty="0">
                <a:solidFill>
                  <a:srgbClr val="FF0000"/>
                </a:solidFill>
                <a:latin typeface="Comic Sans MS" panose="030F0702030302020204" pitchFamily="66" charset="0"/>
              </a:rPr>
              <a:t>Drop offs and Pick Ups</a:t>
            </a:r>
          </a:p>
          <a:p>
            <a:endParaRPr lang="en-GB" b="1" u="sng" dirty="0">
              <a:latin typeface="Comic Sans MS" panose="030F0702030302020204" pitchFamily="66" charset="0"/>
            </a:endParaRPr>
          </a:p>
          <a:p>
            <a:pPr marL="342900" indent="-342900">
              <a:buFont typeface="Arial" panose="020B0604020202020204" pitchFamily="34" charset="0"/>
              <a:buChar char="•"/>
            </a:pPr>
            <a:r>
              <a:rPr lang="en-GB" sz="2000" dirty="0">
                <a:latin typeface="Comic Sans MS" panose="030F0702030302020204" pitchFamily="66" charset="0"/>
              </a:rPr>
              <a:t>We will have staggered start and finish times to the day to ensure that children can enter and leave the building safely, minimising congestion.</a:t>
            </a:r>
          </a:p>
          <a:p>
            <a:pPr marL="342900" indent="-342900">
              <a:buFont typeface="Arial" panose="020B0604020202020204" pitchFamily="34" charset="0"/>
              <a:buChar char="•"/>
            </a:pPr>
            <a:r>
              <a:rPr lang="en-GB" sz="2000" dirty="0">
                <a:latin typeface="Comic Sans MS" panose="030F0702030302020204" pitchFamily="66" charset="0"/>
              </a:rPr>
              <a:t>Children should come to school between 8.30am-9.00am and leave from 2.30pm-3.00pm. Classroom fire doors are the entry/exit points for parents and will be clearly labelled.  </a:t>
            </a:r>
          </a:p>
          <a:p>
            <a:pPr marL="342900" indent="-342900">
              <a:buFont typeface="Arial" panose="020B0604020202020204" pitchFamily="34" charset="0"/>
              <a:buChar char="•"/>
            </a:pPr>
            <a:r>
              <a:rPr lang="en-GB" sz="2000" dirty="0">
                <a:latin typeface="Comic Sans MS" panose="030F0702030302020204" pitchFamily="66" charset="0"/>
              </a:rPr>
              <a:t>Children will be dismissed by staff who will ensure all children have been collected by an adult.  </a:t>
            </a:r>
          </a:p>
          <a:p>
            <a:pPr marL="342900" indent="-342900">
              <a:buFont typeface="Arial" panose="020B0604020202020204" pitchFamily="34" charset="0"/>
              <a:buChar char="•"/>
            </a:pPr>
            <a:r>
              <a:rPr lang="en-GB" sz="2000" dirty="0">
                <a:latin typeface="Comic Sans MS" panose="030F0702030302020204" pitchFamily="66" charset="0"/>
              </a:rPr>
              <a:t>Please do not drop your child off prior to their start time as children will not be able to play in the playground prior to entering the school.  They must report directly to their class.</a:t>
            </a:r>
          </a:p>
          <a:p>
            <a:pPr marL="342900" indent="-342900">
              <a:buFont typeface="Arial" panose="020B0604020202020204" pitchFamily="34" charset="0"/>
              <a:buChar char="•"/>
            </a:pPr>
            <a:r>
              <a:rPr lang="en-GB" sz="2000" dirty="0">
                <a:latin typeface="Comic Sans MS" panose="030F0702030302020204" pitchFamily="66" charset="0"/>
              </a:rPr>
              <a:t>Only one adult should accompany children to school.</a:t>
            </a:r>
          </a:p>
        </p:txBody>
      </p:sp>
      <p:sp>
        <p:nvSpPr>
          <p:cNvPr id="6" name="TextBox 5">
            <a:extLst>
              <a:ext uri="{FF2B5EF4-FFF2-40B4-BE49-F238E27FC236}">
                <a16:creationId xmlns:a16="http://schemas.microsoft.com/office/drawing/2014/main" id="{2D64C729-6FBC-4059-9490-529E5BE0E1E8}"/>
              </a:ext>
            </a:extLst>
          </p:cNvPr>
          <p:cNvSpPr txBox="1"/>
          <p:nvPr/>
        </p:nvSpPr>
        <p:spPr>
          <a:xfrm>
            <a:off x="3584240" y="4708591"/>
            <a:ext cx="8477131" cy="1323439"/>
          </a:xfrm>
          <a:prstGeom prst="rect">
            <a:avLst/>
          </a:prstGeom>
          <a:noFill/>
        </p:spPr>
        <p:txBody>
          <a:bodyPr wrap="square" rtlCol="0">
            <a:spAutoFit/>
          </a:bodyPr>
          <a:lstStyle/>
          <a:p>
            <a:pPr marL="342900" indent="-342900">
              <a:buFont typeface="Arial" panose="020B0604020202020204" pitchFamily="34" charset="0"/>
              <a:buChar char="•"/>
            </a:pPr>
            <a:r>
              <a:rPr lang="en-GB" sz="2000" dirty="0">
                <a:latin typeface="Comic Sans MS" panose="030F0702030302020204" pitchFamily="66" charset="0"/>
              </a:rPr>
              <a:t>There will be no class lines and no bells as school will start at different times. </a:t>
            </a:r>
          </a:p>
          <a:p>
            <a:pPr marL="342900" indent="-342900">
              <a:buFont typeface="Arial" panose="020B0604020202020204" pitchFamily="34" charset="0"/>
              <a:buChar char="•"/>
            </a:pPr>
            <a:r>
              <a:rPr lang="en-GB" sz="2000" dirty="0">
                <a:latin typeface="Comic Sans MS" panose="030F0702030302020204" pitchFamily="66" charset="0"/>
              </a:rPr>
              <a:t>If your child arrives late to school, they should enter via the main entrance.</a:t>
            </a:r>
          </a:p>
        </p:txBody>
      </p:sp>
      <p:pic>
        <p:nvPicPr>
          <p:cNvPr id="5122" name="Picture 2" descr="Mother Dropping Off Daughter In Front Of School Gates Stock Photo ...">
            <a:extLst>
              <a:ext uri="{FF2B5EF4-FFF2-40B4-BE49-F238E27FC236}">
                <a16:creationId xmlns:a16="http://schemas.microsoft.com/office/drawing/2014/main" id="{6B0D4995-F3CE-4E86-BABE-08E77AF9766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9374" b="9565"/>
          <a:stretch/>
        </p:blipFill>
        <p:spPr bwMode="auto">
          <a:xfrm>
            <a:off x="487846" y="4475929"/>
            <a:ext cx="3052970" cy="219349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7" name="Picture 1" descr="aa_image1">
            <a:extLst>
              <a:ext uri="{FF2B5EF4-FFF2-40B4-BE49-F238E27FC236}">
                <a16:creationId xmlns:a16="http://schemas.microsoft.com/office/drawing/2014/main" id="{BD1AAE72-F930-4246-B065-9429851D2CFB}"/>
              </a:ext>
            </a:extLst>
          </p:cNvPr>
          <p:cNvPicPr>
            <a:picLocks noChangeAspect="1" noChangeArrowheads="1"/>
          </p:cNvPicPr>
          <p:nvPr/>
        </p:nvPicPr>
        <p:blipFill>
          <a:blip r:embed="rId3" cstate="print"/>
          <a:srcRect/>
          <a:stretch>
            <a:fillRect/>
          </a:stretch>
        </p:blipFill>
        <p:spPr bwMode="auto">
          <a:xfrm>
            <a:off x="10598962" y="479411"/>
            <a:ext cx="1008062" cy="1003300"/>
          </a:xfrm>
          <a:prstGeom prst="rect">
            <a:avLst/>
          </a:prstGeom>
          <a:ln w="228600" cap="sq" cmpd="thickThin">
            <a:solidFill>
              <a:schemeClr val="accent1">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354966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37306" y="143509"/>
            <a:ext cx="7893068" cy="677108"/>
          </a:xfrm>
          <a:prstGeom prst="rect">
            <a:avLst/>
          </a:prstGeom>
          <a:noFill/>
        </p:spPr>
        <p:txBody>
          <a:bodyPr wrap="square" rtlCol="0">
            <a:spAutoFit/>
          </a:bodyPr>
          <a:lstStyle/>
          <a:p>
            <a:r>
              <a:rPr lang="en-GB" sz="2000" b="1" dirty="0">
                <a:solidFill>
                  <a:srgbClr val="FF0000"/>
                </a:solidFill>
                <a:latin typeface="Comic Sans MS" panose="030F0702030302020204" pitchFamily="66" charset="0"/>
              </a:rPr>
              <a:t>Section 3- Medical Support</a:t>
            </a:r>
          </a:p>
          <a:p>
            <a:endParaRPr lang="en-GB" dirty="0"/>
          </a:p>
        </p:txBody>
      </p:sp>
      <p:sp>
        <p:nvSpPr>
          <p:cNvPr id="6" name="TextBox 5"/>
          <p:cNvSpPr txBox="1"/>
          <p:nvPr/>
        </p:nvSpPr>
        <p:spPr>
          <a:xfrm>
            <a:off x="337306" y="747747"/>
            <a:ext cx="9456052" cy="646331"/>
          </a:xfrm>
          <a:prstGeom prst="rect">
            <a:avLst/>
          </a:prstGeom>
          <a:noFill/>
        </p:spPr>
        <p:txBody>
          <a:bodyPr wrap="square" rtlCol="0">
            <a:spAutoFit/>
          </a:bodyPr>
          <a:lstStyle/>
          <a:p>
            <a:r>
              <a:rPr lang="en-GB" dirty="0">
                <a:latin typeface="Comic Sans MS" panose="030F0702030302020204" pitchFamily="66" charset="0"/>
              </a:rPr>
              <a:t>If your child has a specific condition that requires specific medical or personal care, we will contact you directly about this or you can contact us at any time to discuss.</a:t>
            </a:r>
          </a:p>
        </p:txBody>
      </p:sp>
      <p:sp>
        <p:nvSpPr>
          <p:cNvPr id="7" name="TextBox 6"/>
          <p:cNvSpPr txBox="1"/>
          <p:nvPr/>
        </p:nvSpPr>
        <p:spPr>
          <a:xfrm>
            <a:off x="337306" y="4437819"/>
            <a:ext cx="9747598" cy="2031325"/>
          </a:xfrm>
          <a:prstGeom prst="rect">
            <a:avLst/>
          </a:prstGeom>
          <a:noFill/>
        </p:spPr>
        <p:txBody>
          <a:bodyPr wrap="square" rtlCol="0">
            <a:spAutoFit/>
          </a:bodyPr>
          <a:lstStyle/>
          <a:p>
            <a:r>
              <a:rPr lang="en-GB" b="1" dirty="0">
                <a:solidFill>
                  <a:srgbClr val="FF0000"/>
                </a:solidFill>
                <a:latin typeface="Comic Sans MS" panose="030F0702030302020204" pitchFamily="66" charset="0"/>
              </a:rPr>
              <a:t>Toileting </a:t>
            </a:r>
          </a:p>
          <a:p>
            <a:pPr marL="285750" indent="-285750">
              <a:buFont typeface="Arial" panose="020B0604020202020204" pitchFamily="34" charset="0"/>
              <a:buChar char="•"/>
            </a:pPr>
            <a:r>
              <a:rPr lang="en-GB" dirty="0">
                <a:latin typeface="Comic Sans MS" panose="030F0702030302020204" pitchFamily="66" charset="0"/>
              </a:rPr>
              <a:t>If your child has a toileting accident, they will be encouraged to change themselves.  </a:t>
            </a:r>
          </a:p>
          <a:p>
            <a:pPr marL="285750" indent="-285750">
              <a:buFont typeface="Arial" panose="020B0604020202020204" pitchFamily="34" charset="0"/>
              <a:buChar char="•"/>
            </a:pPr>
            <a:r>
              <a:rPr lang="en-GB" dirty="0">
                <a:latin typeface="Comic Sans MS" panose="030F0702030302020204" pitchFamily="66" charset="0"/>
              </a:rPr>
              <a:t>As above if this is not possible, staff will support children adhering to safety guidelines.  </a:t>
            </a:r>
          </a:p>
          <a:p>
            <a:pPr marL="285750" indent="-285750">
              <a:buFont typeface="Arial" panose="020B0604020202020204" pitchFamily="34" charset="0"/>
              <a:buChar char="•"/>
            </a:pPr>
            <a:r>
              <a:rPr lang="en-GB" dirty="0">
                <a:latin typeface="Comic Sans MS" panose="030F0702030302020204" pitchFamily="66" charset="0"/>
              </a:rPr>
              <a:t>Please send in a change of clothing for children to keep in bags to help with accidents as we cannot provide changes of clothing.  This would be helpful for all children if possible.</a:t>
            </a:r>
          </a:p>
        </p:txBody>
      </p:sp>
      <p:sp>
        <p:nvSpPr>
          <p:cNvPr id="9" name="TextBox 8"/>
          <p:cNvSpPr txBox="1"/>
          <p:nvPr/>
        </p:nvSpPr>
        <p:spPr>
          <a:xfrm>
            <a:off x="2713132" y="1745960"/>
            <a:ext cx="8880390" cy="2585323"/>
          </a:xfrm>
          <a:prstGeom prst="rect">
            <a:avLst/>
          </a:prstGeom>
          <a:noFill/>
        </p:spPr>
        <p:txBody>
          <a:bodyPr wrap="square" rtlCol="0">
            <a:spAutoFit/>
          </a:bodyPr>
          <a:lstStyle/>
          <a:p>
            <a:r>
              <a:rPr lang="en-GB" b="1" dirty="0">
                <a:solidFill>
                  <a:srgbClr val="FF0000"/>
                </a:solidFill>
                <a:latin typeface="Comic Sans MS" panose="030F0702030302020204" pitchFamily="66" charset="0"/>
              </a:rPr>
              <a:t>First Aid</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Our trained First Aider, Mrs Murphy will administer First Aid as normal. </a:t>
            </a:r>
          </a:p>
          <a:p>
            <a:pPr marL="285750" indent="-285750">
              <a:buFont typeface="Arial" panose="020B0604020202020204" pitchFamily="34" charset="0"/>
              <a:buChar char="•"/>
            </a:pPr>
            <a:r>
              <a:rPr lang="en-GB" dirty="0">
                <a:latin typeface="Comic Sans MS" panose="030F0702030302020204" pitchFamily="66" charset="0"/>
              </a:rPr>
              <a:t>PPE equipment is available for staff to wear if required. </a:t>
            </a:r>
          </a:p>
          <a:p>
            <a:pPr marL="285750" indent="-285750">
              <a:buFont typeface="Arial" panose="020B0604020202020204" pitchFamily="34" charset="0"/>
              <a:buChar char="•"/>
            </a:pPr>
            <a:r>
              <a:rPr lang="en-GB" dirty="0">
                <a:latin typeface="Comic Sans MS" panose="030F0702030302020204" pitchFamily="66" charset="0"/>
              </a:rPr>
              <a:t>We will follow national and local guidelines in relation to keeping children and adults safe.  </a:t>
            </a:r>
          </a:p>
          <a:p>
            <a:pPr marL="285750" indent="-285750">
              <a:buFont typeface="Arial" panose="020B0604020202020204" pitchFamily="34" charset="0"/>
              <a:buChar char="•"/>
            </a:pPr>
            <a:r>
              <a:rPr lang="en-GB" dirty="0">
                <a:latin typeface="Comic Sans MS" panose="030F0702030302020204" pitchFamily="66" charset="0"/>
              </a:rPr>
              <a:t>On some occasions, it may be necessary to contact parents to support with injuries.  As per our policy, all head injuries will be reported to parents by our office staff.</a:t>
            </a:r>
          </a:p>
        </p:txBody>
      </p:sp>
      <p:pic>
        <p:nvPicPr>
          <p:cNvPr id="6146" name="Picture 2" descr="First Aid suitable for Sports Coaches 2018 - Portobello Swim ...">
            <a:extLst>
              <a:ext uri="{FF2B5EF4-FFF2-40B4-BE49-F238E27FC236}">
                <a16:creationId xmlns:a16="http://schemas.microsoft.com/office/drawing/2014/main" id="{E61F1798-4A4A-4552-8A7C-AE992527EFF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304" r="16848"/>
          <a:stretch/>
        </p:blipFill>
        <p:spPr bwMode="auto">
          <a:xfrm>
            <a:off x="198782" y="1998316"/>
            <a:ext cx="2344497" cy="218515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 descr="aa_image1">
            <a:extLst>
              <a:ext uri="{FF2B5EF4-FFF2-40B4-BE49-F238E27FC236}">
                <a16:creationId xmlns:a16="http://schemas.microsoft.com/office/drawing/2014/main" id="{CAAD2E01-9C86-443D-909D-113F907AE1A9}"/>
              </a:ext>
            </a:extLst>
          </p:cNvPr>
          <p:cNvPicPr>
            <a:picLocks noChangeAspect="1" noChangeArrowheads="1"/>
          </p:cNvPicPr>
          <p:nvPr/>
        </p:nvPicPr>
        <p:blipFill>
          <a:blip r:embed="rId3" cstate="print"/>
          <a:srcRect/>
          <a:stretch>
            <a:fillRect/>
          </a:stretch>
        </p:blipFill>
        <p:spPr bwMode="auto">
          <a:xfrm>
            <a:off x="10585460" y="482063"/>
            <a:ext cx="1008062" cy="1003300"/>
          </a:xfrm>
          <a:prstGeom prst="rect">
            <a:avLst/>
          </a:prstGeom>
          <a:ln w="228600" cap="sq" cmpd="thickThin">
            <a:solidFill>
              <a:schemeClr val="accent1">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5071371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22851" y="629049"/>
            <a:ext cx="9940922" cy="452431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GB" dirty="0">
                <a:latin typeface="Comic Sans MS" panose="030F0702030302020204" pitchFamily="66" charset="0"/>
              </a:rPr>
              <a:t>Should your child develop Covid-19 symptoms while in school, they will be asked to wait in our nurture room, where they will be supervised by an adult. You will be contacted immediately to collect your child.  We also have a separate toilet area for use in these instances.</a:t>
            </a:r>
          </a:p>
          <a:p>
            <a:pPr marL="285750" indent="-285750">
              <a:lnSpc>
                <a:spcPct val="150000"/>
              </a:lnSpc>
              <a:buFont typeface="Arial" panose="020B0604020202020204" pitchFamily="34" charset="0"/>
              <a:buChar char="•"/>
            </a:pPr>
            <a:r>
              <a:rPr lang="en-GB" dirty="0">
                <a:latin typeface="Comic Sans MS" panose="030F0702030302020204" pitchFamily="66" charset="0"/>
              </a:rPr>
              <a:t>The nurture room, child’s classroom and toilet will then be deep cleaned.</a:t>
            </a:r>
          </a:p>
          <a:p>
            <a:pPr marL="285750" indent="-285750">
              <a:lnSpc>
                <a:spcPct val="150000"/>
              </a:lnSpc>
              <a:buFont typeface="Arial" panose="020B0604020202020204" pitchFamily="34" charset="0"/>
              <a:buChar char="•"/>
            </a:pPr>
            <a:r>
              <a:rPr lang="en-GB" dirty="0">
                <a:latin typeface="Comic Sans MS" panose="030F0702030302020204" pitchFamily="66" charset="0"/>
              </a:rPr>
              <a:t>We will be following the Government advice in relation to reporting incidents or suspected incidents of Covid-19.</a:t>
            </a:r>
          </a:p>
          <a:p>
            <a:pPr marL="285750" indent="-285750">
              <a:lnSpc>
                <a:spcPct val="150000"/>
              </a:lnSpc>
              <a:buFont typeface="Arial" panose="020B0604020202020204" pitchFamily="34" charset="0"/>
              <a:buChar char="•"/>
            </a:pPr>
            <a:r>
              <a:rPr lang="en-GB" dirty="0">
                <a:latin typeface="Comic Sans MS" panose="030F0702030302020204" pitchFamily="66" charset="0"/>
              </a:rPr>
              <a:t>If your child develops symptoms at home, it is very important that you do not send them into school and that you contact the school office as soon as possible.  Parents are advised to follow national guidelines on reporting as above. </a:t>
            </a:r>
          </a:p>
          <a:p>
            <a:pPr marL="285750" indent="-285750">
              <a:buFont typeface="Arial" panose="020B0604020202020204" pitchFamily="34" charset="0"/>
              <a:buChar char="•"/>
            </a:pPr>
            <a:endParaRPr lang="en-GB" dirty="0">
              <a:latin typeface="Comic Sans MS" panose="030F0702030302020204" pitchFamily="66" charset="0"/>
            </a:endParaRPr>
          </a:p>
        </p:txBody>
      </p:sp>
      <p:sp>
        <p:nvSpPr>
          <p:cNvPr id="7" name="TextBox 6"/>
          <p:cNvSpPr txBox="1"/>
          <p:nvPr/>
        </p:nvSpPr>
        <p:spPr>
          <a:xfrm>
            <a:off x="515043" y="4340192"/>
            <a:ext cx="10789061" cy="2303451"/>
          </a:xfrm>
          <a:prstGeom prst="rect">
            <a:avLst/>
          </a:prstGeom>
          <a:noFill/>
        </p:spPr>
        <p:txBody>
          <a:bodyPr wrap="square" rtlCol="0">
            <a:spAutoFit/>
          </a:bodyPr>
          <a:lstStyle/>
          <a:p>
            <a:pPr>
              <a:lnSpc>
                <a:spcPct val="150000"/>
              </a:lnSpc>
            </a:pPr>
            <a:endParaRPr lang="en-GB" dirty="0">
              <a:latin typeface="Comic Sans MS" panose="030F0702030302020204" pitchFamily="66" charset="0"/>
            </a:endParaRPr>
          </a:p>
          <a:p>
            <a:pPr algn="ctr">
              <a:lnSpc>
                <a:spcPct val="150000"/>
              </a:lnSpc>
            </a:pPr>
            <a:r>
              <a:rPr lang="en-GB" sz="2000" dirty="0">
                <a:solidFill>
                  <a:srgbClr val="FF0000"/>
                </a:solidFill>
                <a:latin typeface="Comic Sans MS" panose="030F0702030302020204" pitchFamily="66" charset="0"/>
              </a:rPr>
              <a:t>We are very mindful that it is important to continue to provide care and nurture to children when they are unwell or hurt and although we may not be able to provide our usual cuddles, we will do all we can to reassure and support our children with your blessing!</a:t>
            </a:r>
          </a:p>
        </p:txBody>
      </p:sp>
      <p:sp>
        <p:nvSpPr>
          <p:cNvPr id="5" name="TextBox 4">
            <a:extLst>
              <a:ext uri="{FF2B5EF4-FFF2-40B4-BE49-F238E27FC236}">
                <a16:creationId xmlns:a16="http://schemas.microsoft.com/office/drawing/2014/main" id="{1ED20905-F1E3-4B4A-B4A7-73F68AC988AC}"/>
              </a:ext>
            </a:extLst>
          </p:cNvPr>
          <p:cNvSpPr txBox="1"/>
          <p:nvPr/>
        </p:nvSpPr>
        <p:spPr>
          <a:xfrm>
            <a:off x="337306" y="290495"/>
            <a:ext cx="7893068" cy="677108"/>
          </a:xfrm>
          <a:prstGeom prst="rect">
            <a:avLst/>
          </a:prstGeom>
          <a:noFill/>
        </p:spPr>
        <p:txBody>
          <a:bodyPr wrap="square" rtlCol="0">
            <a:spAutoFit/>
          </a:bodyPr>
          <a:lstStyle/>
          <a:p>
            <a:r>
              <a:rPr lang="en-GB" sz="2000" b="1" dirty="0">
                <a:solidFill>
                  <a:srgbClr val="FF0000"/>
                </a:solidFill>
                <a:latin typeface="Comic Sans MS" panose="030F0702030302020204" pitchFamily="66" charset="0"/>
              </a:rPr>
              <a:t>Covid-19 Symptoms</a:t>
            </a:r>
          </a:p>
          <a:p>
            <a:endParaRPr lang="en-GB" dirty="0"/>
          </a:p>
        </p:txBody>
      </p:sp>
      <p:sp>
        <p:nvSpPr>
          <p:cNvPr id="2" name="Rectangle 1">
            <a:extLst>
              <a:ext uri="{FF2B5EF4-FFF2-40B4-BE49-F238E27FC236}">
                <a16:creationId xmlns:a16="http://schemas.microsoft.com/office/drawing/2014/main" id="{928E3FE4-EF98-4A13-B754-5EE817C67B14}"/>
              </a:ext>
            </a:extLst>
          </p:cNvPr>
          <p:cNvSpPr/>
          <p:nvPr/>
        </p:nvSpPr>
        <p:spPr>
          <a:xfrm>
            <a:off x="714722" y="4893103"/>
            <a:ext cx="10389704" cy="16830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60790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3942" y="140474"/>
            <a:ext cx="6325863" cy="400110"/>
          </a:xfrm>
          <a:prstGeom prst="rect">
            <a:avLst/>
          </a:prstGeom>
          <a:noFill/>
        </p:spPr>
        <p:txBody>
          <a:bodyPr wrap="square" rtlCol="0">
            <a:spAutoFit/>
          </a:bodyPr>
          <a:lstStyle/>
          <a:p>
            <a:r>
              <a:rPr lang="en-GB" sz="2000" b="1" dirty="0">
                <a:solidFill>
                  <a:srgbClr val="FF0000"/>
                </a:solidFill>
                <a:latin typeface="Comic Sans MS" panose="030F0702030302020204" pitchFamily="66" charset="0"/>
              </a:rPr>
              <a:t>Section 4- Communication – Staying in Touch</a:t>
            </a:r>
            <a:r>
              <a:rPr lang="en-GB" sz="2000" dirty="0">
                <a:solidFill>
                  <a:srgbClr val="FF0000"/>
                </a:solidFill>
                <a:latin typeface="Comic Sans MS" panose="030F0702030302020204" pitchFamily="66" charset="0"/>
              </a:rPr>
              <a:t> </a:t>
            </a:r>
          </a:p>
        </p:txBody>
      </p:sp>
      <p:sp>
        <p:nvSpPr>
          <p:cNvPr id="2" name="TextBox 1"/>
          <p:cNvSpPr txBox="1"/>
          <p:nvPr/>
        </p:nvSpPr>
        <p:spPr>
          <a:xfrm>
            <a:off x="463942" y="761654"/>
            <a:ext cx="8375258" cy="6463308"/>
          </a:xfrm>
          <a:prstGeom prst="rect">
            <a:avLst/>
          </a:prstGeom>
          <a:noFill/>
        </p:spPr>
        <p:txBody>
          <a:bodyPr wrap="square" rtlCol="0">
            <a:spAutoFit/>
          </a:bodyPr>
          <a:lstStyle/>
          <a:p>
            <a:r>
              <a:rPr lang="en-GB" dirty="0">
                <a:latin typeface="Comic Sans MS" panose="030F0702030302020204" pitchFamily="66" charset="0"/>
              </a:rPr>
              <a:t>As Government advice changes over time, you will receive lots of important information from us.  We will try to ensure that all parents can access this information, however, we strongly urge you to ensure that you can access Twitter </a:t>
            </a:r>
            <a:r>
              <a:rPr lang="en-GB" dirty="0">
                <a:solidFill>
                  <a:srgbClr val="FF0000"/>
                </a:solidFill>
                <a:latin typeface="Comic Sans MS" panose="030F0702030302020204" pitchFamily="66" charset="0"/>
              </a:rPr>
              <a:t>(@</a:t>
            </a:r>
            <a:r>
              <a:rPr lang="en-GB" dirty="0" err="1">
                <a:solidFill>
                  <a:srgbClr val="FF0000"/>
                </a:solidFill>
                <a:latin typeface="Comic Sans MS" panose="030F0702030302020204" pitchFamily="66" charset="0"/>
              </a:rPr>
              <a:t>stcatherinespsy</a:t>
            </a:r>
            <a:r>
              <a:rPr lang="en-GB" dirty="0">
                <a:solidFill>
                  <a:srgbClr val="FF0000"/>
                </a:solidFill>
                <a:latin typeface="Comic Sans MS" panose="030F0702030302020204" pitchFamily="66" charset="0"/>
              </a:rPr>
              <a:t>) </a:t>
            </a:r>
            <a:r>
              <a:rPr lang="en-GB" dirty="0">
                <a:latin typeface="Comic Sans MS" panose="030F0702030302020204" pitchFamily="66" charset="0"/>
              </a:rPr>
              <a:t>and our school website</a:t>
            </a:r>
            <a:r>
              <a:rPr lang="en-GB" dirty="0">
                <a:solidFill>
                  <a:srgbClr val="FF0000"/>
                </a:solidFill>
                <a:latin typeface="Comic Sans MS" panose="030F0702030302020204" pitchFamily="66" charset="0"/>
              </a:rPr>
              <a:t> </a:t>
            </a:r>
            <a:r>
              <a:rPr lang="en-GB" dirty="0">
                <a:latin typeface="Comic Sans MS" panose="030F0702030302020204" pitchFamily="66" charset="0"/>
              </a:rPr>
              <a:t>as this will be one of our main means of communication along with  - text messages, newsletters and phone calls.  </a:t>
            </a:r>
          </a:p>
          <a:p>
            <a:endParaRPr lang="en-GB" dirty="0">
              <a:latin typeface="Comic Sans MS" panose="030F0702030302020204" pitchFamily="66" charset="0"/>
            </a:endParaRPr>
          </a:p>
          <a:p>
            <a:r>
              <a:rPr lang="en-GB" dirty="0">
                <a:latin typeface="Comic Sans MS" panose="030F0702030302020204" pitchFamily="66" charset="0"/>
              </a:rPr>
              <a:t>Please contact the school (0300 300 0180) if you have any issues with any of the above and we will do all we can to support.  Please also ensure your contact details are up to date including emergency contacts and your email address.</a:t>
            </a:r>
          </a:p>
          <a:p>
            <a:endParaRPr lang="en-GB" dirty="0">
              <a:latin typeface="Comic Sans MS" panose="030F0702030302020204" pitchFamily="66" charset="0"/>
            </a:endParaRPr>
          </a:p>
          <a:p>
            <a:r>
              <a:rPr lang="en-GB" dirty="0">
                <a:latin typeface="Comic Sans MS" panose="030F0702030302020204" pitchFamily="66" charset="0"/>
              </a:rPr>
              <a:t>If you wish to speak to your child’s teacher or a member of the SMT, please contact the school by phone and we will arrange a time and a safe area in the school to meet.  Meetings will be by appointment only and we appreciate your support with this.  As always, Mrs Henry and Ms McLaughlin will be happy to talk to parents on the phone at any time.</a:t>
            </a:r>
          </a:p>
          <a:p>
            <a:endParaRPr lang="en-GB" dirty="0">
              <a:latin typeface="Comic Sans MS" panose="030F0702030302020204" pitchFamily="66" charset="0"/>
            </a:endParaRPr>
          </a:p>
          <a:p>
            <a:r>
              <a:rPr lang="en-GB" dirty="0">
                <a:latin typeface="Comic Sans MS" panose="030F0702030302020204" pitchFamily="66" charset="0"/>
              </a:rPr>
              <a:t>Ms McLaughlin will continue to lead our Pupil Support and we will discuss how meetings for individual pupils will take place with our families in the new session.</a:t>
            </a:r>
          </a:p>
          <a:p>
            <a:endParaRPr lang="en-GB" dirty="0">
              <a:latin typeface="Comic Sans MS" panose="030F0702030302020204" pitchFamily="66" charset="0"/>
            </a:endParaRPr>
          </a:p>
          <a:p>
            <a:endParaRPr lang="en-GB" dirty="0"/>
          </a:p>
        </p:txBody>
      </p:sp>
      <p:sp>
        <p:nvSpPr>
          <p:cNvPr id="7" name="TextBox 6">
            <a:extLst>
              <a:ext uri="{FF2B5EF4-FFF2-40B4-BE49-F238E27FC236}">
                <a16:creationId xmlns:a16="http://schemas.microsoft.com/office/drawing/2014/main" id="{53962C94-C865-410B-8009-126405F9D486}"/>
              </a:ext>
            </a:extLst>
          </p:cNvPr>
          <p:cNvSpPr txBox="1"/>
          <p:nvPr/>
        </p:nvSpPr>
        <p:spPr>
          <a:xfrm>
            <a:off x="9090991" y="2756106"/>
            <a:ext cx="2802835" cy="3693319"/>
          </a:xfrm>
          <a:prstGeom prst="rect">
            <a:avLst/>
          </a:prstGeom>
          <a:noFill/>
          <a:ln w="38100">
            <a:solidFill>
              <a:srgbClr val="FF0000"/>
            </a:solidFill>
          </a:ln>
        </p:spPr>
        <p:txBody>
          <a:bodyPr wrap="square" rtlCol="0">
            <a:spAutoFit/>
          </a:bodyPr>
          <a:lstStyle/>
          <a:p>
            <a:pPr algn="ctr"/>
            <a:r>
              <a:rPr lang="en-GB" dirty="0">
                <a:solidFill>
                  <a:srgbClr val="FF0000"/>
                </a:solidFill>
                <a:latin typeface="Comic Sans MS" panose="030F0702030302020204" pitchFamily="66" charset="0"/>
              </a:rPr>
              <a:t>Please get in touch if you have any issues related to digital learning, for example, lack of devices at home. We’ll see if we an help you out with this. </a:t>
            </a:r>
          </a:p>
          <a:p>
            <a:pPr algn="ctr"/>
            <a:endParaRPr lang="en-GB" dirty="0">
              <a:solidFill>
                <a:srgbClr val="FF0000"/>
              </a:solidFill>
              <a:latin typeface="Comic Sans MS" panose="030F0702030302020204" pitchFamily="66" charset="0"/>
            </a:endParaRPr>
          </a:p>
          <a:p>
            <a:pPr algn="ctr"/>
            <a:endParaRPr lang="en-GB" dirty="0">
              <a:solidFill>
                <a:srgbClr val="FF0000"/>
              </a:solidFill>
              <a:latin typeface="Comic Sans MS" panose="030F0702030302020204" pitchFamily="66" charset="0"/>
            </a:endParaRPr>
          </a:p>
          <a:p>
            <a:pPr algn="ctr"/>
            <a:endParaRPr lang="en-GB" dirty="0">
              <a:solidFill>
                <a:srgbClr val="FF0000"/>
              </a:solidFill>
              <a:latin typeface="Comic Sans MS" panose="030F0702030302020204" pitchFamily="66" charset="0"/>
            </a:endParaRPr>
          </a:p>
          <a:p>
            <a:pPr algn="ctr"/>
            <a:endParaRPr lang="en-GB" dirty="0">
              <a:solidFill>
                <a:srgbClr val="FF0000"/>
              </a:solidFill>
              <a:latin typeface="Comic Sans MS" panose="030F0702030302020204" pitchFamily="66" charset="0"/>
            </a:endParaRPr>
          </a:p>
          <a:p>
            <a:pPr algn="ctr"/>
            <a:endParaRPr lang="en-GB" dirty="0">
              <a:solidFill>
                <a:srgbClr val="FF0000"/>
              </a:solidFill>
              <a:latin typeface="Comic Sans MS" panose="030F0702030302020204" pitchFamily="66" charset="0"/>
            </a:endParaRPr>
          </a:p>
          <a:p>
            <a:endParaRPr lang="en-GB" dirty="0"/>
          </a:p>
        </p:txBody>
      </p:sp>
      <p:pic>
        <p:nvPicPr>
          <p:cNvPr id="10242" name="Picture 2" descr="Free art print of Laptop, phone and tablet pc. Electronic devices ...">
            <a:extLst>
              <a:ext uri="{FF2B5EF4-FFF2-40B4-BE49-F238E27FC236}">
                <a16:creationId xmlns:a16="http://schemas.microsoft.com/office/drawing/2014/main" id="{0FE90FC1-3A1E-45CB-9464-66F46D4C1FC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4342" t="-44407" r="182913" b="68763"/>
          <a:stretch/>
        </p:blipFill>
        <p:spPr bwMode="auto">
          <a:xfrm>
            <a:off x="5022573" y="2557669"/>
            <a:ext cx="2133601" cy="1484243"/>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Free art print of Laptop, phone and tablet pc. Electronic devices ...">
            <a:extLst>
              <a:ext uri="{FF2B5EF4-FFF2-40B4-BE49-F238E27FC236}">
                <a16:creationId xmlns:a16="http://schemas.microsoft.com/office/drawing/2014/main" id="{307CEA33-D0E7-46B6-9F83-FCCD6C2FCEC2}"/>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033" t="8295" r="6809" b="16934"/>
          <a:stretch/>
        </p:blipFill>
        <p:spPr bwMode="auto">
          <a:xfrm>
            <a:off x="9488557" y="4850296"/>
            <a:ext cx="2080591" cy="146712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aa_image1">
            <a:extLst>
              <a:ext uri="{FF2B5EF4-FFF2-40B4-BE49-F238E27FC236}">
                <a16:creationId xmlns:a16="http://schemas.microsoft.com/office/drawing/2014/main" id="{900BC7E5-B3E4-43B4-B078-9F89ECA63E1F}"/>
              </a:ext>
            </a:extLst>
          </p:cNvPr>
          <p:cNvPicPr>
            <a:picLocks noChangeAspect="1" noChangeArrowheads="1"/>
          </p:cNvPicPr>
          <p:nvPr/>
        </p:nvPicPr>
        <p:blipFill>
          <a:blip r:embed="rId3" cstate="print"/>
          <a:srcRect/>
          <a:stretch>
            <a:fillRect/>
          </a:stretch>
        </p:blipFill>
        <p:spPr bwMode="auto">
          <a:xfrm>
            <a:off x="10492408" y="540584"/>
            <a:ext cx="1008062" cy="1003300"/>
          </a:xfrm>
          <a:prstGeom prst="rect">
            <a:avLst/>
          </a:prstGeom>
          <a:ln w="228600" cap="sq" cmpd="thickThin">
            <a:solidFill>
              <a:schemeClr val="accent1">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9686728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82682" y="222569"/>
            <a:ext cx="6723315" cy="400110"/>
          </a:xfrm>
          <a:prstGeom prst="rect">
            <a:avLst/>
          </a:prstGeom>
        </p:spPr>
        <p:txBody>
          <a:bodyPr wrap="none">
            <a:spAutoFit/>
          </a:bodyPr>
          <a:lstStyle/>
          <a:p>
            <a:r>
              <a:rPr lang="en-GB" sz="2000" b="1" dirty="0">
                <a:solidFill>
                  <a:srgbClr val="FF0000"/>
                </a:solidFill>
                <a:latin typeface="Comic Sans MS" panose="030F0702030302020204" pitchFamily="66" charset="0"/>
              </a:rPr>
              <a:t>Section 5- Curriculum - What and how we will learn</a:t>
            </a:r>
          </a:p>
        </p:txBody>
      </p:sp>
      <p:sp>
        <p:nvSpPr>
          <p:cNvPr id="6" name="Rectangle 5"/>
          <p:cNvSpPr/>
          <p:nvPr/>
        </p:nvSpPr>
        <p:spPr>
          <a:xfrm>
            <a:off x="282682" y="751344"/>
            <a:ext cx="9599590" cy="3970318"/>
          </a:xfrm>
          <a:prstGeom prst="rect">
            <a:avLst/>
          </a:prstGeom>
        </p:spPr>
        <p:txBody>
          <a:bodyPr wrap="square">
            <a:spAutoFit/>
          </a:bodyPr>
          <a:lstStyle/>
          <a:p>
            <a:r>
              <a:rPr lang="en-GB" dirty="0">
                <a:latin typeface="Comic Sans MS" panose="030F0702030302020204" pitchFamily="66" charset="0"/>
              </a:rPr>
              <a:t>The main focus of our curriculum when we return in August will be Health &amp; Wellbeing, Literacy and Numeracy.  The emotional, social and mental wellbeing of our children and families will be so important and we will do all we can to support this.</a:t>
            </a:r>
          </a:p>
          <a:p>
            <a:r>
              <a:rPr lang="en-GB" dirty="0">
                <a:latin typeface="Comic Sans MS" panose="030F0702030302020204" pitchFamily="66" charset="0"/>
              </a:rPr>
              <a:t>We will continue to have a very strong focus on raising attainment and are mindful of learning that may have been affected over the past months, especially in literacy &amp; numeracy.  We are confident that our smaller groups structure will lend itself very well to focused sessions in these areas.</a:t>
            </a:r>
          </a:p>
          <a:p>
            <a:endParaRPr lang="en-GB" dirty="0">
              <a:latin typeface="Comic Sans MS" panose="030F0702030302020204" pitchFamily="66" charset="0"/>
            </a:endParaRPr>
          </a:p>
          <a:p>
            <a:r>
              <a:rPr lang="en-GB" dirty="0">
                <a:latin typeface="Comic Sans MS" panose="030F0702030302020204" pitchFamily="66" charset="0"/>
              </a:rPr>
              <a:t>Of course, we will continue to make our learning and teaching as motivating as possible for the children and will ensure that they have opportunities to develop and apply their knowledge and skills across other areas of the curriculum, for example, through topic work.  The way we learn in class may be different but that shouldn’t prevent it from being fun and rewarding!  </a:t>
            </a:r>
          </a:p>
          <a:p>
            <a:endParaRPr lang="en-GB" dirty="0">
              <a:latin typeface="Comic Sans MS" panose="030F0702030302020204" pitchFamily="66" charset="0"/>
            </a:endParaRPr>
          </a:p>
        </p:txBody>
      </p:sp>
      <p:pic>
        <p:nvPicPr>
          <p:cNvPr id="7170" name="Picture 2" descr="Blended Learning - Lessons - Tes Teach">
            <a:extLst>
              <a:ext uri="{FF2B5EF4-FFF2-40B4-BE49-F238E27FC236}">
                <a16:creationId xmlns:a16="http://schemas.microsoft.com/office/drawing/2014/main" id="{1FDECC00-1625-4C5C-863B-A2B43620A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11" y="4414216"/>
            <a:ext cx="3706633" cy="2443784"/>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5F14348-5865-4992-8304-0CC94E57B701}"/>
              </a:ext>
            </a:extLst>
          </p:cNvPr>
          <p:cNvSpPr/>
          <p:nvPr/>
        </p:nvSpPr>
        <p:spPr>
          <a:xfrm>
            <a:off x="4340875" y="4636505"/>
            <a:ext cx="7715624" cy="2031325"/>
          </a:xfrm>
          <a:prstGeom prst="rect">
            <a:avLst/>
          </a:prstGeom>
        </p:spPr>
        <p:txBody>
          <a:bodyPr wrap="square">
            <a:spAutoFit/>
          </a:bodyPr>
          <a:lstStyle/>
          <a:p>
            <a:r>
              <a:rPr lang="en-GB" dirty="0">
                <a:latin typeface="Comic Sans MS" panose="030F0702030302020204" pitchFamily="66" charset="0"/>
              </a:rPr>
              <a:t>Children will be given home learning tasks which reinforce learning that has taken place in class each week (Blended Learning).  We will be very mindful of work load but ask that you do your best to support your child to complete any tasks that are given home and contact the school if you need any help with this.  Further information will be issued in August.</a:t>
            </a:r>
          </a:p>
          <a:p>
            <a:endParaRPr lang="en-GB" dirty="0">
              <a:latin typeface="Comic Sans MS" panose="030F0702030302020204" pitchFamily="66" charset="0"/>
            </a:endParaRPr>
          </a:p>
        </p:txBody>
      </p:sp>
      <p:pic>
        <p:nvPicPr>
          <p:cNvPr id="8" name="Picture 1" descr="aa_image1">
            <a:extLst>
              <a:ext uri="{FF2B5EF4-FFF2-40B4-BE49-F238E27FC236}">
                <a16:creationId xmlns:a16="http://schemas.microsoft.com/office/drawing/2014/main" id="{4ADA8054-BD58-4C13-853F-75DD61673E37}"/>
              </a:ext>
            </a:extLst>
          </p:cNvPr>
          <p:cNvPicPr>
            <a:picLocks noChangeAspect="1" noChangeArrowheads="1"/>
          </p:cNvPicPr>
          <p:nvPr/>
        </p:nvPicPr>
        <p:blipFill>
          <a:blip r:embed="rId3" cstate="print"/>
          <a:srcRect/>
          <a:stretch>
            <a:fillRect/>
          </a:stretch>
        </p:blipFill>
        <p:spPr bwMode="auto">
          <a:xfrm>
            <a:off x="10615291" y="622679"/>
            <a:ext cx="1008062" cy="1003300"/>
          </a:xfrm>
          <a:prstGeom prst="rect">
            <a:avLst/>
          </a:prstGeom>
          <a:ln w="228600" cap="sq" cmpd="thickThin">
            <a:solidFill>
              <a:schemeClr val="accent1">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9545323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45665" y="160653"/>
            <a:ext cx="10494613" cy="6370975"/>
          </a:xfrm>
          <a:prstGeom prst="rect">
            <a:avLst/>
          </a:prstGeom>
          <a:noFill/>
        </p:spPr>
        <p:txBody>
          <a:bodyPr wrap="square" rtlCol="0">
            <a:spAutoFit/>
          </a:bodyPr>
          <a:lstStyle/>
          <a:p>
            <a:r>
              <a:rPr lang="en-GB" dirty="0">
                <a:latin typeface="Comic Sans MS" panose="030F0702030302020204" pitchFamily="66" charset="0"/>
              </a:rPr>
              <a:t>If you need any support at any time please contact the school - </a:t>
            </a:r>
          </a:p>
          <a:p>
            <a:endParaRPr lang="en-GB" dirty="0">
              <a:solidFill>
                <a:srgbClr val="FF0000"/>
              </a:solidFill>
              <a:latin typeface="Comic Sans MS" panose="030F0702030302020204" pitchFamily="66" charset="0"/>
            </a:endParaRPr>
          </a:p>
          <a:p>
            <a:r>
              <a:rPr lang="en-GB" dirty="0">
                <a:solidFill>
                  <a:srgbClr val="FF0000"/>
                </a:solidFill>
                <a:latin typeface="Comic Sans MS" panose="030F0702030302020204" pitchFamily="66" charset="0"/>
                <a:hlinkClick r:id="rId2">
                  <a:extLst>
                    <a:ext uri="{A12FA001-AC4F-418D-AE19-62706E023703}">
                      <ahyp:hlinkClr xmlns:ahyp="http://schemas.microsoft.com/office/drawing/2018/hyperlinkcolor" val="tx"/>
                    </a:ext>
                  </a:extLst>
                </a:hlinkClick>
              </a:rPr>
              <a:t>stcatherinesenquiries@renfrewshire.gov.uk</a:t>
            </a:r>
            <a:endParaRPr lang="en-GB" dirty="0">
              <a:solidFill>
                <a:srgbClr val="FF0000"/>
              </a:solidFill>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For parents of key workers, it is important to know that you will be able to apply for continued child care within one of the Renfrewshire Hubs when schools return in August for those days that your child is not attending school.  Although we do not have specific information on where these will be located at this time, this service will continue and further information will be issued by the authority in due course.</a:t>
            </a:r>
          </a:p>
          <a:p>
            <a:r>
              <a:rPr lang="en-GB" dirty="0">
                <a:latin typeface="Comic Sans MS" panose="030F0702030302020204" pitchFamily="66" charset="0"/>
              </a:rPr>
              <a:t>There will also be summer child care for key workers. Please see the authority info below - </a:t>
            </a:r>
          </a:p>
          <a:p>
            <a:pPr fontAlgn="base"/>
            <a:endParaRPr lang="en-GB" sz="1400" dirty="0"/>
          </a:p>
          <a:p>
            <a:pPr fontAlgn="base"/>
            <a:r>
              <a:rPr lang="en-GB" sz="1400" dirty="0"/>
              <a:t>We will continue to offer a critical childcare service for the children of single parents who are key workers or for children with two parents if they are both key workers. We are also supporting children and young people from vulnerable families. </a:t>
            </a:r>
          </a:p>
          <a:p>
            <a:pPr fontAlgn="base"/>
            <a:r>
              <a:rPr lang="en-GB" sz="1400" dirty="0"/>
              <a:t>We have already contacted key workers and families who are currently using our service. If you think you meet the criteria for this support, you can find out more and how to apply on the council’s website.  </a:t>
            </a:r>
          </a:p>
          <a:p>
            <a:pPr fontAlgn="base"/>
            <a:r>
              <a:rPr lang="en-GB" sz="1400" u="sng" dirty="0">
                <a:solidFill>
                  <a:srgbClr val="FF0000"/>
                </a:solidFill>
                <a:hlinkClick r:id="rId3">
                  <a:extLst>
                    <a:ext uri="{A12FA001-AC4F-418D-AE19-62706E023703}">
                      <ahyp:hlinkClr xmlns:ahyp="http://schemas.microsoft.com/office/drawing/2018/hyperlinkcolor" val="tx"/>
                    </a:ext>
                  </a:extLst>
                </a:hlinkClick>
              </a:rPr>
              <a:t>http://www.renfrewshire.gov.uk/coronavirus-childcare</a:t>
            </a:r>
            <a:endParaRPr lang="en-GB" sz="1400" dirty="0">
              <a:solidFill>
                <a:srgbClr val="FF0000"/>
              </a:solidFill>
            </a:endParaRPr>
          </a:p>
          <a:p>
            <a:pPr fontAlgn="base"/>
            <a:r>
              <a:rPr lang="en-GB" dirty="0"/>
              <a:t> </a:t>
            </a:r>
          </a:p>
          <a:p>
            <a:r>
              <a:rPr lang="en-GB" dirty="0">
                <a:latin typeface="Comic Sans MS" panose="030F0702030302020204" pitchFamily="66" charset="0"/>
              </a:rPr>
              <a:t>I hope this has been useful information for you and am very much looking forward to our children and staff returning in August.  Thank you for your continued support.</a:t>
            </a:r>
          </a:p>
          <a:p>
            <a:endParaRPr lang="en-GB" dirty="0">
              <a:latin typeface="Comic Sans MS" panose="030F0702030302020204" pitchFamily="66" charset="0"/>
            </a:endParaRPr>
          </a:p>
          <a:p>
            <a:r>
              <a:rPr lang="en-GB" dirty="0">
                <a:latin typeface="Comic Sans MS" panose="030F0702030302020204" pitchFamily="66" charset="0"/>
              </a:rPr>
              <a:t>Emma Henry</a:t>
            </a:r>
          </a:p>
          <a:p>
            <a:r>
              <a:rPr lang="en-GB" dirty="0">
                <a:latin typeface="Comic Sans MS" panose="030F0702030302020204" pitchFamily="66" charset="0"/>
              </a:rPr>
              <a:t>Head Teacher </a:t>
            </a:r>
          </a:p>
          <a:p>
            <a:endParaRPr lang="en-GB" dirty="0"/>
          </a:p>
          <a:p>
            <a:endParaRPr lang="en-GB" dirty="0"/>
          </a:p>
        </p:txBody>
      </p:sp>
      <p:pic>
        <p:nvPicPr>
          <p:cNvPr id="12290" name="Picture 2" descr="Scriptures We're All In This Together - Scriptures">
            <a:extLst>
              <a:ext uri="{FF2B5EF4-FFF2-40B4-BE49-F238E27FC236}">
                <a16:creationId xmlns:a16="http://schemas.microsoft.com/office/drawing/2014/main" id="{8D7AA077-D3E5-48B8-85F9-EB385D14E8A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6874" y="4831748"/>
            <a:ext cx="2809461" cy="186559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46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9367" y="434148"/>
            <a:ext cx="8105161" cy="1200329"/>
          </a:xfrm>
          <a:prstGeom prst="rect">
            <a:avLst/>
          </a:prstGeom>
          <a:noFill/>
        </p:spPr>
        <p:txBody>
          <a:bodyPr wrap="square" rtlCol="0">
            <a:spAutoFit/>
          </a:bodyPr>
          <a:lstStyle/>
          <a:p>
            <a:pPr algn="ctr"/>
            <a:r>
              <a:rPr lang="en-GB" sz="2400" dirty="0">
                <a:latin typeface="Comic Sans MS" panose="030F0702030302020204" pitchFamily="66" charset="0"/>
              </a:rPr>
              <a:t>We will be returning to school in August 2020 and we have been working very hard to create a safe and nurturing environment for all our children</a:t>
            </a:r>
            <a:r>
              <a:rPr lang="en-GB" dirty="0">
                <a:latin typeface="Comic Sans MS" panose="030F0702030302020204" pitchFamily="66" charset="0"/>
              </a:rPr>
              <a:t>.</a:t>
            </a:r>
          </a:p>
        </p:txBody>
      </p:sp>
      <p:sp>
        <p:nvSpPr>
          <p:cNvPr id="8" name="TextBox 7"/>
          <p:cNvSpPr txBox="1"/>
          <p:nvPr/>
        </p:nvSpPr>
        <p:spPr>
          <a:xfrm>
            <a:off x="696690" y="2459504"/>
            <a:ext cx="7450513" cy="1938992"/>
          </a:xfrm>
          <a:prstGeom prst="rect">
            <a:avLst/>
          </a:prstGeom>
          <a:noFill/>
        </p:spPr>
        <p:txBody>
          <a:bodyPr wrap="square" rtlCol="0">
            <a:spAutoFit/>
          </a:bodyPr>
          <a:lstStyle/>
          <a:p>
            <a:pPr algn="ctr"/>
            <a:r>
              <a:rPr lang="en-GB" sz="2400" dirty="0">
                <a:latin typeface="Comic Sans MS" panose="030F0702030302020204" pitchFamily="66" charset="0"/>
              </a:rPr>
              <a:t>Although our school will look and feel different, we still have our </a:t>
            </a:r>
            <a:r>
              <a:rPr lang="en-GB" sz="2400" b="1" dirty="0">
                <a:latin typeface="Comic Sans MS" panose="030F0702030302020204" pitchFamily="66" charset="0"/>
              </a:rPr>
              <a:t>school</a:t>
            </a:r>
            <a:r>
              <a:rPr lang="en-GB" sz="2400" dirty="0">
                <a:latin typeface="Comic Sans MS" panose="030F0702030302020204" pitchFamily="66" charset="0"/>
              </a:rPr>
              <a:t> </a:t>
            </a:r>
            <a:r>
              <a:rPr lang="en-GB" sz="2400" b="1" dirty="0">
                <a:latin typeface="Comic Sans MS" panose="030F0702030302020204" pitchFamily="66" charset="0"/>
              </a:rPr>
              <a:t>values</a:t>
            </a:r>
            <a:r>
              <a:rPr lang="en-GB" sz="2400" dirty="0">
                <a:latin typeface="Comic Sans MS" panose="030F0702030302020204" pitchFamily="66" charset="0"/>
              </a:rPr>
              <a:t> at the centre of everything we do and we will continue to ensure that we meet the needs of all our children and families.</a:t>
            </a:r>
          </a:p>
        </p:txBody>
      </p:sp>
      <p:sp>
        <p:nvSpPr>
          <p:cNvPr id="2" name="Rectangle 1">
            <a:extLst>
              <a:ext uri="{FF2B5EF4-FFF2-40B4-BE49-F238E27FC236}">
                <a16:creationId xmlns:a16="http://schemas.microsoft.com/office/drawing/2014/main" id="{BF0219E6-2EEB-407A-B53B-1BF814C670F9}"/>
              </a:ext>
            </a:extLst>
          </p:cNvPr>
          <p:cNvSpPr/>
          <p:nvPr/>
        </p:nvSpPr>
        <p:spPr>
          <a:xfrm>
            <a:off x="2922893" y="4761858"/>
            <a:ext cx="6346225" cy="923330"/>
          </a:xfrm>
          <a:prstGeom prst="rect">
            <a:avLst/>
          </a:prstGeom>
          <a:noFill/>
        </p:spPr>
        <p:txBody>
          <a:bodyPr wrap="none" lIns="91440" tIns="45720" rIns="91440" bIns="45720">
            <a:spAutoFit/>
          </a:bodyPr>
          <a:lstStyle/>
          <a:p>
            <a:pPr algn="ctr"/>
            <a:r>
              <a:rPr lang="en-US" sz="5400" b="1" spc="50" dirty="0">
                <a:ln w="28575" cmpd="sng">
                  <a:solidFill>
                    <a:srgbClr val="FF0000"/>
                  </a:solidFill>
                  <a:prstDash val="solid"/>
                </a:ln>
                <a:solidFill>
                  <a:schemeClr val="bg1">
                    <a:lumMod val="75000"/>
                  </a:schemeClr>
                </a:solidFill>
                <a:effectLst>
                  <a:glow rad="38100">
                    <a:schemeClr val="accent1">
                      <a:alpha val="40000"/>
                    </a:schemeClr>
                  </a:glow>
                </a:effectLst>
              </a:rPr>
              <a:t>St Catherine’s Vision </a:t>
            </a:r>
            <a:endParaRPr lang="en-US" sz="5400" b="1" cap="none" spc="50" dirty="0">
              <a:ln w="28575" cmpd="sng">
                <a:solidFill>
                  <a:srgbClr val="FF0000"/>
                </a:solidFill>
                <a:prstDash val="solid"/>
              </a:ln>
              <a:solidFill>
                <a:schemeClr val="bg1">
                  <a:lumMod val="75000"/>
                </a:schemeClr>
              </a:solidFill>
              <a:effectLst>
                <a:glow rad="38100">
                  <a:schemeClr val="accent1">
                    <a:alpha val="40000"/>
                  </a:schemeClr>
                </a:glow>
              </a:effectLst>
            </a:endParaRPr>
          </a:p>
        </p:txBody>
      </p:sp>
      <p:sp>
        <p:nvSpPr>
          <p:cNvPr id="11" name="Rectangle 10">
            <a:extLst>
              <a:ext uri="{FF2B5EF4-FFF2-40B4-BE49-F238E27FC236}">
                <a16:creationId xmlns:a16="http://schemas.microsoft.com/office/drawing/2014/main" id="{4B1993CB-8F80-4496-AC7F-B6732091D571}"/>
              </a:ext>
            </a:extLst>
          </p:cNvPr>
          <p:cNvSpPr/>
          <p:nvPr/>
        </p:nvSpPr>
        <p:spPr>
          <a:xfrm>
            <a:off x="1565084" y="5784585"/>
            <a:ext cx="1971117" cy="923330"/>
          </a:xfrm>
          <a:prstGeom prst="rect">
            <a:avLst/>
          </a:prstGeom>
          <a:noFill/>
        </p:spPr>
        <p:txBody>
          <a:bodyPr wrap="none" lIns="91440" tIns="45720" rIns="91440" bIns="45720">
            <a:spAutoFit/>
          </a:bodyPr>
          <a:lstStyle/>
          <a:p>
            <a:pPr algn="ctr"/>
            <a:r>
              <a:rPr lang="en-US" sz="5400" b="1" spc="50" dirty="0">
                <a:ln w="28575" cmpd="sng">
                  <a:solidFill>
                    <a:srgbClr val="FF0000"/>
                  </a:solidFill>
                  <a:prstDash val="solid"/>
                </a:ln>
                <a:solidFill>
                  <a:srgbClr val="70AD47">
                    <a:tint val="1000"/>
                  </a:srgbClr>
                </a:solidFill>
                <a:effectLst>
                  <a:glow rad="38100">
                    <a:schemeClr val="accent1">
                      <a:alpha val="40000"/>
                    </a:schemeClr>
                  </a:glow>
                </a:effectLst>
              </a:rPr>
              <a:t>Attain</a:t>
            </a:r>
            <a:endParaRPr lang="en-US" sz="5400" b="1" cap="none" spc="50" dirty="0">
              <a:ln w="28575" cmpd="sng">
                <a:solidFill>
                  <a:srgbClr val="FF0000"/>
                </a:solidFill>
                <a:prstDash val="solid"/>
              </a:ln>
              <a:solidFill>
                <a:srgbClr val="70AD47">
                  <a:tint val="1000"/>
                </a:srgbClr>
              </a:solidFill>
              <a:effectLst>
                <a:glow rad="38100">
                  <a:schemeClr val="accent1">
                    <a:alpha val="40000"/>
                  </a:schemeClr>
                </a:glow>
              </a:effectLst>
            </a:endParaRPr>
          </a:p>
        </p:txBody>
      </p:sp>
      <p:sp>
        <p:nvSpPr>
          <p:cNvPr id="14" name="Rectangle 13">
            <a:extLst>
              <a:ext uri="{FF2B5EF4-FFF2-40B4-BE49-F238E27FC236}">
                <a16:creationId xmlns:a16="http://schemas.microsoft.com/office/drawing/2014/main" id="{2AC96207-D0E3-460F-8288-3DD2390E283A}"/>
              </a:ext>
            </a:extLst>
          </p:cNvPr>
          <p:cNvSpPr/>
          <p:nvPr/>
        </p:nvSpPr>
        <p:spPr>
          <a:xfrm>
            <a:off x="3861961" y="5764718"/>
            <a:ext cx="3562449" cy="923330"/>
          </a:xfrm>
          <a:prstGeom prst="rect">
            <a:avLst/>
          </a:prstGeom>
          <a:noFill/>
        </p:spPr>
        <p:txBody>
          <a:bodyPr wrap="square" lIns="91440" tIns="45720" rIns="91440" bIns="45720">
            <a:spAutoFit/>
          </a:bodyPr>
          <a:lstStyle/>
          <a:p>
            <a:pPr algn="ctr"/>
            <a:r>
              <a:rPr lang="en-US" sz="5400" b="1" cap="none" spc="50" dirty="0">
                <a:ln w="28575" cmpd="sng">
                  <a:solidFill>
                    <a:srgbClr val="FF0000"/>
                  </a:solidFill>
                  <a:prstDash val="solid"/>
                </a:ln>
                <a:solidFill>
                  <a:srgbClr val="70AD47">
                    <a:tint val="1000"/>
                  </a:srgbClr>
                </a:solidFill>
                <a:effectLst>
                  <a:glow rad="38100">
                    <a:schemeClr val="accent1">
                      <a:alpha val="40000"/>
                    </a:schemeClr>
                  </a:glow>
                </a:effectLst>
              </a:rPr>
              <a:t>Achieve</a:t>
            </a:r>
          </a:p>
        </p:txBody>
      </p:sp>
      <p:sp>
        <p:nvSpPr>
          <p:cNvPr id="15" name="Rectangle 14">
            <a:extLst>
              <a:ext uri="{FF2B5EF4-FFF2-40B4-BE49-F238E27FC236}">
                <a16:creationId xmlns:a16="http://schemas.microsoft.com/office/drawing/2014/main" id="{D7640BEF-4A9A-49DA-8C34-2C8AC6674C0B}"/>
              </a:ext>
            </a:extLst>
          </p:cNvPr>
          <p:cNvSpPr/>
          <p:nvPr/>
        </p:nvSpPr>
        <p:spPr>
          <a:xfrm>
            <a:off x="7189457" y="5784585"/>
            <a:ext cx="3562449" cy="923330"/>
          </a:xfrm>
          <a:prstGeom prst="rect">
            <a:avLst/>
          </a:prstGeom>
          <a:noFill/>
        </p:spPr>
        <p:txBody>
          <a:bodyPr wrap="square" lIns="91440" tIns="45720" rIns="91440" bIns="45720">
            <a:spAutoFit/>
          </a:bodyPr>
          <a:lstStyle/>
          <a:p>
            <a:pPr algn="ctr"/>
            <a:r>
              <a:rPr lang="en-US" sz="5400" b="1" cap="none" spc="50" dirty="0">
                <a:ln w="28575" cmpd="sng">
                  <a:solidFill>
                    <a:srgbClr val="FF0000"/>
                  </a:solidFill>
                  <a:prstDash val="solid"/>
                </a:ln>
                <a:solidFill>
                  <a:srgbClr val="70AD47">
                    <a:tint val="1000"/>
                  </a:srgbClr>
                </a:solidFill>
                <a:effectLst>
                  <a:glow rad="38100">
                    <a:schemeClr val="accent1">
                      <a:alpha val="40000"/>
                    </a:schemeClr>
                  </a:glow>
                </a:effectLst>
              </a:rPr>
              <a:t>Aspire</a:t>
            </a:r>
          </a:p>
        </p:txBody>
      </p:sp>
      <p:pic>
        <p:nvPicPr>
          <p:cNvPr id="12" name="Picture 1" descr="aa_image1">
            <a:extLst>
              <a:ext uri="{FF2B5EF4-FFF2-40B4-BE49-F238E27FC236}">
                <a16:creationId xmlns:a16="http://schemas.microsoft.com/office/drawing/2014/main" id="{F96323A8-AB21-4B81-BAA8-77B17E5EF7CA}"/>
              </a:ext>
            </a:extLst>
          </p:cNvPr>
          <p:cNvPicPr>
            <a:picLocks noChangeAspect="1" noChangeArrowheads="1"/>
          </p:cNvPicPr>
          <p:nvPr/>
        </p:nvPicPr>
        <p:blipFill>
          <a:blip r:embed="rId2" cstate="print"/>
          <a:srcRect/>
          <a:stretch>
            <a:fillRect/>
          </a:stretch>
        </p:blipFill>
        <p:spPr bwMode="auto">
          <a:xfrm>
            <a:off x="10549977" y="669446"/>
            <a:ext cx="1008062" cy="1003300"/>
          </a:xfrm>
          <a:prstGeom prst="rect">
            <a:avLst/>
          </a:prstGeom>
          <a:ln w="228600" cap="sq" cmpd="thickThin">
            <a:solidFill>
              <a:schemeClr val="accent1">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15721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4051" y="91719"/>
            <a:ext cx="6913603" cy="646331"/>
          </a:xfrm>
          <a:prstGeom prst="rect">
            <a:avLst/>
          </a:prstGeom>
          <a:noFill/>
        </p:spPr>
        <p:txBody>
          <a:bodyPr wrap="square" rtlCol="0">
            <a:spAutoFit/>
          </a:bodyPr>
          <a:lstStyle/>
          <a:p>
            <a:r>
              <a:rPr lang="en-GB" dirty="0">
                <a:latin typeface="Comic Sans MS" panose="030F0702030302020204" pitchFamily="66" charset="0"/>
              </a:rPr>
              <a:t>This book will be split into 5 sections. Each section will outline how we plan to keep our children and our staff safe - </a:t>
            </a:r>
          </a:p>
        </p:txBody>
      </p:sp>
      <p:sp>
        <p:nvSpPr>
          <p:cNvPr id="5" name="TextBox 4"/>
          <p:cNvSpPr txBox="1"/>
          <p:nvPr/>
        </p:nvSpPr>
        <p:spPr>
          <a:xfrm>
            <a:off x="3282482" y="820458"/>
            <a:ext cx="4683211" cy="1477328"/>
          </a:xfrm>
          <a:prstGeom prst="rect">
            <a:avLst/>
          </a:prstGeom>
          <a:noFill/>
        </p:spPr>
        <p:txBody>
          <a:bodyPr wrap="square" rtlCol="0">
            <a:spAutoFit/>
          </a:bodyPr>
          <a:lstStyle/>
          <a:p>
            <a:r>
              <a:rPr lang="en-GB" b="1" dirty="0">
                <a:solidFill>
                  <a:srgbClr val="FF0000"/>
                </a:solidFill>
                <a:latin typeface="Comic Sans MS" panose="030F0702030302020204" pitchFamily="66" charset="0"/>
              </a:rPr>
              <a:t>Section 1- Our School &amp; Class Environment</a:t>
            </a:r>
          </a:p>
          <a:p>
            <a:endParaRPr lang="en-GB" dirty="0">
              <a:latin typeface="Comic Sans MS" panose="030F0702030302020204" pitchFamily="66" charset="0"/>
            </a:endParaRPr>
          </a:p>
          <a:p>
            <a:r>
              <a:rPr lang="en-GB" dirty="0">
                <a:latin typeface="Comic Sans MS" panose="030F0702030302020204" pitchFamily="66" charset="0"/>
              </a:rPr>
              <a:t>In this section we will let you know how our classrooms and classes will be run</a:t>
            </a:r>
          </a:p>
        </p:txBody>
      </p:sp>
      <p:sp>
        <p:nvSpPr>
          <p:cNvPr id="6" name="TextBox 5"/>
          <p:cNvSpPr txBox="1"/>
          <p:nvPr/>
        </p:nvSpPr>
        <p:spPr>
          <a:xfrm>
            <a:off x="279825" y="2659054"/>
            <a:ext cx="4683211" cy="1200329"/>
          </a:xfrm>
          <a:prstGeom prst="rect">
            <a:avLst/>
          </a:prstGeom>
          <a:noFill/>
        </p:spPr>
        <p:txBody>
          <a:bodyPr wrap="square" rtlCol="0">
            <a:spAutoFit/>
          </a:bodyPr>
          <a:lstStyle/>
          <a:p>
            <a:r>
              <a:rPr lang="en-GB" b="1" dirty="0">
                <a:solidFill>
                  <a:srgbClr val="FF0000"/>
                </a:solidFill>
                <a:latin typeface="Comic Sans MS" panose="030F0702030302020204" pitchFamily="66" charset="0"/>
              </a:rPr>
              <a:t>Section 2- External Environment</a:t>
            </a:r>
          </a:p>
          <a:p>
            <a:endParaRPr lang="en-GB" dirty="0">
              <a:latin typeface="Comic Sans MS" panose="030F0702030302020204" pitchFamily="66" charset="0"/>
            </a:endParaRPr>
          </a:p>
          <a:p>
            <a:r>
              <a:rPr lang="en-GB" dirty="0">
                <a:latin typeface="Comic Sans MS" panose="030F0702030302020204" pitchFamily="66" charset="0"/>
              </a:rPr>
              <a:t>In this section we will let you know how we plan to use our playground</a:t>
            </a:r>
          </a:p>
        </p:txBody>
      </p:sp>
      <p:sp>
        <p:nvSpPr>
          <p:cNvPr id="8" name="TextBox 7"/>
          <p:cNvSpPr txBox="1"/>
          <p:nvPr/>
        </p:nvSpPr>
        <p:spPr>
          <a:xfrm>
            <a:off x="155541" y="4699796"/>
            <a:ext cx="6325863" cy="1477328"/>
          </a:xfrm>
          <a:prstGeom prst="rect">
            <a:avLst/>
          </a:prstGeom>
          <a:noFill/>
        </p:spPr>
        <p:txBody>
          <a:bodyPr wrap="square" rtlCol="0">
            <a:spAutoFit/>
          </a:bodyPr>
          <a:lstStyle/>
          <a:p>
            <a:r>
              <a:rPr lang="en-GB" b="1" dirty="0">
                <a:solidFill>
                  <a:srgbClr val="FF0000"/>
                </a:solidFill>
                <a:latin typeface="Comic Sans MS" panose="030F0702030302020204" pitchFamily="66" charset="0"/>
              </a:rPr>
              <a:t>Section 4- Communication</a:t>
            </a:r>
          </a:p>
          <a:p>
            <a:endParaRPr lang="en-GB" dirty="0">
              <a:latin typeface="Comic Sans MS" panose="030F0702030302020204" pitchFamily="66" charset="0"/>
            </a:endParaRPr>
          </a:p>
          <a:p>
            <a:r>
              <a:rPr lang="en-GB" dirty="0">
                <a:latin typeface="Comic Sans MS" panose="030F0702030302020204" pitchFamily="66" charset="0"/>
              </a:rPr>
              <a:t>In this section we will let you know how we plan to report to, and communicate with, parents/carers while current physical distancing restrictions remain in place</a:t>
            </a:r>
          </a:p>
        </p:txBody>
      </p:sp>
      <p:sp>
        <p:nvSpPr>
          <p:cNvPr id="9" name="TextBox 8"/>
          <p:cNvSpPr txBox="1"/>
          <p:nvPr/>
        </p:nvSpPr>
        <p:spPr>
          <a:xfrm>
            <a:off x="6481404" y="4837213"/>
            <a:ext cx="5191978" cy="1200329"/>
          </a:xfrm>
          <a:prstGeom prst="rect">
            <a:avLst/>
          </a:prstGeom>
          <a:noFill/>
        </p:spPr>
        <p:txBody>
          <a:bodyPr wrap="square" rtlCol="0">
            <a:spAutoFit/>
          </a:bodyPr>
          <a:lstStyle/>
          <a:p>
            <a:r>
              <a:rPr lang="en-GB" b="1" dirty="0">
                <a:solidFill>
                  <a:srgbClr val="FF0000"/>
                </a:solidFill>
                <a:latin typeface="Comic Sans MS" panose="030F0702030302020204" pitchFamily="66" charset="0"/>
              </a:rPr>
              <a:t>Section 5- Curriculum</a:t>
            </a:r>
          </a:p>
          <a:p>
            <a:endParaRPr lang="en-GB" dirty="0">
              <a:latin typeface="Comic Sans MS" panose="030F0702030302020204" pitchFamily="66" charset="0"/>
            </a:endParaRPr>
          </a:p>
          <a:p>
            <a:r>
              <a:rPr lang="en-GB" dirty="0">
                <a:latin typeface="Comic Sans MS" panose="030F0702030302020204" pitchFamily="66" charset="0"/>
              </a:rPr>
              <a:t>In this section we will let you know  the ways in which we plan to deliver the curriculum</a:t>
            </a:r>
          </a:p>
        </p:txBody>
      </p:sp>
      <p:sp>
        <p:nvSpPr>
          <p:cNvPr id="10" name="TextBox 9"/>
          <p:cNvSpPr txBox="1"/>
          <p:nvPr/>
        </p:nvSpPr>
        <p:spPr>
          <a:xfrm>
            <a:off x="5480220" y="2603040"/>
            <a:ext cx="5789142" cy="1200329"/>
          </a:xfrm>
          <a:prstGeom prst="rect">
            <a:avLst/>
          </a:prstGeom>
          <a:noFill/>
        </p:spPr>
        <p:txBody>
          <a:bodyPr wrap="square" rtlCol="0">
            <a:spAutoFit/>
          </a:bodyPr>
          <a:lstStyle/>
          <a:p>
            <a:r>
              <a:rPr lang="en-GB" b="1" dirty="0">
                <a:solidFill>
                  <a:srgbClr val="FF0000"/>
                </a:solidFill>
                <a:latin typeface="Comic Sans MS" panose="030F0702030302020204" pitchFamily="66" charset="0"/>
              </a:rPr>
              <a:t>Section 3- Medical Support</a:t>
            </a:r>
          </a:p>
          <a:p>
            <a:endParaRPr lang="en-GB" dirty="0">
              <a:latin typeface="Comic Sans MS" panose="030F0702030302020204" pitchFamily="66" charset="0"/>
            </a:endParaRPr>
          </a:p>
          <a:p>
            <a:r>
              <a:rPr lang="en-GB" dirty="0">
                <a:latin typeface="Comic Sans MS" panose="030F0702030302020204" pitchFamily="66" charset="0"/>
              </a:rPr>
              <a:t>In this section we will let you know our plans for First Aid and personal care</a:t>
            </a:r>
          </a:p>
        </p:txBody>
      </p:sp>
      <p:pic>
        <p:nvPicPr>
          <p:cNvPr id="11" name="Picture 1" descr="aa_image1">
            <a:extLst>
              <a:ext uri="{FF2B5EF4-FFF2-40B4-BE49-F238E27FC236}">
                <a16:creationId xmlns:a16="http://schemas.microsoft.com/office/drawing/2014/main" id="{A4C77A8A-B214-4831-B74C-80A8C3EF5CAA}"/>
              </a:ext>
            </a:extLst>
          </p:cNvPr>
          <p:cNvPicPr>
            <a:picLocks noChangeAspect="1" noChangeArrowheads="1"/>
          </p:cNvPicPr>
          <p:nvPr/>
        </p:nvPicPr>
        <p:blipFill>
          <a:blip r:embed="rId2" cstate="print"/>
          <a:srcRect/>
          <a:stretch>
            <a:fillRect/>
          </a:stretch>
        </p:blipFill>
        <p:spPr bwMode="auto">
          <a:xfrm>
            <a:off x="10462181" y="633739"/>
            <a:ext cx="1008062" cy="1003300"/>
          </a:xfrm>
          <a:prstGeom prst="rect">
            <a:avLst/>
          </a:prstGeom>
          <a:ln w="228600" cap="sq" cmpd="thickThin">
            <a:solidFill>
              <a:schemeClr val="accent1">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1458062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7915" y="266715"/>
            <a:ext cx="4683211" cy="677108"/>
          </a:xfrm>
          <a:prstGeom prst="rect">
            <a:avLst/>
          </a:prstGeom>
          <a:noFill/>
        </p:spPr>
        <p:txBody>
          <a:bodyPr wrap="square" rtlCol="0">
            <a:spAutoFit/>
          </a:bodyPr>
          <a:lstStyle/>
          <a:p>
            <a:r>
              <a:rPr lang="en-GB" sz="2000" b="1" dirty="0">
                <a:solidFill>
                  <a:srgbClr val="FF0000"/>
                </a:solidFill>
                <a:latin typeface="Comic Sans MS" panose="030F0702030302020204" pitchFamily="66" charset="0"/>
              </a:rPr>
              <a:t>Section 1- Internal Environment</a:t>
            </a:r>
          </a:p>
          <a:p>
            <a:endParaRPr lang="en-GB" dirty="0">
              <a:latin typeface="Comic Sans MS" panose="030F0702030302020204" pitchFamily="66" charset="0"/>
            </a:endParaRPr>
          </a:p>
        </p:txBody>
      </p:sp>
      <p:sp>
        <p:nvSpPr>
          <p:cNvPr id="5" name="TextBox 4"/>
          <p:cNvSpPr txBox="1"/>
          <p:nvPr/>
        </p:nvSpPr>
        <p:spPr>
          <a:xfrm>
            <a:off x="294627" y="910997"/>
            <a:ext cx="7852172" cy="2585323"/>
          </a:xfrm>
          <a:prstGeom prst="rect">
            <a:avLst/>
          </a:prstGeom>
          <a:noFill/>
        </p:spPr>
        <p:txBody>
          <a:bodyPr wrap="square" rtlCol="0">
            <a:spAutoFit/>
          </a:bodyPr>
          <a:lstStyle/>
          <a:p>
            <a:pPr marL="285750" indent="-285750" algn="just">
              <a:buFont typeface="Arial" panose="020B0604020202020204" pitchFamily="34" charset="0"/>
              <a:buChar char="•"/>
            </a:pPr>
            <a:r>
              <a:rPr lang="en-GB" dirty="0">
                <a:latin typeface="Comic Sans MS" panose="030F0702030302020204" pitchFamily="66" charset="0"/>
              </a:rPr>
              <a:t>Each class will be split into different and smaller groups of children (Group A and Group B).  This is to ensure that our children are able to maintain a safe 2m distance in classes.  </a:t>
            </a:r>
          </a:p>
          <a:p>
            <a:pPr marL="285750" indent="-285750" algn="just">
              <a:buFont typeface="Arial" panose="020B0604020202020204" pitchFamily="34" charset="0"/>
              <a:buChar char="•"/>
            </a:pPr>
            <a:r>
              <a:rPr lang="en-GB" dirty="0">
                <a:latin typeface="Comic Sans MS" panose="030F0702030302020204" pitchFamily="66" charset="0"/>
              </a:rPr>
              <a:t>We have taken every care to make sure that children are in groups with friends and that siblings are in on the same days. </a:t>
            </a:r>
          </a:p>
          <a:p>
            <a:pPr marL="285750" indent="-285750" algn="just">
              <a:buFont typeface="Arial" panose="020B0604020202020204" pitchFamily="34" charset="0"/>
              <a:buChar char="•"/>
            </a:pPr>
            <a:r>
              <a:rPr lang="en-GB" dirty="0">
                <a:latin typeface="Comic Sans MS" panose="030F0702030302020204" pitchFamily="66" charset="0"/>
              </a:rPr>
              <a:t>You will receive a letter on Monday 22</a:t>
            </a:r>
            <a:r>
              <a:rPr lang="en-GB" baseline="30000" dirty="0">
                <a:latin typeface="Comic Sans MS" panose="030F0702030302020204" pitchFamily="66" charset="0"/>
              </a:rPr>
              <a:t>nd</a:t>
            </a:r>
            <a:r>
              <a:rPr lang="en-GB" dirty="0">
                <a:latin typeface="Comic Sans MS" panose="030F0702030302020204" pitchFamily="66" charset="0"/>
              </a:rPr>
              <a:t> June which will include your child’s new class, new class teacher and what days your child is to attend (either Monday and Tuesday or Thursday and Friday).</a:t>
            </a:r>
          </a:p>
          <a:p>
            <a:endParaRPr lang="en-GB" dirty="0">
              <a:latin typeface="Comic Sans MS" panose="030F0702030302020204" pitchFamily="66" charset="0"/>
            </a:endParaRPr>
          </a:p>
        </p:txBody>
      </p:sp>
      <p:sp>
        <p:nvSpPr>
          <p:cNvPr id="11" name="Rectangle 10"/>
          <p:cNvSpPr/>
          <p:nvPr/>
        </p:nvSpPr>
        <p:spPr>
          <a:xfrm>
            <a:off x="1884889" y="3712525"/>
            <a:ext cx="10307111" cy="3139321"/>
          </a:xfrm>
          <a:prstGeom prst="rect">
            <a:avLst/>
          </a:prstGeom>
        </p:spPr>
        <p:txBody>
          <a:bodyPr wrap="square">
            <a:spAutoFit/>
          </a:bodyPr>
          <a:lstStyle/>
          <a:p>
            <a:pPr marL="285750" indent="-285750">
              <a:buFont typeface="Arial" panose="020B0604020202020204" pitchFamily="34" charset="0"/>
              <a:buChar char="•"/>
            </a:pPr>
            <a:r>
              <a:rPr lang="en-GB" dirty="0">
                <a:latin typeface="Comic Sans MS" panose="030F0702030302020204" pitchFamily="66" charset="0"/>
              </a:rPr>
              <a:t>On a Wednesday, no children will attend school, this will allow teachers to focus on planning and implementing home learning and for the school to be deep cleaned. </a:t>
            </a:r>
          </a:p>
          <a:p>
            <a:pPr marL="285750" indent="-285750">
              <a:buFont typeface="Arial" panose="020B0604020202020204" pitchFamily="34" charset="0"/>
              <a:buChar char="•"/>
            </a:pPr>
            <a:r>
              <a:rPr lang="en-GB" dirty="0">
                <a:latin typeface="Comic Sans MS" panose="030F0702030302020204" pitchFamily="66" charset="0"/>
              </a:rPr>
              <a:t>Day cleaners will support the cleaning of the school environment on a continual basis each day.  </a:t>
            </a:r>
          </a:p>
          <a:p>
            <a:pPr marL="285750" indent="-285750">
              <a:buFont typeface="Arial" panose="020B0604020202020204" pitchFamily="34" charset="0"/>
              <a:buChar char="•"/>
            </a:pPr>
            <a:r>
              <a:rPr lang="en-GB" dirty="0">
                <a:latin typeface="Comic Sans MS" panose="030F0702030302020204" pitchFamily="66" charset="0"/>
              </a:rPr>
              <a:t>A full Risk Assessment has been carried out and all staff are fully aware of Safety Guidance.</a:t>
            </a:r>
          </a:p>
          <a:p>
            <a:pPr marL="285750" indent="-285750">
              <a:buFont typeface="Arial" panose="020B0604020202020204" pitchFamily="34" charset="0"/>
              <a:buChar char="•"/>
            </a:pPr>
            <a:r>
              <a:rPr lang="en-GB" dirty="0">
                <a:latin typeface="Comic Sans MS" panose="030F0702030302020204" pitchFamily="66" charset="0"/>
              </a:rPr>
              <a:t>Resources within classes will be cleaned regularly and children will be encouraged and supported to keep their own ‘work space’ clean and tidy. </a:t>
            </a:r>
          </a:p>
          <a:p>
            <a:pPr marL="285750" indent="-285750">
              <a:buFont typeface="Arial" panose="020B0604020202020204" pitchFamily="34" charset="0"/>
              <a:buChar char="•"/>
            </a:pPr>
            <a:r>
              <a:rPr lang="en-GB" dirty="0">
                <a:latin typeface="Comic Sans MS" panose="030F0702030302020204" pitchFamily="66" charset="0"/>
              </a:rPr>
              <a:t>Each class will have a cleaning station with equipment that can be used by staff to support cleaning of resources, e.g. ICT equipment. </a:t>
            </a:r>
          </a:p>
          <a:p>
            <a:pPr marL="285750" indent="-285750">
              <a:buFont typeface="Arial" panose="020B0604020202020204" pitchFamily="34" charset="0"/>
              <a:buChar char="•"/>
            </a:pPr>
            <a:endParaRPr lang="en-GB" dirty="0">
              <a:latin typeface="Comic Sans MS" panose="030F0702030302020204" pitchFamily="66" charset="0"/>
            </a:endParaRPr>
          </a:p>
        </p:txBody>
      </p:sp>
      <p:pic>
        <p:nvPicPr>
          <p:cNvPr id="9218" name="Picture 2" descr="Safe in School | Diabetes UK">
            <a:extLst>
              <a:ext uri="{FF2B5EF4-FFF2-40B4-BE49-F238E27FC236}">
                <a16:creationId xmlns:a16="http://schemas.microsoft.com/office/drawing/2014/main" id="{AF1290C4-5BDB-4F2A-9A52-B6EECB9C84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627" y="4003813"/>
            <a:ext cx="1503504" cy="177413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 descr="aa_image1">
            <a:extLst>
              <a:ext uri="{FF2B5EF4-FFF2-40B4-BE49-F238E27FC236}">
                <a16:creationId xmlns:a16="http://schemas.microsoft.com/office/drawing/2014/main" id="{CA0BF636-A292-472E-8C9A-96A2E61EBC64}"/>
              </a:ext>
            </a:extLst>
          </p:cNvPr>
          <p:cNvPicPr>
            <a:picLocks noChangeAspect="1" noChangeArrowheads="1"/>
          </p:cNvPicPr>
          <p:nvPr/>
        </p:nvPicPr>
        <p:blipFill>
          <a:blip r:embed="rId3" cstate="print"/>
          <a:srcRect/>
          <a:stretch>
            <a:fillRect/>
          </a:stretch>
        </p:blipFill>
        <p:spPr bwMode="auto">
          <a:xfrm>
            <a:off x="10517320" y="513237"/>
            <a:ext cx="1008062" cy="1003300"/>
          </a:xfrm>
          <a:prstGeom prst="rect">
            <a:avLst/>
          </a:prstGeom>
          <a:ln w="228600" cap="sq" cmpd="thickThin">
            <a:solidFill>
              <a:schemeClr val="accent1">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453940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2990" y="486533"/>
            <a:ext cx="8057428" cy="3139321"/>
          </a:xfrm>
          <a:prstGeom prst="rect">
            <a:avLst/>
          </a:prstGeom>
          <a:noFill/>
        </p:spPr>
        <p:txBody>
          <a:bodyPr wrap="square" rtlCol="0">
            <a:spAutoFit/>
          </a:bodyPr>
          <a:lstStyle/>
          <a:p>
            <a:pPr algn="just"/>
            <a:r>
              <a:rPr lang="en-GB" dirty="0">
                <a:solidFill>
                  <a:srgbClr val="FF0000"/>
                </a:solidFill>
                <a:latin typeface="Comic Sans MS" panose="030F0702030302020204" pitchFamily="66" charset="0"/>
              </a:rPr>
              <a:t>Children will be seated within a group maintaining 2m physical distancing.  We have set out our classes in the most nurturing way possible to ensure that there can continue to be an element of social interaction which we believe is really important.  Children will not move between groups and will stay at their group ‘work station’ or ‘learning zone’.  </a:t>
            </a:r>
          </a:p>
          <a:p>
            <a:pPr algn="just"/>
            <a:endParaRPr lang="en-GB" dirty="0">
              <a:latin typeface="Comic Sans MS" panose="030F0702030302020204" pitchFamily="66" charset="0"/>
            </a:endParaRPr>
          </a:p>
          <a:p>
            <a:pPr algn="just"/>
            <a:r>
              <a:rPr lang="en-GB" dirty="0">
                <a:latin typeface="Comic Sans MS" panose="030F0702030302020204" pitchFamily="66" charset="0"/>
              </a:rPr>
              <a:t>In our P1 and P2 classes, children will work in small ‘bubbles’ at their own learning zone and will only share resources with children in this ‘bubble’.  The ‘bubble’ approach has been suggested and encouraged by the Scottish Government. It will allow the children to interact with small groups of friends. </a:t>
            </a:r>
          </a:p>
        </p:txBody>
      </p:sp>
      <p:sp>
        <p:nvSpPr>
          <p:cNvPr id="8" name="TextBox 7"/>
          <p:cNvSpPr txBox="1"/>
          <p:nvPr/>
        </p:nvSpPr>
        <p:spPr>
          <a:xfrm>
            <a:off x="582990" y="3625854"/>
            <a:ext cx="10164525" cy="3693319"/>
          </a:xfrm>
          <a:prstGeom prst="rect">
            <a:avLst/>
          </a:prstGeom>
          <a:noFill/>
        </p:spPr>
        <p:txBody>
          <a:bodyPr wrap="square" rtlCol="0">
            <a:spAutoFit/>
          </a:bodyPr>
          <a:lstStyle/>
          <a:p>
            <a:pPr algn="just"/>
            <a:r>
              <a:rPr lang="en-GB" dirty="0">
                <a:solidFill>
                  <a:srgbClr val="FF0000"/>
                </a:solidFill>
                <a:latin typeface="Comic Sans MS" panose="030F0702030302020204" pitchFamily="66" charset="0"/>
              </a:rPr>
              <a:t>For children with specific Additional Support Needs who have allocated ASNA support, this will continue to take place in a safe way.</a:t>
            </a:r>
          </a:p>
          <a:p>
            <a:pPr algn="just"/>
            <a:endParaRPr lang="en-GB" dirty="0">
              <a:latin typeface="Comic Sans MS" panose="030F0702030302020204" pitchFamily="66" charset="0"/>
            </a:endParaRPr>
          </a:p>
          <a:p>
            <a:pPr algn="just"/>
            <a:r>
              <a:rPr lang="en-GB" dirty="0">
                <a:latin typeface="Comic Sans MS" panose="030F0702030302020204" pitchFamily="66" charset="0"/>
              </a:rPr>
              <a:t>Children will be supported to move around the school in a safe way.  We will have many posters and visuals and teachers will remind children of our safety rules in a kind and encouraging way.</a:t>
            </a:r>
          </a:p>
          <a:p>
            <a:pPr algn="just"/>
            <a:endParaRPr lang="en-GB" dirty="0">
              <a:latin typeface="Comic Sans MS" panose="030F0702030302020204" pitchFamily="66" charset="0"/>
            </a:endParaRPr>
          </a:p>
          <a:p>
            <a:pPr algn="just"/>
            <a:r>
              <a:rPr lang="en-GB" dirty="0">
                <a:solidFill>
                  <a:srgbClr val="FF0000"/>
                </a:solidFill>
                <a:latin typeface="Comic Sans MS" panose="030F0702030302020204" pitchFamily="66" charset="0"/>
              </a:rPr>
              <a:t>Only two children at a time will use the toilets and we will have systems in place to support the safe use of toilets that we will explain to the children in August.  Classes will have specific toilets to use to minimise numbers of pupils using facilities.</a:t>
            </a:r>
          </a:p>
          <a:p>
            <a:endParaRPr lang="en-GB" dirty="0">
              <a:solidFill>
                <a:srgbClr val="FF0000"/>
              </a:solidFill>
              <a:latin typeface="Comic Sans MS" panose="030F0702030302020204" pitchFamily="66" charset="0"/>
            </a:endParaRPr>
          </a:p>
          <a:p>
            <a:endParaRPr lang="en-GB" dirty="0">
              <a:solidFill>
                <a:srgbClr val="FF0000"/>
              </a:solidFill>
              <a:latin typeface="Comic Sans MS" panose="030F0702030302020204" pitchFamily="66" charset="0"/>
            </a:endParaRPr>
          </a:p>
          <a:p>
            <a:endParaRPr lang="en-GB" dirty="0">
              <a:latin typeface="Comic Sans MS" panose="030F0702030302020204" pitchFamily="66" charset="0"/>
            </a:endParaRPr>
          </a:p>
        </p:txBody>
      </p:sp>
      <p:pic>
        <p:nvPicPr>
          <p:cNvPr id="1026" name="Picture 2" descr="Social Distance Floor Stickers / Graphics (2M DISTANCE) - Le Mark ...">
            <a:extLst>
              <a:ext uri="{FF2B5EF4-FFF2-40B4-BE49-F238E27FC236}">
                <a16:creationId xmlns:a16="http://schemas.microsoft.com/office/drawing/2014/main" id="{9D4B0D66-E974-4372-8A22-2B8CD20CAD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8448"/>
          <a:stretch/>
        </p:blipFill>
        <p:spPr bwMode="auto">
          <a:xfrm>
            <a:off x="9436557" y="486533"/>
            <a:ext cx="1873700" cy="1715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504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337" y="2384960"/>
            <a:ext cx="9382539" cy="707886"/>
          </a:xfrm>
          <a:prstGeom prst="rect">
            <a:avLst/>
          </a:prstGeom>
          <a:noFill/>
        </p:spPr>
        <p:txBody>
          <a:bodyPr wrap="square" rtlCol="0">
            <a:spAutoFit/>
          </a:bodyPr>
          <a:lstStyle/>
          <a:p>
            <a:r>
              <a:rPr lang="en-GB" sz="2000" dirty="0">
                <a:latin typeface="Comic Sans MS" panose="030F0702030302020204" pitchFamily="66" charset="0"/>
              </a:rPr>
              <a:t>Children will be asked to </a:t>
            </a:r>
            <a:r>
              <a:rPr lang="en-GB" sz="2000" b="1" dirty="0">
                <a:solidFill>
                  <a:srgbClr val="FF0000"/>
                </a:solidFill>
                <a:latin typeface="Comic Sans MS" panose="030F0702030302020204" pitchFamily="66" charset="0"/>
              </a:rPr>
              <a:t>wash their hands</a:t>
            </a:r>
            <a:r>
              <a:rPr lang="en-GB" sz="2000" dirty="0">
                <a:latin typeface="Comic Sans MS" panose="030F0702030302020204" pitchFamily="66" charset="0"/>
              </a:rPr>
              <a:t> with soap and water for 20 seconds at key times and throughout the day. </a:t>
            </a:r>
            <a:endParaRPr lang="en-GB" dirty="0">
              <a:latin typeface="Comic Sans MS" panose="030F0702030302020204" pitchFamily="66" charset="0"/>
            </a:endParaRPr>
          </a:p>
        </p:txBody>
      </p:sp>
      <p:sp>
        <p:nvSpPr>
          <p:cNvPr id="6" name="TextBox 5"/>
          <p:cNvSpPr txBox="1"/>
          <p:nvPr/>
        </p:nvSpPr>
        <p:spPr>
          <a:xfrm>
            <a:off x="3167743" y="411604"/>
            <a:ext cx="8679700" cy="1323439"/>
          </a:xfrm>
          <a:prstGeom prst="rect">
            <a:avLst/>
          </a:prstGeom>
          <a:noFill/>
        </p:spPr>
        <p:txBody>
          <a:bodyPr wrap="square" rtlCol="0">
            <a:spAutoFit/>
          </a:bodyPr>
          <a:lstStyle/>
          <a:p>
            <a:pPr algn="just"/>
            <a:r>
              <a:rPr lang="en-GB" sz="2000" dirty="0">
                <a:latin typeface="Comic Sans MS" panose="030F0702030302020204" pitchFamily="66" charset="0"/>
              </a:rPr>
              <a:t>We have cleared our classroom areas for of any unnecessary furniture or equipment to help with cleaning but we will ensure that our classes continue to be bright, welcoming and child friendly and that children’s work and achievements continue to be reflected in our wall displays.</a:t>
            </a:r>
          </a:p>
        </p:txBody>
      </p:sp>
      <p:pic>
        <p:nvPicPr>
          <p:cNvPr id="2050" name="Picture 2" descr="Best Classroom Clipart #25743 - Clipartion.com">
            <a:extLst>
              <a:ext uri="{FF2B5EF4-FFF2-40B4-BE49-F238E27FC236}">
                <a16:creationId xmlns:a16="http://schemas.microsoft.com/office/drawing/2014/main" id="{8625E5E6-0175-42A1-8D11-B07196F56CB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925" y="305880"/>
            <a:ext cx="2426683" cy="153488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7F639AB8-B4DB-44CE-BE93-42E445ABF8BA}"/>
              </a:ext>
            </a:extLst>
          </p:cNvPr>
          <p:cNvSpPr txBox="1"/>
          <p:nvPr/>
        </p:nvSpPr>
        <p:spPr>
          <a:xfrm>
            <a:off x="2067812" y="3499044"/>
            <a:ext cx="9947136" cy="1938992"/>
          </a:xfrm>
          <a:prstGeom prst="rect">
            <a:avLst/>
          </a:prstGeom>
          <a:noFill/>
        </p:spPr>
        <p:txBody>
          <a:bodyPr wrap="square" rtlCol="0">
            <a:spAutoFit/>
          </a:bodyPr>
          <a:lstStyle/>
          <a:p>
            <a:pPr algn="just"/>
            <a:r>
              <a:rPr lang="en-GB" sz="2000" dirty="0">
                <a:latin typeface="Comic Sans MS" panose="030F0702030302020204" pitchFamily="66" charset="0"/>
              </a:rPr>
              <a:t>All children  will have their own A3 plastic wallet which will contain all the necessary resources that they need, e.g. jotters &amp; stationery.  Children can bring their own </a:t>
            </a:r>
            <a:r>
              <a:rPr lang="en-GB" sz="2000" b="1" dirty="0">
                <a:solidFill>
                  <a:srgbClr val="FF0000"/>
                </a:solidFill>
                <a:latin typeface="Comic Sans MS" panose="030F0702030302020204" pitchFamily="66" charset="0"/>
              </a:rPr>
              <a:t>pencil cases </a:t>
            </a:r>
            <a:r>
              <a:rPr lang="en-GB" sz="2000" dirty="0">
                <a:latin typeface="Comic Sans MS" panose="030F0702030302020204" pitchFamily="66" charset="0"/>
              </a:rPr>
              <a:t>to school but must not share any resources with their friends.  Children can also bring in a filled </a:t>
            </a:r>
            <a:r>
              <a:rPr lang="en-GB" sz="2000" b="1" dirty="0">
                <a:solidFill>
                  <a:srgbClr val="FF0000"/>
                </a:solidFill>
                <a:latin typeface="Comic Sans MS" panose="030F0702030302020204" pitchFamily="66" charset="0"/>
              </a:rPr>
              <a:t>water bottle </a:t>
            </a:r>
            <a:r>
              <a:rPr lang="en-GB" sz="2000" dirty="0">
                <a:latin typeface="Comic Sans MS" panose="030F0702030302020204" pitchFamily="66" charset="0"/>
              </a:rPr>
              <a:t>as usual but this will not be able to be filled again so no gulping!!  Water bottles need to be taken home each day to be cleaned.</a:t>
            </a:r>
          </a:p>
        </p:txBody>
      </p:sp>
      <p:sp>
        <p:nvSpPr>
          <p:cNvPr id="7" name="TextBox 6">
            <a:extLst>
              <a:ext uri="{FF2B5EF4-FFF2-40B4-BE49-F238E27FC236}">
                <a16:creationId xmlns:a16="http://schemas.microsoft.com/office/drawing/2014/main" id="{FF2FD3BA-14FA-45C5-BA39-2EED30706F77}"/>
              </a:ext>
            </a:extLst>
          </p:cNvPr>
          <p:cNvSpPr txBox="1"/>
          <p:nvPr/>
        </p:nvSpPr>
        <p:spPr>
          <a:xfrm>
            <a:off x="318051" y="5725283"/>
            <a:ext cx="10670759" cy="707886"/>
          </a:xfrm>
          <a:prstGeom prst="rect">
            <a:avLst/>
          </a:prstGeom>
          <a:noFill/>
        </p:spPr>
        <p:txBody>
          <a:bodyPr wrap="square" rtlCol="0">
            <a:spAutoFit/>
          </a:bodyPr>
          <a:lstStyle/>
          <a:p>
            <a:r>
              <a:rPr lang="en-GB" sz="2000" dirty="0">
                <a:latin typeface="Comic Sans MS" panose="030F0702030302020204" pitchFamily="66" charset="0"/>
              </a:rPr>
              <a:t>Children will not use the cloakroom areas but will bring </a:t>
            </a:r>
            <a:r>
              <a:rPr lang="en-GB" sz="2000" b="1" dirty="0">
                <a:solidFill>
                  <a:srgbClr val="FF0000"/>
                </a:solidFill>
                <a:latin typeface="Comic Sans MS" panose="030F0702030302020204" pitchFamily="66" charset="0"/>
              </a:rPr>
              <a:t>school bags </a:t>
            </a:r>
            <a:r>
              <a:rPr lang="en-GB" sz="2000" dirty="0">
                <a:latin typeface="Comic Sans MS" panose="030F0702030302020204" pitchFamily="66" charset="0"/>
              </a:rPr>
              <a:t>and jackets into class where they will be kept at their own work area.</a:t>
            </a:r>
          </a:p>
        </p:txBody>
      </p:sp>
      <p:pic>
        <p:nvPicPr>
          <p:cNvPr id="2052" name="Picture 4" descr="Hand hygiene- Hand washing for children and babies">
            <a:extLst>
              <a:ext uri="{FF2B5EF4-FFF2-40B4-BE49-F238E27FC236}">
                <a16:creationId xmlns:a16="http://schemas.microsoft.com/office/drawing/2014/main" id="{560769E8-5D27-4312-9E02-B2FFDBF80D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57423" y="1840766"/>
            <a:ext cx="3057525" cy="14954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Space Age Kids Water Bottle | Rex London (dotcomgiftshop)">
            <a:extLst>
              <a:ext uri="{FF2B5EF4-FFF2-40B4-BE49-F238E27FC236}">
                <a16:creationId xmlns:a16="http://schemas.microsoft.com/office/drawing/2014/main" id="{E8E4358C-ECE6-4404-997D-20B1561E108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052" y="3506024"/>
            <a:ext cx="1890760" cy="189076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Red - Backpack - School Bags">
            <a:extLst>
              <a:ext uri="{FF2B5EF4-FFF2-40B4-BE49-F238E27FC236}">
                <a16:creationId xmlns:a16="http://schemas.microsoft.com/office/drawing/2014/main" id="{DB945507-E1EA-4BAE-AD8E-ECCD300147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376978" y="5212298"/>
            <a:ext cx="1637970" cy="1637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6000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D5CD97-98E0-4C8E-A293-6EACC2E5B0C6}"/>
              </a:ext>
            </a:extLst>
          </p:cNvPr>
          <p:cNvSpPr>
            <a:spLocks noGrp="1"/>
          </p:cNvSpPr>
          <p:nvPr>
            <p:ph type="title"/>
          </p:nvPr>
        </p:nvSpPr>
        <p:spPr>
          <a:xfrm>
            <a:off x="838200" y="365126"/>
            <a:ext cx="10515600" cy="647660"/>
          </a:xfrm>
        </p:spPr>
        <p:txBody>
          <a:bodyPr>
            <a:normAutofit fontScale="90000"/>
          </a:bodyPr>
          <a:lstStyle/>
          <a:p>
            <a:r>
              <a:rPr lang="en-GB" b="1" u="sng" dirty="0">
                <a:solidFill>
                  <a:srgbClr val="FF0000"/>
                </a:solidFill>
                <a:latin typeface="Comic Sans MS" panose="030F0702030302020204" pitchFamily="66" charset="0"/>
              </a:rPr>
              <a:t>School Uniform </a:t>
            </a:r>
          </a:p>
        </p:txBody>
      </p:sp>
      <p:sp>
        <p:nvSpPr>
          <p:cNvPr id="4" name="TextBox 3">
            <a:extLst>
              <a:ext uri="{FF2B5EF4-FFF2-40B4-BE49-F238E27FC236}">
                <a16:creationId xmlns:a16="http://schemas.microsoft.com/office/drawing/2014/main" id="{053900E2-4C7C-4991-875F-8DBE497B0446}"/>
              </a:ext>
            </a:extLst>
          </p:cNvPr>
          <p:cNvSpPr txBox="1"/>
          <p:nvPr/>
        </p:nvSpPr>
        <p:spPr>
          <a:xfrm>
            <a:off x="423580" y="1305342"/>
            <a:ext cx="10655237" cy="3734612"/>
          </a:xfrm>
          <a:prstGeom prst="rect">
            <a:avLst/>
          </a:prstGeom>
          <a:noFill/>
        </p:spPr>
        <p:txBody>
          <a:bodyPr wrap="square" rtlCol="0">
            <a:spAutoFit/>
          </a:bodyPr>
          <a:lstStyle/>
          <a:p>
            <a:pPr algn="just">
              <a:lnSpc>
                <a:spcPct val="150000"/>
              </a:lnSpc>
            </a:pPr>
            <a:r>
              <a:rPr lang="en-GB" sz="2000" dirty="0">
                <a:latin typeface="Comic Sans MS" panose="030F0702030302020204" pitchFamily="66" charset="0"/>
              </a:rPr>
              <a:t>    </a:t>
            </a:r>
            <a:r>
              <a:rPr lang="en-GB" sz="2000" b="1" dirty="0">
                <a:latin typeface="Comic Sans MS" panose="030F0702030302020204" pitchFamily="66" charset="0"/>
              </a:rPr>
              <a:t>We have suggested a ‘relaxed’ uniform for ease: </a:t>
            </a:r>
          </a:p>
          <a:p>
            <a:pPr marL="285750" indent="-285750" algn="just">
              <a:lnSpc>
                <a:spcPct val="150000"/>
              </a:lnSpc>
              <a:buFont typeface="Arial" panose="020B0604020202020204" pitchFamily="34" charset="0"/>
              <a:buChar char="•"/>
            </a:pPr>
            <a:r>
              <a:rPr lang="en-GB" sz="2000" dirty="0">
                <a:latin typeface="Comic Sans MS" panose="030F0702030302020204" pitchFamily="66" charset="0"/>
              </a:rPr>
              <a:t>Children can wear a school polo shirt and/or sweatshirt (with or without the school logo) and jogging bottoms, leggings or other comfortable clothing.  This would allow us to have a sense of ‘uniform’ but would also help children to be comfortable for the range of learning they will be taking part in, including PE. </a:t>
            </a:r>
          </a:p>
          <a:p>
            <a:pPr marL="285750" indent="-285750" algn="just">
              <a:lnSpc>
                <a:spcPct val="150000"/>
              </a:lnSpc>
              <a:buFont typeface="Arial" panose="020B0604020202020204" pitchFamily="34" charset="0"/>
              <a:buChar char="•"/>
            </a:pPr>
            <a:r>
              <a:rPr lang="en-GB" sz="2000" dirty="0">
                <a:latin typeface="Comic Sans MS" panose="030F0702030302020204" pitchFamily="66" charset="0"/>
              </a:rPr>
              <a:t>Please remember to provide outdoor jackets and shoes/wellies </a:t>
            </a:r>
          </a:p>
          <a:p>
            <a:pPr algn="just">
              <a:lnSpc>
                <a:spcPct val="150000"/>
              </a:lnSpc>
            </a:pPr>
            <a:r>
              <a:rPr lang="en-GB" sz="2000" dirty="0">
                <a:latin typeface="Comic Sans MS" panose="030F0702030302020204" pitchFamily="66" charset="0"/>
              </a:rPr>
              <a:t>    as appropriate for Outdoor Learning.</a:t>
            </a:r>
          </a:p>
          <a:p>
            <a:pPr marL="342900" indent="-342900" algn="just">
              <a:lnSpc>
                <a:spcPct val="150000"/>
              </a:lnSpc>
              <a:buFont typeface="Arial" panose="020B0604020202020204" pitchFamily="34" charset="0"/>
              <a:buChar char="•"/>
            </a:pPr>
            <a:r>
              <a:rPr lang="en-GB" sz="2000" dirty="0">
                <a:latin typeface="Comic Sans MS" panose="030F0702030302020204" pitchFamily="66" charset="0"/>
              </a:rPr>
              <a:t>When we resort back to school uniform this will still be part of your child’s PE kit.</a:t>
            </a:r>
          </a:p>
        </p:txBody>
      </p:sp>
      <p:pic>
        <p:nvPicPr>
          <p:cNvPr id="3074" name="Picture 2" descr="Outdoor learning is good for pupils and teachers - Swansea University">
            <a:extLst>
              <a:ext uri="{FF2B5EF4-FFF2-40B4-BE49-F238E27FC236}">
                <a16:creationId xmlns:a16="http://schemas.microsoft.com/office/drawing/2014/main" id="{64A05525-5D49-40DC-B25C-F5DBBCFF12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3102" y="-33040"/>
            <a:ext cx="3769918" cy="20015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0725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94033" y="514677"/>
            <a:ext cx="10211289" cy="5262979"/>
          </a:xfrm>
          <a:prstGeom prst="rect">
            <a:avLst/>
          </a:prstGeom>
          <a:noFill/>
        </p:spPr>
        <p:txBody>
          <a:bodyPr wrap="square" rtlCol="0">
            <a:spAutoFit/>
          </a:bodyPr>
          <a:lstStyle/>
          <a:p>
            <a:r>
              <a:rPr lang="en-GB" sz="2400" b="1" dirty="0">
                <a:latin typeface="Comic Sans MS" panose="030F0702030302020204" pitchFamily="66" charset="0"/>
              </a:rPr>
              <a:t>Children who receive free school meals will continue to do so.  Please see links below for Free School Meals &amp; Clothing Grants.  </a:t>
            </a:r>
            <a:r>
              <a:rPr lang="en-GB" sz="2400" dirty="0">
                <a:solidFill>
                  <a:schemeClr val="bg1"/>
                </a:solidFill>
                <a:latin typeface="Comic Sans MS" panose="030F0702030302020204" pitchFamily="66" charset="0"/>
              </a:rPr>
              <a:t>Please note that new links will be sent to parents for session 20/21 and we will get these to you as soon as possible. </a:t>
            </a:r>
          </a:p>
          <a:p>
            <a:endParaRPr lang="en-GB" sz="2400" dirty="0">
              <a:latin typeface="Comic Sans MS" panose="030F0702030302020204" pitchFamily="66" charset="0"/>
            </a:endParaRPr>
          </a:p>
          <a:p>
            <a:r>
              <a:rPr lang="en-GB" sz="2400" dirty="0">
                <a:latin typeface="Comic Sans MS" panose="030F0702030302020204" pitchFamily="66" charset="0"/>
              </a:rPr>
              <a:t>Online application for free school meals:  </a:t>
            </a:r>
            <a:r>
              <a:rPr lang="en-GB" sz="2400" dirty="0">
                <a:latin typeface="Comic Sans MS" panose="030F0702030302020204" pitchFamily="66" charset="0"/>
                <a:hlinkClick r:id="rId2"/>
              </a:rPr>
              <a:t>http://www.renfrewshire.gov.uk/Freeschoolmealsandclothinggrants</a:t>
            </a:r>
            <a:r>
              <a:rPr lang="en-GB" sz="2400" dirty="0">
                <a:latin typeface="Comic Sans MS" panose="030F0702030302020204" pitchFamily="66" charset="0"/>
              </a:rPr>
              <a:t> (Visit the page and then click on ‘Apply for Free School Meals’ under Related Links on the right hand side of the page)</a:t>
            </a:r>
          </a:p>
          <a:p>
            <a:r>
              <a:rPr lang="en-GB" sz="2400" dirty="0">
                <a:latin typeface="Comic Sans MS" panose="030F0702030302020204" pitchFamily="66" charset="0"/>
              </a:rPr>
              <a:t> </a:t>
            </a:r>
          </a:p>
          <a:p>
            <a:r>
              <a:rPr lang="en-GB" sz="2400" dirty="0">
                <a:latin typeface="Comic Sans MS" panose="030F0702030302020204" pitchFamily="66" charset="0"/>
              </a:rPr>
              <a:t>Online application for clothing grants:  this should reopen on 1 June 2020 or shortly thereafter and information is on the same page as for meals.  </a:t>
            </a:r>
            <a:r>
              <a:rPr lang="en-GB" sz="2400" dirty="0">
                <a:latin typeface="Comic Sans MS" panose="030F0702030302020204" pitchFamily="66" charset="0"/>
                <a:hlinkClick r:id="rId2"/>
              </a:rPr>
              <a:t>http://www.renfrewshire.gov.uk/Freeschoolmealsandclothinggrants</a:t>
            </a:r>
            <a:endParaRPr lang="en-GB" sz="2400" dirty="0">
              <a:latin typeface="Comic Sans MS" panose="030F0702030302020204" pitchFamily="66" charset="0"/>
            </a:endParaRPr>
          </a:p>
        </p:txBody>
      </p:sp>
    </p:spTree>
    <p:extLst>
      <p:ext uri="{BB962C8B-B14F-4D97-AF65-F5344CB8AC3E}">
        <p14:creationId xmlns:p14="http://schemas.microsoft.com/office/powerpoint/2010/main" val="294842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8886" y="135713"/>
            <a:ext cx="8016448" cy="707886"/>
          </a:xfrm>
          <a:prstGeom prst="rect">
            <a:avLst/>
          </a:prstGeom>
          <a:noFill/>
        </p:spPr>
        <p:txBody>
          <a:bodyPr wrap="square" rtlCol="0">
            <a:spAutoFit/>
          </a:bodyPr>
          <a:lstStyle/>
          <a:p>
            <a:r>
              <a:rPr lang="en-GB" sz="2000" b="1" dirty="0">
                <a:solidFill>
                  <a:srgbClr val="FF0000"/>
                </a:solidFill>
                <a:latin typeface="Comic Sans MS" panose="030F0702030302020204" pitchFamily="66" charset="0"/>
              </a:rPr>
              <a:t>Section 2- External Environment –</a:t>
            </a:r>
          </a:p>
          <a:p>
            <a:r>
              <a:rPr lang="en-GB" sz="2000" b="1" dirty="0">
                <a:solidFill>
                  <a:srgbClr val="FF0000"/>
                </a:solidFill>
                <a:latin typeface="Comic Sans MS" panose="030F0702030302020204" pitchFamily="66" charset="0"/>
              </a:rPr>
              <a:t> Our playground – intervals, lunches &amp; Outdoor Learning </a:t>
            </a:r>
          </a:p>
        </p:txBody>
      </p:sp>
      <p:sp>
        <p:nvSpPr>
          <p:cNvPr id="5" name="TextBox 4"/>
          <p:cNvSpPr txBox="1"/>
          <p:nvPr/>
        </p:nvSpPr>
        <p:spPr>
          <a:xfrm>
            <a:off x="163286" y="1012666"/>
            <a:ext cx="8331172" cy="2585323"/>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omic Sans MS" panose="030F0702030302020204" pitchFamily="66" charset="0"/>
              </a:rPr>
              <a:t>Playtimes and lunchtimes will be staggered to ensure that we minimise numbers of children sharing the outdoor space.  Children and adults will wash hands thoroughly before and after using the playground and all playtimes will be supervised by teaching and/or support staff at different times through the day.  </a:t>
            </a:r>
          </a:p>
          <a:p>
            <a:pPr marL="285750" indent="-285750">
              <a:buFont typeface="Arial" panose="020B0604020202020204" pitchFamily="34" charset="0"/>
              <a:buChar char="•"/>
            </a:pPr>
            <a:r>
              <a:rPr lang="en-GB" dirty="0">
                <a:latin typeface="Comic Sans MS" panose="030F0702030302020204" pitchFamily="66" charset="0"/>
              </a:rPr>
              <a:t>Children will eat their lunches in the classroom, supervised by staff and will then get out to play.</a:t>
            </a:r>
          </a:p>
          <a:p>
            <a:pPr marL="285750" indent="-285750">
              <a:buFont typeface="Arial" panose="020B0604020202020204" pitchFamily="34" charset="0"/>
              <a:buChar char="•"/>
            </a:pPr>
            <a:r>
              <a:rPr lang="en-GB" dirty="0">
                <a:latin typeface="Comic Sans MS" panose="030F0702030302020204" pitchFamily="66" charset="0"/>
              </a:rPr>
              <a:t>Lunches provided by the school kitchen will be a </a:t>
            </a:r>
            <a:r>
              <a:rPr lang="en-GB" dirty="0" err="1">
                <a:latin typeface="Comic Sans MS" panose="030F0702030302020204" pitchFamily="66" charset="0"/>
              </a:rPr>
              <a:t>Grab’n</a:t>
            </a:r>
            <a:r>
              <a:rPr lang="en-GB" dirty="0">
                <a:latin typeface="Comic Sans MS" panose="030F0702030302020204" pitchFamily="66" charset="0"/>
              </a:rPr>
              <a:t>’ Go option.</a:t>
            </a:r>
          </a:p>
          <a:p>
            <a:endParaRPr lang="en-GB" dirty="0">
              <a:latin typeface="Comic Sans MS" panose="030F0702030302020204" pitchFamily="66" charset="0"/>
            </a:endParaRPr>
          </a:p>
        </p:txBody>
      </p:sp>
      <p:sp>
        <p:nvSpPr>
          <p:cNvPr id="7" name="TextBox 6">
            <a:extLst>
              <a:ext uri="{FF2B5EF4-FFF2-40B4-BE49-F238E27FC236}">
                <a16:creationId xmlns:a16="http://schemas.microsoft.com/office/drawing/2014/main" id="{A3D772B9-F43B-479F-B57A-8336CDD11757}"/>
              </a:ext>
            </a:extLst>
          </p:cNvPr>
          <p:cNvSpPr txBox="1"/>
          <p:nvPr/>
        </p:nvSpPr>
        <p:spPr>
          <a:xfrm>
            <a:off x="3697542" y="3718679"/>
            <a:ext cx="8331172" cy="3139321"/>
          </a:xfrm>
          <a:prstGeom prst="rect">
            <a:avLst/>
          </a:prstGeom>
          <a:noFill/>
        </p:spPr>
        <p:txBody>
          <a:bodyPr wrap="square" rtlCol="0">
            <a:spAutoFit/>
          </a:bodyPr>
          <a:lstStyle/>
          <a:p>
            <a:pPr marL="285750" indent="-285750">
              <a:buFont typeface="Arial" panose="020B0604020202020204" pitchFamily="34" charset="0"/>
              <a:buChar char="•"/>
            </a:pPr>
            <a:r>
              <a:rPr lang="en-GB" dirty="0">
                <a:latin typeface="Comic Sans MS" panose="030F0702030302020204" pitchFamily="66" charset="0"/>
              </a:rPr>
              <a:t>The playground will be split into different areas/zones.  Each group will have their own area of the playground and will have resources to use for their zone.  Play resources will be organised per group to minimise sharing. </a:t>
            </a:r>
          </a:p>
          <a:p>
            <a:pPr marL="285750" indent="-285750">
              <a:buFont typeface="Arial" panose="020B0604020202020204" pitchFamily="34" charset="0"/>
              <a:buChar char="•"/>
            </a:pPr>
            <a:r>
              <a:rPr lang="en-GB" dirty="0">
                <a:latin typeface="Comic Sans MS" panose="030F0702030302020204" pitchFamily="66" charset="0"/>
              </a:rPr>
              <a:t>Playground games which promote teamwork and social interaction whilst keeping a safe distance will be facilitated by staff. </a:t>
            </a:r>
          </a:p>
          <a:p>
            <a:endParaRPr lang="en-GB" dirty="0">
              <a:latin typeface="Comic Sans MS" panose="030F0702030302020204" pitchFamily="66" charset="0"/>
            </a:endParaRPr>
          </a:p>
          <a:p>
            <a:pPr marL="285750" indent="-285750">
              <a:buFont typeface="Arial" panose="020B0604020202020204" pitchFamily="34" charset="0"/>
              <a:buChar char="•"/>
            </a:pPr>
            <a:r>
              <a:rPr lang="en-GB" dirty="0">
                <a:latin typeface="Comic Sans MS" panose="030F0702030302020204" pitchFamily="66" charset="0"/>
              </a:rPr>
              <a:t>All classes will be given staggered Outdoor Learning times where teachers can lead a range of outdoor learning activities to promote literacy, numeracy and Health &amp; Wellbeing.</a:t>
            </a:r>
          </a:p>
          <a:p>
            <a:endParaRPr lang="en-GB" dirty="0">
              <a:latin typeface="Comic Sans MS" panose="030F0702030302020204" pitchFamily="66" charset="0"/>
            </a:endParaRPr>
          </a:p>
        </p:txBody>
      </p:sp>
      <p:pic>
        <p:nvPicPr>
          <p:cNvPr id="4098" name="Picture 2" descr="Difference between playgrounds and natural play spaces for school ...">
            <a:extLst>
              <a:ext uri="{FF2B5EF4-FFF2-40B4-BE49-F238E27FC236}">
                <a16:creationId xmlns:a16="http://schemas.microsoft.com/office/drawing/2014/main" id="{1985E331-BAAF-4421-B75B-DF946F5E53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887" y="3780170"/>
            <a:ext cx="2835184" cy="276104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Packed Lunches - Woodchurch Primary School">
            <a:extLst>
              <a:ext uri="{FF2B5EF4-FFF2-40B4-BE49-F238E27FC236}">
                <a16:creationId xmlns:a16="http://schemas.microsoft.com/office/drawing/2014/main" id="{522973B0-CE47-425A-A008-858E32F2CB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30835" y="1773755"/>
            <a:ext cx="3461502" cy="19449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8" name="Picture 1" descr="aa_image1">
            <a:extLst>
              <a:ext uri="{FF2B5EF4-FFF2-40B4-BE49-F238E27FC236}">
                <a16:creationId xmlns:a16="http://schemas.microsoft.com/office/drawing/2014/main" id="{9A0321DF-9935-40AB-B1F6-57977248F347}"/>
              </a:ext>
            </a:extLst>
          </p:cNvPr>
          <p:cNvPicPr>
            <a:picLocks noChangeAspect="1" noChangeArrowheads="1"/>
          </p:cNvPicPr>
          <p:nvPr/>
        </p:nvPicPr>
        <p:blipFill>
          <a:blip r:embed="rId4" cstate="print"/>
          <a:srcRect/>
          <a:stretch>
            <a:fillRect/>
          </a:stretch>
        </p:blipFill>
        <p:spPr bwMode="auto">
          <a:xfrm>
            <a:off x="10664277" y="403068"/>
            <a:ext cx="1008062" cy="1003300"/>
          </a:xfrm>
          <a:prstGeom prst="rect">
            <a:avLst/>
          </a:prstGeom>
          <a:ln w="228600" cap="sq" cmpd="thickThin">
            <a:solidFill>
              <a:schemeClr val="accent1">
                <a:lumMod val="75000"/>
              </a:schemeClr>
            </a:solidFill>
            <a:prstDash val="solid"/>
            <a:miter lim="800000"/>
          </a:ln>
          <a:effectLst>
            <a:innerShdw blurRad="76200">
              <a:srgbClr val="000000"/>
            </a:innerShdw>
          </a:effectLst>
        </p:spPr>
      </p:pic>
    </p:spTree>
    <p:extLst>
      <p:ext uri="{BB962C8B-B14F-4D97-AF65-F5344CB8AC3E}">
        <p14:creationId xmlns:p14="http://schemas.microsoft.com/office/powerpoint/2010/main" val="20052909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2389</Words>
  <Application>Microsoft Office PowerPoint</Application>
  <PresentationFormat>Widescreen</PresentationFormat>
  <Paragraphs>131</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Comic Sans MS</vt:lpstr>
      <vt:lpstr>Office Theme</vt:lpstr>
      <vt:lpstr>Returning to school - August 2020   A guide for parents/carers  </vt:lpstr>
      <vt:lpstr>PowerPoint Presentation</vt:lpstr>
      <vt:lpstr>PowerPoint Presentation</vt:lpstr>
      <vt:lpstr>PowerPoint Presentation</vt:lpstr>
      <vt:lpstr>PowerPoint Presentation</vt:lpstr>
      <vt:lpstr>PowerPoint Presentation</vt:lpstr>
      <vt:lpstr>School Uniform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Returning to school - August 2020  A guide for parents</dc:title>
  <dc:creator>Gerry Carlton</dc:creator>
  <cp:lastModifiedBy>emma henry</cp:lastModifiedBy>
  <cp:revision>17</cp:revision>
  <cp:lastPrinted>2020-06-17T08:48:35Z</cp:lastPrinted>
  <dcterms:created xsi:type="dcterms:W3CDTF">2020-06-16T20:08:05Z</dcterms:created>
  <dcterms:modified xsi:type="dcterms:W3CDTF">2020-06-17T09:01:05Z</dcterms:modified>
</cp:coreProperties>
</file>