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121" d="100"/>
          <a:sy n="121" d="100"/>
        </p:scale>
        <p:origin x="1904"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1B16492-A521-AC40-82EB-2CCD6E0AD138}" type="datetimeFigureOut">
              <a:rPr lang="en-US" smtClean="0"/>
              <a:t>3/26/20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8E6B2D-C475-4C4E-A109-75E426F17331}"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1B16492-A521-AC40-82EB-2CCD6E0AD138}" type="datetimeFigureOut">
              <a:rPr lang="en-US" smtClean="0"/>
              <a:t>3/26/20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8E6B2D-C475-4C4E-A109-75E426F17331}"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1B16492-A521-AC40-82EB-2CCD6E0AD138}" type="datetimeFigureOut">
              <a:rPr lang="en-US" smtClean="0"/>
              <a:t>3/26/20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8E6B2D-C475-4C4E-A109-75E426F17331}"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1B16492-A521-AC40-82EB-2CCD6E0AD138}" type="datetimeFigureOut">
              <a:rPr lang="en-US" smtClean="0"/>
              <a:t>3/26/20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8E6B2D-C475-4C4E-A109-75E426F17331}"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1B16492-A521-AC40-82EB-2CCD6E0AD138}" type="datetimeFigureOut">
              <a:rPr lang="en-US" smtClean="0"/>
              <a:t>3/26/20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8E6B2D-C475-4C4E-A109-75E426F17331}"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1B16492-A521-AC40-82EB-2CCD6E0AD138}" type="datetimeFigureOut">
              <a:rPr lang="en-US" smtClean="0"/>
              <a:t>3/26/20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8E6B2D-C475-4C4E-A109-75E426F17331}"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1B16492-A521-AC40-82EB-2CCD6E0AD138}" type="datetimeFigureOut">
              <a:rPr lang="en-US" smtClean="0"/>
              <a:t>3/26/20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8E6B2D-C475-4C4E-A109-75E426F17331}"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1B16492-A521-AC40-82EB-2CCD6E0AD138}" type="datetimeFigureOut">
              <a:rPr lang="en-US" smtClean="0"/>
              <a:t>3/26/20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8E6B2D-C475-4C4E-A109-75E426F17331}"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B16492-A521-AC40-82EB-2CCD6E0AD138}" type="datetimeFigureOut">
              <a:rPr lang="en-US" smtClean="0"/>
              <a:t>3/26/20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8E6B2D-C475-4C4E-A109-75E426F17331}"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1B16492-A521-AC40-82EB-2CCD6E0AD138}" type="datetimeFigureOut">
              <a:rPr lang="en-US" smtClean="0"/>
              <a:t>3/26/20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8E6B2D-C475-4C4E-A109-75E426F17331}"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1B16492-A521-AC40-82EB-2CCD6E0AD138}" type="datetimeFigureOut">
              <a:rPr lang="en-US" smtClean="0"/>
              <a:t>3/26/20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8E6B2D-C475-4C4E-A109-75E426F17331}"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B16492-A521-AC40-82EB-2CCD6E0AD138}" type="datetimeFigureOut">
              <a:rPr lang="en-US" smtClean="0"/>
              <a:t>3/26/20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8E6B2D-C475-4C4E-A109-75E426F17331}"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3721" y="674691"/>
            <a:ext cx="7941335" cy="4752325"/>
          </a:xfrm>
        </p:spPr>
        <p:txBody>
          <a:bodyPr>
            <a:normAutofit/>
          </a:bodyPr>
          <a:lstStyle/>
          <a:p>
            <a:r>
              <a:rPr lang="en-US" sz="7200" dirty="0"/>
              <a:t>The Solar System &amp; Planets</a:t>
            </a:r>
          </a:p>
        </p:txBody>
      </p:sp>
    </p:spTree>
    <p:extLst>
      <p:ext uri="{BB962C8B-B14F-4D97-AF65-F5344CB8AC3E}">
        <p14:creationId xmlns:p14="http://schemas.microsoft.com/office/powerpoint/2010/main" val="3509525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Neptune</a:t>
            </a:r>
          </a:p>
        </p:txBody>
      </p:sp>
      <p:pic>
        <p:nvPicPr>
          <p:cNvPr id="4" name="Content Placeholder 3" descr="240px-Neptune.jpg"/>
          <p:cNvPicPr>
            <a:picLocks noGrp="1" noChangeAspect="1"/>
          </p:cNvPicPr>
          <p:nvPr>
            <p:ph idx="1"/>
          </p:nvPr>
        </p:nvPicPr>
        <p:blipFill>
          <a:blip r:embed="rId2">
            <a:extLst>
              <a:ext uri="{28A0092B-C50C-407E-A947-70E740481C1C}">
                <a14:useLocalDpi xmlns:a14="http://schemas.microsoft.com/office/drawing/2010/main" val="0"/>
              </a:ext>
            </a:extLst>
          </a:blip>
          <a:srcRect l="-39400" r="-39400"/>
          <a:stretch>
            <a:fillRect/>
          </a:stretch>
        </p:blipFill>
        <p:spPr>
          <a:xfrm>
            <a:off x="137310" y="1977743"/>
            <a:ext cx="3044210" cy="2193763"/>
          </a:xfrm>
        </p:spPr>
      </p:pic>
      <p:sp>
        <p:nvSpPr>
          <p:cNvPr id="9" name="TextBox 8"/>
          <p:cNvSpPr txBox="1"/>
          <p:nvPr/>
        </p:nvSpPr>
        <p:spPr>
          <a:xfrm>
            <a:off x="3375807" y="1598449"/>
            <a:ext cx="5646548" cy="3170099"/>
          </a:xfrm>
          <a:prstGeom prst="rect">
            <a:avLst/>
          </a:prstGeom>
          <a:noFill/>
        </p:spPr>
        <p:txBody>
          <a:bodyPr wrap="square" rtlCol="0">
            <a:spAutoFit/>
          </a:bodyPr>
          <a:lstStyle/>
          <a:p>
            <a:pPr algn="ctr"/>
            <a:r>
              <a:rPr lang="en-US" sz="2000" b="1" dirty="0">
                <a:latin typeface="Arial"/>
                <a:cs typeface="Arial"/>
              </a:rPr>
              <a:t>Key Facts</a:t>
            </a:r>
          </a:p>
          <a:p>
            <a:endParaRPr lang="en-US" dirty="0">
              <a:latin typeface="Arial"/>
              <a:cs typeface="Arial"/>
            </a:endParaRPr>
          </a:p>
          <a:p>
            <a:r>
              <a:rPr lang="en-US" dirty="0">
                <a:latin typeface="Arial"/>
                <a:cs typeface="Arial"/>
              </a:rPr>
              <a:t>Size/Diameter: 29000 miles</a:t>
            </a:r>
          </a:p>
          <a:p>
            <a:endParaRPr lang="en-US" dirty="0">
              <a:latin typeface="Arial"/>
              <a:cs typeface="Arial"/>
            </a:endParaRPr>
          </a:p>
          <a:p>
            <a:r>
              <a:rPr lang="en-US" dirty="0">
                <a:latin typeface="Arial"/>
                <a:cs typeface="Arial"/>
              </a:rPr>
              <a:t>Orbit:</a:t>
            </a:r>
            <a:r>
              <a:rPr lang="en-US" dirty="0"/>
              <a:t> </a:t>
            </a:r>
            <a:r>
              <a:rPr lang="en-US" dirty="0">
                <a:latin typeface="Arial"/>
                <a:cs typeface="Arial"/>
              </a:rPr>
              <a:t>165 years</a:t>
            </a:r>
          </a:p>
          <a:p>
            <a:endParaRPr lang="en-US" dirty="0">
              <a:latin typeface="Arial"/>
              <a:cs typeface="Arial"/>
            </a:endParaRPr>
          </a:p>
          <a:p>
            <a:r>
              <a:rPr lang="en-US" dirty="0">
                <a:latin typeface="Arial"/>
                <a:cs typeface="Arial"/>
              </a:rPr>
              <a:t>Distance from Sun: 2793</a:t>
            </a:r>
            <a:r>
              <a:rPr lang="en-US" dirty="0"/>
              <a:t> million miles</a:t>
            </a:r>
            <a:r>
              <a:rPr lang="en-US" dirty="0">
                <a:latin typeface="Arial"/>
                <a:cs typeface="Arial"/>
              </a:rPr>
              <a:t> million miles</a:t>
            </a:r>
          </a:p>
          <a:p>
            <a:endParaRPr lang="en-US" dirty="0">
              <a:latin typeface="Arial"/>
              <a:cs typeface="Arial"/>
            </a:endParaRPr>
          </a:p>
          <a:p>
            <a:r>
              <a:rPr lang="en-US" dirty="0">
                <a:latin typeface="Arial"/>
                <a:cs typeface="Arial"/>
              </a:rPr>
              <a:t>Distance from Earth: 2700 million miles</a:t>
            </a:r>
          </a:p>
          <a:p>
            <a:endParaRPr lang="en-US" dirty="0">
              <a:latin typeface="Arial"/>
              <a:cs typeface="Arial"/>
            </a:endParaRPr>
          </a:p>
          <a:p>
            <a:r>
              <a:rPr lang="en-US" dirty="0">
                <a:latin typeface="Arial"/>
                <a:cs typeface="Arial"/>
              </a:rPr>
              <a:t>Temperature: - 218 Celsius </a:t>
            </a:r>
          </a:p>
        </p:txBody>
      </p:sp>
      <p:sp>
        <p:nvSpPr>
          <p:cNvPr id="10" name="Rectangle 9"/>
          <p:cNvSpPr/>
          <p:nvPr/>
        </p:nvSpPr>
        <p:spPr>
          <a:xfrm>
            <a:off x="137309" y="5282872"/>
            <a:ext cx="8684870" cy="646331"/>
          </a:xfrm>
          <a:prstGeom prst="rect">
            <a:avLst/>
          </a:prstGeom>
        </p:spPr>
        <p:txBody>
          <a:bodyPr wrap="square">
            <a:spAutoFit/>
          </a:bodyPr>
          <a:lstStyle/>
          <a:p>
            <a:r>
              <a:rPr lang="en-US" dirty="0">
                <a:latin typeface="Arial"/>
                <a:cs typeface="Arial"/>
              </a:rPr>
              <a:t>Neptune is one of the four “gas giants”.  Like Jupiter, Saturn and Uranus, it is composed only of gas.  Neptune is a great ball of hydrogen and helium.</a:t>
            </a:r>
          </a:p>
        </p:txBody>
      </p:sp>
    </p:spTree>
    <p:extLst>
      <p:ext uri="{BB962C8B-B14F-4D97-AF65-F5344CB8AC3E}">
        <p14:creationId xmlns:p14="http://schemas.microsoft.com/office/powerpoint/2010/main" val="4144390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images-38.jpeg"/>
          <p:cNvPicPr>
            <a:picLocks noGrp="1" noChangeAspect="1"/>
          </p:cNvPicPr>
          <p:nvPr>
            <p:ph idx="1"/>
          </p:nvPr>
        </p:nvPicPr>
        <p:blipFill>
          <a:blip r:embed="rId2">
            <a:extLst>
              <a:ext uri="{28A0092B-C50C-407E-A947-70E740481C1C}">
                <a14:useLocalDpi xmlns:a14="http://schemas.microsoft.com/office/drawing/2010/main" val="0"/>
              </a:ext>
            </a:extLst>
          </a:blip>
          <a:srcRect t="-8389" b="-8389"/>
          <a:stretch>
            <a:fillRect/>
          </a:stretch>
        </p:blipFill>
        <p:spPr>
          <a:xfrm>
            <a:off x="457200" y="1088840"/>
            <a:ext cx="8229600" cy="4525963"/>
          </a:xfrm>
        </p:spPr>
      </p:pic>
    </p:spTree>
    <p:extLst>
      <p:ext uri="{BB962C8B-B14F-4D97-AF65-F5344CB8AC3E}">
        <p14:creationId xmlns:p14="http://schemas.microsoft.com/office/powerpoint/2010/main" val="2840224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Mercury</a:t>
            </a:r>
          </a:p>
        </p:txBody>
      </p:sp>
      <p:pic>
        <p:nvPicPr>
          <p:cNvPr id="6" name="Picture 5" descr="270px-Mercury_in_color_-_Prockter07_centere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417638"/>
            <a:ext cx="2770158" cy="2749638"/>
          </a:xfrm>
          <a:prstGeom prst="rect">
            <a:avLst/>
          </a:prstGeom>
        </p:spPr>
      </p:pic>
      <p:sp>
        <p:nvSpPr>
          <p:cNvPr id="9" name="TextBox 8"/>
          <p:cNvSpPr txBox="1"/>
          <p:nvPr/>
        </p:nvSpPr>
        <p:spPr>
          <a:xfrm>
            <a:off x="3227359" y="1598449"/>
            <a:ext cx="5646548" cy="3970318"/>
          </a:xfrm>
          <a:prstGeom prst="rect">
            <a:avLst/>
          </a:prstGeom>
          <a:noFill/>
        </p:spPr>
        <p:txBody>
          <a:bodyPr wrap="square" rtlCol="0">
            <a:spAutoFit/>
          </a:bodyPr>
          <a:lstStyle/>
          <a:p>
            <a:pPr algn="ctr"/>
            <a:r>
              <a:rPr lang="en-US" sz="2000" b="1" dirty="0">
                <a:latin typeface="Arial"/>
                <a:cs typeface="Arial"/>
              </a:rPr>
              <a:t>Key Facts</a:t>
            </a:r>
          </a:p>
          <a:p>
            <a:endParaRPr lang="en-US" dirty="0">
              <a:latin typeface="Arial"/>
              <a:cs typeface="Arial"/>
            </a:endParaRPr>
          </a:p>
          <a:p>
            <a:r>
              <a:rPr lang="en-US" dirty="0">
                <a:latin typeface="Arial"/>
                <a:cs typeface="Arial"/>
              </a:rPr>
              <a:t>Size/Diameter: 3100 miles</a:t>
            </a:r>
          </a:p>
          <a:p>
            <a:endParaRPr lang="en-US" dirty="0">
              <a:latin typeface="Arial"/>
              <a:cs typeface="Arial"/>
            </a:endParaRPr>
          </a:p>
          <a:p>
            <a:r>
              <a:rPr lang="en-US" dirty="0">
                <a:latin typeface="Arial"/>
                <a:cs typeface="Arial"/>
              </a:rPr>
              <a:t>Orbit: 88 days</a:t>
            </a:r>
          </a:p>
          <a:p>
            <a:endParaRPr lang="en-US" dirty="0">
              <a:latin typeface="Arial"/>
              <a:cs typeface="Arial"/>
            </a:endParaRPr>
          </a:p>
          <a:p>
            <a:r>
              <a:rPr lang="en-US" dirty="0">
                <a:latin typeface="Arial"/>
                <a:cs typeface="Arial"/>
              </a:rPr>
              <a:t>Distance from Sun: 36 million miles</a:t>
            </a:r>
          </a:p>
          <a:p>
            <a:endParaRPr lang="en-US" dirty="0">
              <a:latin typeface="Arial"/>
              <a:cs typeface="Arial"/>
            </a:endParaRPr>
          </a:p>
          <a:p>
            <a:r>
              <a:rPr lang="en-US" dirty="0">
                <a:latin typeface="Arial"/>
                <a:cs typeface="Arial"/>
              </a:rPr>
              <a:t>Distance from Earth: 57 million miles</a:t>
            </a:r>
          </a:p>
          <a:p>
            <a:endParaRPr lang="en-US" dirty="0">
              <a:latin typeface="Arial"/>
              <a:cs typeface="Arial"/>
            </a:endParaRPr>
          </a:p>
          <a:p>
            <a:r>
              <a:rPr lang="en-US" dirty="0">
                <a:latin typeface="Arial"/>
                <a:cs typeface="Arial"/>
              </a:rPr>
              <a:t>Temperature: Mercury’s sunny side has a temperature rising to 400° Celsius. Mercury’s dark side, however, is very cold indeed, with the temperature going down to -200°</a:t>
            </a:r>
          </a:p>
        </p:txBody>
      </p:sp>
      <p:sp>
        <p:nvSpPr>
          <p:cNvPr id="10" name="TextBox 9"/>
          <p:cNvSpPr txBox="1"/>
          <p:nvPr/>
        </p:nvSpPr>
        <p:spPr>
          <a:xfrm>
            <a:off x="610286" y="5773421"/>
            <a:ext cx="8076513" cy="923330"/>
          </a:xfrm>
          <a:prstGeom prst="rect">
            <a:avLst/>
          </a:prstGeom>
          <a:noFill/>
        </p:spPr>
        <p:txBody>
          <a:bodyPr wrap="square" rtlCol="0">
            <a:spAutoFit/>
          </a:bodyPr>
          <a:lstStyle/>
          <a:p>
            <a:r>
              <a:rPr lang="en-US" dirty="0">
                <a:latin typeface="Arial"/>
                <a:cs typeface="Arial"/>
              </a:rPr>
              <a:t>The surface of Mercury is covered with craters and completely dry.  There is no possibility of life on Mercury.</a:t>
            </a:r>
          </a:p>
          <a:p>
            <a:endParaRPr lang="en-US" dirty="0">
              <a:latin typeface="Arial"/>
              <a:cs typeface="Arial"/>
            </a:endParaRPr>
          </a:p>
        </p:txBody>
      </p:sp>
    </p:spTree>
    <p:extLst>
      <p:ext uri="{BB962C8B-B14F-4D97-AF65-F5344CB8AC3E}">
        <p14:creationId xmlns:p14="http://schemas.microsoft.com/office/powerpoint/2010/main" val="3359415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Venus</a:t>
            </a:r>
          </a:p>
        </p:txBody>
      </p:sp>
      <p:pic>
        <p:nvPicPr>
          <p:cNvPr id="4" name="Content Placeholder 3" descr="250px-Venus_globe.jpg"/>
          <p:cNvPicPr>
            <a:picLocks noGrp="1" noChangeAspect="1"/>
          </p:cNvPicPr>
          <p:nvPr>
            <p:ph idx="1"/>
          </p:nvPr>
        </p:nvPicPr>
        <p:blipFill>
          <a:blip r:embed="rId2">
            <a:extLst>
              <a:ext uri="{28A0092B-C50C-407E-A947-70E740481C1C}">
                <a14:useLocalDpi xmlns:a14="http://schemas.microsoft.com/office/drawing/2010/main" val="0"/>
              </a:ext>
            </a:extLst>
          </a:blip>
          <a:srcRect l="-40898" r="-40898"/>
          <a:stretch>
            <a:fillRect/>
          </a:stretch>
        </p:blipFill>
        <p:spPr>
          <a:xfrm>
            <a:off x="0" y="1847633"/>
            <a:ext cx="3375807" cy="2408204"/>
          </a:xfrm>
        </p:spPr>
      </p:pic>
      <p:sp>
        <p:nvSpPr>
          <p:cNvPr id="7" name="TextBox 6"/>
          <p:cNvSpPr txBox="1"/>
          <p:nvPr/>
        </p:nvSpPr>
        <p:spPr>
          <a:xfrm>
            <a:off x="3375807" y="1598449"/>
            <a:ext cx="5646548" cy="3970318"/>
          </a:xfrm>
          <a:prstGeom prst="rect">
            <a:avLst/>
          </a:prstGeom>
          <a:noFill/>
        </p:spPr>
        <p:txBody>
          <a:bodyPr wrap="square" rtlCol="0">
            <a:spAutoFit/>
          </a:bodyPr>
          <a:lstStyle/>
          <a:p>
            <a:pPr algn="ctr"/>
            <a:r>
              <a:rPr lang="en-US" sz="2000" b="1" dirty="0">
                <a:latin typeface="Arial"/>
                <a:cs typeface="Arial"/>
              </a:rPr>
              <a:t>Key Facts</a:t>
            </a:r>
          </a:p>
          <a:p>
            <a:endParaRPr lang="en-US" dirty="0">
              <a:latin typeface="Arial"/>
              <a:cs typeface="Arial"/>
            </a:endParaRPr>
          </a:p>
          <a:p>
            <a:r>
              <a:rPr lang="en-US" dirty="0">
                <a:latin typeface="Arial"/>
                <a:cs typeface="Arial"/>
              </a:rPr>
              <a:t>Size/Diameter: 7520 miles</a:t>
            </a:r>
          </a:p>
          <a:p>
            <a:endParaRPr lang="en-US" dirty="0">
              <a:latin typeface="Arial"/>
              <a:cs typeface="Arial"/>
            </a:endParaRPr>
          </a:p>
          <a:p>
            <a:r>
              <a:rPr lang="en-US" dirty="0">
                <a:latin typeface="Arial"/>
                <a:cs typeface="Arial"/>
              </a:rPr>
              <a:t>Orbit:</a:t>
            </a:r>
            <a:r>
              <a:rPr lang="en-US" dirty="0"/>
              <a:t> </a:t>
            </a:r>
            <a:r>
              <a:rPr lang="en-US" dirty="0">
                <a:latin typeface="Arial"/>
                <a:cs typeface="Arial"/>
              </a:rPr>
              <a:t>262 days</a:t>
            </a:r>
          </a:p>
          <a:p>
            <a:endParaRPr lang="en-US" dirty="0">
              <a:latin typeface="Arial"/>
              <a:cs typeface="Arial"/>
            </a:endParaRPr>
          </a:p>
          <a:p>
            <a:r>
              <a:rPr lang="en-US" dirty="0">
                <a:latin typeface="Arial"/>
                <a:cs typeface="Arial"/>
              </a:rPr>
              <a:t>Distance from Sun: 67 million miles</a:t>
            </a:r>
          </a:p>
          <a:p>
            <a:endParaRPr lang="en-US" dirty="0">
              <a:latin typeface="Arial"/>
              <a:cs typeface="Arial"/>
            </a:endParaRPr>
          </a:p>
          <a:p>
            <a:r>
              <a:rPr lang="en-US" dirty="0">
                <a:latin typeface="Arial"/>
                <a:cs typeface="Arial"/>
              </a:rPr>
              <a:t>Distance from Earth: 26 million miles</a:t>
            </a:r>
          </a:p>
          <a:p>
            <a:endParaRPr lang="en-US" dirty="0">
              <a:latin typeface="Arial"/>
              <a:cs typeface="Arial"/>
            </a:endParaRPr>
          </a:p>
          <a:p>
            <a:r>
              <a:rPr lang="en-US" dirty="0">
                <a:latin typeface="Arial"/>
                <a:cs typeface="Arial"/>
              </a:rPr>
              <a:t>Temperature: Venus is the hottest planet in the Solar System, even hotter than Mercury, which is closer to the Sun.  The temperature on the surface of Venus is about 860°  Celsius. </a:t>
            </a:r>
          </a:p>
        </p:txBody>
      </p:sp>
      <p:sp>
        <p:nvSpPr>
          <p:cNvPr id="8" name="TextBox 7"/>
          <p:cNvSpPr txBox="1"/>
          <p:nvPr/>
        </p:nvSpPr>
        <p:spPr>
          <a:xfrm>
            <a:off x="610286" y="5773421"/>
            <a:ext cx="8076513" cy="646331"/>
          </a:xfrm>
          <a:prstGeom prst="rect">
            <a:avLst/>
          </a:prstGeom>
          <a:noFill/>
        </p:spPr>
        <p:txBody>
          <a:bodyPr wrap="square" rtlCol="0">
            <a:spAutoFit/>
          </a:bodyPr>
          <a:lstStyle/>
          <a:p>
            <a:r>
              <a:rPr lang="en-US" dirty="0">
                <a:latin typeface="Arial"/>
                <a:cs typeface="Arial"/>
              </a:rPr>
              <a:t>There is no life at all on Venus and life could never be supported there because of the extreme heat and the atmosphere</a:t>
            </a:r>
            <a:r>
              <a:rPr lang="en-US" dirty="0"/>
              <a:t>.</a:t>
            </a:r>
            <a:endParaRPr lang="en-US" dirty="0">
              <a:latin typeface="Arial"/>
              <a:cs typeface="Arial"/>
            </a:endParaRPr>
          </a:p>
        </p:txBody>
      </p:sp>
    </p:spTree>
    <p:extLst>
      <p:ext uri="{BB962C8B-B14F-4D97-AF65-F5344CB8AC3E}">
        <p14:creationId xmlns:p14="http://schemas.microsoft.com/office/powerpoint/2010/main" val="605524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Earth</a:t>
            </a:r>
          </a:p>
        </p:txBody>
      </p:sp>
      <p:pic>
        <p:nvPicPr>
          <p:cNvPr id="4" name="Content Placeholder 3" descr="Earth_Eastern_Hemisphere.jpg"/>
          <p:cNvPicPr>
            <a:picLocks noGrp="1" noChangeAspect="1"/>
          </p:cNvPicPr>
          <p:nvPr>
            <p:ph idx="1"/>
          </p:nvPr>
        </p:nvPicPr>
        <p:blipFill>
          <a:blip r:embed="rId2">
            <a:extLst>
              <a:ext uri="{28A0092B-C50C-407E-A947-70E740481C1C}">
                <a14:useLocalDpi xmlns:a14="http://schemas.microsoft.com/office/drawing/2010/main" val="0"/>
              </a:ext>
            </a:extLst>
          </a:blip>
          <a:srcRect l="-40915" r="-40915"/>
          <a:stretch>
            <a:fillRect/>
          </a:stretch>
        </p:blipFill>
        <p:spPr>
          <a:xfrm>
            <a:off x="457200" y="1600201"/>
            <a:ext cx="4048927" cy="2226754"/>
          </a:xfrm>
        </p:spPr>
      </p:pic>
      <p:sp>
        <p:nvSpPr>
          <p:cNvPr id="7" name="TextBox 6"/>
          <p:cNvSpPr txBox="1"/>
          <p:nvPr/>
        </p:nvSpPr>
        <p:spPr>
          <a:xfrm>
            <a:off x="3375807" y="1598449"/>
            <a:ext cx="5646548" cy="3447098"/>
          </a:xfrm>
          <a:prstGeom prst="rect">
            <a:avLst/>
          </a:prstGeom>
          <a:noFill/>
        </p:spPr>
        <p:txBody>
          <a:bodyPr wrap="square" rtlCol="0">
            <a:spAutoFit/>
          </a:bodyPr>
          <a:lstStyle/>
          <a:p>
            <a:pPr algn="ctr"/>
            <a:r>
              <a:rPr lang="en-US" sz="2000" b="1" dirty="0">
                <a:latin typeface="Arial"/>
                <a:cs typeface="Arial"/>
              </a:rPr>
              <a:t>Key Facts</a:t>
            </a:r>
          </a:p>
          <a:p>
            <a:endParaRPr lang="en-US" dirty="0">
              <a:latin typeface="Arial"/>
              <a:cs typeface="Arial"/>
            </a:endParaRPr>
          </a:p>
          <a:p>
            <a:r>
              <a:rPr lang="en-US" dirty="0">
                <a:latin typeface="Arial"/>
                <a:cs typeface="Arial"/>
              </a:rPr>
              <a:t>Size/Diameter: 7928 miles</a:t>
            </a:r>
          </a:p>
          <a:p>
            <a:endParaRPr lang="en-US" dirty="0">
              <a:latin typeface="Arial"/>
              <a:cs typeface="Arial"/>
            </a:endParaRPr>
          </a:p>
          <a:p>
            <a:r>
              <a:rPr lang="en-US" dirty="0">
                <a:latin typeface="Arial"/>
                <a:cs typeface="Arial"/>
              </a:rPr>
              <a:t>Orbit:</a:t>
            </a:r>
            <a:r>
              <a:rPr lang="en-US" dirty="0"/>
              <a:t> </a:t>
            </a:r>
            <a:r>
              <a:rPr lang="en-US" dirty="0">
                <a:latin typeface="Arial"/>
                <a:cs typeface="Arial"/>
              </a:rPr>
              <a:t>365 days</a:t>
            </a:r>
          </a:p>
          <a:p>
            <a:endParaRPr lang="en-US" dirty="0">
              <a:latin typeface="Arial"/>
              <a:cs typeface="Arial"/>
            </a:endParaRPr>
          </a:p>
          <a:p>
            <a:r>
              <a:rPr lang="en-US" dirty="0">
                <a:latin typeface="Arial"/>
                <a:cs typeface="Arial"/>
              </a:rPr>
              <a:t>Distance from Sun: 93 million miles</a:t>
            </a:r>
          </a:p>
          <a:p>
            <a:endParaRPr lang="en-US" dirty="0">
              <a:latin typeface="Arial"/>
              <a:cs typeface="Arial"/>
            </a:endParaRPr>
          </a:p>
          <a:p>
            <a:r>
              <a:rPr lang="en-US" dirty="0">
                <a:latin typeface="Arial"/>
                <a:cs typeface="Arial"/>
              </a:rPr>
              <a:t>Distance from Earth: 0 miles</a:t>
            </a:r>
          </a:p>
          <a:p>
            <a:endParaRPr lang="en-US" dirty="0">
              <a:latin typeface="Arial"/>
              <a:cs typeface="Arial"/>
            </a:endParaRPr>
          </a:p>
          <a:p>
            <a:r>
              <a:rPr lang="en-US" dirty="0">
                <a:latin typeface="Arial"/>
                <a:cs typeface="Arial"/>
              </a:rPr>
              <a:t>Temperature: Varies</a:t>
            </a:r>
          </a:p>
          <a:p>
            <a:r>
              <a:rPr lang="en-US" dirty="0">
                <a:latin typeface="Arial"/>
                <a:cs typeface="Arial"/>
              </a:rPr>
              <a:t> </a:t>
            </a:r>
          </a:p>
        </p:txBody>
      </p:sp>
      <p:sp>
        <p:nvSpPr>
          <p:cNvPr id="8" name="TextBox 7"/>
          <p:cNvSpPr txBox="1"/>
          <p:nvPr/>
        </p:nvSpPr>
        <p:spPr>
          <a:xfrm>
            <a:off x="610286" y="5173256"/>
            <a:ext cx="8076513" cy="1200329"/>
          </a:xfrm>
          <a:prstGeom prst="rect">
            <a:avLst/>
          </a:prstGeom>
          <a:noFill/>
        </p:spPr>
        <p:txBody>
          <a:bodyPr wrap="square" rtlCol="0">
            <a:spAutoFit/>
          </a:bodyPr>
          <a:lstStyle/>
          <a:p>
            <a:r>
              <a:rPr lang="en-US" dirty="0">
                <a:latin typeface="Arial"/>
                <a:cs typeface="Arial"/>
              </a:rPr>
              <a:t>As the Earth orbits round the Sun it tilts very slightly and so gives us the seasons.  When the Earth has tilted so that the northern half of the Earth is a little away from the Sun, the northern hemisphere (meaning half of the Earth’s sphere) has winter. </a:t>
            </a:r>
          </a:p>
        </p:txBody>
      </p:sp>
    </p:spTree>
    <p:extLst>
      <p:ext uri="{BB962C8B-B14F-4D97-AF65-F5344CB8AC3E}">
        <p14:creationId xmlns:p14="http://schemas.microsoft.com/office/powerpoint/2010/main" val="3026722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Mars</a:t>
            </a:r>
          </a:p>
        </p:txBody>
      </p:sp>
      <p:pic>
        <p:nvPicPr>
          <p:cNvPr id="4" name="Content Placeholder 3" descr="Water_ice_clouds_hanging_above_Tharsis_PIA02653_black_background.jpg"/>
          <p:cNvPicPr>
            <a:picLocks noGrp="1" noChangeAspect="1"/>
          </p:cNvPicPr>
          <p:nvPr>
            <p:ph idx="1"/>
          </p:nvPr>
        </p:nvPicPr>
        <p:blipFill>
          <a:blip r:embed="rId2">
            <a:extLst>
              <a:ext uri="{28A0092B-C50C-407E-A947-70E740481C1C}">
                <a14:useLocalDpi xmlns:a14="http://schemas.microsoft.com/office/drawing/2010/main" val="0"/>
              </a:ext>
            </a:extLst>
          </a:blip>
          <a:srcRect l="-40915" r="-40915"/>
          <a:stretch>
            <a:fillRect/>
          </a:stretch>
        </p:blipFill>
        <p:spPr>
          <a:xfrm>
            <a:off x="457200" y="1600201"/>
            <a:ext cx="3928952" cy="2160772"/>
          </a:xfrm>
        </p:spPr>
      </p:pic>
      <p:sp>
        <p:nvSpPr>
          <p:cNvPr id="7" name="TextBox 6"/>
          <p:cNvSpPr txBox="1"/>
          <p:nvPr/>
        </p:nvSpPr>
        <p:spPr>
          <a:xfrm>
            <a:off x="3375807" y="1598449"/>
            <a:ext cx="5646548" cy="3724097"/>
          </a:xfrm>
          <a:prstGeom prst="rect">
            <a:avLst/>
          </a:prstGeom>
          <a:noFill/>
        </p:spPr>
        <p:txBody>
          <a:bodyPr wrap="square" rtlCol="0">
            <a:spAutoFit/>
          </a:bodyPr>
          <a:lstStyle/>
          <a:p>
            <a:pPr algn="ctr"/>
            <a:r>
              <a:rPr lang="en-US" sz="2000" b="1" dirty="0">
                <a:latin typeface="Arial"/>
                <a:cs typeface="Arial"/>
              </a:rPr>
              <a:t>Key Facts</a:t>
            </a:r>
          </a:p>
          <a:p>
            <a:endParaRPr lang="en-US" dirty="0">
              <a:latin typeface="Arial"/>
              <a:cs typeface="Arial"/>
            </a:endParaRPr>
          </a:p>
          <a:p>
            <a:r>
              <a:rPr lang="en-US" dirty="0">
                <a:latin typeface="Arial"/>
                <a:cs typeface="Arial"/>
              </a:rPr>
              <a:t>Size/Diameter: 4200 miles</a:t>
            </a:r>
          </a:p>
          <a:p>
            <a:endParaRPr lang="en-US" dirty="0">
              <a:latin typeface="Arial"/>
              <a:cs typeface="Arial"/>
            </a:endParaRPr>
          </a:p>
          <a:p>
            <a:r>
              <a:rPr lang="en-US" dirty="0">
                <a:latin typeface="Arial"/>
                <a:cs typeface="Arial"/>
              </a:rPr>
              <a:t>Orbit:</a:t>
            </a:r>
            <a:r>
              <a:rPr lang="en-US" dirty="0"/>
              <a:t> </a:t>
            </a:r>
            <a:r>
              <a:rPr lang="en-US" dirty="0">
                <a:latin typeface="Arial"/>
                <a:cs typeface="Arial"/>
              </a:rPr>
              <a:t>687 days</a:t>
            </a:r>
          </a:p>
          <a:p>
            <a:endParaRPr lang="en-US" dirty="0">
              <a:latin typeface="Arial"/>
              <a:cs typeface="Arial"/>
            </a:endParaRPr>
          </a:p>
          <a:p>
            <a:r>
              <a:rPr lang="en-US" dirty="0">
                <a:latin typeface="Arial"/>
                <a:cs typeface="Arial"/>
              </a:rPr>
              <a:t>Distance from Sun: 141 million miles</a:t>
            </a:r>
          </a:p>
          <a:p>
            <a:endParaRPr lang="en-US" dirty="0">
              <a:latin typeface="Arial"/>
              <a:cs typeface="Arial"/>
            </a:endParaRPr>
          </a:p>
          <a:p>
            <a:r>
              <a:rPr lang="en-US" dirty="0">
                <a:latin typeface="Arial"/>
                <a:cs typeface="Arial"/>
              </a:rPr>
              <a:t>Distance from Earth: 34 million miles</a:t>
            </a:r>
          </a:p>
          <a:p>
            <a:endParaRPr lang="en-US" dirty="0">
              <a:latin typeface="Arial"/>
              <a:cs typeface="Arial"/>
            </a:endParaRPr>
          </a:p>
          <a:p>
            <a:r>
              <a:rPr lang="en-US" dirty="0">
                <a:latin typeface="Arial"/>
                <a:cs typeface="Arial"/>
              </a:rPr>
              <a:t>Temperature: The temperature on Mars regularly drops to -87 degrees Celsius in the winter and only rises to -5 degrees Celsius in the summer. </a:t>
            </a:r>
          </a:p>
        </p:txBody>
      </p:sp>
      <p:sp>
        <p:nvSpPr>
          <p:cNvPr id="9" name="TextBox 8"/>
          <p:cNvSpPr txBox="1"/>
          <p:nvPr/>
        </p:nvSpPr>
        <p:spPr>
          <a:xfrm>
            <a:off x="610286" y="5545640"/>
            <a:ext cx="8076513" cy="923330"/>
          </a:xfrm>
          <a:prstGeom prst="rect">
            <a:avLst/>
          </a:prstGeom>
          <a:noFill/>
        </p:spPr>
        <p:txBody>
          <a:bodyPr wrap="square" rtlCol="0">
            <a:spAutoFit/>
          </a:bodyPr>
          <a:lstStyle/>
          <a:p>
            <a:r>
              <a:rPr lang="en-US" dirty="0">
                <a:latin typeface="Arial"/>
                <a:cs typeface="Arial"/>
              </a:rPr>
              <a:t>Mars is covered by craters from objects like asteroids and meteorites hitting the planet. Today, 43,000 such craters have been found and that only includes the large ones!</a:t>
            </a:r>
          </a:p>
        </p:txBody>
      </p:sp>
    </p:spTree>
    <p:extLst>
      <p:ext uri="{BB962C8B-B14F-4D97-AF65-F5344CB8AC3E}">
        <p14:creationId xmlns:p14="http://schemas.microsoft.com/office/powerpoint/2010/main" val="808040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Jupiter</a:t>
            </a:r>
          </a:p>
        </p:txBody>
      </p:sp>
      <p:pic>
        <p:nvPicPr>
          <p:cNvPr id="4" name="Content Placeholder 3" descr="Jupiter_by_Cassini-Huygens.jpg"/>
          <p:cNvPicPr>
            <a:picLocks noGrp="1" noChangeAspect="1"/>
          </p:cNvPicPr>
          <p:nvPr>
            <p:ph idx="1"/>
          </p:nvPr>
        </p:nvPicPr>
        <p:blipFill>
          <a:blip r:embed="rId2">
            <a:extLst>
              <a:ext uri="{28A0092B-C50C-407E-A947-70E740481C1C}">
                <a14:useLocalDpi xmlns:a14="http://schemas.microsoft.com/office/drawing/2010/main" val="0"/>
              </a:ext>
            </a:extLst>
          </a:blip>
          <a:srcRect l="-37768" r="-37768"/>
          <a:stretch>
            <a:fillRect/>
          </a:stretch>
        </p:blipFill>
        <p:spPr>
          <a:xfrm>
            <a:off x="199744" y="1600200"/>
            <a:ext cx="3421813" cy="2778339"/>
          </a:xfrm>
        </p:spPr>
      </p:pic>
      <p:sp>
        <p:nvSpPr>
          <p:cNvPr id="7" name="TextBox 6"/>
          <p:cNvSpPr txBox="1"/>
          <p:nvPr/>
        </p:nvSpPr>
        <p:spPr>
          <a:xfrm>
            <a:off x="3375807" y="1598449"/>
            <a:ext cx="5646548" cy="3170099"/>
          </a:xfrm>
          <a:prstGeom prst="rect">
            <a:avLst/>
          </a:prstGeom>
          <a:noFill/>
        </p:spPr>
        <p:txBody>
          <a:bodyPr wrap="square" rtlCol="0">
            <a:spAutoFit/>
          </a:bodyPr>
          <a:lstStyle/>
          <a:p>
            <a:pPr algn="ctr"/>
            <a:r>
              <a:rPr lang="en-US" sz="2000" b="1" dirty="0">
                <a:latin typeface="Arial"/>
                <a:cs typeface="Arial"/>
              </a:rPr>
              <a:t>Key Facts</a:t>
            </a:r>
          </a:p>
          <a:p>
            <a:endParaRPr lang="en-US" dirty="0">
              <a:latin typeface="Arial"/>
              <a:cs typeface="Arial"/>
            </a:endParaRPr>
          </a:p>
          <a:p>
            <a:r>
              <a:rPr lang="en-US" dirty="0">
                <a:latin typeface="Arial"/>
                <a:cs typeface="Arial"/>
              </a:rPr>
              <a:t>Size/Diameter: 88,846 miles</a:t>
            </a:r>
          </a:p>
          <a:p>
            <a:endParaRPr lang="en-US" dirty="0">
              <a:latin typeface="Arial"/>
              <a:cs typeface="Arial"/>
            </a:endParaRPr>
          </a:p>
          <a:p>
            <a:r>
              <a:rPr lang="en-US" dirty="0">
                <a:latin typeface="Arial"/>
                <a:cs typeface="Arial"/>
              </a:rPr>
              <a:t>Orbit:</a:t>
            </a:r>
            <a:r>
              <a:rPr lang="en-US" dirty="0"/>
              <a:t> </a:t>
            </a:r>
            <a:r>
              <a:rPr lang="en-US" dirty="0">
                <a:latin typeface="Arial"/>
                <a:cs typeface="Arial"/>
              </a:rPr>
              <a:t>12 years</a:t>
            </a:r>
          </a:p>
          <a:p>
            <a:endParaRPr lang="en-US" dirty="0">
              <a:latin typeface="Arial"/>
              <a:cs typeface="Arial"/>
            </a:endParaRPr>
          </a:p>
          <a:p>
            <a:r>
              <a:rPr lang="en-US" dirty="0">
                <a:latin typeface="Arial"/>
                <a:cs typeface="Arial"/>
              </a:rPr>
              <a:t>Distance from Sun: 483 million miles</a:t>
            </a:r>
          </a:p>
          <a:p>
            <a:endParaRPr lang="en-US" dirty="0">
              <a:latin typeface="Arial"/>
              <a:cs typeface="Arial"/>
            </a:endParaRPr>
          </a:p>
          <a:p>
            <a:r>
              <a:rPr lang="en-US" dirty="0">
                <a:latin typeface="Arial"/>
                <a:cs typeface="Arial"/>
              </a:rPr>
              <a:t>Distance from Earth: 390 million miles</a:t>
            </a:r>
          </a:p>
          <a:p>
            <a:endParaRPr lang="en-US" dirty="0">
              <a:latin typeface="Arial"/>
              <a:cs typeface="Arial"/>
            </a:endParaRPr>
          </a:p>
          <a:p>
            <a:r>
              <a:rPr lang="en-US" dirty="0">
                <a:latin typeface="Arial"/>
                <a:cs typeface="Arial"/>
              </a:rPr>
              <a:t>Temperature: - 145 Celsius </a:t>
            </a:r>
          </a:p>
        </p:txBody>
      </p:sp>
      <p:sp>
        <p:nvSpPr>
          <p:cNvPr id="8" name="Rectangle 7"/>
          <p:cNvSpPr/>
          <p:nvPr/>
        </p:nvSpPr>
        <p:spPr>
          <a:xfrm>
            <a:off x="199744" y="5627284"/>
            <a:ext cx="8822611" cy="1200329"/>
          </a:xfrm>
          <a:prstGeom prst="rect">
            <a:avLst/>
          </a:prstGeom>
        </p:spPr>
        <p:txBody>
          <a:bodyPr wrap="square">
            <a:spAutoFit/>
          </a:bodyPr>
          <a:lstStyle/>
          <a:p>
            <a:r>
              <a:rPr lang="en-US" dirty="0">
                <a:latin typeface="Arial"/>
                <a:cs typeface="Arial"/>
              </a:rPr>
              <a:t>The largest planet in the solar system, the gas giant Jupiter is approximately 318 times bigger than Earth. If the mass of all of the other planets in the solar system were combined into one "super planet," Jupiter would still be two and a half times as heavy.</a:t>
            </a:r>
          </a:p>
        </p:txBody>
      </p:sp>
    </p:spTree>
    <p:extLst>
      <p:ext uri="{BB962C8B-B14F-4D97-AF65-F5344CB8AC3E}">
        <p14:creationId xmlns:p14="http://schemas.microsoft.com/office/powerpoint/2010/main" val="2777852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Saturn</a:t>
            </a:r>
          </a:p>
        </p:txBody>
      </p:sp>
      <p:pic>
        <p:nvPicPr>
          <p:cNvPr id="4" name="Content Placeholder 3" descr="280px-Saturn_PIA06077.jpg"/>
          <p:cNvPicPr>
            <a:picLocks noGrp="1" noChangeAspect="1"/>
          </p:cNvPicPr>
          <p:nvPr>
            <p:ph idx="1"/>
          </p:nvPr>
        </p:nvPicPr>
        <p:blipFill>
          <a:blip r:embed="rId2">
            <a:extLst>
              <a:ext uri="{28A0092B-C50C-407E-A947-70E740481C1C}">
                <a14:useLocalDpi xmlns:a14="http://schemas.microsoft.com/office/drawing/2010/main" val="0"/>
              </a:ext>
            </a:extLst>
          </a:blip>
          <a:srcRect l="-17862" r="-17862"/>
          <a:stretch>
            <a:fillRect/>
          </a:stretch>
        </p:blipFill>
        <p:spPr>
          <a:xfrm>
            <a:off x="0" y="1600200"/>
            <a:ext cx="3375807" cy="2820591"/>
          </a:xfrm>
        </p:spPr>
      </p:pic>
      <p:sp>
        <p:nvSpPr>
          <p:cNvPr id="8" name="TextBox 7"/>
          <p:cNvSpPr txBox="1"/>
          <p:nvPr/>
        </p:nvSpPr>
        <p:spPr>
          <a:xfrm>
            <a:off x="3375807" y="1598449"/>
            <a:ext cx="5646548" cy="3170099"/>
          </a:xfrm>
          <a:prstGeom prst="rect">
            <a:avLst/>
          </a:prstGeom>
          <a:noFill/>
        </p:spPr>
        <p:txBody>
          <a:bodyPr wrap="square" rtlCol="0">
            <a:spAutoFit/>
          </a:bodyPr>
          <a:lstStyle/>
          <a:p>
            <a:pPr algn="ctr"/>
            <a:r>
              <a:rPr lang="en-US" sz="2000" b="1" dirty="0">
                <a:latin typeface="Arial"/>
                <a:cs typeface="Arial"/>
              </a:rPr>
              <a:t>Key Facts</a:t>
            </a:r>
          </a:p>
          <a:p>
            <a:endParaRPr lang="en-US" dirty="0">
              <a:latin typeface="Arial"/>
              <a:cs typeface="Arial"/>
            </a:endParaRPr>
          </a:p>
          <a:p>
            <a:r>
              <a:rPr lang="en-US" dirty="0">
                <a:latin typeface="Arial"/>
                <a:cs typeface="Arial"/>
              </a:rPr>
              <a:t>Size/Diameter: 75,098 miles</a:t>
            </a:r>
          </a:p>
          <a:p>
            <a:endParaRPr lang="en-US" dirty="0">
              <a:latin typeface="Arial"/>
              <a:cs typeface="Arial"/>
            </a:endParaRPr>
          </a:p>
          <a:p>
            <a:r>
              <a:rPr lang="en-US" dirty="0">
                <a:latin typeface="Arial"/>
                <a:cs typeface="Arial"/>
              </a:rPr>
              <a:t>Orbit:</a:t>
            </a:r>
            <a:r>
              <a:rPr lang="en-US" dirty="0"/>
              <a:t> </a:t>
            </a:r>
            <a:r>
              <a:rPr lang="en-US" dirty="0">
                <a:latin typeface="Arial"/>
                <a:cs typeface="Arial"/>
              </a:rPr>
              <a:t>29 and a half years</a:t>
            </a:r>
          </a:p>
          <a:p>
            <a:endParaRPr lang="en-US" dirty="0">
              <a:latin typeface="Arial"/>
              <a:cs typeface="Arial"/>
            </a:endParaRPr>
          </a:p>
          <a:p>
            <a:r>
              <a:rPr lang="en-US" dirty="0">
                <a:latin typeface="Arial"/>
                <a:cs typeface="Arial"/>
              </a:rPr>
              <a:t>Distance from Sun: 886 million miles</a:t>
            </a:r>
          </a:p>
          <a:p>
            <a:endParaRPr lang="en-US" dirty="0">
              <a:latin typeface="Arial"/>
              <a:cs typeface="Arial"/>
            </a:endParaRPr>
          </a:p>
          <a:p>
            <a:r>
              <a:rPr lang="en-US" dirty="0">
                <a:latin typeface="Arial"/>
                <a:cs typeface="Arial"/>
              </a:rPr>
              <a:t>Distance from Earth: 793 million miles</a:t>
            </a:r>
          </a:p>
          <a:p>
            <a:endParaRPr lang="en-US" dirty="0">
              <a:latin typeface="Arial"/>
              <a:cs typeface="Arial"/>
            </a:endParaRPr>
          </a:p>
          <a:p>
            <a:r>
              <a:rPr lang="en-US" dirty="0">
                <a:latin typeface="Arial"/>
                <a:cs typeface="Arial"/>
              </a:rPr>
              <a:t>Temperature: - 168 Celsius </a:t>
            </a:r>
          </a:p>
        </p:txBody>
      </p:sp>
      <p:sp>
        <p:nvSpPr>
          <p:cNvPr id="11" name="TextBox 10"/>
          <p:cNvSpPr txBox="1"/>
          <p:nvPr/>
        </p:nvSpPr>
        <p:spPr>
          <a:xfrm>
            <a:off x="739973" y="5440067"/>
            <a:ext cx="7946827" cy="1200329"/>
          </a:xfrm>
          <a:prstGeom prst="rect">
            <a:avLst/>
          </a:prstGeom>
          <a:noFill/>
        </p:spPr>
        <p:txBody>
          <a:bodyPr wrap="square" rtlCol="0">
            <a:spAutoFit/>
          </a:bodyPr>
          <a:lstStyle/>
          <a:p>
            <a:r>
              <a:rPr lang="en-US" dirty="0">
                <a:latin typeface="Arial"/>
                <a:cs typeface="Arial"/>
              </a:rPr>
              <a:t>The rings all orbit Saturn at different speeds and have gaps between them.  In 2010 a spacecraft from the NASA (US National Aeronautics and Space Administration)  Cassini mission went between rings F and G and is now orbiting Saturn.</a:t>
            </a:r>
          </a:p>
        </p:txBody>
      </p:sp>
    </p:spTree>
    <p:extLst>
      <p:ext uri="{BB962C8B-B14F-4D97-AF65-F5344CB8AC3E}">
        <p14:creationId xmlns:p14="http://schemas.microsoft.com/office/powerpoint/2010/main" val="3615880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Uranus</a:t>
            </a:r>
          </a:p>
        </p:txBody>
      </p:sp>
      <p:pic>
        <p:nvPicPr>
          <p:cNvPr id="4" name="Content Placeholder 3" descr="240px-Uranus2.jpg"/>
          <p:cNvPicPr>
            <a:picLocks noGrp="1" noChangeAspect="1"/>
          </p:cNvPicPr>
          <p:nvPr>
            <p:ph idx="1"/>
          </p:nvPr>
        </p:nvPicPr>
        <p:blipFill>
          <a:blip r:embed="rId2">
            <a:extLst>
              <a:ext uri="{28A0092B-C50C-407E-A947-70E740481C1C}">
                <a14:useLocalDpi xmlns:a14="http://schemas.microsoft.com/office/drawing/2010/main" val="0"/>
              </a:ext>
            </a:extLst>
          </a:blip>
          <a:srcRect l="-40915" r="-40915"/>
          <a:stretch>
            <a:fillRect/>
          </a:stretch>
        </p:blipFill>
        <p:spPr>
          <a:xfrm>
            <a:off x="291784" y="1600201"/>
            <a:ext cx="2814859" cy="2276240"/>
          </a:xfrm>
        </p:spPr>
      </p:pic>
      <p:sp>
        <p:nvSpPr>
          <p:cNvPr id="8" name="TextBox 7"/>
          <p:cNvSpPr txBox="1"/>
          <p:nvPr/>
        </p:nvSpPr>
        <p:spPr>
          <a:xfrm>
            <a:off x="3375807" y="1598449"/>
            <a:ext cx="5646548" cy="3170099"/>
          </a:xfrm>
          <a:prstGeom prst="rect">
            <a:avLst/>
          </a:prstGeom>
          <a:noFill/>
        </p:spPr>
        <p:txBody>
          <a:bodyPr wrap="square" rtlCol="0">
            <a:spAutoFit/>
          </a:bodyPr>
          <a:lstStyle/>
          <a:p>
            <a:pPr algn="ctr"/>
            <a:r>
              <a:rPr lang="en-US" sz="2000" b="1" dirty="0">
                <a:latin typeface="Arial"/>
                <a:cs typeface="Arial"/>
              </a:rPr>
              <a:t>Key Facts</a:t>
            </a:r>
          </a:p>
          <a:p>
            <a:endParaRPr lang="en-US" dirty="0">
              <a:latin typeface="Arial"/>
              <a:cs typeface="Arial"/>
            </a:endParaRPr>
          </a:p>
          <a:p>
            <a:r>
              <a:rPr lang="en-US" dirty="0">
                <a:latin typeface="Arial"/>
                <a:cs typeface="Arial"/>
              </a:rPr>
              <a:t>Size/Diameter: 31000 miles</a:t>
            </a:r>
          </a:p>
          <a:p>
            <a:endParaRPr lang="en-US" dirty="0">
              <a:latin typeface="Arial"/>
              <a:cs typeface="Arial"/>
            </a:endParaRPr>
          </a:p>
          <a:p>
            <a:r>
              <a:rPr lang="en-US" dirty="0">
                <a:latin typeface="Arial"/>
                <a:cs typeface="Arial"/>
              </a:rPr>
              <a:t>Orbit:</a:t>
            </a:r>
            <a:r>
              <a:rPr lang="en-US" dirty="0"/>
              <a:t> </a:t>
            </a:r>
            <a:r>
              <a:rPr lang="en-US" dirty="0">
                <a:latin typeface="Arial"/>
                <a:cs typeface="Arial"/>
              </a:rPr>
              <a:t>84 years</a:t>
            </a:r>
          </a:p>
          <a:p>
            <a:endParaRPr lang="en-US" dirty="0">
              <a:latin typeface="Arial"/>
              <a:cs typeface="Arial"/>
            </a:endParaRPr>
          </a:p>
          <a:p>
            <a:r>
              <a:rPr lang="en-US" dirty="0">
                <a:latin typeface="Arial"/>
                <a:cs typeface="Arial"/>
              </a:rPr>
              <a:t>Distance from Sun: 1782 million miles</a:t>
            </a:r>
          </a:p>
          <a:p>
            <a:endParaRPr lang="en-US" dirty="0">
              <a:latin typeface="Arial"/>
              <a:cs typeface="Arial"/>
            </a:endParaRPr>
          </a:p>
          <a:p>
            <a:r>
              <a:rPr lang="en-US" dirty="0">
                <a:latin typeface="Arial"/>
                <a:cs typeface="Arial"/>
              </a:rPr>
              <a:t>Distance from Earth: 1689 million miles</a:t>
            </a:r>
          </a:p>
          <a:p>
            <a:endParaRPr lang="en-US" dirty="0">
              <a:latin typeface="Arial"/>
              <a:cs typeface="Arial"/>
            </a:endParaRPr>
          </a:p>
          <a:p>
            <a:r>
              <a:rPr lang="en-US" dirty="0">
                <a:latin typeface="Arial"/>
                <a:cs typeface="Arial"/>
              </a:rPr>
              <a:t>Temperature: - 224 Celsius </a:t>
            </a:r>
          </a:p>
        </p:txBody>
      </p:sp>
      <p:sp>
        <p:nvSpPr>
          <p:cNvPr id="9" name="Rectangle 8"/>
          <p:cNvSpPr/>
          <p:nvPr/>
        </p:nvSpPr>
        <p:spPr>
          <a:xfrm>
            <a:off x="457200" y="5197066"/>
            <a:ext cx="8107523" cy="923330"/>
          </a:xfrm>
          <a:prstGeom prst="rect">
            <a:avLst/>
          </a:prstGeom>
        </p:spPr>
        <p:txBody>
          <a:bodyPr wrap="square">
            <a:spAutoFit/>
          </a:bodyPr>
          <a:lstStyle/>
          <a:p>
            <a:r>
              <a:rPr lang="en-US" dirty="0">
                <a:latin typeface="Arial"/>
                <a:cs typeface="Arial"/>
              </a:rPr>
              <a:t>Most of the </a:t>
            </a:r>
            <a:r>
              <a:rPr lang="en-US" dirty="0" err="1">
                <a:latin typeface="Arial"/>
                <a:cs typeface="Arial"/>
              </a:rPr>
              <a:t>centre</a:t>
            </a:r>
            <a:r>
              <a:rPr lang="en-US" dirty="0">
                <a:latin typeface="Arial"/>
                <a:cs typeface="Arial"/>
              </a:rPr>
              <a:t> of Uranus is a frozen mass of ammonia and methane, which gives it the blue-green </a:t>
            </a:r>
            <a:r>
              <a:rPr lang="en-US" dirty="0" err="1">
                <a:latin typeface="Arial"/>
                <a:cs typeface="Arial"/>
              </a:rPr>
              <a:t>colour</a:t>
            </a:r>
            <a:r>
              <a:rPr lang="en-US" dirty="0">
                <a:latin typeface="Arial"/>
                <a:cs typeface="Arial"/>
              </a:rPr>
              <a:t>.  The atmosphere also contains hydrogen and helium.</a:t>
            </a:r>
          </a:p>
        </p:txBody>
      </p:sp>
    </p:spTree>
    <p:extLst>
      <p:ext uri="{BB962C8B-B14F-4D97-AF65-F5344CB8AC3E}">
        <p14:creationId xmlns:p14="http://schemas.microsoft.com/office/powerpoint/2010/main" val="2678761712"/>
      </p:ext>
    </p:extLst>
  </p:cSld>
  <p:clrMapOvr>
    <a:masterClrMapping/>
  </p:clrMapOvr>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82</TotalTime>
  <Words>637</Words>
  <Application>Microsoft Macintosh PowerPoint</Application>
  <PresentationFormat>On-screen Show (4:3)</PresentationFormat>
  <Paragraphs>106</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Black</vt:lpstr>
      <vt:lpstr>The Solar System &amp; Planets</vt:lpstr>
      <vt:lpstr>PowerPoint Presentation</vt:lpstr>
      <vt:lpstr>Mercury</vt:lpstr>
      <vt:lpstr>Venus</vt:lpstr>
      <vt:lpstr>Earth</vt:lpstr>
      <vt:lpstr>Mars</vt:lpstr>
      <vt:lpstr>Jupiter</vt:lpstr>
      <vt:lpstr>Saturn</vt:lpstr>
      <vt:lpstr>Uranus</vt:lpstr>
      <vt:lpstr>Neptune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Solar System &amp; Planets</dc:title>
  <dc:creator>Calum Miles</dc:creator>
  <cp:lastModifiedBy>Miss McPherson</cp:lastModifiedBy>
  <cp:revision>10</cp:revision>
  <dcterms:created xsi:type="dcterms:W3CDTF">2014-10-12T10:10:48Z</dcterms:created>
  <dcterms:modified xsi:type="dcterms:W3CDTF">2020-03-26T10:47:44Z</dcterms:modified>
</cp:coreProperties>
</file>