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9E"/>
    <a:srgbClr val="FF79A6"/>
    <a:srgbClr val="FF2D73"/>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4DC5B-FB71-4503-9BD9-C15FC8DC7337}" type="datetimeFigureOut">
              <a:rPr lang="en-GB" smtClean="0"/>
              <a:t>06/03/2020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28C9B-4055-4148-97B2-E415ECFC335F}" type="slidenum">
              <a:rPr lang="en-GB" smtClean="0"/>
              <a:t>‹#›</a:t>
            </a:fld>
            <a:endParaRPr lang="en-GB"/>
          </a:p>
        </p:txBody>
      </p:sp>
    </p:spTree>
    <p:extLst>
      <p:ext uri="{BB962C8B-B14F-4D97-AF65-F5344CB8AC3E}">
        <p14:creationId xmlns:p14="http://schemas.microsoft.com/office/powerpoint/2010/main" val="21457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8CEB509-083A-4770-9DF5-24F2AAE5D684}" type="datetimeFigureOut">
              <a:rPr lang="en-GB" smtClean="0"/>
              <a:t>06/03/2020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59718FB-E531-4718-B6C9-0FF792229E34}"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26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EB509-083A-4770-9DF5-24F2AAE5D684}"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40764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EB509-083A-4770-9DF5-24F2AAE5D684}"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31921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EB509-083A-4770-9DF5-24F2AAE5D684}"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49490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CEB509-083A-4770-9DF5-24F2AAE5D684}" type="datetimeFigureOut">
              <a:rPr lang="en-GB" smtClean="0"/>
              <a:t>06/03/2020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718FB-E531-4718-B6C9-0FF792229E34}"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3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EB509-083A-4770-9DF5-24F2AAE5D684}"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42005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CEB509-083A-4770-9DF5-24F2AAE5D684}" type="datetimeFigureOut">
              <a:rPr lang="en-GB" smtClean="0"/>
              <a:t>06/03/2020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75118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CEB509-083A-4770-9DF5-24F2AAE5D684}" type="datetimeFigureOut">
              <a:rPr lang="en-GB" smtClean="0"/>
              <a:t>06/03/2020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289715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EB509-083A-4770-9DF5-24F2AAE5D684}" type="datetimeFigureOut">
              <a:rPr lang="en-GB" smtClean="0"/>
              <a:t>06/03/2020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139500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CEB509-083A-4770-9DF5-24F2AAE5D684}"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21105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CEB509-083A-4770-9DF5-24F2AAE5D684}" type="datetimeFigureOut">
              <a:rPr lang="en-GB" smtClean="0"/>
              <a:t>06/03/2020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718FB-E531-4718-B6C9-0FF792229E34}" type="slidenum">
              <a:rPr lang="en-GB" smtClean="0"/>
              <a:t>‹#›</a:t>
            </a:fld>
            <a:endParaRPr lang="en-GB"/>
          </a:p>
        </p:txBody>
      </p:sp>
    </p:spTree>
    <p:extLst>
      <p:ext uri="{BB962C8B-B14F-4D97-AF65-F5344CB8AC3E}">
        <p14:creationId xmlns:p14="http://schemas.microsoft.com/office/powerpoint/2010/main" val="42483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8CEB509-083A-4770-9DF5-24F2AAE5D684}" type="datetimeFigureOut">
              <a:rPr lang="en-GB" smtClean="0"/>
              <a:t>06/03/2020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59718FB-E531-4718-B6C9-0FF792229E34}" type="slidenum">
              <a:rPr lang="en-GB" smtClean="0"/>
              <a:t>‹#›</a:t>
            </a:fld>
            <a:endParaRPr lang="en-GB"/>
          </a:p>
        </p:txBody>
      </p:sp>
    </p:spTree>
    <p:extLst>
      <p:ext uri="{BB962C8B-B14F-4D97-AF65-F5344CB8AC3E}">
        <p14:creationId xmlns:p14="http://schemas.microsoft.com/office/powerpoint/2010/main" val="37067814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oogle.co.uk/url?sa=i&amp;rct=j&amp;q=&amp;esrc=s&amp;source=images&amp;cd=&amp;ved=2ahUKEwjg9Y2jz77lAhUmz4UKHXdHAFgQjRx6BAgBEAQ&amp;url=https%3A%2F%2Fhomeschoolclipart.com%2Fmath%2Ffree-ten-frame-clipart%2F&amp;psig=AOvVaw06zkMbvIRIGg3AJZmIxHgH&amp;ust=1572340477668226"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google.co.uk/url?sa=i&amp;url=http%3A%2F%2Fclipart-library.com%2Fcliparts-tool-kit.html&amp;psig=AOvVaw02om1MfiVn7TizVa1Aj5-m&amp;ust=1581158464392000&amp;source=images&amp;cd=vfe&amp;ved=0CAIQjRxqFwoTCOidv8Ggv-cCFQAAAAAdAAAAABA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y Colour Your World: Super Sunday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851" y="573813"/>
            <a:ext cx="4624251" cy="3497090"/>
          </a:xfrm>
          <a:prstGeom prst="rect">
            <a:avLst/>
          </a:prstGeom>
        </p:spPr>
      </p:pic>
      <p:sp>
        <p:nvSpPr>
          <p:cNvPr id="3" name="TextBox 2"/>
          <p:cNvSpPr txBox="1"/>
          <p:nvPr/>
        </p:nvSpPr>
        <p:spPr>
          <a:xfrm>
            <a:off x="2508069" y="4689566"/>
            <a:ext cx="7458891" cy="923330"/>
          </a:xfrm>
          <a:prstGeom prst="rect">
            <a:avLst/>
          </a:prstGeom>
          <a:noFill/>
        </p:spPr>
        <p:txBody>
          <a:bodyPr wrap="square" rtlCol="0">
            <a:spAutoFit/>
          </a:bodyPr>
          <a:lstStyle/>
          <a:p>
            <a:r>
              <a:rPr lang="en-GB" sz="5400" b="1" dirty="0" smtClean="0">
                <a:solidFill>
                  <a:schemeClr val="accent4"/>
                </a:solidFill>
                <a:latin typeface="Calibri" panose="020F0502020204030204" pitchFamily="34" charset="0"/>
              </a:rPr>
              <a:t>SEAL In The Story Corner</a:t>
            </a:r>
            <a:endParaRPr lang="en-GB" sz="5400"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95559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79120"/>
          </a:xfrm>
        </p:spPr>
        <p:txBody>
          <a:bodyPr>
            <a:normAutofit/>
          </a:bodyPr>
          <a:lstStyle/>
          <a:p>
            <a:pPr algn="ctr"/>
            <a:r>
              <a:rPr lang="en-GB" sz="3200" u="sng" dirty="0" smtClean="0">
                <a:solidFill>
                  <a:schemeClr val="accent4"/>
                </a:solidFill>
                <a:latin typeface="Calibri" panose="020F0502020204030204" pitchFamily="34" charset="0"/>
              </a:rPr>
              <a:t>Key Vocabulary for Children:</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88720"/>
            <a:ext cx="9872871" cy="4907280"/>
          </a:xfrm>
        </p:spPr>
        <p:txBody>
          <a:bodyPr>
            <a:normAutofit fontScale="92500" lnSpcReduction="20000"/>
          </a:bodyPr>
          <a:lstStyle/>
          <a:p>
            <a:pPr>
              <a:buSzPct val="150000"/>
              <a:buBlip>
                <a:blip r:embed="rId2"/>
              </a:buBlip>
            </a:pPr>
            <a:r>
              <a:rPr lang="en-GB" sz="3200" dirty="0" smtClean="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Enough</a:t>
            </a:r>
          </a:p>
          <a:p>
            <a:pPr>
              <a:buSzPct val="150000"/>
              <a:buBlip>
                <a:blip r:embed="rId2"/>
              </a:buBlip>
            </a:pPr>
            <a:r>
              <a:rPr lang="en-GB" sz="3000" dirty="0" smtClean="0">
                <a:solidFill>
                  <a:schemeClr val="accent4"/>
                </a:solidFill>
                <a:latin typeface="Calibri" panose="020F0502020204030204" pitchFamily="34" charset="0"/>
              </a:rPr>
              <a:t> More</a:t>
            </a:r>
          </a:p>
          <a:p>
            <a:pPr>
              <a:buSzPct val="150000"/>
              <a:buBlip>
                <a:blip r:embed="rId2"/>
              </a:buBlip>
            </a:pPr>
            <a:r>
              <a:rPr lang="en-GB" sz="3000" dirty="0" smtClean="0">
                <a:solidFill>
                  <a:schemeClr val="accent4"/>
                </a:solidFill>
                <a:latin typeface="Calibri" panose="020F0502020204030204" pitchFamily="34" charset="0"/>
              </a:rPr>
              <a:t> Less</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Altogether</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Share                                                  </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Same</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012345…</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Match</a:t>
            </a:r>
          </a:p>
          <a:p>
            <a:pPr>
              <a:buSzPct val="150000"/>
              <a:buBlip>
                <a:blip r:embed="rId2"/>
              </a:buBlip>
            </a:pPr>
            <a:r>
              <a:rPr lang="en-GB" sz="3000" dirty="0" smtClean="0">
                <a:solidFill>
                  <a:schemeClr val="accent4"/>
                </a:solidFill>
                <a:latin typeface="Calibri" panose="020F0502020204030204" pitchFamily="34" charset="0"/>
              </a:rPr>
              <a:t> Guess/Estimate</a:t>
            </a:r>
          </a:p>
          <a:p>
            <a:pPr>
              <a:buSzPct val="150000"/>
              <a:buBlip>
                <a:blip r:embed="rId2"/>
              </a:buBlip>
            </a:pPr>
            <a:r>
              <a:rPr lang="en-GB" sz="3000" dirty="0" smtClean="0">
                <a:solidFill>
                  <a:schemeClr val="accent4"/>
                </a:solidFill>
                <a:latin typeface="Calibri" panose="020F0502020204030204" pitchFamily="34" charset="0"/>
              </a:rPr>
              <a:t> </a:t>
            </a:r>
            <a:r>
              <a:rPr lang="en-GB" sz="3000" dirty="0" err="1" smtClean="0">
                <a:solidFill>
                  <a:schemeClr val="accent4"/>
                </a:solidFill>
                <a:latin typeface="Calibri" panose="020F0502020204030204" pitchFamily="34" charset="0"/>
              </a:rPr>
              <a:t>Subitise</a:t>
            </a:r>
            <a:endParaRPr lang="en-GB" sz="3000" dirty="0" smtClean="0">
              <a:solidFill>
                <a:schemeClr val="accent4"/>
              </a:solidFill>
              <a:latin typeface="Calibri" panose="020F0502020204030204" pitchFamily="34" charset="0"/>
            </a:endParaRPr>
          </a:p>
          <a:p>
            <a:pPr>
              <a:buSzPct val="150000"/>
              <a:buBlip>
                <a:blip r:embed="rId2"/>
              </a:buBlip>
            </a:pPr>
            <a:endParaRPr lang="en-GB" sz="3200" dirty="0">
              <a:solidFill>
                <a:schemeClr val="accent4"/>
              </a:solidFill>
              <a:latin typeface="Calibri" panose="020F0502020204030204" pitchFamily="34" charset="0"/>
            </a:endParaRPr>
          </a:p>
        </p:txBody>
      </p:sp>
      <p:pic>
        <p:nvPicPr>
          <p:cNvPr id="4" name="Picture 3" descr="Samoga en casa: Colours, fruits and ordinal numbe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629" y="1891665"/>
            <a:ext cx="4804954" cy="2980781"/>
          </a:xfrm>
          <a:prstGeom prst="rect">
            <a:avLst/>
          </a:prstGeom>
        </p:spPr>
      </p:pic>
    </p:spTree>
    <p:extLst>
      <p:ext uri="{BB962C8B-B14F-4D97-AF65-F5344CB8AC3E}">
        <p14:creationId xmlns:p14="http://schemas.microsoft.com/office/powerpoint/2010/main" val="6836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75210"/>
            <a:ext cx="9875520" cy="496390"/>
          </a:xfrm>
        </p:spPr>
        <p:txBody>
          <a:bodyPr>
            <a:normAutofit fontScale="90000"/>
          </a:bodyPr>
          <a:lstStyle/>
          <a:p>
            <a:r>
              <a:rPr lang="en-GB" sz="3600" u="sng" dirty="0" smtClean="0">
                <a:solidFill>
                  <a:schemeClr val="accent4"/>
                </a:solidFill>
                <a:latin typeface="Calibri" panose="020F0502020204030204" pitchFamily="34" charset="0"/>
              </a:rPr>
              <a:t>Suggested activities for the Snack Area:</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r>
              <a:rPr lang="en-GB" sz="3200" u="sng" dirty="0" smtClean="0">
                <a:solidFill>
                  <a:schemeClr val="accent4"/>
                </a:solidFill>
                <a:latin typeface="Calibri" panose="020F0502020204030204" pitchFamily="34" charset="0"/>
              </a:rPr>
              <a:t> </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593668"/>
            <a:ext cx="9872871" cy="4502331"/>
          </a:xfrm>
        </p:spPr>
        <p:txBody>
          <a:bodyPr>
            <a:normAutofit/>
          </a:bodyPr>
          <a:lstStyle/>
          <a:p>
            <a:pPr>
              <a:buSzPct val="150000"/>
              <a:buBlip>
                <a:blip r:embed="rId2"/>
              </a:buBlip>
            </a:pPr>
            <a:r>
              <a:rPr lang="en-GB" sz="2800" dirty="0" smtClean="0">
                <a:solidFill>
                  <a:schemeClr val="accent4"/>
                </a:solidFill>
                <a:latin typeface="Calibri" panose="020F0502020204030204" pitchFamily="34" charset="0"/>
              </a:rPr>
              <a:t> </a:t>
            </a:r>
            <a:r>
              <a:rPr lang="en-GB" sz="2700" dirty="0" smtClean="0">
                <a:solidFill>
                  <a:schemeClr val="accent4"/>
                </a:solidFill>
                <a:latin typeface="Calibri" panose="020F0502020204030204" pitchFamily="34" charset="0"/>
              </a:rPr>
              <a:t>Sharing – Asking children to count how many boys and girls are at the table and count out amounts of fruit </a:t>
            </a:r>
            <a:r>
              <a:rPr lang="en-GB" sz="2700" dirty="0" err="1" smtClean="0">
                <a:solidFill>
                  <a:schemeClr val="accent4"/>
                </a:solidFill>
                <a:latin typeface="Calibri" panose="020F0502020204030204" pitchFamily="34" charset="0"/>
              </a:rPr>
              <a:t>etc</a:t>
            </a:r>
            <a:r>
              <a:rPr lang="en-GB" sz="2700" dirty="0" smtClean="0">
                <a:solidFill>
                  <a:schemeClr val="accent4"/>
                </a:solidFill>
                <a:latin typeface="Calibri" panose="020F0502020204030204" pitchFamily="34" charset="0"/>
              </a:rPr>
              <a:t> for the children.</a:t>
            </a:r>
            <a:endParaRPr lang="en-GB" sz="2700" dirty="0">
              <a:solidFill>
                <a:schemeClr val="accent4"/>
              </a:solidFill>
              <a:latin typeface="Calibri" panose="020F0502020204030204" pitchFamily="34" charset="0"/>
            </a:endParaRPr>
          </a:p>
          <a:p>
            <a:pPr>
              <a:buSzPct val="150000"/>
              <a:buBlip>
                <a:blip r:embed="rId2"/>
              </a:buBlip>
            </a:pPr>
            <a:r>
              <a:rPr lang="en-GB" sz="2700" dirty="0">
                <a:solidFill>
                  <a:schemeClr val="accent4"/>
                </a:solidFill>
                <a:latin typeface="Calibri" panose="020F0502020204030204" pitchFamily="34" charset="0"/>
              </a:rPr>
              <a:t> </a:t>
            </a:r>
            <a:r>
              <a:rPr lang="en-GB" sz="2700" dirty="0" smtClean="0">
                <a:solidFill>
                  <a:schemeClr val="accent4"/>
                </a:solidFill>
                <a:latin typeface="Calibri" panose="020F0502020204030204" pitchFamily="34" charset="0"/>
              </a:rPr>
              <a:t>Five Frames – Children can use five frames to estimate amounts given to each child at snack. Can also be used to help them cut fruit </a:t>
            </a:r>
            <a:r>
              <a:rPr lang="en-GB" sz="2700" dirty="0" err="1" smtClean="0">
                <a:solidFill>
                  <a:schemeClr val="accent4"/>
                </a:solidFill>
                <a:latin typeface="Calibri" panose="020F0502020204030204" pitchFamily="34" charset="0"/>
              </a:rPr>
              <a:t>etc</a:t>
            </a:r>
            <a:r>
              <a:rPr lang="en-GB" sz="2700" dirty="0" smtClean="0">
                <a:solidFill>
                  <a:schemeClr val="accent4"/>
                </a:solidFill>
                <a:latin typeface="Calibri" panose="020F0502020204030204" pitchFamily="34" charset="0"/>
              </a:rPr>
              <a:t> into different amounts.</a:t>
            </a:r>
            <a:endParaRPr lang="en-GB" sz="2700" dirty="0">
              <a:solidFill>
                <a:schemeClr val="accent4"/>
              </a:solidFill>
              <a:latin typeface="Calibri" panose="020F0502020204030204" pitchFamily="34" charset="0"/>
            </a:endParaRPr>
          </a:p>
          <a:p>
            <a:pPr>
              <a:buSzPct val="150000"/>
              <a:buBlip>
                <a:blip r:embed="rId2"/>
              </a:buBlip>
            </a:pPr>
            <a:r>
              <a:rPr lang="en-GB" sz="2700" dirty="0">
                <a:solidFill>
                  <a:schemeClr val="accent4"/>
                </a:solidFill>
                <a:latin typeface="Calibri" panose="020F0502020204030204" pitchFamily="34" charset="0"/>
              </a:rPr>
              <a:t> </a:t>
            </a:r>
            <a:r>
              <a:rPr lang="en-GB" sz="2700" dirty="0" smtClean="0">
                <a:solidFill>
                  <a:schemeClr val="accent4"/>
                </a:solidFill>
                <a:latin typeface="Calibri" panose="020F0502020204030204" pitchFamily="34" charset="0"/>
              </a:rPr>
              <a:t>Using domino dots and random array dot patterns with flash cards to represent how many items children have to put on the table. </a:t>
            </a:r>
            <a:r>
              <a:rPr lang="en-GB" sz="2700" dirty="0" err="1" smtClean="0">
                <a:solidFill>
                  <a:schemeClr val="accent4"/>
                </a:solidFill>
                <a:latin typeface="Calibri" panose="020F0502020204030204" pitchFamily="34" charset="0"/>
              </a:rPr>
              <a:t>E.g</a:t>
            </a:r>
            <a:r>
              <a:rPr lang="en-GB" sz="2700" dirty="0" smtClean="0">
                <a:solidFill>
                  <a:schemeClr val="accent4"/>
                </a:solidFill>
                <a:latin typeface="Calibri" panose="020F0502020204030204" pitchFamily="34" charset="0"/>
              </a:rPr>
              <a:t> cups, plates etc…</a:t>
            </a:r>
            <a:endParaRPr lang="en-GB" sz="27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65213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22960"/>
            <a:ext cx="9875520" cy="679269"/>
          </a:xfrm>
        </p:spPr>
        <p:txBody>
          <a:bodyPr>
            <a:normAutofit/>
          </a:bodyPr>
          <a:lstStyle/>
          <a:p>
            <a:pPr algn="ctr"/>
            <a:r>
              <a:rPr lang="en-GB" sz="3200" u="sng" dirty="0" smtClean="0">
                <a:solidFill>
                  <a:schemeClr val="accent4"/>
                </a:solidFill>
                <a:latin typeface="Calibri" panose="020F0502020204030204" pitchFamily="34" charset="0"/>
              </a:rPr>
              <a:t>Suggested Resources:</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658983"/>
            <a:ext cx="9872871" cy="4437017"/>
          </a:xfrm>
        </p:spPr>
        <p:txBody>
          <a:bodyPr>
            <a:normAutofit/>
          </a:bodyPr>
          <a:lstStyle/>
          <a:p>
            <a:pPr marL="45720" indent="0">
              <a:buSzPct val="180000"/>
              <a:buNone/>
            </a:pPr>
            <a:endParaRPr lang="en-GB" sz="2600" dirty="0" smtClean="0">
              <a:solidFill>
                <a:schemeClr val="accent4"/>
              </a:solidFill>
              <a:latin typeface="Calibri" panose="020F0502020204030204" pitchFamily="34" charset="0"/>
            </a:endParaRPr>
          </a:p>
          <a:p>
            <a:pPr>
              <a:buSzPct val="180000"/>
              <a:buBlip>
                <a:blip r:embed="rId2"/>
              </a:buBlip>
            </a:pPr>
            <a:r>
              <a:rPr lang="en-GB" sz="2600" dirty="0">
                <a:solidFill>
                  <a:schemeClr val="accent4"/>
                </a:solidFill>
                <a:latin typeface="Calibri" panose="020F0502020204030204" pitchFamily="34" charset="0"/>
              </a:rPr>
              <a:t> </a:t>
            </a:r>
            <a:r>
              <a:rPr lang="en-GB" sz="2700" dirty="0" smtClean="0">
                <a:solidFill>
                  <a:schemeClr val="accent4"/>
                </a:solidFill>
                <a:latin typeface="Calibri" panose="020F0502020204030204" pitchFamily="34" charset="0"/>
              </a:rPr>
              <a:t>Small chopping boards and child friendly cutlery to allow children to cut different amounts of foods.</a:t>
            </a:r>
            <a:endParaRPr lang="en-GB" sz="2700" dirty="0">
              <a:solidFill>
                <a:schemeClr val="accent4"/>
              </a:solidFill>
              <a:latin typeface="Calibri" panose="020F0502020204030204" pitchFamily="34" charset="0"/>
            </a:endParaRPr>
          </a:p>
          <a:p>
            <a:pPr>
              <a:buSzPct val="180000"/>
              <a:buBlip>
                <a:blip r:embed="rId2"/>
              </a:buBlip>
            </a:pPr>
            <a:r>
              <a:rPr lang="en-GB" sz="2700" dirty="0">
                <a:solidFill>
                  <a:schemeClr val="accent4"/>
                </a:solidFill>
                <a:latin typeface="Calibri" panose="020F0502020204030204" pitchFamily="34" charset="0"/>
              </a:rPr>
              <a:t> </a:t>
            </a:r>
            <a:r>
              <a:rPr lang="en-GB" sz="2700" dirty="0" smtClean="0">
                <a:solidFill>
                  <a:schemeClr val="accent4"/>
                </a:solidFill>
                <a:latin typeface="Calibri" panose="020F0502020204030204" pitchFamily="34" charset="0"/>
              </a:rPr>
              <a:t>Five Frames (laminated) to allow children to count out different amounts at snack.</a:t>
            </a:r>
            <a:endParaRPr lang="en-GB" sz="2700" dirty="0">
              <a:solidFill>
                <a:schemeClr val="accent4"/>
              </a:solidFill>
              <a:latin typeface="Calibri" panose="020F0502020204030204" pitchFamily="34" charset="0"/>
            </a:endParaRPr>
          </a:p>
          <a:p>
            <a:pPr>
              <a:buSzPct val="180000"/>
              <a:buBlip>
                <a:blip r:embed="rId2"/>
              </a:buBlip>
            </a:pPr>
            <a:r>
              <a:rPr lang="en-GB" sz="2700" dirty="0" smtClean="0">
                <a:solidFill>
                  <a:schemeClr val="accent4"/>
                </a:solidFill>
                <a:latin typeface="Calibri" panose="020F0502020204030204" pitchFamily="34" charset="0"/>
              </a:rPr>
              <a:t> Domino number flash cards and random array dot cards for counting at snack.</a:t>
            </a:r>
          </a:p>
        </p:txBody>
      </p:sp>
    </p:spTree>
    <p:extLst>
      <p:ext uri="{BB962C8B-B14F-4D97-AF65-F5344CB8AC3E}">
        <p14:creationId xmlns:p14="http://schemas.microsoft.com/office/powerpoint/2010/main" val="365833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66057"/>
          </a:xfrm>
        </p:spPr>
        <p:txBody>
          <a:bodyPr>
            <a:normAutofit/>
          </a:bodyPr>
          <a:lstStyle/>
          <a:p>
            <a:pPr algn="ctr"/>
            <a:r>
              <a:rPr lang="en-GB" sz="3200" u="sng" dirty="0" smtClean="0">
                <a:solidFill>
                  <a:schemeClr val="accent4"/>
                </a:solidFill>
                <a:latin typeface="Calibri" panose="020F0502020204030204" pitchFamily="34" charset="0"/>
              </a:rPr>
              <a:t>Example Five Frame:</a:t>
            </a:r>
            <a:endParaRPr lang="en-GB" sz="3200" u="sng" dirty="0">
              <a:solidFill>
                <a:schemeClr val="accent4"/>
              </a:solidFill>
              <a:latin typeface="Calibri" panose="020F050202020403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603413437"/>
              </p:ext>
            </p:extLst>
          </p:nvPr>
        </p:nvGraphicFramePr>
        <p:xfrm>
          <a:off x="1143000" y="3422468"/>
          <a:ext cx="9872665" cy="1815737"/>
        </p:xfrm>
        <a:graphic>
          <a:graphicData uri="http://schemas.openxmlformats.org/drawingml/2006/table">
            <a:tbl>
              <a:tblPr firstRow="1" bandRow="1">
                <a:effectLst/>
                <a:tableStyleId>{00A15C55-8517-42AA-B614-E9B94910E393}</a:tableStyleId>
              </a:tblPr>
              <a:tblGrid>
                <a:gridCol w="1974533">
                  <a:extLst>
                    <a:ext uri="{9D8B030D-6E8A-4147-A177-3AD203B41FA5}">
                      <a16:colId xmlns:a16="http://schemas.microsoft.com/office/drawing/2014/main" val="3146178806"/>
                    </a:ext>
                  </a:extLst>
                </a:gridCol>
                <a:gridCol w="1974533">
                  <a:extLst>
                    <a:ext uri="{9D8B030D-6E8A-4147-A177-3AD203B41FA5}">
                      <a16:colId xmlns:a16="http://schemas.microsoft.com/office/drawing/2014/main" val="944251145"/>
                    </a:ext>
                  </a:extLst>
                </a:gridCol>
                <a:gridCol w="1974533">
                  <a:extLst>
                    <a:ext uri="{9D8B030D-6E8A-4147-A177-3AD203B41FA5}">
                      <a16:colId xmlns:a16="http://schemas.microsoft.com/office/drawing/2014/main" val="290056401"/>
                    </a:ext>
                  </a:extLst>
                </a:gridCol>
                <a:gridCol w="1974533">
                  <a:extLst>
                    <a:ext uri="{9D8B030D-6E8A-4147-A177-3AD203B41FA5}">
                      <a16:colId xmlns:a16="http://schemas.microsoft.com/office/drawing/2014/main" val="109786692"/>
                    </a:ext>
                  </a:extLst>
                </a:gridCol>
                <a:gridCol w="1974533">
                  <a:extLst>
                    <a:ext uri="{9D8B030D-6E8A-4147-A177-3AD203B41FA5}">
                      <a16:colId xmlns:a16="http://schemas.microsoft.com/office/drawing/2014/main" val="2784595010"/>
                    </a:ext>
                  </a:extLst>
                </a:gridCol>
              </a:tblGrid>
              <a:tr h="181573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smtClean="0">
                        <a:solidFill>
                          <a:schemeClr val="accent4"/>
                        </a:solidFill>
                      </a:endParaRPr>
                    </a:p>
                    <a:p>
                      <a:endParaRPr lang="en-GB"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6843880"/>
                  </a:ext>
                </a:extLst>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0" y="936171"/>
            <a:ext cx="2220687" cy="154577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14" y="1055914"/>
            <a:ext cx="2403566" cy="1545771"/>
          </a:xfrm>
          <a:prstGeom prst="rect">
            <a:avLst/>
          </a:prstGeom>
        </p:spPr>
      </p:pic>
    </p:spTree>
    <p:extLst>
      <p:ext uri="{BB962C8B-B14F-4D97-AF65-F5344CB8AC3E}">
        <p14:creationId xmlns:p14="http://schemas.microsoft.com/office/powerpoint/2010/main" val="95264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39931"/>
          </a:xfrm>
        </p:spPr>
        <p:txBody>
          <a:bodyPr>
            <a:normAutofit/>
          </a:bodyPr>
          <a:lstStyle/>
          <a:p>
            <a:pPr algn="ctr"/>
            <a:r>
              <a:rPr lang="en-GB" sz="3200" u="sng" dirty="0" smtClean="0">
                <a:solidFill>
                  <a:schemeClr val="accent4"/>
                </a:solidFill>
                <a:latin typeface="Calibri" panose="020F0502020204030204" pitchFamily="34" charset="0"/>
              </a:rPr>
              <a:t>Example Dice Pattern and Random Array Dot Pattern:</a:t>
            </a:r>
            <a:endParaRPr lang="en-GB" sz="3200" u="sng" dirty="0">
              <a:solidFill>
                <a:schemeClr val="accent4"/>
              </a:solidFill>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002" y="1769745"/>
            <a:ext cx="4389830" cy="32986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291" y="1632857"/>
            <a:ext cx="4558938" cy="3161212"/>
          </a:xfrm>
          <a:prstGeom prst="rect">
            <a:avLst/>
          </a:prstGeom>
        </p:spPr>
      </p:pic>
      <p:sp>
        <p:nvSpPr>
          <p:cNvPr id="9" name="TextBox 8"/>
          <p:cNvSpPr txBox="1"/>
          <p:nvPr/>
        </p:nvSpPr>
        <p:spPr>
          <a:xfrm>
            <a:off x="1143000" y="5251269"/>
            <a:ext cx="9503229" cy="461665"/>
          </a:xfrm>
          <a:prstGeom prst="rect">
            <a:avLst/>
          </a:prstGeom>
          <a:noFill/>
        </p:spPr>
        <p:txBody>
          <a:bodyPr wrap="square" rtlCol="0">
            <a:spAutoFit/>
          </a:bodyPr>
          <a:lstStyle/>
          <a:p>
            <a:r>
              <a:rPr lang="en-GB" sz="2400" dirty="0" smtClean="0">
                <a:solidFill>
                  <a:schemeClr val="accent4"/>
                </a:solidFill>
                <a:latin typeface="Calibri" panose="020F0502020204030204" pitchFamily="34" charset="0"/>
              </a:rPr>
              <a:t>   Dice pattern number dots                              Random array number dots</a:t>
            </a:r>
            <a:endParaRPr lang="en-GB" sz="24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50701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inting Artist Child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485" y="627018"/>
            <a:ext cx="3959543" cy="3910660"/>
          </a:xfrm>
          <a:prstGeom prst="rect">
            <a:avLst/>
          </a:prstGeom>
        </p:spPr>
      </p:pic>
      <p:sp>
        <p:nvSpPr>
          <p:cNvPr id="4" name="TextBox 3"/>
          <p:cNvSpPr txBox="1"/>
          <p:nvPr/>
        </p:nvSpPr>
        <p:spPr>
          <a:xfrm>
            <a:off x="2116183" y="5120640"/>
            <a:ext cx="8164286" cy="923330"/>
          </a:xfrm>
          <a:prstGeom prst="rect">
            <a:avLst/>
          </a:prstGeom>
          <a:noFill/>
        </p:spPr>
        <p:txBody>
          <a:bodyPr wrap="square" rtlCol="0">
            <a:spAutoFit/>
          </a:bodyPr>
          <a:lstStyle/>
          <a:p>
            <a:r>
              <a:rPr lang="en-GB" sz="5400" b="1" dirty="0">
                <a:solidFill>
                  <a:schemeClr val="accent4"/>
                </a:solidFill>
                <a:latin typeface="Calibri" panose="020F0502020204030204" pitchFamily="34" charset="0"/>
              </a:rPr>
              <a:t> </a:t>
            </a:r>
            <a:r>
              <a:rPr lang="en-GB" sz="5400" b="1" dirty="0" smtClean="0">
                <a:solidFill>
                  <a:schemeClr val="accent4"/>
                </a:solidFill>
                <a:latin typeface="Calibri" panose="020F0502020204030204" pitchFamily="34" charset="0"/>
              </a:rPr>
              <a:t>SEAL In The Creative Area</a:t>
            </a:r>
            <a:endParaRPr lang="en-GB" sz="5400"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33843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52994"/>
          </a:xfrm>
        </p:spPr>
        <p:txBody>
          <a:bodyPr>
            <a:normAutofit/>
          </a:bodyPr>
          <a:lstStyle/>
          <a:p>
            <a:r>
              <a:rPr lang="en-GB" sz="2200" u="sng" dirty="0" smtClean="0">
                <a:solidFill>
                  <a:schemeClr val="accent4"/>
                </a:solidFill>
                <a:latin typeface="Calibri" panose="020F0502020204030204" pitchFamily="34" charset="0"/>
              </a:rPr>
              <a:t>Suggested SEAL Strands and </a:t>
            </a:r>
            <a:r>
              <a:rPr lang="en-GB" sz="2200" u="sng" dirty="0" err="1" smtClean="0">
                <a:solidFill>
                  <a:schemeClr val="accent4"/>
                </a:solidFill>
                <a:latin typeface="Calibri" panose="020F0502020204030204" pitchFamily="34" charset="0"/>
              </a:rPr>
              <a:t>Es</a:t>
            </a:r>
            <a:r>
              <a:rPr lang="en-GB" sz="2200" u="sng" dirty="0" smtClean="0">
                <a:solidFill>
                  <a:schemeClr val="accent4"/>
                </a:solidFill>
                <a:latin typeface="Calibri" panose="020F0502020204030204" pitchFamily="34" charset="0"/>
              </a:rPr>
              <a:t> &amp; </a:t>
            </a:r>
            <a:r>
              <a:rPr lang="en-GB" sz="2200" u="sng" dirty="0" err="1" smtClean="0">
                <a:solidFill>
                  <a:schemeClr val="accent4"/>
                </a:solidFill>
                <a:latin typeface="Calibri" panose="020F0502020204030204" pitchFamily="34" charset="0"/>
              </a:rPr>
              <a:t>Os</a:t>
            </a:r>
            <a:r>
              <a:rPr lang="en-GB" sz="2200" u="sng" dirty="0" smtClean="0">
                <a:solidFill>
                  <a:schemeClr val="accent4"/>
                </a:solidFill>
                <a:latin typeface="Calibri" panose="020F0502020204030204" pitchFamily="34" charset="0"/>
              </a:rPr>
              <a:t>:</a:t>
            </a:r>
            <a:endParaRPr lang="en-GB" sz="2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058091"/>
            <a:ext cx="9872871" cy="5037909"/>
          </a:xfrm>
        </p:spPr>
        <p:txBody>
          <a:bodyPr>
            <a:noAutofit/>
          </a:bodyPr>
          <a:lstStyle/>
          <a:p>
            <a:pPr marL="45720" indent="0">
              <a:buNone/>
            </a:pPr>
            <a:r>
              <a:rPr lang="en-GB" sz="1600" u="sng" dirty="0" smtClean="0">
                <a:solidFill>
                  <a:schemeClr val="accent4"/>
                </a:solidFill>
                <a:latin typeface="Calibri" panose="020F0502020204030204" pitchFamily="34" charset="0"/>
              </a:rPr>
              <a:t>SEAL Strands</a:t>
            </a:r>
          </a:p>
          <a:p>
            <a:pPr>
              <a:buSzPct val="150000"/>
              <a:buBlip>
                <a:blip r:embed="rId2"/>
              </a:buBlip>
            </a:pPr>
            <a:r>
              <a:rPr lang="en-GB" sz="1600" dirty="0" smtClean="0">
                <a:solidFill>
                  <a:schemeClr val="accent4"/>
                </a:solidFill>
                <a:latin typeface="Calibri" panose="020F0502020204030204" pitchFamily="34" charset="0"/>
              </a:rPr>
              <a:t> Numerals to 30</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Perceptual and Figurative counting strategies</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Time</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Shape, Position and Movement</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Patterns and Relationships</a:t>
            </a:r>
          </a:p>
          <a:p>
            <a:pPr marL="45720" indent="0">
              <a:buSzPct val="150000"/>
              <a:buNone/>
            </a:pPr>
            <a:r>
              <a:rPr lang="en-GB" sz="1600" u="sng" dirty="0" err="1" smtClean="0">
                <a:solidFill>
                  <a:schemeClr val="accent4"/>
                </a:solidFill>
                <a:latin typeface="Calibri" panose="020F0502020204030204" pitchFamily="34" charset="0"/>
              </a:rPr>
              <a:t>Es</a:t>
            </a:r>
            <a:r>
              <a:rPr lang="en-GB" sz="1600" u="sng" dirty="0" smtClean="0">
                <a:solidFill>
                  <a:schemeClr val="accent4"/>
                </a:solidFill>
                <a:latin typeface="Calibri" panose="020F0502020204030204" pitchFamily="34" charset="0"/>
              </a:rPr>
              <a:t> and </a:t>
            </a:r>
            <a:r>
              <a:rPr lang="en-GB" sz="1600" u="sng" dirty="0" err="1" smtClean="0">
                <a:solidFill>
                  <a:schemeClr val="accent4"/>
                </a:solidFill>
                <a:latin typeface="Calibri" panose="020F0502020204030204" pitchFamily="34" charset="0"/>
              </a:rPr>
              <a:t>Os</a:t>
            </a:r>
            <a:r>
              <a:rPr lang="en-GB" sz="1600" u="sng" dirty="0" smtClean="0">
                <a:solidFill>
                  <a:schemeClr val="accent4"/>
                </a:solidFill>
                <a:latin typeface="Calibri" panose="020F0502020204030204" pitchFamily="34" charset="0"/>
              </a:rPr>
              <a:t>:</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MNU 0-02a </a:t>
            </a:r>
            <a:r>
              <a:rPr lang="en-GB" sz="1600" dirty="0">
                <a:solidFill>
                  <a:schemeClr val="accent4"/>
                </a:solidFill>
                <a:latin typeface="Calibri" panose="020F0502020204030204" pitchFamily="34" charset="0"/>
              </a:rPr>
              <a:t>Explore numbers understanding they represent quantities, and can use them to count, create sequences and describe order</a:t>
            </a:r>
            <a:r>
              <a:rPr lang="en-GB" sz="1600" dirty="0" smtClean="0">
                <a:solidFill>
                  <a:schemeClr val="accent4"/>
                </a:solidFill>
                <a:latin typeface="Calibri" panose="020F0502020204030204" pitchFamily="34" charset="0"/>
              </a:rPr>
              <a:t>.</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MNU 0-03a </a:t>
            </a:r>
            <a:r>
              <a:rPr lang="en-GB" sz="1600" dirty="0">
                <a:solidFill>
                  <a:schemeClr val="accent4"/>
                </a:solidFill>
                <a:latin typeface="Calibri" panose="020F0502020204030204" pitchFamily="34" charset="0"/>
              </a:rPr>
              <a:t>I use practical materials “count on and back” to help me understand addition, subtraction and record my ideas and solutions in different ways</a:t>
            </a:r>
            <a:r>
              <a:rPr lang="en-GB" sz="1600" dirty="0" smtClean="0">
                <a:solidFill>
                  <a:schemeClr val="accent4"/>
                </a:solidFill>
                <a:latin typeface="Calibri" panose="020F0502020204030204" pitchFamily="34" charset="0"/>
              </a:rPr>
              <a:t>.</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MNU 0-10a I am aware of how routines and events in my world link with times and season and have explored ways to record and display these using clocks, calendars and other methods.</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MTH 0-17a In movement games and using technology I can use simple directions and describe position.</a:t>
            </a:r>
          </a:p>
          <a:p>
            <a:pPr>
              <a:buSzPct val="150000"/>
              <a:buBlip>
                <a:blip r:embed="rId2"/>
              </a:buBlip>
            </a:pPr>
            <a:r>
              <a:rPr lang="en-GB" sz="1600" dirty="0">
                <a:solidFill>
                  <a:schemeClr val="accent4"/>
                </a:solidFill>
                <a:latin typeface="Calibri" panose="020F0502020204030204" pitchFamily="34" charset="0"/>
              </a:rPr>
              <a:t> </a:t>
            </a:r>
            <a:r>
              <a:rPr lang="en-GB" sz="1600" dirty="0" smtClean="0">
                <a:solidFill>
                  <a:schemeClr val="accent4"/>
                </a:solidFill>
                <a:latin typeface="Calibri" panose="020F0502020204030204" pitchFamily="34" charset="0"/>
              </a:rPr>
              <a:t>MTH 0-13a I have spotted and explored patterns in my own and the wider environment and can copy and continue these and create my own.</a:t>
            </a:r>
            <a:endParaRPr lang="en-GB" sz="16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69345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39931"/>
          </a:xfrm>
        </p:spPr>
        <p:txBody>
          <a:bodyPr>
            <a:normAutofit fontScale="90000"/>
          </a:bodyPr>
          <a:lstStyle/>
          <a:p>
            <a:pPr algn="ctr"/>
            <a:r>
              <a:rPr lang="en-GB" sz="3200" u="sng" dirty="0" smtClean="0">
                <a:solidFill>
                  <a:schemeClr val="accent4"/>
                </a:solidFill>
                <a:latin typeface="Calibri" panose="020F0502020204030204" pitchFamily="34" charset="0"/>
              </a:rPr>
              <a:t>Starter Questions for Children:</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49531"/>
            <a:ext cx="9872871" cy="4946469"/>
          </a:xfrm>
        </p:spPr>
        <p:txBody>
          <a:bodyPr/>
          <a:lstStyle/>
          <a:p>
            <a:pPr>
              <a:buSzPct val="150000"/>
              <a:buBlip>
                <a:blip r:embed="rId2"/>
              </a:buBlip>
            </a:pPr>
            <a:r>
              <a:rPr lang="en-GB" sz="3200" dirty="0" smtClean="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you need more?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you have enough?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do you need?</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Can you see the pattern?</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Can you copy the pattern?</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What will come next?</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buttons, feathers etc… do you have?</a:t>
            </a:r>
          </a:p>
          <a:p>
            <a:pPr>
              <a:buSzPct val="150000"/>
              <a:buBlip>
                <a:blip r:embed="rId2"/>
              </a:buBlip>
            </a:pPr>
            <a:endParaRPr lang="en-GB" sz="3200" dirty="0" smtClean="0">
              <a:solidFill>
                <a:schemeClr val="accent4"/>
              </a:solidFill>
              <a:latin typeface="Calibri" panose="020F0502020204030204" pitchFamily="34" charset="0"/>
            </a:endParaRPr>
          </a:p>
          <a:p>
            <a:pPr>
              <a:buSzPct val="150000"/>
              <a:buBlip>
                <a:blip r:embed="rId2"/>
              </a:buBlip>
            </a:pPr>
            <a:endParaRPr lang="en-GB" sz="3200" dirty="0" smtClean="0">
              <a:solidFill>
                <a:schemeClr val="accent4"/>
              </a:solidFill>
              <a:latin typeface="Calibri" panose="020F0502020204030204" pitchFamily="34" charset="0"/>
            </a:endParaRPr>
          </a:p>
          <a:p>
            <a:pPr marL="45720" indent="0">
              <a:buSzPct val="150000"/>
              <a:buNone/>
            </a:pPr>
            <a:endParaRPr lang="en-GB" sz="3200" dirty="0" smtClean="0">
              <a:solidFill>
                <a:schemeClr val="accent4"/>
              </a:solidFill>
              <a:latin typeface="Calibri" panose="020F0502020204030204" pitchFamily="34" charset="0"/>
            </a:endParaRPr>
          </a:p>
          <a:p>
            <a:pPr>
              <a:buSzPct val="150000"/>
              <a:buBlip>
                <a:blip r:embed="rId2"/>
              </a:buBlip>
            </a:pPr>
            <a:endParaRPr lang="en-GB" dirty="0">
              <a:solidFill>
                <a:schemeClr val="accent4"/>
              </a:solidFill>
              <a:latin typeface="Calibri" panose="020F0502020204030204" pitchFamily="34" charset="0"/>
            </a:endParaRPr>
          </a:p>
        </p:txBody>
      </p:sp>
      <p:pic>
        <p:nvPicPr>
          <p:cNvPr id="4" name="Picture 3" descr="I am thinking.... :): How my school made me what I 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432" y="1689461"/>
            <a:ext cx="3712864" cy="2529841"/>
          </a:xfrm>
          <a:prstGeom prst="rect">
            <a:avLst/>
          </a:prstGeom>
        </p:spPr>
      </p:pic>
    </p:spTree>
    <p:extLst>
      <p:ext uri="{BB962C8B-B14F-4D97-AF65-F5344CB8AC3E}">
        <p14:creationId xmlns:p14="http://schemas.microsoft.com/office/powerpoint/2010/main" val="202943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66057"/>
          </a:xfrm>
        </p:spPr>
        <p:txBody>
          <a:bodyPr>
            <a:normAutofit/>
          </a:bodyPr>
          <a:lstStyle/>
          <a:p>
            <a:pPr algn="ctr"/>
            <a:r>
              <a:rPr lang="en-GB" sz="3200" u="sng" dirty="0" smtClean="0">
                <a:solidFill>
                  <a:schemeClr val="accent4"/>
                </a:solidFill>
                <a:latin typeface="Calibri" panose="020F0502020204030204" pitchFamily="34" charset="0"/>
              </a:rPr>
              <a:t>Key Vocabulary for Children:</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75657"/>
            <a:ext cx="9872871" cy="4920343"/>
          </a:xfrm>
        </p:spPr>
        <p:txBody>
          <a:bodyPr>
            <a:normAutofit/>
          </a:bodyPr>
          <a:lstStyle/>
          <a:p>
            <a:pPr>
              <a:buSzPct val="150000"/>
              <a:buBlip>
                <a:blip r:embed="rId2"/>
              </a:buBlip>
            </a:pPr>
            <a:r>
              <a:rPr lang="en-GB" sz="3200" dirty="0" smtClean="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Copy</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Match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Pattern</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More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Less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Same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Next</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Continue</a:t>
            </a:r>
            <a:endParaRPr lang="en-GB" sz="2800" dirty="0">
              <a:solidFill>
                <a:schemeClr val="accent4"/>
              </a:solidFill>
              <a:latin typeface="Calibri" panose="020F0502020204030204" pitchFamily="34" charset="0"/>
            </a:endParaRPr>
          </a:p>
        </p:txBody>
      </p:sp>
      <p:pic>
        <p:nvPicPr>
          <p:cNvPr id="6" name="Picture 5" descr="Clipart - Easel with kids pain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590" y="1621936"/>
            <a:ext cx="3683724" cy="4027784"/>
          </a:xfrm>
          <a:prstGeom prst="rect">
            <a:avLst/>
          </a:prstGeom>
        </p:spPr>
      </p:pic>
    </p:spTree>
    <p:extLst>
      <p:ext uri="{BB962C8B-B14F-4D97-AF65-F5344CB8AC3E}">
        <p14:creationId xmlns:p14="http://schemas.microsoft.com/office/powerpoint/2010/main" val="207617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00743"/>
          </a:xfrm>
        </p:spPr>
        <p:txBody>
          <a:bodyPr>
            <a:normAutofit fontScale="90000"/>
          </a:bodyPr>
          <a:lstStyle/>
          <a:p>
            <a:r>
              <a:rPr lang="en-GB" sz="3200" u="sng" dirty="0" smtClean="0">
                <a:solidFill>
                  <a:schemeClr val="accent4"/>
                </a:solidFill>
                <a:latin typeface="Calibri" panose="020F0502020204030204" pitchFamily="34" charset="0"/>
              </a:rPr>
              <a:t>Suggested activities for the Creative Area:</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10343"/>
            <a:ext cx="9872871" cy="4985657"/>
          </a:xfrm>
        </p:spPr>
        <p:txBody>
          <a:bodyPr>
            <a:normAutofit/>
          </a:bodyPr>
          <a:lstStyle/>
          <a:p>
            <a:pPr>
              <a:buSzPct val="150000"/>
              <a:buBlip>
                <a:blip r:embed="rId2"/>
              </a:buBlip>
            </a:pPr>
            <a:r>
              <a:rPr lang="en-GB" sz="2400" dirty="0" smtClean="0">
                <a:solidFill>
                  <a:schemeClr val="accent4"/>
                </a:solidFill>
                <a:latin typeface="Calibri" panose="020F0502020204030204" pitchFamily="34" charset="0"/>
              </a:rPr>
              <a:t> Collage creations – Making collage pictures using a variety of media and talking about colour, shape, sizes and patterns.</a:t>
            </a:r>
            <a:endParaRPr lang="en-GB" sz="2400" dirty="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Drawing around hands – Draw around hands and count the number of fingers and measure the size of the hands.</a:t>
            </a:r>
            <a:endParaRPr lang="en-GB" sz="2400" dirty="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Junk modelling – Make junk models with a variety of media and talk about size, weight, empty, full etc…</a:t>
            </a:r>
            <a:endParaRPr lang="en-GB" sz="2400" dirty="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Making patterns – Make various patterns using collage materials, stampers, different shapes and coloured paints. </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Putting dates on art work – Talking about days of the week, months and seasons when dating pieces of art.</a:t>
            </a:r>
          </a:p>
          <a:p>
            <a:pPr>
              <a:buSzPct val="150000"/>
              <a:buBlip>
                <a:blip r:embed="rId2"/>
              </a:buBlip>
            </a:pPr>
            <a:endParaRPr lang="en-GB" sz="2400" dirty="0">
              <a:solidFill>
                <a:schemeClr val="accent4"/>
              </a:solidFill>
              <a:latin typeface="Calibri" panose="020F0502020204030204" pitchFamily="34" charset="0"/>
            </a:endParaRPr>
          </a:p>
          <a:p>
            <a:pPr>
              <a:buSzPct val="150000"/>
              <a:buBlip>
                <a:blip r:embed="rId2"/>
              </a:buBlip>
            </a:pPr>
            <a:endParaRPr lang="en-GB" sz="24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40225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609600"/>
            <a:ext cx="9875520" cy="657497"/>
          </a:xfrm>
        </p:spPr>
        <p:txBody>
          <a:bodyPr>
            <a:normAutofit fontScale="90000"/>
          </a:bodyPr>
          <a:lstStyle/>
          <a:p>
            <a:r>
              <a:rPr lang="en-GB" sz="3600" u="sng" dirty="0" smtClean="0">
                <a:solidFill>
                  <a:schemeClr val="accent4"/>
                </a:solidFill>
                <a:latin typeface="Calibri" panose="020F0502020204030204" pitchFamily="34" charset="0"/>
              </a:rPr>
              <a:t>Suggested SEAL Strands and </a:t>
            </a:r>
            <a:r>
              <a:rPr lang="en-GB" sz="3600" u="sng" dirty="0" err="1" smtClean="0">
                <a:solidFill>
                  <a:schemeClr val="accent4"/>
                </a:solidFill>
                <a:latin typeface="Calibri" panose="020F0502020204030204" pitchFamily="34" charset="0"/>
              </a:rPr>
              <a:t>Es</a:t>
            </a:r>
            <a:r>
              <a:rPr lang="en-GB" sz="3600" u="sng" dirty="0" smtClean="0">
                <a:solidFill>
                  <a:schemeClr val="accent4"/>
                </a:solidFill>
                <a:latin typeface="Calibri" panose="020F0502020204030204" pitchFamily="34" charset="0"/>
              </a:rPr>
              <a:t> &amp; </a:t>
            </a:r>
            <a:r>
              <a:rPr lang="en-GB" sz="3600" u="sng" dirty="0" err="1" smtClean="0">
                <a:solidFill>
                  <a:schemeClr val="accent4"/>
                </a:solidFill>
                <a:latin typeface="Calibri" panose="020F0502020204030204" pitchFamily="34" charset="0"/>
              </a:rPr>
              <a:t>Os</a:t>
            </a:r>
            <a:r>
              <a:rPr lang="en-GB" sz="3600" u="sng" dirty="0" smtClean="0">
                <a:solidFill>
                  <a:schemeClr val="accent4"/>
                </a:solidFill>
                <a:latin typeface="Calibri" panose="020F0502020204030204" pitchFamily="34" charset="0"/>
              </a:rPr>
              <a:t>:</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6" name="Content Placeholder 5"/>
          <p:cNvSpPr>
            <a:spLocks noGrp="1"/>
          </p:cNvSpPr>
          <p:nvPr>
            <p:ph idx="1"/>
          </p:nvPr>
        </p:nvSpPr>
        <p:spPr>
          <a:xfrm>
            <a:off x="1143000" y="1267097"/>
            <a:ext cx="9872871" cy="4828903"/>
          </a:xfrm>
        </p:spPr>
        <p:txBody>
          <a:bodyPr>
            <a:normAutofit fontScale="92500"/>
          </a:bodyPr>
          <a:lstStyle/>
          <a:p>
            <a:pPr marL="45720" indent="0">
              <a:buSzPct val="180000"/>
              <a:buNone/>
            </a:pPr>
            <a:r>
              <a:rPr lang="en-GB" sz="2400" u="sng" dirty="0" smtClean="0">
                <a:solidFill>
                  <a:schemeClr val="accent4"/>
                </a:solidFill>
                <a:latin typeface="Calibri" panose="020F0502020204030204" pitchFamily="34" charset="0"/>
              </a:rPr>
              <a:t>SEAL Strands</a:t>
            </a:r>
          </a:p>
          <a:p>
            <a:pPr>
              <a:buSzPct val="150000"/>
              <a:buBlip>
                <a:blip r:embed="rId2"/>
              </a:buBlip>
            </a:pPr>
            <a:r>
              <a:rPr lang="en-GB" sz="2400" dirty="0" smtClean="0">
                <a:solidFill>
                  <a:schemeClr val="accent4"/>
                </a:solidFill>
                <a:latin typeface="Calibri" panose="020F0502020204030204" pitchFamily="34" charset="0"/>
              </a:rPr>
              <a:t> Numerals to 20</a:t>
            </a:r>
          </a:p>
          <a:p>
            <a:pPr>
              <a:buSzPct val="150000"/>
              <a:buBlip>
                <a:blip r:embed="rId2"/>
              </a:buBlip>
            </a:pPr>
            <a:r>
              <a:rPr lang="en-GB" sz="2400" dirty="0" smtClean="0">
                <a:solidFill>
                  <a:schemeClr val="accent4"/>
                </a:solidFill>
                <a:latin typeface="Calibri" panose="020F0502020204030204" pitchFamily="34" charset="0"/>
              </a:rPr>
              <a:t> Finger patterns for numbers to 10</a:t>
            </a:r>
          </a:p>
          <a:p>
            <a:pPr>
              <a:buSzPct val="150000"/>
              <a:buBlip>
                <a:blip r:embed="rId2"/>
              </a:buBlip>
            </a:pPr>
            <a:r>
              <a:rPr lang="en-GB" sz="2400" dirty="0" smtClean="0">
                <a:solidFill>
                  <a:schemeClr val="accent4"/>
                </a:solidFill>
                <a:latin typeface="Calibri" panose="020F0502020204030204" pitchFamily="34" charset="0"/>
              </a:rPr>
              <a:t> Information handling and data analysis</a:t>
            </a:r>
            <a:endParaRPr lang="en-GB" sz="2400" dirty="0">
              <a:solidFill>
                <a:schemeClr val="accent4"/>
              </a:solidFill>
              <a:latin typeface="Calibri" panose="020F0502020204030204" pitchFamily="34" charset="0"/>
            </a:endParaRPr>
          </a:p>
          <a:p>
            <a:pPr marL="45720" indent="0">
              <a:buSzPct val="180000"/>
              <a:buNone/>
            </a:pPr>
            <a:r>
              <a:rPr lang="en-GB" sz="2400" u="sng" dirty="0" err="1" smtClean="0">
                <a:solidFill>
                  <a:schemeClr val="accent4"/>
                </a:solidFill>
                <a:latin typeface="Calibri" panose="020F0502020204030204" pitchFamily="34" charset="0"/>
              </a:rPr>
              <a:t>Es</a:t>
            </a:r>
            <a:r>
              <a:rPr lang="en-GB" sz="2400" u="sng" dirty="0" smtClean="0">
                <a:solidFill>
                  <a:schemeClr val="accent4"/>
                </a:solidFill>
                <a:latin typeface="Calibri" panose="020F0502020204030204" pitchFamily="34" charset="0"/>
              </a:rPr>
              <a:t> and </a:t>
            </a:r>
            <a:r>
              <a:rPr lang="en-GB" sz="2400" u="sng" dirty="0" err="1" smtClean="0">
                <a:solidFill>
                  <a:schemeClr val="accent4"/>
                </a:solidFill>
                <a:latin typeface="Calibri" panose="020F0502020204030204" pitchFamily="34" charset="0"/>
              </a:rPr>
              <a:t>Os</a:t>
            </a:r>
            <a:endParaRPr lang="en-GB" sz="2400" u="sng" dirty="0" smtClean="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MNU 0-02a Explore numbers understanding they represent quantities, and can use them to count, create sequences and describe order.</a:t>
            </a:r>
          </a:p>
          <a:p>
            <a:pPr>
              <a:buSzPct val="150000"/>
              <a:buBlip>
                <a:blip r:embed="rId2"/>
              </a:buBlip>
            </a:pPr>
            <a:r>
              <a:rPr lang="en-GB" sz="2400" dirty="0" smtClean="0">
                <a:solidFill>
                  <a:schemeClr val="accent4"/>
                </a:solidFill>
                <a:latin typeface="Calibri" panose="020F0502020204030204" pitchFamily="34" charset="0"/>
              </a:rPr>
              <a:t> MNU 0-03a I use practical materials “count on and back” to help me understand addition, subtraction and record my ideas and solutions in different ways.</a:t>
            </a:r>
          </a:p>
          <a:p>
            <a:pPr>
              <a:buSzPct val="150000"/>
              <a:buBlip>
                <a:blip r:embed="rId2"/>
              </a:buBlip>
            </a:pPr>
            <a:r>
              <a:rPr lang="en-GB" sz="2400" dirty="0" smtClean="0">
                <a:solidFill>
                  <a:schemeClr val="accent4"/>
                </a:solidFill>
                <a:latin typeface="Calibri" panose="020F0502020204030204" pitchFamily="34" charset="0"/>
              </a:rPr>
              <a:t> MNU 0-20a I can use the signs and charts around me for information, helping me plan and make choices and decisions in my daily life.</a:t>
            </a:r>
          </a:p>
          <a:p>
            <a:pPr>
              <a:buSzPct val="180000"/>
              <a:buBlip>
                <a:blip r:embed="rId3"/>
              </a:buBlip>
            </a:pPr>
            <a:endParaRPr lang="en-GB" sz="2800" dirty="0" smtClean="0">
              <a:solidFill>
                <a:schemeClr val="accent4"/>
              </a:solidFill>
              <a:latin typeface="Calibri" panose="020F0502020204030204" pitchFamily="34" charset="0"/>
            </a:endParaRPr>
          </a:p>
          <a:p>
            <a:pPr>
              <a:buSzPct val="180000"/>
              <a:buBlip>
                <a:blip r:embed="rId3"/>
              </a:buBlip>
            </a:pPr>
            <a:endParaRPr lang="en-GB" sz="2800" dirty="0" smtClean="0">
              <a:solidFill>
                <a:schemeClr val="accent4"/>
              </a:solidFill>
              <a:latin typeface="Calibri" panose="020F0502020204030204" pitchFamily="34" charset="0"/>
            </a:endParaRPr>
          </a:p>
          <a:p>
            <a:pPr>
              <a:buSzPct val="180000"/>
              <a:buBlip>
                <a:blip r:embed="rId3"/>
              </a:buBlip>
            </a:pPr>
            <a:endParaRPr lang="en-GB" sz="2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763511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74617"/>
          </a:xfrm>
        </p:spPr>
        <p:txBody>
          <a:bodyPr>
            <a:noAutofit/>
          </a:bodyPr>
          <a:lstStyle/>
          <a:p>
            <a:pPr algn="ctr"/>
            <a:r>
              <a:rPr lang="en-GB" sz="3200" u="sng" dirty="0" smtClean="0">
                <a:solidFill>
                  <a:schemeClr val="accent4"/>
                </a:solidFill>
              </a:rPr>
              <a:t>Suggested Resources:</a:t>
            </a:r>
            <a:endParaRPr lang="en-GB" sz="3200" u="sng" dirty="0">
              <a:solidFill>
                <a:schemeClr val="accent4"/>
              </a:solidFill>
            </a:endParaRPr>
          </a:p>
        </p:txBody>
      </p:sp>
      <p:sp>
        <p:nvSpPr>
          <p:cNvPr id="3" name="Content Placeholder 2"/>
          <p:cNvSpPr>
            <a:spLocks noGrp="1"/>
          </p:cNvSpPr>
          <p:nvPr>
            <p:ph idx="1"/>
          </p:nvPr>
        </p:nvSpPr>
        <p:spPr>
          <a:xfrm>
            <a:off x="1143000" y="1084217"/>
            <a:ext cx="9872871" cy="5011783"/>
          </a:xfrm>
        </p:spPr>
        <p:txBody>
          <a:bodyPr>
            <a:normAutofit/>
          </a:bodyPr>
          <a:lstStyle/>
          <a:p>
            <a:pPr>
              <a:buSzPct val="150000"/>
              <a:buBlip>
                <a:blip r:embed="rId2"/>
              </a:buBlip>
            </a:pPr>
            <a:r>
              <a:rPr lang="en-GB" sz="3200" dirty="0" smtClean="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A variety of paints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Different types of collage materials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10 frame for making patterns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Different sized rulers, measuring tapes for children to use.</a:t>
            </a:r>
            <a:endParaRPr lang="en-GB" sz="2800" dirty="0">
              <a:solidFill>
                <a:schemeClr val="accent4"/>
              </a:solidFill>
              <a:latin typeface="Calibri" panose="020F0502020204030204" pitchFamily="34" charset="0"/>
            </a:endParaRPr>
          </a:p>
        </p:txBody>
      </p:sp>
      <p:pic>
        <p:nvPicPr>
          <p:cNvPr id="4" name="Picture 3" descr="Measure tape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072" y="3590108"/>
            <a:ext cx="2108291" cy="2169251"/>
          </a:xfrm>
          <a:prstGeom prst="rect">
            <a:avLst/>
          </a:prstGeom>
        </p:spPr>
      </p:pic>
      <p:pic>
        <p:nvPicPr>
          <p:cNvPr id="5" name="Picture 4" descr="Clipart - Paint can with bru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938" y="3525611"/>
            <a:ext cx="2810759" cy="2233748"/>
          </a:xfrm>
          <a:prstGeom prst="rect">
            <a:avLst/>
          </a:prstGeom>
        </p:spPr>
      </p:pic>
    </p:spTree>
    <p:extLst>
      <p:ext uri="{BB962C8B-B14F-4D97-AF65-F5344CB8AC3E}">
        <p14:creationId xmlns:p14="http://schemas.microsoft.com/office/powerpoint/2010/main" val="365098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40898"/>
          </a:xfrm>
        </p:spPr>
        <p:txBody>
          <a:bodyPr>
            <a:normAutofit fontScale="90000"/>
          </a:bodyPr>
          <a:lstStyle/>
          <a:p>
            <a:pPr algn="ctr"/>
            <a:r>
              <a:rPr lang="en-GB" sz="3200" u="sng" dirty="0" smtClean="0">
                <a:solidFill>
                  <a:schemeClr val="accent4"/>
                </a:solidFill>
                <a:latin typeface="Calibri" panose="020F0502020204030204" pitchFamily="34" charset="0"/>
              </a:rPr>
              <a:t>Example 10 Frame:</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3137274"/>
              </p:ext>
            </p:extLst>
          </p:nvPr>
        </p:nvGraphicFramePr>
        <p:xfrm>
          <a:off x="1143000" y="1969477"/>
          <a:ext cx="9872665" cy="3291840"/>
        </p:xfrm>
        <a:graphic>
          <a:graphicData uri="http://schemas.openxmlformats.org/drawingml/2006/table">
            <a:tbl>
              <a:tblPr firstRow="1" bandRow="1">
                <a:tableStyleId>{5C22544A-7EE6-4342-B048-85BDC9FD1C3A}</a:tableStyleId>
              </a:tblPr>
              <a:tblGrid>
                <a:gridCol w="1974533">
                  <a:extLst>
                    <a:ext uri="{9D8B030D-6E8A-4147-A177-3AD203B41FA5}">
                      <a16:colId xmlns:a16="http://schemas.microsoft.com/office/drawing/2014/main" val="2986476664"/>
                    </a:ext>
                  </a:extLst>
                </a:gridCol>
                <a:gridCol w="1974533">
                  <a:extLst>
                    <a:ext uri="{9D8B030D-6E8A-4147-A177-3AD203B41FA5}">
                      <a16:colId xmlns:a16="http://schemas.microsoft.com/office/drawing/2014/main" val="2949773379"/>
                    </a:ext>
                  </a:extLst>
                </a:gridCol>
                <a:gridCol w="1974533">
                  <a:extLst>
                    <a:ext uri="{9D8B030D-6E8A-4147-A177-3AD203B41FA5}">
                      <a16:colId xmlns:a16="http://schemas.microsoft.com/office/drawing/2014/main" val="350977847"/>
                    </a:ext>
                  </a:extLst>
                </a:gridCol>
                <a:gridCol w="1974533">
                  <a:extLst>
                    <a:ext uri="{9D8B030D-6E8A-4147-A177-3AD203B41FA5}">
                      <a16:colId xmlns:a16="http://schemas.microsoft.com/office/drawing/2014/main" val="2298060694"/>
                    </a:ext>
                  </a:extLst>
                </a:gridCol>
                <a:gridCol w="1974533">
                  <a:extLst>
                    <a:ext uri="{9D8B030D-6E8A-4147-A177-3AD203B41FA5}">
                      <a16:colId xmlns:a16="http://schemas.microsoft.com/office/drawing/2014/main" val="1250470596"/>
                    </a:ext>
                  </a:extLst>
                </a:gridCol>
              </a:tblGrid>
              <a:tr h="16459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903567"/>
                  </a:ext>
                </a:extLst>
              </a:tr>
              <a:tr h="16459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478268"/>
                  </a:ext>
                </a:extLst>
              </a:tr>
            </a:tbl>
          </a:graphicData>
        </a:graphic>
      </p:graphicFrame>
    </p:spTree>
    <p:extLst>
      <p:ext uri="{BB962C8B-B14F-4D97-AF65-F5344CB8AC3E}">
        <p14:creationId xmlns:p14="http://schemas.microsoft.com/office/powerpoint/2010/main" val="171642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made Playdoug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103" y="1045029"/>
            <a:ext cx="4937759" cy="3879668"/>
          </a:xfrm>
          <a:prstGeom prst="rect">
            <a:avLst/>
          </a:prstGeom>
        </p:spPr>
      </p:pic>
      <p:sp>
        <p:nvSpPr>
          <p:cNvPr id="3" name="TextBox 2"/>
          <p:cNvSpPr txBox="1"/>
          <p:nvPr/>
        </p:nvSpPr>
        <p:spPr>
          <a:xfrm>
            <a:off x="2037807" y="5538651"/>
            <a:ext cx="8712924" cy="923330"/>
          </a:xfrm>
          <a:prstGeom prst="rect">
            <a:avLst/>
          </a:prstGeom>
          <a:noFill/>
        </p:spPr>
        <p:txBody>
          <a:bodyPr wrap="square" rtlCol="0">
            <a:spAutoFit/>
          </a:bodyPr>
          <a:lstStyle/>
          <a:p>
            <a:r>
              <a:rPr lang="en-GB" sz="5400" b="1" dirty="0" smtClean="0">
                <a:solidFill>
                  <a:schemeClr val="accent4"/>
                </a:solidFill>
                <a:latin typeface="Calibri" panose="020F0502020204030204" pitchFamily="34" charset="0"/>
              </a:rPr>
              <a:t>SEAL in The Playdough Area</a:t>
            </a:r>
            <a:endParaRPr lang="en-GB" sz="5400"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404893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09303"/>
          </a:xfrm>
        </p:spPr>
        <p:txBody>
          <a:bodyPr>
            <a:noAutofit/>
          </a:bodyPr>
          <a:lstStyle/>
          <a:p>
            <a:r>
              <a:rPr lang="en-GB" sz="2200" u="sng" dirty="0" smtClean="0">
                <a:solidFill>
                  <a:schemeClr val="accent4"/>
                </a:solidFill>
                <a:latin typeface="Calibri" panose="020F0502020204030204" pitchFamily="34" charset="0"/>
              </a:rPr>
              <a:t>Suggested SEAL Strands and </a:t>
            </a:r>
            <a:r>
              <a:rPr lang="en-GB" sz="2200" u="sng" dirty="0" err="1" smtClean="0">
                <a:solidFill>
                  <a:schemeClr val="accent4"/>
                </a:solidFill>
                <a:latin typeface="Calibri" panose="020F0502020204030204" pitchFamily="34" charset="0"/>
              </a:rPr>
              <a:t>Es</a:t>
            </a:r>
            <a:r>
              <a:rPr lang="en-GB" sz="2200" u="sng" dirty="0" smtClean="0">
                <a:solidFill>
                  <a:schemeClr val="accent4"/>
                </a:solidFill>
                <a:latin typeface="Calibri" panose="020F0502020204030204" pitchFamily="34" charset="0"/>
              </a:rPr>
              <a:t> &amp; </a:t>
            </a:r>
            <a:r>
              <a:rPr lang="en-GB" sz="2200" u="sng" dirty="0" err="1" smtClean="0">
                <a:solidFill>
                  <a:schemeClr val="accent4"/>
                </a:solidFill>
                <a:latin typeface="Calibri" panose="020F0502020204030204" pitchFamily="34" charset="0"/>
              </a:rPr>
              <a:t>Os</a:t>
            </a:r>
            <a:r>
              <a:rPr lang="en-GB" sz="2200" u="sng" dirty="0" smtClean="0">
                <a:solidFill>
                  <a:schemeClr val="accent4"/>
                </a:solidFill>
                <a:latin typeface="Calibri" panose="020F0502020204030204" pitchFamily="34" charset="0"/>
              </a:rPr>
              <a:t>:</a:t>
            </a:r>
            <a:endParaRPr lang="en-GB" sz="2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36469"/>
            <a:ext cx="9872871" cy="4959531"/>
          </a:xfrm>
        </p:spPr>
        <p:txBody>
          <a:bodyPr>
            <a:normAutofit fontScale="92500" lnSpcReduction="20000"/>
          </a:bodyPr>
          <a:lstStyle/>
          <a:p>
            <a:pPr marL="45720" indent="0">
              <a:buSzPct val="150000"/>
              <a:buNone/>
            </a:pPr>
            <a:r>
              <a:rPr lang="en-GB" sz="1900" u="sng" dirty="0" smtClean="0">
                <a:solidFill>
                  <a:schemeClr val="accent4"/>
                </a:solidFill>
                <a:latin typeface="Calibri" panose="020F0502020204030204" pitchFamily="34" charset="0"/>
              </a:rPr>
              <a:t>SEAL Strands</a:t>
            </a:r>
          </a:p>
          <a:p>
            <a:pPr>
              <a:buSzPct val="150000"/>
              <a:buBlip>
                <a:blip r:embed="rId2"/>
              </a:buBlip>
            </a:pPr>
            <a:r>
              <a:rPr lang="en-GB" sz="1600" dirty="0" smtClean="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Perceptual and Figurative counting strategies</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Number word sequencing</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Numeral recognition</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Finger patterns for numbers to 10</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Ideas of equal groups and sharing</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Shape, position and movement</a:t>
            </a:r>
          </a:p>
          <a:p>
            <a:pPr marL="45720" indent="0">
              <a:buSzPct val="150000"/>
              <a:buNone/>
            </a:pPr>
            <a:r>
              <a:rPr lang="en-GB" sz="1900" u="sng" dirty="0" err="1" smtClean="0">
                <a:solidFill>
                  <a:schemeClr val="accent4"/>
                </a:solidFill>
                <a:latin typeface="Calibri" panose="020F0502020204030204" pitchFamily="34" charset="0"/>
              </a:rPr>
              <a:t>Es</a:t>
            </a:r>
            <a:r>
              <a:rPr lang="en-GB" sz="1900" u="sng" dirty="0" smtClean="0">
                <a:solidFill>
                  <a:schemeClr val="accent4"/>
                </a:solidFill>
                <a:latin typeface="Calibri" panose="020F0502020204030204" pitchFamily="34" charset="0"/>
              </a:rPr>
              <a:t> and </a:t>
            </a:r>
            <a:r>
              <a:rPr lang="en-GB" sz="1900" u="sng" dirty="0" err="1" smtClean="0">
                <a:solidFill>
                  <a:schemeClr val="accent4"/>
                </a:solidFill>
                <a:latin typeface="Calibri" panose="020F0502020204030204" pitchFamily="34" charset="0"/>
              </a:rPr>
              <a:t>Os</a:t>
            </a:r>
            <a:endParaRPr lang="en-GB" sz="1900" u="sng" dirty="0" smtClean="0">
              <a:solidFill>
                <a:schemeClr val="accent4"/>
              </a:solidFill>
              <a:latin typeface="Calibri" panose="020F0502020204030204" pitchFamily="34" charset="0"/>
            </a:endParaRP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MNU 0-03a </a:t>
            </a:r>
            <a:r>
              <a:rPr lang="en-GB" sz="1800" dirty="0">
                <a:solidFill>
                  <a:schemeClr val="accent4"/>
                </a:solidFill>
                <a:latin typeface="Calibri" panose="020F0502020204030204" pitchFamily="34" charset="0"/>
              </a:rPr>
              <a:t>I use practical materials “count on and back” to help me understand addition, subtraction and record my ideas and solutions in different ways.</a:t>
            </a:r>
          </a:p>
          <a:p>
            <a:pPr>
              <a:buSzPct val="150000"/>
              <a:buBlip>
                <a:blip r:embed="rId2"/>
              </a:buBlip>
            </a:pPr>
            <a:r>
              <a:rPr lang="en-GB" sz="1800" dirty="0" smtClean="0">
                <a:solidFill>
                  <a:schemeClr val="accent4"/>
                </a:solidFill>
                <a:latin typeface="Calibri" panose="020F0502020204030204" pitchFamily="34" charset="0"/>
              </a:rPr>
              <a:t> MNU 0-02a </a:t>
            </a:r>
            <a:r>
              <a:rPr lang="en-GB" sz="1800" dirty="0">
                <a:solidFill>
                  <a:schemeClr val="accent4"/>
                </a:solidFill>
                <a:latin typeface="Calibri" panose="020F0502020204030204" pitchFamily="34" charset="0"/>
              </a:rPr>
              <a:t>Explore numbers understanding they represent quantities, and can use them to count, create sequences and describe order</a:t>
            </a:r>
            <a:r>
              <a:rPr lang="en-GB" sz="1800" dirty="0" smtClean="0">
                <a:solidFill>
                  <a:schemeClr val="accent4"/>
                </a:solidFill>
                <a:latin typeface="Calibri" panose="020F0502020204030204" pitchFamily="34" charset="0"/>
              </a:rPr>
              <a:t>.</a:t>
            </a:r>
          </a:p>
          <a:p>
            <a:pPr>
              <a:buSzPct val="150000"/>
              <a:buBlip>
                <a:blip r:embed="rId2"/>
              </a:buBlip>
            </a:pPr>
            <a:r>
              <a:rPr lang="en-GB" sz="1800" dirty="0">
                <a:solidFill>
                  <a:schemeClr val="accent4"/>
                </a:solidFill>
                <a:latin typeface="Calibri" panose="020F0502020204030204" pitchFamily="34" charset="0"/>
              </a:rPr>
              <a:t> </a:t>
            </a:r>
            <a:r>
              <a:rPr lang="en-GB" sz="1800" dirty="0" smtClean="0">
                <a:solidFill>
                  <a:schemeClr val="accent4"/>
                </a:solidFill>
                <a:latin typeface="Calibri" panose="020F0502020204030204" pitchFamily="34" charset="0"/>
              </a:rPr>
              <a:t>MTH 0-13a </a:t>
            </a:r>
            <a:r>
              <a:rPr lang="en-GB" sz="1800" dirty="0">
                <a:solidFill>
                  <a:schemeClr val="accent4"/>
                </a:solidFill>
                <a:latin typeface="Calibri" panose="020F0502020204030204" pitchFamily="34" charset="0"/>
              </a:rPr>
              <a:t>I have spotted and explored patterns in my own and the wider environment and can copy and continue these and create my own.</a:t>
            </a:r>
          </a:p>
          <a:p>
            <a:pPr>
              <a:buSzPct val="150000"/>
              <a:buBlip>
                <a:blip r:embed="rId2"/>
              </a:buBlip>
            </a:pPr>
            <a:r>
              <a:rPr lang="en-GB" sz="1800" dirty="0" smtClean="0">
                <a:solidFill>
                  <a:schemeClr val="accent4"/>
                </a:solidFill>
                <a:latin typeface="Calibri" panose="020F0502020204030204" pitchFamily="34" charset="0"/>
              </a:rPr>
              <a:t> MTH 0-16a I enjoy investigating objects and shapes and can sort, describe and be creative with them.</a:t>
            </a:r>
          </a:p>
          <a:p>
            <a:pPr marL="45720" indent="0">
              <a:buSzPct val="150000"/>
              <a:buNone/>
            </a:pPr>
            <a:endParaRPr lang="en-GB" sz="1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67864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39931"/>
          </a:xfrm>
        </p:spPr>
        <p:txBody>
          <a:bodyPr>
            <a:normAutofit fontScale="90000"/>
          </a:bodyPr>
          <a:lstStyle/>
          <a:p>
            <a:pPr algn="ctr"/>
            <a:r>
              <a:rPr lang="en-GB" sz="3600" u="sng" dirty="0" smtClean="0">
                <a:solidFill>
                  <a:schemeClr val="accent4"/>
                </a:solidFill>
                <a:latin typeface="Calibri" panose="020F0502020204030204" pitchFamily="34" charset="0"/>
              </a:rPr>
              <a:t>Starter Questions for Children:</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332411"/>
            <a:ext cx="9872871" cy="4763589"/>
          </a:xfrm>
        </p:spPr>
        <p:txBody>
          <a:bodyPr>
            <a:normAutofit/>
          </a:bodyPr>
          <a:lstStyle/>
          <a:p>
            <a:pPr>
              <a:buSzPct val="150000"/>
              <a:buBlip>
                <a:blip r:embed="rId2"/>
              </a:buBlip>
            </a:pPr>
            <a:r>
              <a:rPr lang="en-GB" sz="3200" dirty="0" smtClean="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dots can you make in the playdough?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we all have the same number of….?</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Share the cakes between you and your…friends</a:t>
            </a:r>
          </a:p>
          <a:p>
            <a:pPr>
              <a:buSzPct val="150000"/>
              <a:buBlip>
                <a:blip r:embed="rId2"/>
              </a:buBlip>
            </a:pPr>
            <a:r>
              <a:rPr lang="en-GB" sz="2800" dirty="0" smtClean="0">
                <a:solidFill>
                  <a:schemeClr val="accent4"/>
                </a:solidFill>
                <a:latin typeface="Calibri" panose="020F0502020204030204" pitchFamily="34" charset="0"/>
              </a:rPr>
              <a:t> How many candles do we need?</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do we have?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Can you count the…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Can you make a pattern with 3 dots?</a:t>
            </a:r>
            <a:endParaRPr lang="en-GB" sz="2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51364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26869"/>
          </a:xfrm>
        </p:spPr>
        <p:txBody>
          <a:bodyPr>
            <a:normAutofit fontScale="90000"/>
          </a:bodyPr>
          <a:lstStyle/>
          <a:p>
            <a:pPr algn="ctr"/>
            <a:r>
              <a:rPr lang="en-GB" sz="3600" u="sng" dirty="0" smtClean="0">
                <a:solidFill>
                  <a:schemeClr val="accent4"/>
                </a:solidFill>
                <a:latin typeface="Calibri" panose="020F0502020204030204" pitchFamily="34" charset="0"/>
              </a:rPr>
              <a:t>Key Vocabulary for Children:</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36469"/>
            <a:ext cx="9872871" cy="4959531"/>
          </a:xfrm>
        </p:spPr>
        <p:txBody>
          <a:bodyPr>
            <a:normAutofit fontScale="92500" lnSpcReduction="10000"/>
          </a:bodyPr>
          <a:lstStyle/>
          <a:p>
            <a:pPr>
              <a:buSzPct val="150000"/>
              <a:buBlip>
                <a:blip r:embed="rId2"/>
              </a:buBlip>
            </a:pPr>
            <a:r>
              <a:rPr lang="en-GB" sz="3200" dirty="0" smtClean="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Enough</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Pattern</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Share</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Altogether</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Copy</a:t>
            </a:r>
          </a:p>
          <a:p>
            <a:pPr>
              <a:buSzPct val="150000"/>
              <a:buBlip>
                <a:blip r:embed="rId2"/>
              </a:buBlip>
            </a:pPr>
            <a:r>
              <a:rPr lang="en-GB" sz="3000" dirty="0" smtClean="0">
                <a:solidFill>
                  <a:schemeClr val="accent4"/>
                </a:solidFill>
                <a:latin typeface="Calibri" panose="020F0502020204030204" pitchFamily="34" charset="0"/>
              </a:rPr>
              <a:t> Match</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Same</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Next</a:t>
            </a:r>
          </a:p>
          <a:p>
            <a:pPr>
              <a:buSzPct val="150000"/>
              <a:buBlip>
                <a:blip r:embed="rId2"/>
              </a:buBlip>
            </a:pPr>
            <a:r>
              <a:rPr lang="en-GB" sz="3000" dirty="0">
                <a:solidFill>
                  <a:schemeClr val="accent4"/>
                </a:solidFill>
                <a:latin typeface="Calibri" panose="020F0502020204030204" pitchFamily="34" charset="0"/>
              </a:rPr>
              <a:t> </a:t>
            </a:r>
            <a:r>
              <a:rPr lang="en-GB" sz="3000" dirty="0" smtClean="0">
                <a:solidFill>
                  <a:schemeClr val="accent4"/>
                </a:solidFill>
                <a:latin typeface="Calibri" panose="020F0502020204030204" pitchFamily="34" charset="0"/>
              </a:rPr>
              <a:t>Continue</a:t>
            </a:r>
            <a:endParaRPr lang="en-GB" sz="3000" dirty="0">
              <a:solidFill>
                <a:schemeClr val="accent4"/>
              </a:solidFill>
              <a:latin typeface="Calibri" panose="020F0502020204030204" pitchFamily="34" charset="0"/>
            </a:endParaRPr>
          </a:p>
        </p:txBody>
      </p:sp>
      <p:pic>
        <p:nvPicPr>
          <p:cNvPr id="4" name="Picture 3" descr="Free photo Kindergarten Modeling Clay Play Play Doug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48" y="1854925"/>
            <a:ext cx="3984172" cy="3148149"/>
          </a:xfrm>
          <a:prstGeom prst="rect">
            <a:avLst/>
          </a:prstGeom>
        </p:spPr>
      </p:pic>
    </p:spTree>
    <p:extLst>
      <p:ext uri="{BB962C8B-B14F-4D97-AF65-F5344CB8AC3E}">
        <p14:creationId xmlns:p14="http://schemas.microsoft.com/office/powerpoint/2010/main" val="124392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13806"/>
          </a:xfrm>
        </p:spPr>
        <p:txBody>
          <a:bodyPr>
            <a:normAutofit fontScale="90000"/>
          </a:bodyPr>
          <a:lstStyle/>
          <a:p>
            <a:r>
              <a:rPr lang="en-GB" sz="3600" u="sng" dirty="0" smtClean="0">
                <a:solidFill>
                  <a:schemeClr val="accent4"/>
                </a:solidFill>
                <a:latin typeface="Calibri" panose="020F0502020204030204" pitchFamily="34" charset="0"/>
              </a:rPr>
              <a:t>Suggested activities for the Playdough Area:</a:t>
            </a:r>
            <a:r>
              <a:rPr lang="en-GB" sz="2900" u="sng" dirty="0" smtClean="0">
                <a:solidFill>
                  <a:schemeClr val="accent4"/>
                </a:solidFill>
                <a:latin typeface="Calibri" panose="020F0502020204030204" pitchFamily="34" charset="0"/>
              </a:rPr>
              <a:t/>
            </a:r>
            <a:br>
              <a:rPr lang="en-GB" sz="2900" u="sng" dirty="0" smtClean="0">
                <a:solidFill>
                  <a:schemeClr val="accent4"/>
                </a:solidFill>
                <a:latin typeface="Calibri" panose="020F0502020204030204" pitchFamily="34" charset="0"/>
              </a:rPr>
            </a:br>
            <a:endParaRPr lang="en-GB" sz="29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23406"/>
            <a:ext cx="9872871" cy="4972594"/>
          </a:xfrm>
        </p:spPr>
        <p:txBody>
          <a:bodyPr>
            <a:normAutofit/>
          </a:bodyPr>
          <a:lstStyle/>
          <a:p>
            <a:pPr>
              <a:buBlip>
                <a:blip r:embed="rId2"/>
              </a:buBlip>
            </a:pPr>
            <a:r>
              <a:rPr lang="en-GB" sz="3200" dirty="0" smtClean="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Making the dough – Allow the children to make the dough, allowing them to measure out amounts, mix and colour the dough.</a:t>
            </a:r>
          </a:p>
          <a:p>
            <a:pPr>
              <a:buSzPct val="10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Sharing, cutting and counting out amounts – Children can use a variety of materials to cut and share the playdough between them. Can use dice to roll and then make different numbers of balls to match the dice pattern and count them out.</a:t>
            </a:r>
          </a:p>
          <a:p>
            <a:pPr>
              <a:buSzPct val="10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Loose parts and dough – Have lots of loose parts available for children to access in the area (shells, stones, sticks etc…) to allow them to make different creations and count the number of sticks, stones etc… they have used.</a:t>
            </a:r>
          </a:p>
          <a:p>
            <a:pPr>
              <a:buSzPct val="10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Cake cases and candles – Children can make cupcakes with the playdough and can count the number of candles they put on to each cake.</a:t>
            </a:r>
            <a:endParaRPr lang="en-GB" sz="24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37034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13806"/>
          </a:xfrm>
        </p:spPr>
        <p:txBody>
          <a:bodyPr>
            <a:noAutofit/>
          </a:bodyPr>
          <a:lstStyle/>
          <a:p>
            <a:pPr algn="ctr"/>
            <a:r>
              <a:rPr lang="en-GB" sz="3200" u="sng" dirty="0" smtClean="0">
                <a:solidFill>
                  <a:schemeClr val="accent4"/>
                </a:solidFill>
                <a:latin typeface="Calibri" panose="020F0502020204030204" pitchFamily="34" charset="0"/>
              </a:rPr>
              <a:t>Suggested Resources:</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267097"/>
            <a:ext cx="9872871" cy="4828903"/>
          </a:xfrm>
        </p:spPr>
        <p:txBody>
          <a:bodyPr>
            <a:normAutofit/>
          </a:bodyPr>
          <a:lstStyle/>
          <a:p>
            <a:pPr>
              <a:buSzPct val="12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Ingredients to make playdough</a:t>
            </a:r>
          </a:p>
          <a:p>
            <a:pPr>
              <a:buSzPct val="12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Other materials for children to explore </a:t>
            </a:r>
            <a:r>
              <a:rPr lang="en-GB" sz="2800" dirty="0" err="1" smtClean="0">
                <a:solidFill>
                  <a:schemeClr val="accent4"/>
                </a:solidFill>
                <a:latin typeface="Calibri" panose="020F0502020204030204" pitchFamily="34" charset="0"/>
              </a:rPr>
              <a:t>e.g</a:t>
            </a:r>
            <a:r>
              <a:rPr lang="en-GB" sz="2800" dirty="0" smtClean="0">
                <a:solidFill>
                  <a:schemeClr val="accent4"/>
                </a:solidFill>
                <a:latin typeface="Calibri" panose="020F0502020204030204" pitchFamily="34" charset="0"/>
              </a:rPr>
              <a:t> shaving foam and/or clay.</a:t>
            </a:r>
          </a:p>
          <a:p>
            <a:pPr>
              <a:buSzPct val="12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Loose parts – sticks, stones, shells, feathers etc…</a:t>
            </a:r>
          </a:p>
          <a:p>
            <a:pPr>
              <a:buSzPct val="12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A variety of dice</a:t>
            </a:r>
          </a:p>
          <a:p>
            <a:pPr>
              <a:buSzPct val="12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Plastic cake cases and candles</a:t>
            </a:r>
          </a:p>
          <a:p>
            <a:pPr>
              <a:buSzPct val="120000"/>
              <a:buBlip>
                <a:blip r:embed="rId2"/>
              </a:buBlip>
            </a:pPr>
            <a:endParaRPr lang="en-GB" sz="2800" dirty="0">
              <a:solidFill>
                <a:schemeClr val="accent4"/>
              </a:solidFill>
              <a:latin typeface="Calibri" panose="020F0502020204030204" pitchFamily="34" charset="0"/>
            </a:endParaRPr>
          </a:p>
          <a:p>
            <a:pPr marL="45720" indent="0">
              <a:buSzPct val="120000"/>
              <a:buNone/>
            </a:pPr>
            <a:endParaRPr lang="en-GB" sz="2800" dirty="0">
              <a:solidFill>
                <a:schemeClr val="accent4"/>
              </a:solidFill>
              <a:latin typeface="Calibri" panose="020F0502020204030204" pitchFamily="34" charset="0"/>
            </a:endParaRPr>
          </a:p>
        </p:txBody>
      </p:sp>
      <p:pic>
        <p:nvPicPr>
          <p:cNvPr id="4" name="Picture 3" descr="Strawberry No Cook Playdoug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06" y="3971106"/>
            <a:ext cx="3200400" cy="2124894"/>
          </a:xfrm>
          <a:prstGeom prst="rect">
            <a:avLst/>
          </a:prstGeom>
        </p:spPr>
      </p:pic>
    </p:spTree>
    <p:extLst>
      <p:ext uri="{BB962C8B-B14F-4D97-AF65-F5344CB8AC3E}">
        <p14:creationId xmlns:p14="http://schemas.microsoft.com/office/powerpoint/2010/main" val="170847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92183"/>
          </a:xfrm>
        </p:spPr>
        <p:txBody>
          <a:bodyPr>
            <a:normAutofit/>
          </a:bodyPr>
          <a:lstStyle/>
          <a:p>
            <a:pPr algn="ctr"/>
            <a:r>
              <a:rPr lang="en-GB" sz="3200" u="sng" dirty="0" smtClean="0">
                <a:solidFill>
                  <a:schemeClr val="accent4"/>
                </a:solidFill>
                <a:latin typeface="Calibri" panose="020F0502020204030204" pitchFamily="34" charset="0"/>
              </a:rPr>
              <a:t>Example dice activity with playdough:</a:t>
            </a:r>
            <a:endParaRPr lang="en-GB" sz="3200" u="sng" dirty="0">
              <a:solidFill>
                <a:schemeClr val="accent4"/>
              </a:solidFill>
              <a:latin typeface="Calibri" panose="020F0502020204030204" pitchFamily="34" charset="0"/>
            </a:endParaRPr>
          </a:p>
        </p:txBody>
      </p:sp>
      <p:pic>
        <p:nvPicPr>
          <p:cNvPr id="4" name="Content Placeholder 3" descr="25 Ways to Have Fun with Mat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567" y="1711233"/>
            <a:ext cx="7093130" cy="4245429"/>
          </a:xfrm>
        </p:spPr>
      </p:pic>
    </p:spTree>
    <p:extLst>
      <p:ext uri="{BB962C8B-B14F-4D97-AF65-F5344CB8AC3E}">
        <p14:creationId xmlns:p14="http://schemas.microsoft.com/office/powerpoint/2010/main" val="255368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art - Construction Ki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2367" y="1149531"/>
            <a:ext cx="3174274" cy="3579223"/>
          </a:xfrm>
          <a:prstGeom prst="rect">
            <a:avLst/>
          </a:prstGeom>
        </p:spPr>
      </p:pic>
      <p:sp>
        <p:nvSpPr>
          <p:cNvPr id="3" name="TextBox 2"/>
          <p:cNvSpPr txBox="1"/>
          <p:nvPr/>
        </p:nvSpPr>
        <p:spPr>
          <a:xfrm>
            <a:off x="1645919" y="5133703"/>
            <a:ext cx="9039497" cy="923330"/>
          </a:xfrm>
          <a:prstGeom prst="rect">
            <a:avLst/>
          </a:prstGeom>
          <a:noFill/>
        </p:spPr>
        <p:txBody>
          <a:bodyPr wrap="square" rtlCol="0">
            <a:spAutoFit/>
          </a:bodyPr>
          <a:lstStyle/>
          <a:p>
            <a:r>
              <a:rPr lang="en-GB" sz="5400" b="1" dirty="0" smtClean="0">
                <a:solidFill>
                  <a:schemeClr val="accent4"/>
                </a:solidFill>
                <a:latin typeface="Calibri" panose="020F0502020204030204" pitchFamily="34" charset="0"/>
              </a:rPr>
              <a:t>SEAL in the Construction Area</a:t>
            </a:r>
            <a:endParaRPr lang="en-GB" sz="5400"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40108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5063"/>
          </a:xfrm>
        </p:spPr>
        <p:txBody>
          <a:bodyPr>
            <a:normAutofit fontScale="90000"/>
          </a:bodyPr>
          <a:lstStyle/>
          <a:p>
            <a:pPr algn="ctr"/>
            <a:r>
              <a:rPr lang="en-GB" sz="3600" u="sng" dirty="0" smtClean="0">
                <a:solidFill>
                  <a:schemeClr val="accent4"/>
                </a:solidFill>
                <a:latin typeface="Calibri" panose="020F0502020204030204" pitchFamily="34" charset="0"/>
              </a:rPr>
              <a:t>Starter Questions for Children:</a:t>
            </a:r>
            <a:br>
              <a:rPr lang="en-GB" sz="3600" u="sng" dirty="0" smtClean="0">
                <a:solidFill>
                  <a:schemeClr val="accent4"/>
                </a:solidFill>
                <a:latin typeface="Calibri" panose="020F0502020204030204" pitchFamily="34" charset="0"/>
              </a:rPr>
            </a:br>
            <a:endParaRPr lang="en-GB" sz="36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384663"/>
            <a:ext cx="9872871" cy="4711337"/>
          </a:xfrm>
        </p:spPr>
        <p:txBody>
          <a:bodyPr>
            <a:normAutofit/>
          </a:bodyPr>
          <a:lstStyle/>
          <a:p>
            <a:pPr>
              <a:buSzPct val="150000"/>
              <a:buBlip>
                <a:blip r:embed="rId2"/>
              </a:buBlip>
            </a:pPr>
            <a:r>
              <a:rPr lang="en-GB" sz="3200" dirty="0" smtClean="0">
                <a:solidFill>
                  <a:schemeClr val="accent4"/>
                </a:solidFill>
                <a:latin typeface="Calibri" panose="020F0502020204030204" pitchFamily="34" charset="0"/>
              </a:rPr>
              <a:t> What is the number on this page?</a:t>
            </a:r>
          </a:p>
          <a:p>
            <a:pPr>
              <a:buSzPct val="150000"/>
              <a:buBlip>
                <a:blip r:embed="rId2"/>
              </a:buBlip>
            </a:pPr>
            <a:r>
              <a:rPr lang="en-GB" sz="3200" dirty="0" smtClean="0">
                <a:solidFill>
                  <a:schemeClr val="accent4"/>
                </a:solidFill>
                <a:latin typeface="Calibri" panose="020F0502020204030204" pitchFamily="34" charset="0"/>
              </a:rPr>
              <a:t> How many…. In the story?</a:t>
            </a:r>
          </a:p>
          <a:p>
            <a:pPr>
              <a:buSzPct val="150000"/>
              <a:buBlip>
                <a:blip r:embed="rId2"/>
              </a:buBlip>
            </a:pPr>
            <a:r>
              <a:rPr lang="en-GB" sz="3200" dirty="0" smtClean="0">
                <a:solidFill>
                  <a:schemeClr val="accent4"/>
                </a:solidFill>
                <a:latin typeface="Calibri" panose="020F0502020204030204" pitchFamily="34" charset="0"/>
              </a:rPr>
              <a:t> Can you find the numbers in the book?</a:t>
            </a:r>
          </a:p>
          <a:p>
            <a:pPr>
              <a:buSzPct val="150000"/>
              <a:buBlip>
                <a:blip r:embed="rId2"/>
              </a:buBlip>
            </a:pPr>
            <a:r>
              <a:rPr lang="en-GB" sz="3200" dirty="0" smtClean="0">
                <a:solidFill>
                  <a:schemeClr val="accent4"/>
                </a:solidFill>
                <a:latin typeface="Calibri" panose="020F0502020204030204" pitchFamily="34" charset="0"/>
              </a:rPr>
              <a:t> Can you tell me 3 things about this story?</a:t>
            </a:r>
          </a:p>
          <a:p>
            <a:pPr>
              <a:buSzPct val="150000"/>
              <a:buBlip>
                <a:blip r:embed="rId2"/>
              </a:buBlip>
            </a:pPr>
            <a:r>
              <a:rPr lang="en-GB" sz="3200" dirty="0" smtClean="0">
                <a:solidFill>
                  <a:schemeClr val="accent4"/>
                </a:solidFill>
                <a:latin typeface="Calibri" panose="020F0502020204030204" pitchFamily="34" charset="0"/>
              </a:rPr>
              <a:t> If 5 children choose 1 book to read, how many books will we have?</a:t>
            </a:r>
          </a:p>
          <a:p>
            <a:pPr marL="45720" indent="0">
              <a:buSzPct val="180000"/>
              <a:buNone/>
            </a:pPr>
            <a:endParaRPr lang="en-GB" sz="2800" dirty="0">
              <a:solidFill>
                <a:schemeClr val="accent4"/>
              </a:solidFill>
              <a:latin typeface="Calibri" panose="020F0502020204030204" pitchFamily="34" charset="0"/>
            </a:endParaRPr>
          </a:p>
        </p:txBody>
      </p:sp>
      <p:pic>
        <p:nvPicPr>
          <p:cNvPr id="4" name="Picture 3" descr="1 to 10 Numbers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708" y="4781006"/>
            <a:ext cx="2057167" cy="1158442"/>
          </a:xfrm>
          <a:prstGeom prst="rect">
            <a:avLst/>
          </a:prstGeom>
        </p:spPr>
      </p:pic>
    </p:spTree>
    <p:extLst>
      <p:ext uri="{BB962C8B-B14F-4D97-AF65-F5344CB8AC3E}">
        <p14:creationId xmlns:p14="http://schemas.microsoft.com/office/powerpoint/2010/main" val="384218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87680"/>
          </a:xfrm>
        </p:spPr>
        <p:txBody>
          <a:bodyPr>
            <a:normAutofit/>
          </a:bodyPr>
          <a:lstStyle/>
          <a:p>
            <a:r>
              <a:rPr lang="en-GB" sz="2800" u="sng" dirty="0" smtClean="0">
                <a:solidFill>
                  <a:schemeClr val="accent4"/>
                </a:solidFill>
                <a:latin typeface="Calibri" panose="020F0502020204030204" pitchFamily="34" charset="0"/>
              </a:rPr>
              <a:t>Suggested SEAL Strands and </a:t>
            </a:r>
            <a:r>
              <a:rPr lang="en-GB" sz="2800" u="sng" dirty="0" err="1" smtClean="0">
                <a:solidFill>
                  <a:schemeClr val="accent4"/>
                </a:solidFill>
                <a:latin typeface="Calibri" panose="020F0502020204030204" pitchFamily="34" charset="0"/>
              </a:rPr>
              <a:t>Es</a:t>
            </a:r>
            <a:r>
              <a:rPr lang="en-GB" sz="2800" u="sng" dirty="0" smtClean="0">
                <a:solidFill>
                  <a:schemeClr val="accent4"/>
                </a:solidFill>
                <a:latin typeface="Calibri" panose="020F0502020204030204" pitchFamily="34" charset="0"/>
              </a:rPr>
              <a:t> and </a:t>
            </a:r>
            <a:r>
              <a:rPr lang="en-GB" sz="2800" u="sng" dirty="0" err="1" smtClean="0">
                <a:solidFill>
                  <a:schemeClr val="accent4"/>
                </a:solidFill>
                <a:latin typeface="Calibri" panose="020F0502020204030204" pitchFamily="34" charset="0"/>
              </a:rPr>
              <a:t>Os</a:t>
            </a:r>
            <a:r>
              <a:rPr lang="en-GB" sz="2800" u="sng" dirty="0" smtClean="0">
                <a:solidFill>
                  <a:schemeClr val="accent4"/>
                </a:solidFill>
                <a:latin typeface="Calibri" panose="020F0502020204030204" pitchFamily="34" charset="0"/>
              </a:rPr>
              <a:t>:</a:t>
            </a:r>
            <a:endParaRPr lang="en-GB" sz="28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097280"/>
            <a:ext cx="9872871" cy="4998720"/>
          </a:xfrm>
        </p:spPr>
        <p:txBody>
          <a:bodyPr>
            <a:normAutofit lnSpcReduction="10000"/>
          </a:bodyPr>
          <a:lstStyle/>
          <a:p>
            <a:pPr marL="45720" indent="0">
              <a:buSzPct val="180000"/>
              <a:buNone/>
            </a:pPr>
            <a:r>
              <a:rPr lang="en-GB" sz="2400" u="sng" dirty="0" smtClean="0">
                <a:solidFill>
                  <a:schemeClr val="accent4"/>
                </a:solidFill>
                <a:latin typeface="Calibri" panose="020F0502020204030204" pitchFamily="34" charset="0"/>
              </a:rPr>
              <a:t>SEAL Strands</a:t>
            </a:r>
          </a:p>
          <a:p>
            <a:pPr>
              <a:buSzPct val="180000"/>
              <a:buBlip>
                <a:blip r:embed="rId2"/>
              </a:buBlip>
            </a:pPr>
            <a:r>
              <a:rPr lang="en-GB" dirty="0" smtClean="0">
                <a:solidFill>
                  <a:schemeClr val="accent4"/>
                </a:solidFill>
                <a:latin typeface="Calibri" panose="020F0502020204030204" pitchFamily="34" charset="0"/>
              </a:rPr>
              <a:t> Number word sequences 0-20</a:t>
            </a:r>
          </a:p>
          <a:p>
            <a:pPr>
              <a:buSzPct val="18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Numerals to 20</a:t>
            </a:r>
          </a:p>
          <a:p>
            <a:pPr>
              <a:buSzPct val="18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Perceptual counting strategies (concrete items)</a:t>
            </a:r>
          </a:p>
          <a:p>
            <a:pPr marL="45720" indent="0">
              <a:buSzPct val="180000"/>
              <a:buNone/>
            </a:pPr>
            <a:r>
              <a:rPr lang="en-GB" sz="2400" u="sng" dirty="0" err="1" smtClean="0">
                <a:solidFill>
                  <a:schemeClr val="accent4"/>
                </a:solidFill>
                <a:latin typeface="Calibri" panose="020F0502020204030204" pitchFamily="34" charset="0"/>
              </a:rPr>
              <a:t>Es</a:t>
            </a:r>
            <a:r>
              <a:rPr lang="en-GB" sz="2400" u="sng" dirty="0" smtClean="0">
                <a:solidFill>
                  <a:schemeClr val="accent4"/>
                </a:solidFill>
                <a:latin typeface="Calibri" panose="020F0502020204030204" pitchFamily="34" charset="0"/>
              </a:rPr>
              <a:t> and </a:t>
            </a:r>
            <a:r>
              <a:rPr lang="en-GB" sz="2400" u="sng" dirty="0" err="1" smtClean="0">
                <a:solidFill>
                  <a:schemeClr val="accent4"/>
                </a:solidFill>
                <a:latin typeface="Calibri" panose="020F0502020204030204" pitchFamily="34" charset="0"/>
              </a:rPr>
              <a:t>Os</a:t>
            </a:r>
            <a:endParaRPr lang="en-GB" sz="2400" u="sng" dirty="0" smtClean="0">
              <a:solidFill>
                <a:schemeClr val="accent4"/>
              </a:solidFill>
              <a:latin typeface="Calibri" panose="020F0502020204030204" pitchFamily="34" charset="0"/>
            </a:endParaRPr>
          </a:p>
          <a:p>
            <a:pPr>
              <a:buSzPct val="180000"/>
              <a:buBlip>
                <a:blip r:embed="rId2"/>
              </a:buBlip>
            </a:pPr>
            <a:r>
              <a:rPr lang="en-GB" sz="2000"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MNU 0-02a I have explored numbers understanding that they represent quantities, and can use them to count, create sequences and describe order.</a:t>
            </a:r>
          </a:p>
          <a:p>
            <a:pPr>
              <a:buSzPct val="18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MNU 0-03a I use practical materials to “count on and back” to help me understand addition, subtraction recording my ideas and solutions in different ways.</a:t>
            </a:r>
          </a:p>
          <a:p>
            <a:pPr>
              <a:buSzPct val="18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MTH 0-16a I enjoy investigating objects and shapes and can sort, describe and be creative with them.</a:t>
            </a:r>
            <a:endParaRPr lang="en-GB"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46871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18309"/>
          </a:xfrm>
        </p:spPr>
        <p:txBody>
          <a:bodyPr>
            <a:normAutofit fontScale="90000"/>
          </a:bodyPr>
          <a:lstStyle/>
          <a:p>
            <a:pPr algn="ctr"/>
            <a:r>
              <a:rPr lang="en-GB" sz="3600" u="sng" dirty="0" smtClean="0">
                <a:solidFill>
                  <a:schemeClr val="accent4"/>
                </a:solidFill>
                <a:latin typeface="Calibri" panose="020F0502020204030204" pitchFamily="34" charset="0"/>
              </a:rPr>
              <a:t>Starter Questions for Children:</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541417"/>
            <a:ext cx="9872871" cy="4554583"/>
          </a:xfrm>
        </p:spPr>
        <p:txBody>
          <a:bodyPr>
            <a:normAutofit/>
          </a:bodyPr>
          <a:lstStyle/>
          <a:p>
            <a:pPr>
              <a:buSzPct val="150000"/>
              <a:buBlip>
                <a:blip r:embed="rId2"/>
              </a:buBlip>
            </a:pPr>
            <a:r>
              <a:rPr lang="en-GB" sz="2800" dirty="0" smtClean="0">
                <a:latin typeface="Calibri" panose="020F0502020204030204" pitchFamily="34" charset="0"/>
              </a:rPr>
              <a:t> </a:t>
            </a:r>
            <a:r>
              <a:rPr lang="en-GB" sz="2800" dirty="0" smtClean="0">
                <a:solidFill>
                  <a:schemeClr val="accent4"/>
                </a:solidFill>
                <a:latin typeface="Calibri" panose="020F0502020204030204" pitchFamily="34" charset="0"/>
              </a:rPr>
              <a:t>How many?</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you have enough?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you have more than…?</a:t>
            </a:r>
          </a:p>
          <a:p>
            <a:pPr>
              <a:buSzPct val="150000"/>
              <a:buBlip>
                <a:blip r:embed="rId2"/>
              </a:buBlip>
            </a:pPr>
            <a:r>
              <a:rPr lang="en-GB" sz="2800" dirty="0">
                <a:solidFill>
                  <a:schemeClr val="accent4"/>
                </a:solidFill>
                <a:latin typeface="Calibri" panose="020F0502020204030204" pitchFamily="34" charset="0"/>
              </a:rPr>
              <a:t> </a:t>
            </a:r>
            <a:r>
              <a:rPr lang="en-GB" sz="2800" dirty="0" smtClean="0">
                <a:latin typeface="Calibri" panose="020F0502020204030204" pitchFamily="34" charset="0"/>
              </a:rPr>
              <a:t> </a:t>
            </a:r>
            <a:r>
              <a:rPr lang="en-GB" sz="2800" dirty="0" smtClean="0">
                <a:solidFill>
                  <a:schemeClr val="accent4"/>
                </a:solidFill>
                <a:latin typeface="Calibri" panose="020F0502020204030204" pitchFamily="34" charset="0"/>
              </a:rPr>
              <a:t>How many more do you need?</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altogether?        </a:t>
            </a:r>
            <a:endParaRPr lang="en-GB" sz="2800" dirty="0">
              <a:latin typeface="Calibri" panose="020F0502020204030204" pitchFamily="34" charset="0"/>
            </a:endParaRPr>
          </a:p>
        </p:txBody>
      </p:sp>
      <p:pic>
        <p:nvPicPr>
          <p:cNvPr id="5" name="Picture 4" descr="Free vector graphic: Blocks, Building, Brick, Plast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76846"/>
            <a:ext cx="3073173" cy="3370217"/>
          </a:xfrm>
          <a:prstGeom prst="rect">
            <a:avLst/>
          </a:prstGeom>
        </p:spPr>
      </p:pic>
    </p:spTree>
    <p:extLst>
      <p:ext uri="{BB962C8B-B14F-4D97-AF65-F5344CB8AC3E}">
        <p14:creationId xmlns:p14="http://schemas.microsoft.com/office/powerpoint/2010/main" val="205631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39931"/>
          </a:xfrm>
        </p:spPr>
        <p:txBody>
          <a:bodyPr>
            <a:normAutofit/>
          </a:bodyPr>
          <a:lstStyle/>
          <a:p>
            <a:pPr algn="ctr"/>
            <a:r>
              <a:rPr lang="en-GB" sz="3200" u="sng" dirty="0" smtClean="0">
                <a:solidFill>
                  <a:schemeClr val="accent4"/>
                </a:solidFill>
                <a:latin typeface="Calibri" panose="020F0502020204030204" pitchFamily="34" charset="0"/>
              </a:rPr>
              <a:t>Key Vocabulary for Children:</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49531"/>
            <a:ext cx="9872871" cy="4946469"/>
          </a:xfrm>
        </p:spPr>
        <p:txBody>
          <a:bodyPr>
            <a:normAutofit/>
          </a:bodyPr>
          <a:lstStyle/>
          <a:p>
            <a:pPr>
              <a:buSzPct val="150000"/>
              <a:buBlip>
                <a:blip r:embed="rId2"/>
              </a:buBlip>
            </a:pPr>
            <a:r>
              <a:rPr lang="en-GB" sz="2800" dirty="0" smtClean="0">
                <a:solidFill>
                  <a:schemeClr val="accent4"/>
                </a:solidFill>
                <a:latin typeface="Calibri" panose="020F0502020204030204" pitchFamily="34" charset="0"/>
              </a:rPr>
              <a:t> Match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More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Less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Before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After</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Guess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Estimate </a:t>
            </a:r>
            <a:endParaRPr lang="en-GB" sz="2800" dirty="0">
              <a:solidFill>
                <a:schemeClr val="accent4"/>
              </a:solidFill>
              <a:latin typeface="Calibri" panose="020F0502020204030204" pitchFamily="34" charset="0"/>
            </a:endParaRPr>
          </a:p>
        </p:txBody>
      </p:sp>
      <p:pic>
        <p:nvPicPr>
          <p:cNvPr id="4" name="Picture 3" descr="Free Images : play, advertising, vehicle, toy, a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36" y="1891936"/>
            <a:ext cx="4323806" cy="3461658"/>
          </a:xfrm>
          <a:prstGeom prst="rect">
            <a:avLst/>
          </a:prstGeom>
        </p:spPr>
      </p:pic>
    </p:spTree>
    <p:extLst>
      <p:ext uri="{BB962C8B-B14F-4D97-AF65-F5344CB8AC3E}">
        <p14:creationId xmlns:p14="http://schemas.microsoft.com/office/powerpoint/2010/main" val="11391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2696"/>
            <a:ext cx="9875520" cy="718458"/>
          </a:xfrm>
        </p:spPr>
        <p:txBody>
          <a:bodyPr>
            <a:normAutofit/>
          </a:bodyPr>
          <a:lstStyle/>
          <a:p>
            <a:r>
              <a:rPr lang="en-GB" sz="3200" u="sng" dirty="0" smtClean="0">
                <a:solidFill>
                  <a:schemeClr val="accent4"/>
                </a:solidFill>
                <a:latin typeface="Calibri" panose="020F0502020204030204" pitchFamily="34" charset="0"/>
              </a:rPr>
              <a:t>Suggested activities for the Construction Area:</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345474"/>
            <a:ext cx="9872871" cy="4101738"/>
          </a:xfrm>
        </p:spPr>
        <p:txBody>
          <a:bodyPr>
            <a:normAutofit/>
          </a:bodyPr>
          <a:lstStyle/>
          <a:p>
            <a:pPr>
              <a:buSzPct val="150000"/>
              <a:buBlip>
                <a:blip r:embed="rId2"/>
              </a:buBlip>
            </a:pPr>
            <a:r>
              <a:rPr lang="en-GB" sz="2400" dirty="0" smtClean="0">
                <a:solidFill>
                  <a:schemeClr val="accent4"/>
                </a:solidFill>
                <a:latin typeface="Calibri" panose="020F0502020204030204" pitchFamily="34" charset="0"/>
              </a:rPr>
              <a:t> Car park and road shaped numerals – Matching cars to spaces using numerals. Finding the road numeral to match numbered car and drive the car around the number shaped road.</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Counting trains – Counting the number of carriages on trains when playing with the trains and track.</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Building bridges – Using blocks to build bridges etc… how high? How many blocks have we used? Problem solving.</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Ten frames and nuts and bolts – Have a numeral and dot pattern of the number at the top and then count out the correct number of nuts/bolts onto the ten frame.</a:t>
            </a:r>
            <a:endParaRPr lang="en-GB" sz="24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63279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18012"/>
            <a:ext cx="9875520" cy="574766"/>
          </a:xfrm>
        </p:spPr>
        <p:txBody>
          <a:bodyPr>
            <a:normAutofit/>
          </a:bodyPr>
          <a:lstStyle/>
          <a:p>
            <a:pPr algn="ctr"/>
            <a:r>
              <a:rPr lang="en-GB" sz="3200" u="sng" dirty="0" smtClean="0">
                <a:solidFill>
                  <a:schemeClr val="accent4"/>
                </a:solidFill>
                <a:latin typeface="Calibri" panose="020F0502020204030204" pitchFamily="34" charset="0"/>
              </a:rPr>
              <a:t>Suggested Resources:</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188720"/>
            <a:ext cx="9872871" cy="4907280"/>
          </a:xfrm>
        </p:spPr>
        <p:txBody>
          <a:bodyPr>
            <a:normAutofit/>
          </a:bodyPr>
          <a:lstStyle/>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Nuts and bolts/loose parts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Trains, cars and blocks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Numerals and dice patterns</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Numeral road tracks</a:t>
            </a:r>
            <a:endParaRPr lang="en-GB" sz="2800" dirty="0">
              <a:solidFill>
                <a:schemeClr val="accent4"/>
              </a:solidFill>
              <a:latin typeface="Calibri" panose="020F0502020204030204" pitchFamily="34" charset="0"/>
            </a:endParaRPr>
          </a:p>
        </p:txBody>
      </p:sp>
      <p:pic>
        <p:nvPicPr>
          <p:cNvPr id="4" name="Picture 3" descr="Nuts, Bolts and Washers - DT On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423851"/>
            <a:ext cx="2338038" cy="2392893"/>
          </a:xfrm>
          <a:prstGeom prst="rect">
            <a:avLst/>
          </a:prstGeom>
        </p:spPr>
      </p:pic>
      <p:pic>
        <p:nvPicPr>
          <p:cNvPr id="5" name="Picture 4" descr="Thomas the Tank Engine track layouts revisited | Stev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498" y="3918448"/>
            <a:ext cx="3762102" cy="2012089"/>
          </a:xfrm>
          <a:prstGeom prst="rect">
            <a:avLst/>
          </a:prstGeom>
        </p:spPr>
      </p:pic>
    </p:spTree>
    <p:extLst>
      <p:ext uri="{BB962C8B-B14F-4D97-AF65-F5344CB8AC3E}">
        <p14:creationId xmlns:p14="http://schemas.microsoft.com/office/powerpoint/2010/main" val="269803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 y="956853"/>
            <a:ext cx="11808823" cy="5731329"/>
          </a:xfrm>
          <a:ln w="76200">
            <a:noFill/>
          </a:ln>
        </p:spPr>
        <p:txBody>
          <a:bodyPr>
            <a:normAutofit/>
          </a:bodyPr>
          <a:lstStyle/>
          <a:p>
            <a:pPr marL="0" indent="0">
              <a:buNone/>
            </a:pPr>
            <a:r>
              <a:rPr lang="en-GB" sz="6000" b="1" dirty="0" smtClean="0">
                <a:solidFill>
                  <a:schemeClr val="accent4"/>
                </a:solidFill>
                <a:latin typeface="Calibri" panose="020F0502020204030204" pitchFamily="34" charset="0"/>
                <a:cs typeface="Aharoni" panose="02010803020104030203" pitchFamily="2" charset="-79"/>
              </a:rPr>
              <a:t>    Build 7</a:t>
            </a:r>
            <a:r>
              <a:rPr lang="en-GB" sz="6000" b="1" dirty="0" smtClean="0">
                <a:solidFill>
                  <a:schemeClr val="accent1"/>
                </a:solidFill>
                <a:latin typeface="Calibri" panose="020F0502020204030204" pitchFamily="34" charset="0"/>
                <a:cs typeface="Aharoni" panose="02010803020104030203" pitchFamily="2" charset="-79"/>
              </a:rPr>
              <a:t> </a:t>
            </a:r>
            <a:endParaRPr lang="en-GB" sz="6000" b="1" dirty="0">
              <a:solidFill>
                <a:schemeClr val="accent1"/>
              </a:solidFill>
              <a:latin typeface="Calibri" panose="020F0502020204030204" pitchFamily="34" charset="0"/>
              <a:cs typeface="Aharoni" panose="02010803020104030203" pitchFamily="2" charset="-79"/>
            </a:endParaRPr>
          </a:p>
        </p:txBody>
      </p:sp>
      <p:pic>
        <p:nvPicPr>
          <p:cNvPr id="4" name="Picture 8" descr="Image result for ten fram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03" y="2547257"/>
            <a:ext cx="9797143" cy="3816350"/>
          </a:xfrm>
          <a:prstGeom prst="rect">
            <a:avLst/>
          </a:prstGeom>
          <a:noFill/>
          <a:ln>
            <a:noFill/>
          </a:ln>
          <a:extLst/>
        </p:spPr>
      </p:pic>
      <p:sp>
        <p:nvSpPr>
          <p:cNvPr id="5" name="Oval 4"/>
          <p:cNvSpPr/>
          <p:nvPr/>
        </p:nvSpPr>
        <p:spPr>
          <a:xfrm>
            <a:off x="4535384" y="1059724"/>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4539342" y="1557745"/>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p:cNvSpPr/>
          <p:nvPr/>
        </p:nvSpPr>
        <p:spPr>
          <a:xfrm>
            <a:off x="5617027" y="1173921"/>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p:cNvSpPr/>
          <p:nvPr/>
        </p:nvSpPr>
        <p:spPr>
          <a:xfrm>
            <a:off x="5124595" y="1140869"/>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p:cNvSpPr/>
          <p:nvPr/>
        </p:nvSpPr>
        <p:spPr>
          <a:xfrm>
            <a:off x="5251267" y="1562098"/>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rot="21233485">
            <a:off x="6090556" y="1707968"/>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p:cNvSpPr/>
          <p:nvPr/>
        </p:nvSpPr>
        <p:spPr>
          <a:xfrm>
            <a:off x="6075608" y="1279020"/>
            <a:ext cx="365760" cy="300446"/>
          </a:xfrm>
          <a:prstGeom prst="ellipse">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050" name="Picture 2" descr="Image result for toolkit clip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264" y="1010738"/>
            <a:ext cx="2347354" cy="1487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7944" y="253218"/>
            <a:ext cx="6724357" cy="584775"/>
          </a:xfrm>
          <a:prstGeom prst="rect">
            <a:avLst/>
          </a:prstGeom>
          <a:noFill/>
        </p:spPr>
        <p:txBody>
          <a:bodyPr wrap="square" rtlCol="0">
            <a:spAutoFit/>
          </a:bodyPr>
          <a:lstStyle/>
          <a:p>
            <a:r>
              <a:rPr lang="en-GB" sz="3200" b="1" u="sng" dirty="0" smtClean="0">
                <a:solidFill>
                  <a:schemeClr val="accent4"/>
                </a:solidFill>
                <a:latin typeface="Calibri" panose="020F0502020204030204" pitchFamily="34" charset="0"/>
              </a:rPr>
              <a:t>Example Ten Frame for nuts and bolts</a:t>
            </a:r>
            <a:endParaRPr lang="en-GB" sz="3200" b="1" u="sng"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96016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4950"/>
            <a:ext cx="9875520" cy="640080"/>
          </a:xfrm>
        </p:spPr>
        <p:txBody>
          <a:bodyPr>
            <a:normAutofit/>
          </a:bodyPr>
          <a:lstStyle/>
          <a:p>
            <a:pPr algn="ctr"/>
            <a:r>
              <a:rPr lang="en-GB" sz="3200" u="sng" dirty="0" smtClean="0">
                <a:solidFill>
                  <a:schemeClr val="accent4"/>
                </a:solidFill>
                <a:latin typeface="Calibri" panose="020F0502020204030204" pitchFamily="34" charset="0"/>
              </a:rPr>
              <a:t>Example Road Numeral:</a:t>
            </a:r>
            <a:endParaRPr lang="en-GB" sz="3200" u="sng" dirty="0">
              <a:solidFill>
                <a:schemeClr val="accent4"/>
              </a:solidFill>
              <a:latin typeface="Calibri" panose="020F0502020204030204" pitchFamily="34"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84" t="5118" r="6905" b="4846"/>
          <a:stretch/>
        </p:blipFill>
        <p:spPr>
          <a:xfrm rot="16200000">
            <a:off x="3447663" y="-1737361"/>
            <a:ext cx="5382828" cy="11443994"/>
          </a:xfrm>
        </p:spPr>
      </p:pic>
    </p:spTree>
    <p:extLst>
      <p:ext uri="{BB962C8B-B14F-4D97-AF65-F5344CB8AC3E}">
        <p14:creationId xmlns:p14="http://schemas.microsoft.com/office/powerpoint/2010/main" val="211033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0057" y="4428309"/>
            <a:ext cx="8216537" cy="923330"/>
          </a:xfrm>
          <a:prstGeom prst="rect">
            <a:avLst/>
          </a:prstGeom>
          <a:noFill/>
        </p:spPr>
        <p:txBody>
          <a:bodyPr wrap="square" rtlCol="0">
            <a:spAutoFit/>
          </a:bodyPr>
          <a:lstStyle/>
          <a:p>
            <a:r>
              <a:rPr lang="en-GB" sz="5400" b="1" dirty="0" smtClean="0">
                <a:solidFill>
                  <a:schemeClr val="accent4"/>
                </a:solidFill>
                <a:latin typeface="Calibri" panose="020F0502020204030204" pitchFamily="34" charset="0"/>
              </a:rPr>
              <a:t>SEAL in The Role Play Area</a:t>
            </a:r>
            <a:endParaRPr lang="en-GB" sz="5400" b="1" dirty="0">
              <a:solidFill>
                <a:schemeClr val="accent4"/>
              </a:solidFill>
              <a:latin typeface="Calibri" panose="020F0502020204030204" pitchFamily="34" charset="0"/>
            </a:endParaRPr>
          </a:p>
        </p:txBody>
      </p:sp>
      <p:pic>
        <p:nvPicPr>
          <p:cNvPr id="5" name="Picture 4"/>
          <p:cNvPicPr>
            <a:picLocks noChangeAspect="1"/>
          </p:cNvPicPr>
          <p:nvPr/>
        </p:nvPicPr>
        <p:blipFill rotWithShape="1">
          <a:blip r:embed="rId2"/>
          <a:srcRect t="14935" b="7588"/>
          <a:stretch/>
        </p:blipFill>
        <p:spPr>
          <a:xfrm>
            <a:off x="3474721" y="914399"/>
            <a:ext cx="4781005" cy="3148149"/>
          </a:xfrm>
          <a:prstGeom prst="rect">
            <a:avLst/>
          </a:prstGeom>
        </p:spPr>
      </p:pic>
    </p:spTree>
    <p:extLst>
      <p:ext uri="{BB962C8B-B14F-4D97-AF65-F5344CB8AC3E}">
        <p14:creationId xmlns:p14="http://schemas.microsoft.com/office/powerpoint/2010/main" val="2665883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79120"/>
          </a:xfrm>
        </p:spPr>
        <p:txBody>
          <a:bodyPr>
            <a:normAutofit/>
          </a:bodyPr>
          <a:lstStyle/>
          <a:p>
            <a:r>
              <a:rPr lang="en-GB" sz="2800" u="sng" dirty="0" smtClean="0">
                <a:solidFill>
                  <a:schemeClr val="accent4"/>
                </a:solidFill>
                <a:latin typeface="Calibri" panose="020F0502020204030204" pitchFamily="34" charset="0"/>
              </a:rPr>
              <a:t>Suggested SEAL Strands and </a:t>
            </a:r>
            <a:r>
              <a:rPr lang="en-GB" sz="2800" u="sng" dirty="0" err="1" smtClean="0">
                <a:solidFill>
                  <a:schemeClr val="accent4"/>
                </a:solidFill>
                <a:latin typeface="Calibri" panose="020F0502020204030204" pitchFamily="34" charset="0"/>
              </a:rPr>
              <a:t>Es</a:t>
            </a:r>
            <a:r>
              <a:rPr lang="en-GB" sz="2800" u="sng" dirty="0" smtClean="0">
                <a:solidFill>
                  <a:schemeClr val="accent4"/>
                </a:solidFill>
                <a:latin typeface="Calibri" panose="020F0502020204030204" pitchFamily="34" charset="0"/>
              </a:rPr>
              <a:t> and </a:t>
            </a:r>
            <a:r>
              <a:rPr lang="en-GB" sz="2800" u="sng" dirty="0" err="1" smtClean="0">
                <a:solidFill>
                  <a:schemeClr val="accent4"/>
                </a:solidFill>
                <a:latin typeface="Calibri" panose="020F0502020204030204" pitchFamily="34" charset="0"/>
              </a:rPr>
              <a:t>Os</a:t>
            </a:r>
            <a:r>
              <a:rPr lang="en-GB" sz="2800" u="sng" dirty="0">
                <a:solidFill>
                  <a:schemeClr val="accent4"/>
                </a:solidFill>
                <a:latin typeface="Calibri" panose="020F0502020204030204" pitchFamily="34" charset="0"/>
              </a:rPr>
              <a:t>:</a:t>
            </a:r>
          </a:p>
        </p:txBody>
      </p:sp>
      <p:sp>
        <p:nvSpPr>
          <p:cNvPr id="3" name="Content Placeholder 2"/>
          <p:cNvSpPr>
            <a:spLocks noGrp="1"/>
          </p:cNvSpPr>
          <p:nvPr>
            <p:ph idx="1"/>
          </p:nvPr>
        </p:nvSpPr>
        <p:spPr>
          <a:xfrm>
            <a:off x="1143000" y="1188720"/>
            <a:ext cx="9872871" cy="4907280"/>
          </a:xfrm>
        </p:spPr>
        <p:txBody>
          <a:bodyPr>
            <a:normAutofit/>
          </a:bodyPr>
          <a:lstStyle/>
          <a:p>
            <a:pPr marL="45720" indent="0">
              <a:buNone/>
            </a:pPr>
            <a:r>
              <a:rPr lang="en-GB" sz="2400" u="sng" dirty="0" smtClean="0">
                <a:solidFill>
                  <a:schemeClr val="accent4"/>
                </a:solidFill>
                <a:latin typeface="Calibri" panose="020F0502020204030204" pitchFamily="34" charset="0"/>
              </a:rPr>
              <a:t>SEAL Strands</a:t>
            </a:r>
          </a:p>
          <a:p>
            <a:pPr>
              <a:buSzPct val="150000"/>
              <a:buBlip>
                <a:blip r:embed="rId2"/>
              </a:buBlip>
            </a:pPr>
            <a:r>
              <a:rPr lang="en-GB" sz="2400" dirty="0" smtClean="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Numerals to 20</a:t>
            </a:r>
          </a:p>
          <a:p>
            <a:pPr>
              <a:buSzPct val="150000"/>
              <a:buBlip>
                <a:blip r:embed="rId2"/>
              </a:buBlip>
            </a:pPr>
            <a:r>
              <a:rPr lang="en-GB" sz="2000" dirty="0">
                <a:solidFill>
                  <a:schemeClr val="accent4"/>
                </a:solidFill>
                <a:latin typeface="Calibri" panose="020F0502020204030204" pitchFamily="34" charset="0"/>
              </a:rPr>
              <a:t> </a:t>
            </a:r>
            <a:r>
              <a:rPr lang="en-GB" sz="2000" dirty="0" smtClean="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Ascribe number to spatial pattern</a:t>
            </a:r>
          </a:p>
          <a:p>
            <a:pPr>
              <a:buSzPct val="15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Patterns and Relationship</a:t>
            </a:r>
            <a:endParaRPr lang="en-GB" dirty="0">
              <a:solidFill>
                <a:schemeClr val="accent4"/>
              </a:solidFill>
              <a:latin typeface="Calibri" panose="020F0502020204030204" pitchFamily="34" charset="0"/>
            </a:endParaRPr>
          </a:p>
          <a:p>
            <a:pPr marL="45720" indent="0">
              <a:buSzPct val="150000"/>
              <a:buNone/>
            </a:pPr>
            <a:r>
              <a:rPr lang="en-GB" sz="2400" u="sng" dirty="0" err="1" smtClean="0">
                <a:solidFill>
                  <a:schemeClr val="accent4"/>
                </a:solidFill>
                <a:latin typeface="Calibri" panose="020F0502020204030204" pitchFamily="34" charset="0"/>
              </a:rPr>
              <a:t>Es</a:t>
            </a:r>
            <a:r>
              <a:rPr lang="en-GB" sz="2400" u="sng" dirty="0" smtClean="0">
                <a:solidFill>
                  <a:schemeClr val="accent4"/>
                </a:solidFill>
                <a:latin typeface="Calibri" panose="020F0502020204030204" pitchFamily="34" charset="0"/>
              </a:rPr>
              <a:t> and </a:t>
            </a:r>
            <a:r>
              <a:rPr lang="en-GB" sz="2400" u="sng" dirty="0" err="1" smtClean="0">
                <a:solidFill>
                  <a:schemeClr val="accent4"/>
                </a:solidFill>
                <a:latin typeface="Calibri" panose="020F0502020204030204" pitchFamily="34" charset="0"/>
              </a:rPr>
              <a:t>Os</a:t>
            </a:r>
            <a:endParaRPr lang="en-GB" sz="2400" u="sng" dirty="0" smtClean="0">
              <a:solidFill>
                <a:schemeClr val="accent4"/>
              </a:solidFill>
              <a:latin typeface="Calibri" panose="020F0502020204030204" pitchFamily="34" charset="0"/>
            </a:endParaRPr>
          </a:p>
          <a:p>
            <a:pPr>
              <a:buSzPct val="150000"/>
              <a:buBlip>
                <a:blip r:embed="rId2"/>
              </a:buBlip>
            </a:pPr>
            <a:r>
              <a:rPr lang="en-GB" sz="2000" dirty="0" smtClean="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MNU 0-02a I have explored numbers understanding that they represent quantities, and can use them to count, create sequences and describe order.</a:t>
            </a:r>
            <a:r>
              <a:rPr lang="en-GB" sz="2000" dirty="0" smtClean="0">
                <a:solidFill>
                  <a:schemeClr val="accent4"/>
                </a:solidFill>
                <a:latin typeface="Calibri" panose="020F0502020204030204" pitchFamily="34" charset="0"/>
              </a:rPr>
              <a:t> </a:t>
            </a:r>
          </a:p>
          <a:p>
            <a:pPr>
              <a:buSzPct val="150000"/>
              <a:buBlip>
                <a:blip r:embed="rId2"/>
              </a:buBlip>
            </a:pPr>
            <a:r>
              <a:rPr lang="en-GB" sz="2000"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MNU 0-01a I am developing a sense of size and amount by observing, exploring, using and communicating to others about things in the world around me.</a:t>
            </a:r>
          </a:p>
          <a:p>
            <a:pPr>
              <a:buSzPct val="15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MTH 0-13a I have spotted and explored patterns in my own and the wider environment and can copy and continue these and create my own patterns.</a:t>
            </a:r>
          </a:p>
          <a:p>
            <a:pPr marL="45720" indent="0">
              <a:buSzPct val="150000"/>
              <a:buNone/>
            </a:pPr>
            <a:endParaRPr lang="en-GB" sz="2400" u="sng" dirty="0" smtClean="0">
              <a:solidFill>
                <a:schemeClr val="accent4"/>
              </a:solidFill>
              <a:latin typeface="Calibri" panose="020F0502020204030204" pitchFamily="34" charset="0"/>
            </a:endParaRPr>
          </a:p>
        </p:txBody>
      </p:sp>
    </p:spTree>
    <p:extLst>
      <p:ext uri="{BB962C8B-B14F-4D97-AF65-F5344CB8AC3E}">
        <p14:creationId xmlns:p14="http://schemas.microsoft.com/office/powerpoint/2010/main" val="2295565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92183"/>
          </a:xfrm>
        </p:spPr>
        <p:txBody>
          <a:bodyPr>
            <a:normAutofit fontScale="90000"/>
          </a:bodyPr>
          <a:lstStyle/>
          <a:p>
            <a:pPr algn="ctr"/>
            <a:r>
              <a:rPr lang="en-GB" sz="3600" u="sng" dirty="0" smtClean="0">
                <a:solidFill>
                  <a:schemeClr val="accent4"/>
                </a:solidFill>
                <a:latin typeface="Calibri" panose="020F0502020204030204" pitchFamily="34" charset="0"/>
              </a:rPr>
              <a:t>Starter Questions for Children:</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201783"/>
            <a:ext cx="9872871" cy="4894217"/>
          </a:xfrm>
        </p:spPr>
        <p:txBody>
          <a:bodyPr>
            <a:normAutofit/>
          </a:bodyPr>
          <a:lstStyle/>
          <a:p>
            <a:pPr>
              <a:buSzPct val="150000"/>
              <a:buBlip>
                <a:blip r:embed="rId2"/>
              </a:buBlip>
            </a:pPr>
            <a:r>
              <a:rPr lang="en-GB" sz="2800" dirty="0" smtClean="0">
                <a:solidFill>
                  <a:schemeClr val="accent4"/>
                </a:solidFill>
                <a:latin typeface="Calibri" panose="020F0502020204030204" pitchFamily="34" charset="0"/>
              </a:rPr>
              <a:t> Which numeral comes first on the washing line?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Which numeral comes last?</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Which numeral comes before?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Which numeral goes in between?</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we have enough?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Do we need more?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do we need? </a:t>
            </a:r>
            <a:endParaRPr lang="en-GB" sz="2800" dirty="0">
              <a:solidFill>
                <a:schemeClr val="accent4"/>
              </a:solidFill>
              <a:latin typeface="Calibri" panose="020F0502020204030204" pitchFamily="34" charset="0"/>
            </a:endParaRPr>
          </a:p>
        </p:txBody>
      </p:sp>
      <p:pic>
        <p:nvPicPr>
          <p:cNvPr id="4" name="Picture 3" descr="Counting Kids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503" y="3004456"/>
            <a:ext cx="3865108" cy="2581547"/>
          </a:xfrm>
          <a:prstGeom prst="rect">
            <a:avLst/>
          </a:prstGeom>
        </p:spPr>
      </p:pic>
    </p:spTree>
    <p:extLst>
      <p:ext uri="{BB962C8B-B14F-4D97-AF65-F5344CB8AC3E}">
        <p14:creationId xmlns:p14="http://schemas.microsoft.com/office/powerpoint/2010/main" val="363462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70560"/>
          </a:xfrm>
        </p:spPr>
        <p:txBody>
          <a:bodyPr>
            <a:normAutofit/>
          </a:bodyPr>
          <a:lstStyle/>
          <a:p>
            <a:pPr algn="ctr"/>
            <a:r>
              <a:rPr lang="en-GB" sz="3200" u="sng" dirty="0" smtClean="0">
                <a:solidFill>
                  <a:schemeClr val="accent4"/>
                </a:solidFill>
                <a:latin typeface="Calibri" panose="020F0502020204030204" pitchFamily="34" charset="0"/>
              </a:rPr>
              <a:t>Key Vocabulary for Children:</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280160"/>
            <a:ext cx="9872871" cy="4815840"/>
          </a:xfrm>
        </p:spPr>
        <p:txBody>
          <a:bodyPr>
            <a:normAutofit fontScale="92500" lnSpcReduction="10000"/>
          </a:bodyPr>
          <a:lstStyle/>
          <a:p>
            <a:pPr>
              <a:buSzPct val="150000"/>
              <a:buBlip>
                <a:blip r:embed="rId2"/>
              </a:buBlip>
            </a:pPr>
            <a:r>
              <a:rPr lang="en-GB" sz="3200" dirty="0" smtClean="0">
                <a:solidFill>
                  <a:schemeClr val="accent4"/>
                </a:solidFill>
                <a:latin typeface="Calibri" panose="020F0502020204030204" pitchFamily="34" charset="0"/>
              </a:rPr>
              <a:t> Before</a:t>
            </a:r>
          </a:p>
          <a:p>
            <a:pPr>
              <a:buSzPct val="150000"/>
              <a:buBlip>
                <a:blip r:embed="rId2"/>
              </a:buBlip>
            </a:pPr>
            <a:r>
              <a:rPr lang="en-GB" sz="3200" dirty="0" smtClean="0">
                <a:solidFill>
                  <a:schemeClr val="accent4"/>
                </a:solidFill>
                <a:latin typeface="Calibri" panose="020F0502020204030204" pitchFamily="34" charset="0"/>
              </a:rPr>
              <a:t> After</a:t>
            </a:r>
          </a:p>
          <a:p>
            <a:pPr>
              <a:buSzPct val="150000"/>
              <a:buBlip>
                <a:blip r:embed="rId2"/>
              </a:buBlip>
            </a:pPr>
            <a:r>
              <a:rPr lang="en-GB" sz="3200" dirty="0" smtClean="0">
                <a:solidFill>
                  <a:schemeClr val="accent4"/>
                </a:solidFill>
                <a:latin typeface="Calibri" panose="020F0502020204030204" pitchFamily="34" charset="0"/>
              </a:rPr>
              <a:t> Same</a:t>
            </a:r>
          </a:p>
          <a:p>
            <a:pPr>
              <a:buSzPct val="150000"/>
              <a:buBlip>
                <a:blip r:embed="rId2"/>
              </a:buBlip>
            </a:pPr>
            <a:r>
              <a:rPr lang="en-GB" sz="3200" dirty="0" smtClean="0">
                <a:solidFill>
                  <a:schemeClr val="accent4"/>
                </a:solidFill>
                <a:latin typeface="Calibri" panose="020F0502020204030204" pitchFamily="34" charset="0"/>
              </a:rPr>
              <a:t> How many?</a:t>
            </a:r>
          </a:p>
          <a:p>
            <a:pPr>
              <a:buSzPct val="150000"/>
              <a:buBlip>
                <a:blip r:embed="rId2"/>
              </a:buBlip>
            </a:pPr>
            <a:r>
              <a:rPr lang="en-GB" sz="3200" dirty="0" smtClean="0">
                <a:solidFill>
                  <a:schemeClr val="accent4"/>
                </a:solidFill>
                <a:latin typeface="Calibri" panose="020F0502020204030204" pitchFamily="34" charset="0"/>
              </a:rPr>
              <a:t> 012345…</a:t>
            </a:r>
          </a:p>
          <a:p>
            <a:pPr>
              <a:buSzPct val="150000"/>
              <a:buBlip>
                <a:blip r:embed="rId2"/>
              </a:buBlip>
            </a:pPr>
            <a:r>
              <a:rPr lang="en-GB" sz="3200" dirty="0" smtClean="0">
                <a:solidFill>
                  <a:schemeClr val="accent4"/>
                </a:solidFill>
                <a:latin typeface="Calibri" panose="020F0502020204030204" pitchFamily="34" charset="0"/>
              </a:rPr>
              <a:t> Next</a:t>
            </a:r>
          </a:p>
          <a:p>
            <a:pPr>
              <a:buSzPct val="150000"/>
              <a:buBlip>
                <a:blip r:embed="rId2"/>
              </a:buBlip>
            </a:pPr>
            <a:r>
              <a:rPr lang="en-GB" sz="3200" dirty="0" smtClean="0">
                <a:solidFill>
                  <a:schemeClr val="accent4"/>
                </a:solidFill>
                <a:latin typeface="Calibri" panose="020F0502020204030204" pitchFamily="34" charset="0"/>
              </a:rPr>
              <a:t> Guess</a:t>
            </a:r>
          </a:p>
          <a:p>
            <a:pPr>
              <a:buSzPct val="150000"/>
              <a:buBlip>
                <a:blip r:embed="rId2"/>
              </a:buBlip>
            </a:pPr>
            <a:r>
              <a:rPr lang="en-GB" sz="3200" dirty="0" smtClean="0">
                <a:solidFill>
                  <a:schemeClr val="accent4"/>
                </a:solidFill>
                <a:latin typeface="Calibri" panose="020F0502020204030204" pitchFamily="34" charset="0"/>
              </a:rPr>
              <a:t> Estimate</a:t>
            </a:r>
          </a:p>
          <a:p>
            <a:pPr>
              <a:buSzPct val="150000"/>
              <a:buBlip>
                <a:blip r:embed="rId2"/>
              </a:buBlip>
            </a:pPr>
            <a:r>
              <a:rPr lang="en-GB" sz="3200" dirty="0" smtClean="0">
                <a:solidFill>
                  <a:schemeClr val="accent4"/>
                </a:solidFill>
                <a:latin typeface="Calibri" panose="020F0502020204030204" pitchFamily="34" charset="0"/>
              </a:rPr>
              <a:t> Continue</a:t>
            </a:r>
            <a:endParaRPr lang="en-GB" sz="3200" dirty="0">
              <a:solidFill>
                <a:schemeClr val="accent4"/>
              </a:solidFill>
              <a:latin typeface="Calibri" panose="020F0502020204030204" pitchFamily="34" charset="0"/>
            </a:endParaRPr>
          </a:p>
        </p:txBody>
      </p:sp>
      <p:pic>
        <p:nvPicPr>
          <p:cNvPr id="4" name="Picture 3" descr="First Grade Factory: June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399" y="1950720"/>
            <a:ext cx="3575412" cy="3287486"/>
          </a:xfrm>
          <a:prstGeom prst="rect">
            <a:avLst/>
          </a:prstGeom>
        </p:spPr>
      </p:pic>
    </p:spTree>
    <p:extLst>
      <p:ext uri="{BB962C8B-B14F-4D97-AF65-F5344CB8AC3E}">
        <p14:creationId xmlns:p14="http://schemas.microsoft.com/office/powerpoint/2010/main" val="1669965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87680"/>
          </a:xfrm>
        </p:spPr>
        <p:txBody>
          <a:bodyPr>
            <a:normAutofit fontScale="90000"/>
          </a:bodyPr>
          <a:lstStyle/>
          <a:p>
            <a:pPr algn="ctr"/>
            <a:r>
              <a:rPr lang="en-GB" sz="3600" u="sng" dirty="0" smtClean="0">
                <a:solidFill>
                  <a:schemeClr val="accent4"/>
                </a:solidFill>
                <a:latin typeface="Calibri" panose="020F0502020204030204" pitchFamily="34" charset="0"/>
              </a:rPr>
              <a:t>Key Vocabulary for Children:</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979715"/>
            <a:ext cx="9872871" cy="5116286"/>
          </a:xfrm>
        </p:spPr>
        <p:txBody>
          <a:bodyPr>
            <a:normAutofit fontScale="92500" lnSpcReduction="10000"/>
          </a:bodyPr>
          <a:lstStyle/>
          <a:p>
            <a:pPr>
              <a:buSzPct val="150000"/>
              <a:buBlip>
                <a:blip r:embed="rId2"/>
              </a:buBlip>
            </a:pPr>
            <a:r>
              <a:rPr lang="en-GB" sz="2800" dirty="0" smtClean="0">
                <a:solidFill>
                  <a:schemeClr val="accent4"/>
                </a:solidFill>
                <a:latin typeface="Calibri" panose="020F0502020204030204" pitchFamily="34" charset="0"/>
              </a:rPr>
              <a:t> Before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After</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Missing</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Enough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do you know?</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Match</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Share</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Pattern</a:t>
            </a:r>
          </a:p>
          <a:p>
            <a:pPr>
              <a:buSzPct val="150000"/>
              <a:buBlip>
                <a:blip r:embed="rId2"/>
              </a:buBlip>
            </a:pPr>
            <a:r>
              <a:rPr lang="en-GB" sz="2800" dirty="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Between</a:t>
            </a:r>
            <a:endParaRPr lang="en-GB" sz="2800" dirty="0">
              <a:solidFill>
                <a:schemeClr val="accent4"/>
              </a:solidFill>
              <a:latin typeface="Calibri" panose="020F0502020204030204" pitchFamily="34" charset="0"/>
            </a:endParaRPr>
          </a:p>
        </p:txBody>
      </p:sp>
      <p:pic>
        <p:nvPicPr>
          <p:cNvPr id="4" name="Picture 3" descr="Revista Digital El Recre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435" y="1924595"/>
            <a:ext cx="4049486" cy="3226526"/>
          </a:xfrm>
          <a:prstGeom prst="rect">
            <a:avLst/>
          </a:prstGeom>
        </p:spPr>
      </p:pic>
    </p:spTree>
    <p:extLst>
      <p:ext uri="{BB962C8B-B14F-4D97-AF65-F5344CB8AC3E}">
        <p14:creationId xmlns:p14="http://schemas.microsoft.com/office/powerpoint/2010/main" val="4214779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3510"/>
            <a:ext cx="9875520" cy="613954"/>
          </a:xfrm>
        </p:spPr>
        <p:txBody>
          <a:bodyPr>
            <a:normAutofit/>
          </a:bodyPr>
          <a:lstStyle/>
          <a:p>
            <a:r>
              <a:rPr lang="en-GB" sz="3200" u="sng" dirty="0" smtClean="0">
                <a:solidFill>
                  <a:schemeClr val="accent4"/>
                </a:solidFill>
                <a:latin typeface="Calibri" panose="020F0502020204030204" pitchFamily="34" charset="0"/>
              </a:rPr>
              <a:t>Suggested activities for the Role Play Area:</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031966"/>
            <a:ext cx="9872871" cy="5064034"/>
          </a:xfrm>
        </p:spPr>
        <p:txBody>
          <a:bodyPr>
            <a:normAutofit/>
          </a:bodyPr>
          <a:lstStyle/>
          <a:p>
            <a:pPr>
              <a:buSzPct val="150000"/>
              <a:buBlip>
                <a:blip r:embed="rId2"/>
              </a:buBlip>
            </a:pPr>
            <a:r>
              <a:rPr lang="en-GB" sz="2400" dirty="0" smtClean="0">
                <a:solidFill>
                  <a:schemeClr val="accent4"/>
                </a:solidFill>
                <a:latin typeface="Calibri" panose="020F0502020204030204" pitchFamily="34" charset="0"/>
              </a:rPr>
              <a:t> Washing line – Hanging up socks to make pairs.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Plates etc… with numbers/dice pattern on. Having the plates numbered or with domino patterns will help children to recognise numerals and number dot patterns.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Cookies – Make cookies to have in and around the role play area with dice patterns and random array dot patterns.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Role play costumes – Ask children to count out costumes as they put them on and take them off. 5 pegs/5 costumes.</a:t>
            </a:r>
            <a:endParaRPr lang="en-GB" sz="2400" dirty="0">
              <a:solidFill>
                <a:schemeClr val="accent4"/>
              </a:solidFill>
              <a:latin typeface="Calibri" panose="020F0502020204030204" pitchFamily="34" charset="0"/>
            </a:endParaRPr>
          </a:p>
        </p:txBody>
      </p:sp>
      <p:pic>
        <p:nvPicPr>
          <p:cNvPr id="5" name="Picture 4" descr="The Top 5 Ways to Make Your Outdoor Space Child-Friend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6" y="4551454"/>
            <a:ext cx="2664824" cy="1649048"/>
          </a:xfrm>
          <a:prstGeom prst="rect">
            <a:avLst/>
          </a:prstGeom>
        </p:spPr>
      </p:pic>
    </p:spTree>
    <p:extLst>
      <p:ext uri="{BB962C8B-B14F-4D97-AF65-F5344CB8AC3E}">
        <p14:creationId xmlns:p14="http://schemas.microsoft.com/office/powerpoint/2010/main" val="3178263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2697"/>
            <a:ext cx="9875520" cy="561703"/>
          </a:xfrm>
        </p:spPr>
        <p:txBody>
          <a:bodyPr>
            <a:normAutofit/>
          </a:bodyPr>
          <a:lstStyle/>
          <a:p>
            <a:pPr algn="ctr"/>
            <a:r>
              <a:rPr lang="en-GB" sz="3200" u="sng" dirty="0" smtClean="0">
                <a:solidFill>
                  <a:schemeClr val="accent4"/>
                </a:solidFill>
                <a:latin typeface="Calibri" panose="020F0502020204030204" pitchFamily="34" charset="0"/>
              </a:rPr>
              <a:t>Suggested Resources:</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045029"/>
            <a:ext cx="9872871" cy="5050971"/>
          </a:xfrm>
        </p:spPr>
        <p:txBody>
          <a:bodyPr>
            <a:normAutofit/>
          </a:bodyPr>
          <a:lstStyle/>
          <a:p>
            <a:pPr>
              <a:buSzPct val="150000"/>
              <a:buBlip>
                <a:blip r:embed="rId2"/>
              </a:buBlip>
            </a:pPr>
            <a:r>
              <a:rPr lang="en-GB" sz="2400" dirty="0" smtClean="0">
                <a:solidFill>
                  <a:schemeClr val="accent4"/>
                </a:solidFill>
                <a:latin typeface="Calibri" panose="020F0502020204030204" pitchFamily="34" charset="0"/>
              </a:rPr>
              <a:t> Washing line</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Socks – different colours and patterns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Phone</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Calculator</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Coins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Plates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Numerals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Costumes/T-shirts</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Old bus/train tickets</a:t>
            </a:r>
            <a:endParaRPr lang="en-GB" sz="2400" dirty="0">
              <a:solidFill>
                <a:schemeClr val="accent4"/>
              </a:solidFill>
              <a:latin typeface="Calibri" panose="020F0502020204030204" pitchFamily="34" charset="0"/>
            </a:endParaRPr>
          </a:p>
        </p:txBody>
      </p:sp>
      <p:pic>
        <p:nvPicPr>
          <p:cNvPr id="6" name="Picture 5" descr="Socks On Clothes Line Free Stock Photo - Public Doma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204" y="2373086"/>
            <a:ext cx="3137807" cy="2747554"/>
          </a:xfrm>
          <a:prstGeom prst="rect">
            <a:avLst/>
          </a:prstGeom>
        </p:spPr>
      </p:pic>
    </p:spTree>
    <p:extLst>
      <p:ext uri="{BB962C8B-B14F-4D97-AF65-F5344CB8AC3E}">
        <p14:creationId xmlns:p14="http://schemas.microsoft.com/office/powerpoint/2010/main" val="720486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3509"/>
            <a:ext cx="9875520" cy="574765"/>
          </a:xfrm>
        </p:spPr>
        <p:txBody>
          <a:bodyPr>
            <a:normAutofit/>
          </a:bodyPr>
          <a:lstStyle/>
          <a:p>
            <a:pPr algn="ctr"/>
            <a:r>
              <a:rPr lang="en-GB" sz="3200" u="sng" dirty="0" smtClean="0">
                <a:solidFill>
                  <a:schemeClr val="accent4"/>
                </a:solidFill>
                <a:latin typeface="Calibri" panose="020F0502020204030204" pitchFamily="34" charset="0"/>
              </a:rPr>
              <a:t>Example Cookies with Dot Pattern and Numerals:</a:t>
            </a:r>
            <a:endParaRPr lang="en-GB" sz="3200" u="sng" dirty="0">
              <a:solidFill>
                <a:schemeClr val="accent4"/>
              </a:solidFill>
              <a:latin typeface="Calibri" panose="020F0502020204030204" pitchFamily="34" charset="0"/>
            </a:endParaRPr>
          </a:p>
        </p:txBody>
      </p:sp>
      <p:pic>
        <p:nvPicPr>
          <p:cNvPr id="1026" name="Picture 2" descr="* NEW * Cookie Jar and Cookies 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8880" y="1384662"/>
            <a:ext cx="7236823" cy="4297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7051" y="5068389"/>
            <a:ext cx="822960" cy="369332"/>
          </a:xfrm>
          <a:prstGeom prst="rect">
            <a:avLst/>
          </a:prstGeom>
          <a:solidFill>
            <a:srgbClr val="FF6D9E"/>
          </a:solidFill>
        </p:spPr>
        <p:txBody>
          <a:bodyPr wrap="square" rtlCol="0">
            <a:spAutoFit/>
          </a:bodyPr>
          <a:lstStyle/>
          <a:p>
            <a:endParaRPr lang="en-GB" dirty="0"/>
          </a:p>
        </p:txBody>
      </p:sp>
    </p:spTree>
    <p:extLst>
      <p:ext uri="{BB962C8B-B14F-4D97-AF65-F5344CB8AC3E}">
        <p14:creationId xmlns:p14="http://schemas.microsoft.com/office/powerpoint/2010/main" val="319953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22960"/>
            <a:ext cx="9875520" cy="640080"/>
          </a:xfrm>
        </p:spPr>
        <p:txBody>
          <a:bodyPr>
            <a:noAutofit/>
          </a:bodyPr>
          <a:lstStyle/>
          <a:p>
            <a:r>
              <a:rPr lang="en-GB" sz="3000" u="sng" dirty="0" smtClean="0">
                <a:solidFill>
                  <a:schemeClr val="accent4"/>
                </a:solidFill>
                <a:latin typeface="Calibri" panose="020F0502020204030204" pitchFamily="34" charset="0"/>
              </a:rPr>
              <a:t>Suggested activities for the Story Corner:</a:t>
            </a:r>
            <a:r>
              <a:rPr lang="en-GB" sz="3200" u="sng" dirty="0" smtClean="0">
                <a:solidFill>
                  <a:schemeClr val="accent4"/>
                </a:solidFill>
                <a:latin typeface="Calibri" panose="020F0502020204030204" pitchFamily="34" charset="0"/>
              </a:rPr>
              <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711233"/>
            <a:ext cx="9872871" cy="3566161"/>
          </a:xfrm>
        </p:spPr>
        <p:txBody>
          <a:bodyPr>
            <a:noAutofit/>
          </a:bodyPr>
          <a:lstStyle/>
          <a:p>
            <a:pPr>
              <a:buSzPct val="150000"/>
              <a:buBlip>
                <a:blip r:embed="rId2"/>
              </a:buBlip>
            </a:pPr>
            <a:r>
              <a:rPr lang="en-GB" sz="2800" dirty="0" smtClean="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Numbered teddy bears in the story corner for children to read to. They can read them stories and look at the numbers, counting them and putting them in order.</a:t>
            </a:r>
            <a:endParaRPr lang="en-GB" sz="2400" dirty="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Finger songs </a:t>
            </a:r>
            <a:r>
              <a:rPr lang="en-GB" sz="2400" dirty="0" err="1" smtClean="0">
                <a:solidFill>
                  <a:schemeClr val="accent4"/>
                </a:solidFill>
                <a:latin typeface="Calibri" panose="020F0502020204030204" pitchFamily="34" charset="0"/>
              </a:rPr>
              <a:t>e.g</a:t>
            </a:r>
            <a:r>
              <a:rPr lang="en-GB" sz="2400" dirty="0" smtClean="0">
                <a:solidFill>
                  <a:schemeClr val="accent4"/>
                </a:solidFill>
                <a:latin typeface="Calibri" panose="020F0502020204030204" pitchFamily="34" charset="0"/>
              </a:rPr>
              <a:t> 1,2,3,4,5 once I caught a fish alive etc… and various number songs, rhymes and stories to have in and around the story corner.</a:t>
            </a:r>
            <a:endParaRPr lang="en-GB" sz="2400" dirty="0">
              <a:solidFill>
                <a:schemeClr val="accent4"/>
              </a:solidFill>
              <a:latin typeface="Calibri" panose="020F0502020204030204" pitchFamily="34" charset="0"/>
            </a:endParaRPr>
          </a:p>
          <a:p>
            <a:pPr>
              <a:buSzPct val="150000"/>
              <a:buBlip>
                <a:blip r:embed="rId2"/>
              </a:buBlip>
            </a:pPr>
            <a:r>
              <a:rPr lang="en-GB" sz="2400" dirty="0" smtClean="0">
                <a:solidFill>
                  <a:schemeClr val="accent4"/>
                </a:solidFill>
                <a:latin typeface="Calibri" panose="020F0502020204030204" pitchFamily="34" charset="0"/>
              </a:rPr>
              <a:t> Favourite book vote. Children can see a choice of 2 books out on display and can vote in a variety of ways to choose which book they would like to read that day.</a:t>
            </a:r>
            <a:endParaRPr lang="en-GB" sz="24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63336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05246"/>
          </a:xfrm>
        </p:spPr>
        <p:txBody>
          <a:bodyPr>
            <a:normAutofit/>
          </a:bodyPr>
          <a:lstStyle/>
          <a:p>
            <a:pPr algn="ctr"/>
            <a:r>
              <a:rPr lang="en-GB" sz="3200" u="sng" dirty="0" smtClean="0">
                <a:solidFill>
                  <a:schemeClr val="accent4"/>
                </a:solidFill>
                <a:latin typeface="Calibri" panose="020F0502020204030204" pitchFamily="34" charset="0"/>
              </a:rPr>
              <a:t>Suggested Resources:</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986246" y="1214846"/>
            <a:ext cx="9872871" cy="4881154"/>
          </a:xfrm>
        </p:spPr>
        <p:txBody>
          <a:bodyPr>
            <a:normAutofit/>
          </a:bodyPr>
          <a:lstStyle/>
          <a:p>
            <a:pPr>
              <a:buSzPct val="150000"/>
              <a:buBlip>
                <a:blip r:embed="rId2"/>
              </a:buBlip>
            </a:pPr>
            <a:r>
              <a:rPr lang="en-GB" sz="26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Songs - 1,2,3,4,5 once I caught a fish alive, one little finger, Tommy Thumb.</a:t>
            </a:r>
          </a:p>
          <a:p>
            <a:pPr>
              <a:buSzPct val="150000"/>
              <a:buBlip>
                <a:blip r:embed="rId2"/>
              </a:buBlip>
            </a:pPr>
            <a:r>
              <a:rPr lang="en-GB" sz="2400" dirty="0">
                <a:solidFill>
                  <a:schemeClr val="accent4"/>
                </a:solidFill>
                <a:latin typeface="Calibri" panose="020F0502020204030204" pitchFamily="34" charset="0"/>
              </a:rPr>
              <a:t> </a:t>
            </a:r>
            <a:r>
              <a:rPr lang="en-GB" sz="2400" dirty="0" smtClean="0">
                <a:solidFill>
                  <a:schemeClr val="accent4"/>
                </a:solidFill>
                <a:latin typeface="Calibri" panose="020F0502020204030204" pitchFamily="34" charset="0"/>
              </a:rPr>
              <a:t>Stories - </a:t>
            </a:r>
            <a:r>
              <a:rPr lang="en-GB" sz="2400" dirty="0" err="1" smtClean="0">
                <a:solidFill>
                  <a:schemeClr val="accent4"/>
                </a:solidFill>
                <a:latin typeface="Calibri" panose="020F0502020204030204" pitchFamily="34" charset="0"/>
              </a:rPr>
              <a:t>Goldielocks</a:t>
            </a:r>
            <a:r>
              <a:rPr lang="en-GB" sz="2400" dirty="0" smtClean="0">
                <a:solidFill>
                  <a:schemeClr val="accent4"/>
                </a:solidFill>
                <a:latin typeface="Calibri" panose="020F0502020204030204" pitchFamily="34" charset="0"/>
              </a:rPr>
              <a:t> and the 3 bears, Ten in the bed, Ten little pirates.</a:t>
            </a:r>
          </a:p>
          <a:p>
            <a:pPr>
              <a:buSzPct val="150000"/>
              <a:buBlip>
                <a:blip r:embed="rId2"/>
              </a:buBlip>
            </a:pPr>
            <a:r>
              <a:rPr lang="en-GB" sz="2400" dirty="0" smtClean="0">
                <a:solidFill>
                  <a:schemeClr val="accent4"/>
                </a:solidFill>
                <a:latin typeface="Calibri" panose="020F0502020204030204" pitchFamily="34" charset="0"/>
              </a:rPr>
              <a:t> Story votes and Numbered bears - Can source old teddies from families and make numbered badges to stick on them. Use a board with stampers or finger paints for children to vote for their favourite story or bowls with pebbles.</a:t>
            </a:r>
          </a:p>
          <a:p>
            <a:pPr marL="45720" indent="0">
              <a:buSzPct val="180000"/>
              <a:buNone/>
            </a:pPr>
            <a:endParaRPr lang="en-GB" sz="2600" b="1" u="sng" dirty="0">
              <a:solidFill>
                <a:schemeClr val="accent4"/>
              </a:solidFill>
              <a:latin typeface="Calibri" panose="020F0502020204030204" pitchFamily="34" charset="0"/>
            </a:endParaRPr>
          </a:p>
          <a:p>
            <a:pPr marL="45720" indent="0" algn="ctr">
              <a:buSzPct val="180000"/>
              <a:buNone/>
            </a:pPr>
            <a:endParaRPr lang="en-GB" sz="2600" dirty="0" smtClean="0">
              <a:solidFill>
                <a:schemeClr val="accent4"/>
              </a:solidFill>
              <a:latin typeface="Calibri" panose="020F0502020204030204" pitchFamily="34" charset="0"/>
            </a:endParaRPr>
          </a:p>
          <a:p>
            <a:pPr marL="45720" indent="0">
              <a:buSzPct val="180000"/>
              <a:buNone/>
            </a:pPr>
            <a:endParaRPr lang="en-GB" sz="2800" dirty="0">
              <a:solidFill>
                <a:schemeClr val="accent4"/>
              </a:solidFill>
              <a:latin typeface="Calibri" panose="020F0502020204030204" pitchFamily="34" charset="0"/>
            </a:endParaRPr>
          </a:p>
          <a:p>
            <a:pPr marL="45720" indent="0">
              <a:buSzPct val="180000"/>
              <a:buNone/>
            </a:pPr>
            <a:endParaRPr lang="en-GB" sz="2800" dirty="0">
              <a:solidFill>
                <a:schemeClr val="accent4"/>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138" y="4075611"/>
            <a:ext cx="2899954" cy="18313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912" y="4075611"/>
            <a:ext cx="2192384" cy="1831340"/>
          </a:xfrm>
          <a:prstGeom prst="rect">
            <a:avLst/>
          </a:prstGeom>
        </p:spPr>
      </p:pic>
    </p:spTree>
    <p:extLst>
      <p:ext uri="{BB962C8B-B14F-4D97-AF65-F5344CB8AC3E}">
        <p14:creationId xmlns:p14="http://schemas.microsoft.com/office/powerpoint/2010/main" val="159347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フリーイラスト] お菓子を作るお母さんと娘 - パブリックドメインQ：著作権フリー画像素材集"/>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153" y="574766"/>
            <a:ext cx="4513761" cy="3942805"/>
          </a:xfrm>
          <a:prstGeom prst="rect">
            <a:avLst/>
          </a:prstGeom>
        </p:spPr>
      </p:pic>
      <p:sp>
        <p:nvSpPr>
          <p:cNvPr id="5" name="TextBox 4"/>
          <p:cNvSpPr txBox="1"/>
          <p:nvPr/>
        </p:nvSpPr>
        <p:spPr>
          <a:xfrm>
            <a:off x="2547257" y="5172891"/>
            <a:ext cx="7001692" cy="923330"/>
          </a:xfrm>
          <a:prstGeom prst="rect">
            <a:avLst/>
          </a:prstGeom>
          <a:noFill/>
        </p:spPr>
        <p:txBody>
          <a:bodyPr wrap="square" rtlCol="0">
            <a:spAutoFit/>
          </a:bodyPr>
          <a:lstStyle/>
          <a:p>
            <a:r>
              <a:rPr lang="en-GB" sz="5400" b="1" dirty="0">
                <a:solidFill>
                  <a:schemeClr val="accent4"/>
                </a:solidFill>
                <a:latin typeface="Calibri" panose="020F0502020204030204" pitchFamily="34" charset="0"/>
              </a:rPr>
              <a:t> </a:t>
            </a:r>
            <a:r>
              <a:rPr lang="en-GB" sz="5400" b="1" dirty="0" smtClean="0">
                <a:solidFill>
                  <a:schemeClr val="accent4"/>
                </a:solidFill>
                <a:latin typeface="Calibri" panose="020F0502020204030204" pitchFamily="34" charset="0"/>
              </a:rPr>
              <a:t>SEAL in the snack area</a:t>
            </a:r>
            <a:endParaRPr lang="en-GB" sz="5400" b="1"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63262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96686"/>
          </a:xfrm>
        </p:spPr>
        <p:txBody>
          <a:bodyPr>
            <a:normAutofit fontScale="90000"/>
          </a:bodyPr>
          <a:lstStyle/>
          <a:p>
            <a:r>
              <a:rPr lang="en-GB" sz="3200" u="sng" dirty="0" smtClean="0">
                <a:solidFill>
                  <a:schemeClr val="accent4"/>
                </a:solidFill>
                <a:latin typeface="Calibri" panose="020F0502020204030204" pitchFamily="34" charset="0"/>
              </a:rPr>
              <a:t>Suggested SEAL Strands and </a:t>
            </a:r>
            <a:r>
              <a:rPr lang="en-GB" sz="3200" u="sng" dirty="0" err="1" smtClean="0">
                <a:solidFill>
                  <a:schemeClr val="accent4"/>
                </a:solidFill>
                <a:latin typeface="Calibri" panose="020F0502020204030204" pitchFamily="34" charset="0"/>
              </a:rPr>
              <a:t>Es</a:t>
            </a:r>
            <a:r>
              <a:rPr lang="en-GB" sz="3200" u="sng" dirty="0" smtClean="0">
                <a:solidFill>
                  <a:schemeClr val="accent4"/>
                </a:solidFill>
                <a:latin typeface="Calibri" panose="020F0502020204030204" pitchFamily="34" charset="0"/>
              </a:rPr>
              <a:t> &amp; </a:t>
            </a:r>
            <a:r>
              <a:rPr lang="en-GB" sz="3200" u="sng" dirty="0" err="1" smtClean="0">
                <a:solidFill>
                  <a:schemeClr val="accent4"/>
                </a:solidFill>
                <a:latin typeface="Calibri" panose="020F0502020204030204" pitchFamily="34" charset="0"/>
              </a:rPr>
              <a:t>Os</a:t>
            </a:r>
            <a:r>
              <a:rPr lang="en-GB" sz="3200" u="sng" dirty="0" smtClean="0">
                <a:solidFill>
                  <a:schemeClr val="accent4"/>
                </a:solidFill>
                <a:latin typeface="Calibri" panose="020F0502020204030204" pitchFamily="34" charset="0"/>
              </a:rPr>
              <a:t>:</a:t>
            </a:r>
            <a:br>
              <a:rPr lang="en-GB" sz="3200" u="sng" dirty="0" smtClean="0">
                <a:solidFill>
                  <a:schemeClr val="accent4"/>
                </a:solidFill>
                <a:latin typeface="Calibri" panose="020F0502020204030204" pitchFamily="34" charset="0"/>
              </a:rPr>
            </a:b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306286"/>
            <a:ext cx="9872871" cy="4467497"/>
          </a:xfrm>
        </p:spPr>
        <p:txBody>
          <a:bodyPr/>
          <a:lstStyle/>
          <a:p>
            <a:pPr marL="45720" indent="0">
              <a:buNone/>
            </a:pPr>
            <a:r>
              <a:rPr lang="en-GB" u="sng" dirty="0" smtClean="0">
                <a:solidFill>
                  <a:schemeClr val="accent4"/>
                </a:solidFill>
                <a:latin typeface="Calibri" panose="020F0502020204030204" pitchFamily="34" charset="0"/>
              </a:rPr>
              <a:t>SEAL Strands</a:t>
            </a:r>
          </a:p>
          <a:p>
            <a:pPr>
              <a:buSzPct val="15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Perceptual counting strategies (concrete items)</a:t>
            </a:r>
          </a:p>
          <a:p>
            <a:pPr>
              <a:buSzPct val="15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Ideas of equal groups and sharing</a:t>
            </a:r>
          </a:p>
          <a:p>
            <a:pPr>
              <a:buSzPct val="150000"/>
              <a:buBlip>
                <a:blip r:embed="rId2"/>
              </a:buBlip>
            </a:pPr>
            <a:r>
              <a:rPr lang="en-GB" dirty="0">
                <a:solidFill>
                  <a:schemeClr val="accent4"/>
                </a:solidFill>
                <a:latin typeface="Calibri" panose="020F0502020204030204" pitchFamily="34" charset="0"/>
              </a:rPr>
              <a:t> </a:t>
            </a:r>
            <a:r>
              <a:rPr lang="en-GB" dirty="0" smtClean="0">
                <a:solidFill>
                  <a:schemeClr val="accent4"/>
                </a:solidFill>
                <a:latin typeface="Calibri" panose="020F0502020204030204" pitchFamily="34" charset="0"/>
              </a:rPr>
              <a:t>Ascribe number to spatial patterns</a:t>
            </a:r>
            <a:endParaRPr lang="en-GB" dirty="0">
              <a:solidFill>
                <a:schemeClr val="accent4"/>
              </a:solidFill>
              <a:latin typeface="Calibri" panose="020F0502020204030204" pitchFamily="34" charset="0"/>
            </a:endParaRPr>
          </a:p>
          <a:p>
            <a:pPr marL="45720" indent="0">
              <a:buSzPct val="180000"/>
              <a:buNone/>
            </a:pPr>
            <a:r>
              <a:rPr lang="en-GB" u="sng" dirty="0" err="1" smtClean="0">
                <a:solidFill>
                  <a:schemeClr val="accent4"/>
                </a:solidFill>
                <a:latin typeface="Calibri" panose="020F0502020204030204" pitchFamily="34" charset="0"/>
              </a:rPr>
              <a:t>Es</a:t>
            </a:r>
            <a:r>
              <a:rPr lang="en-GB" u="sng" dirty="0" smtClean="0">
                <a:solidFill>
                  <a:schemeClr val="accent4"/>
                </a:solidFill>
                <a:latin typeface="Calibri" panose="020F0502020204030204" pitchFamily="34" charset="0"/>
              </a:rPr>
              <a:t> and </a:t>
            </a:r>
            <a:r>
              <a:rPr lang="en-GB" u="sng" dirty="0" err="1" smtClean="0">
                <a:solidFill>
                  <a:schemeClr val="accent4"/>
                </a:solidFill>
                <a:latin typeface="Calibri" panose="020F0502020204030204" pitchFamily="34" charset="0"/>
              </a:rPr>
              <a:t>Os</a:t>
            </a:r>
            <a:endParaRPr lang="en-GB" u="sng" dirty="0" smtClean="0">
              <a:solidFill>
                <a:schemeClr val="accent4"/>
              </a:solidFill>
              <a:latin typeface="Calibri" panose="020F0502020204030204" pitchFamily="34" charset="0"/>
            </a:endParaRPr>
          </a:p>
          <a:p>
            <a:pPr>
              <a:buSzPct val="150000"/>
              <a:buBlip>
                <a:blip r:embed="rId2"/>
              </a:buBlip>
            </a:pPr>
            <a:r>
              <a:rPr lang="en-GB" dirty="0" smtClean="0">
                <a:solidFill>
                  <a:schemeClr val="accent4"/>
                </a:solidFill>
                <a:latin typeface="Calibri" panose="020F0502020204030204" pitchFamily="34" charset="0"/>
              </a:rPr>
              <a:t> MNU 0-03a I use practical materials “count on and back” to help me understand addition, subtraction and record my ideas and solutions in different ways.</a:t>
            </a:r>
          </a:p>
          <a:p>
            <a:pPr>
              <a:buSzPct val="150000"/>
              <a:buBlip>
                <a:blip r:embed="rId2"/>
              </a:buBlip>
            </a:pPr>
            <a:r>
              <a:rPr lang="en-GB" dirty="0" smtClean="0">
                <a:solidFill>
                  <a:schemeClr val="accent4"/>
                </a:solidFill>
                <a:latin typeface="Calibri" panose="020F0502020204030204" pitchFamily="34" charset="0"/>
              </a:rPr>
              <a:t> MNU 0-01a I am developing a sense of size and amount by observing, exploring, using and communicating to others about things in the world around me.</a:t>
            </a:r>
            <a:r>
              <a:rPr lang="en-GB" sz="2400" dirty="0" smtClean="0">
                <a:solidFill>
                  <a:schemeClr val="accent4"/>
                </a:solidFill>
                <a:latin typeface="Calibri" panose="020F0502020204030204" pitchFamily="34" charset="0"/>
              </a:rPr>
              <a:t> </a:t>
            </a:r>
          </a:p>
          <a:p>
            <a:pPr marL="45720" indent="0">
              <a:buNone/>
            </a:pPr>
            <a:endParaRPr lang="en-GB" u="sng" dirty="0" smtClean="0">
              <a:solidFill>
                <a:schemeClr val="accent4"/>
              </a:solidFill>
              <a:latin typeface="Calibri" panose="020F0502020204030204" pitchFamily="34" charset="0"/>
            </a:endParaRPr>
          </a:p>
          <a:p>
            <a:pPr>
              <a:buSzPct val="200000"/>
              <a:buBlip>
                <a:blip r:embed="rId2"/>
              </a:buBlip>
            </a:pPr>
            <a:endParaRPr lang="en-GB"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205509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44434"/>
          </a:xfrm>
        </p:spPr>
        <p:txBody>
          <a:bodyPr>
            <a:normAutofit/>
          </a:bodyPr>
          <a:lstStyle/>
          <a:p>
            <a:pPr algn="ctr"/>
            <a:r>
              <a:rPr lang="en-GB" sz="3200" u="sng" dirty="0" smtClean="0">
                <a:solidFill>
                  <a:schemeClr val="accent4"/>
                </a:solidFill>
                <a:latin typeface="Calibri" panose="020F0502020204030204" pitchFamily="34" charset="0"/>
              </a:rPr>
              <a:t>Starter Questions for Children:</a:t>
            </a:r>
            <a:endParaRPr lang="en-GB" sz="3200" u="sng" dirty="0">
              <a:solidFill>
                <a:schemeClr val="accent4"/>
              </a:solidFill>
              <a:latin typeface="Calibri" panose="020F0502020204030204" pitchFamily="34" charset="0"/>
            </a:endParaRPr>
          </a:p>
        </p:txBody>
      </p:sp>
      <p:sp>
        <p:nvSpPr>
          <p:cNvPr id="3" name="Content Placeholder 2"/>
          <p:cNvSpPr>
            <a:spLocks noGrp="1"/>
          </p:cNvSpPr>
          <p:nvPr>
            <p:ph idx="1"/>
          </p:nvPr>
        </p:nvSpPr>
        <p:spPr>
          <a:xfrm>
            <a:off x="1143000" y="1254034"/>
            <a:ext cx="9872871" cy="4841966"/>
          </a:xfrm>
        </p:spPr>
        <p:txBody>
          <a:bodyPr>
            <a:normAutofit/>
          </a:bodyPr>
          <a:lstStyle/>
          <a:p>
            <a:pPr>
              <a:buSzPct val="150000"/>
              <a:buBlip>
                <a:blip r:embed="rId2"/>
              </a:buBlip>
            </a:pPr>
            <a:r>
              <a:rPr lang="en-GB" sz="3200" dirty="0" smtClean="0">
                <a:solidFill>
                  <a:schemeClr val="accent4"/>
                </a:solidFill>
                <a:latin typeface="Calibri" panose="020F0502020204030204" pitchFamily="34" charset="0"/>
              </a:rPr>
              <a:t> </a:t>
            </a:r>
            <a:r>
              <a:rPr lang="en-GB" sz="2800" dirty="0" smtClean="0">
                <a:solidFill>
                  <a:schemeClr val="accent4"/>
                </a:solidFill>
                <a:latin typeface="Calibri" panose="020F0502020204030204" pitchFamily="34" charset="0"/>
              </a:rPr>
              <a:t>How many children are here?</a:t>
            </a:r>
          </a:p>
          <a:p>
            <a:pPr>
              <a:buSzPct val="150000"/>
              <a:buBlip>
                <a:blip r:embed="rId2"/>
              </a:buBlip>
            </a:pPr>
            <a:r>
              <a:rPr lang="en-GB" sz="2800" dirty="0" smtClean="0">
                <a:solidFill>
                  <a:schemeClr val="accent4"/>
                </a:solidFill>
                <a:latin typeface="Calibri" panose="020F0502020204030204" pitchFamily="34" charset="0"/>
              </a:rPr>
              <a:t> Can you show me with your fingers?</a:t>
            </a:r>
          </a:p>
          <a:p>
            <a:pPr>
              <a:buSzPct val="150000"/>
              <a:buBlip>
                <a:blip r:embed="rId2"/>
              </a:buBlip>
            </a:pPr>
            <a:r>
              <a:rPr lang="en-GB" sz="2800" dirty="0" smtClean="0">
                <a:solidFill>
                  <a:schemeClr val="accent4"/>
                </a:solidFill>
                <a:latin typeface="Calibri" panose="020F0502020204030204" pitchFamily="34" charset="0"/>
              </a:rPr>
              <a:t>Can you give me….of milk cartons/pieces of fruit please.</a:t>
            </a:r>
          </a:p>
          <a:p>
            <a:pPr>
              <a:buSzPct val="150000"/>
              <a:buBlip>
                <a:blip r:embed="rId2"/>
              </a:buBlip>
            </a:pPr>
            <a:r>
              <a:rPr lang="en-GB" sz="2800" dirty="0" smtClean="0">
                <a:solidFill>
                  <a:schemeClr val="accent4"/>
                </a:solidFill>
                <a:latin typeface="Calibri" panose="020F0502020204030204" pitchFamily="34" charset="0"/>
              </a:rPr>
              <a:t> Have we got enough?</a:t>
            </a:r>
          </a:p>
          <a:p>
            <a:pPr>
              <a:buSzPct val="150000"/>
              <a:buBlip>
                <a:blip r:embed="rId2"/>
              </a:buBlip>
            </a:pPr>
            <a:r>
              <a:rPr lang="en-GB" sz="2800" dirty="0" smtClean="0">
                <a:solidFill>
                  <a:schemeClr val="accent4"/>
                </a:solidFill>
                <a:latin typeface="Calibri" panose="020F0502020204030204" pitchFamily="34" charset="0"/>
              </a:rPr>
              <a:t> How many are there altogether?</a:t>
            </a:r>
          </a:p>
          <a:p>
            <a:pPr marL="45720" indent="0">
              <a:buSzPct val="150000"/>
              <a:buNone/>
            </a:pPr>
            <a:endParaRPr lang="en-GB" sz="3200" dirty="0">
              <a:solidFill>
                <a:schemeClr val="accent4"/>
              </a:solidFill>
              <a:latin typeface="Calibri" panose="020F0502020204030204" pitchFamily="34" charset="0"/>
            </a:endParaRPr>
          </a:p>
          <a:p>
            <a:pPr marL="45720" indent="0">
              <a:buSzPct val="150000"/>
              <a:buNone/>
            </a:pPr>
            <a:r>
              <a:rPr lang="en-GB" sz="3200" dirty="0" smtClean="0">
                <a:solidFill>
                  <a:schemeClr val="accent4"/>
                </a:solidFill>
                <a:latin typeface="Calibri" panose="020F0502020204030204" pitchFamily="34" charset="0"/>
              </a:rPr>
              <a:t>							</a:t>
            </a:r>
            <a:endParaRPr lang="en-GB" sz="3200" dirty="0">
              <a:solidFill>
                <a:schemeClr val="accent4"/>
              </a:solidFill>
              <a:latin typeface="Calibri" panose="020F0502020204030204" pitchFamily="34" charset="0"/>
            </a:endParaRPr>
          </a:p>
        </p:txBody>
      </p:sp>
      <p:pic>
        <p:nvPicPr>
          <p:cNvPr id="4" name="Picture 3" descr="Teah @ TIS: Kids should have Breakf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61" y="4255770"/>
            <a:ext cx="1920105" cy="1722664"/>
          </a:xfrm>
          <a:prstGeom prst="rect">
            <a:avLst/>
          </a:prstGeom>
        </p:spPr>
      </p:pic>
      <p:pic>
        <p:nvPicPr>
          <p:cNvPr id="5" name="Picture 4" descr="Eight sneaky tricks to get your children to eat healthy foo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540" y="4255770"/>
            <a:ext cx="2380288" cy="1722664"/>
          </a:xfrm>
          <a:prstGeom prst="rect">
            <a:avLst/>
          </a:prstGeom>
        </p:spPr>
      </p:pic>
    </p:spTree>
    <p:extLst>
      <p:ext uri="{BB962C8B-B14F-4D97-AF65-F5344CB8AC3E}">
        <p14:creationId xmlns:p14="http://schemas.microsoft.com/office/powerpoint/2010/main" val="41021647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748</TotalTime>
  <Words>2264</Words>
  <Application>Microsoft Office PowerPoint</Application>
  <PresentationFormat>Widescreen</PresentationFormat>
  <Paragraphs>249</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Aharoni</vt:lpstr>
      <vt:lpstr>Calibri</vt:lpstr>
      <vt:lpstr>Corbel</vt:lpstr>
      <vt:lpstr>Basis</vt:lpstr>
      <vt:lpstr>PowerPoint Presentation</vt:lpstr>
      <vt:lpstr>Suggested SEAL Strands and Es &amp; Os: </vt:lpstr>
      <vt:lpstr>Starter Questions for Children: </vt:lpstr>
      <vt:lpstr>Key Vocabulary for Children:</vt:lpstr>
      <vt:lpstr>Suggested activities for the Story Corner: </vt:lpstr>
      <vt:lpstr>Suggested Resources:</vt:lpstr>
      <vt:lpstr>PowerPoint Presentation</vt:lpstr>
      <vt:lpstr>Suggested SEAL Strands and Es &amp; Os: </vt:lpstr>
      <vt:lpstr>Starter Questions for Children:</vt:lpstr>
      <vt:lpstr>Key Vocabulary for Children:</vt:lpstr>
      <vt:lpstr>Suggested activities for the Snack Area:  </vt:lpstr>
      <vt:lpstr>Suggested Resources:</vt:lpstr>
      <vt:lpstr>Example Five Frame:</vt:lpstr>
      <vt:lpstr>Example Dice Pattern and Random Array Dot Pattern:</vt:lpstr>
      <vt:lpstr>PowerPoint Presentation</vt:lpstr>
      <vt:lpstr>Suggested SEAL Strands and Es &amp; Os:</vt:lpstr>
      <vt:lpstr>Starter Questions for Children: </vt:lpstr>
      <vt:lpstr>Key Vocabulary for Children:</vt:lpstr>
      <vt:lpstr>Suggested activities for the Creative Area: </vt:lpstr>
      <vt:lpstr>Suggested Resources:</vt:lpstr>
      <vt:lpstr>Example 10 Frame: </vt:lpstr>
      <vt:lpstr>PowerPoint Presentation</vt:lpstr>
      <vt:lpstr>Suggested SEAL Strands and Es &amp; Os:</vt:lpstr>
      <vt:lpstr>Starter Questions for Children: </vt:lpstr>
      <vt:lpstr>Key Vocabulary for Children: </vt:lpstr>
      <vt:lpstr>Suggested activities for the Playdough Area: </vt:lpstr>
      <vt:lpstr>Suggested Resources:</vt:lpstr>
      <vt:lpstr>Example dice activity with playdough:</vt:lpstr>
      <vt:lpstr>PowerPoint Presentation</vt:lpstr>
      <vt:lpstr>Suggested SEAL Strands and Es and Os:</vt:lpstr>
      <vt:lpstr>Starter Questions for Children: </vt:lpstr>
      <vt:lpstr>Key Vocabulary for Children:</vt:lpstr>
      <vt:lpstr>Suggested activities for the Construction Area:</vt:lpstr>
      <vt:lpstr>Suggested Resources:</vt:lpstr>
      <vt:lpstr>PowerPoint Presentation</vt:lpstr>
      <vt:lpstr>Example Road Numeral:</vt:lpstr>
      <vt:lpstr>PowerPoint Presentation</vt:lpstr>
      <vt:lpstr>Suggested SEAL Strands and Es and Os:</vt:lpstr>
      <vt:lpstr>Starter Questions for Children: </vt:lpstr>
      <vt:lpstr>Key Vocabulary for Children: </vt:lpstr>
      <vt:lpstr>Suggested activities for the Role Play Area:</vt:lpstr>
      <vt:lpstr>Suggested Resources:</vt:lpstr>
      <vt:lpstr>Example Cookies with Dot Pattern and Numerals: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maclean</dc:creator>
  <cp:lastModifiedBy>lynne maclean</cp:lastModifiedBy>
  <cp:revision>113</cp:revision>
  <dcterms:created xsi:type="dcterms:W3CDTF">2020-02-18T15:16:13Z</dcterms:created>
  <dcterms:modified xsi:type="dcterms:W3CDTF">2020-03-06T08:01:28Z</dcterms:modified>
</cp:coreProperties>
</file>