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aret" panose="020B0604020202020204" charset="0"/>
      <p:regular r:id="rId15"/>
    </p:embeddedFont>
    <p:embeddedFont>
      <p:font typeface="Garet Bold" panose="020B0604020202020204" charset="0"/>
      <p:regular r:id="rId16"/>
    </p:embeddedFont>
    <p:embeddedFont>
      <p:font typeface="Yeseva On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804359" y="1121823"/>
            <a:ext cx="14679282" cy="6161238"/>
          </a:xfrm>
          <a:prstGeom prst="rect">
            <a:avLst/>
          </a:prstGeom>
        </p:spPr>
        <p:txBody>
          <a:bodyPr lIns="0" tIns="0" rIns="0" bIns="0" rtlCol="0" anchor="t">
            <a:spAutoFit/>
          </a:bodyPr>
          <a:lstStyle/>
          <a:p>
            <a:pPr algn="ctr">
              <a:lnSpc>
                <a:spcPts val="16350"/>
              </a:lnSpc>
            </a:pPr>
            <a:r>
              <a:rPr lang="en-US" sz="11679">
                <a:solidFill>
                  <a:srgbClr val="0D0F68"/>
                </a:solidFill>
                <a:latin typeface="Yeseva One"/>
              </a:rPr>
              <a:t>Glasgow Motivational Wellbeing Profile </a:t>
            </a:r>
          </a:p>
        </p:txBody>
      </p:sp>
      <p:sp>
        <p:nvSpPr>
          <p:cNvPr id="4" name="Freeform 4"/>
          <p:cNvSpPr/>
          <p:nvPr/>
        </p:nvSpPr>
        <p:spPr>
          <a:xfrm>
            <a:off x="14726648" y="0"/>
            <a:ext cx="3513985" cy="3292556"/>
          </a:xfrm>
          <a:custGeom>
            <a:avLst/>
            <a:gdLst/>
            <a:ahLst/>
            <a:cxnLst/>
            <a:rect l="l" t="t" r="r" b="b"/>
            <a:pathLst>
              <a:path w="3513985" h="3292556">
                <a:moveTo>
                  <a:pt x="0" y="0"/>
                </a:moveTo>
                <a:lnTo>
                  <a:pt x="3513985" y="0"/>
                </a:lnTo>
                <a:lnTo>
                  <a:pt x="3513985" y="3292556"/>
                </a:lnTo>
                <a:lnTo>
                  <a:pt x="0" y="3292556"/>
                </a:lnTo>
                <a:lnTo>
                  <a:pt x="0" y="0"/>
                </a:lnTo>
                <a:close/>
              </a:path>
            </a:pathLst>
          </a:custGeom>
          <a:blipFill>
            <a:blip r:embed="rId3"/>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93089" y="1564003"/>
            <a:ext cx="16592486" cy="7210307"/>
          </a:xfrm>
          <a:prstGeom prst="rect">
            <a:avLst/>
          </a:prstGeom>
        </p:spPr>
        <p:txBody>
          <a:bodyPr lIns="0" tIns="0" rIns="0" bIns="0" rtlCol="0" anchor="t">
            <a:spAutoFit/>
          </a:bodyPr>
          <a:lstStyle/>
          <a:p>
            <a:pPr>
              <a:lnSpc>
                <a:spcPts val="4665"/>
              </a:lnSpc>
            </a:pPr>
            <a:r>
              <a:rPr lang="en-US" sz="3332" dirty="0">
                <a:solidFill>
                  <a:srgbClr val="0D0F68"/>
                </a:solidFill>
                <a:latin typeface="Garet"/>
              </a:rPr>
              <a:t>Everything you need to complete the GMWP is in the folder seen below. </a:t>
            </a: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endParaRPr lang="en-US" sz="3332" dirty="0">
              <a:solidFill>
                <a:srgbClr val="0D0F68"/>
              </a:solidFill>
              <a:latin typeface="Garet"/>
            </a:endParaRPr>
          </a:p>
          <a:p>
            <a:pPr>
              <a:lnSpc>
                <a:spcPts val="4665"/>
              </a:lnSpc>
            </a:pPr>
            <a:r>
              <a:rPr lang="en-US" sz="3332" dirty="0">
                <a:solidFill>
                  <a:srgbClr val="0D0F68"/>
                </a:solidFill>
                <a:latin typeface="Garet Bold"/>
              </a:rPr>
              <a:t>Please make sure that you save a copy of the forms, excel and documents you use. Do not edit any of the originals in the folders, these are templates for everyone. </a:t>
            </a:r>
          </a:p>
        </p:txBody>
      </p:sp>
      <p:sp>
        <p:nvSpPr>
          <p:cNvPr id="7" name="Freeform 7"/>
          <p:cNvSpPr/>
          <p:nvPr/>
        </p:nvSpPr>
        <p:spPr>
          <a:xfrm>
            <a:off x="2768639" y="2806129"/>
            <a:ext cx="12303458" cy="3971900"/>
          </a:xfrm>
          <a:custGeom>
            <a:avLst/>
            <a:gdLst/>
            <a:ahLst/>
            <a:cxnLst/>
            <a:rect l="l" t="t" r="r" b="b"/>
            <a:pathLst>
              <a:path w="12303458" h="3971900">
                <a:moveTo>
                  <a:pt x="0" y="0"/>
                </a:moveTo>
                <a:lnTo>
                  <a:pt x="12303459" y="0"/>
                </a:lnTo>
                <a:lnTo>
                  <a:pt x="12303459" y="3971900"/>
                </a:lnTo>
                <a:lnTo>
                  <a:pt x="0" y="3971900"/>
                </a:lnTo>
                <a:lnTo>
                  <a:pt x="0" y="0"/>
                </a:lnTo>
                <a:close/>
              </a:path>
            </a:pathLst>
          </a:custGeom>
          <a:blipFill>
            <a:blip r:embed="rId3"/>
            <a:stretch>
              <a:fillRect/>
            </a:stretch>
          </a:blipFill>
        </p:spPr>
      </p:sp>
      <p:sp>
        <p:nvSpPr>
          <p:cNvPr id="8" name="TextBox 8"/>
          <p:cNvSpPr txBox="1"/>
          <p:nvPr/>
        </p:nvSpPr>
        <p:spPr>
          <a:xfrm>
            <a:off x="3901261" y="-133350"/>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a:rPr>
              <a:t>Where to find 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257001" y="4530606"/>
            <a:ext cx="6854277" cy="4508217"/>
          </a:xfrm>
          <a:custGeom>
            <a:avLst/>
            <a:gdLst/>
            <a:ahLst/>
            <a:cxnLst/>
            <a:rect l="l" t="t" r="r" b="b"/>
            <a:pathLst>
              <a:path w="6854277" h="4508217">
                <a:moveTo>
                  <a:pt x="0" y="0"/>
                </a:moveTo>
                <a:lnTo>
                  <a:pt x="6854277" y="0"/>
                </a:lnTo>
                <a:lnTo>
                  <a:pt x="6854277" y="4508218"/>
                </a:lnTo>
                <a:lnTo>
                  <a:pt x="0" y="4508218"/>
                </a:lnTo>
                <a:lnTo>
                  <a:pt x="0" y="0"/>
                </a:lnTo>
                <a:close/>
              </a:path>
            </a:pathLst>
          </a:custGeom>
          <a:blipFill>
            <a:blip r:embed="rId3"/>
            <a:stretch>
              <a:fillRect l="-94616"/>
            </a:stretch>
          </a:blipFill>
        </p:spPr>
      </p:sp>
      <p:pic>
        <p:nvPicPr>
          <p:cNvPr id="7" name="Picture 7"/>
          <p:cNvPicPr>
            <a:picLocks noChangeAspect="1"/>
          </p:cNvPicPr>
          <p:nvPr/>
        </p:nvPicPr>
        <p:blipFill>
          <a:blip r:embed="rId4"/>
          <a:srcRect/>
          <a:stretch>
            <a:fillRect/>
          </a:stretch>
        </p:blipFill>
        <p:spPr>
          <a:xfrm>
            <a:off x="4124893" y="4532108"/>
            <a:ext cx="2021130" cy="1222783"/>
          </a:xfrm>
          <a:prstGeom prst="rect">
            <a:avLst/>
          </a:prstGeom>
        </p:spPr>
      </p:pic>
      <p:sp>
        <p:nvSpPr>
          <p:cNvPr id="8" name="Freeform 8"/>
          <p:cNvSpPr/>
          <p:nvPr/>
        </p:nvSpPr>
        <p:spPr>
          <a:xfrm>
            <a:off x="7763447" y="4530606"/>
            <a:ext cx="6719711" cy="3097739"/>
          </a:xfrm>
          <a:custGeom>
            <a:avLst/>
            <a:gdLst/>
            <a:ahLst/>
            <a:cxnLst/>
            <a:rect l="l" t="t" r="r" b="b"/>
            <a:pathLst>
              <a:path w="6719711" h="3097739">
                <a:moveTo>
                  <a:pt x="0" y="0"/>
                </a:moveTo>
                <a:lnTo>
                  <a:pt x="6719711" y="0"/>
                </a:lnTo>
                <a:lnTo>
                  <a:pt x="6719711" y="3097740"/>
                </a:lnTo>
                <a:lnTo>
                  <a:pt x="0" y="3097740"/>
                </a:lnTo>
                <a:lnTo>
                  <a:pt x="0" y="0"/>
                </a:lnTo>
                <a:close/>
              </a:path>
            </a:pathLst>
          </a:custGeom>
          <a:blipFill>
            <a:blip r:embed="rId5"/>
            <a:stretch>
              <a:fillRect/>
            </a:stretch>
          </a:blipFill>
        </p:spPr>
      </p:sp>
      <p:pic>
        <p:nvPicPr>
          <p:cNvPr id="9" name="Picture 9"/>
          <p:cNvPicPr>
            <a:picLocks noChangeAspect="1"/>
          </p:cNvPicPr>
          <p:nvPr/>
        </p:nvPicPr>
        <p:blipFill>
          <a:blip r:embed="rId4"/>
          <a:srcRect/>
          <a:stretch>
            <a:fillRect/>
          </a:stretch>
        </p:blipFill>
        <p:spPr>
          <a:xfrm>
            <a:off x="10112738" y="5358347"/>
            <a:ext cx="2021130" cy="1222783"/>
          </a:xfrm>
          <a:prstGeom prst="rect">
            <a:avLst/>
          </a:prstGeom>
        </p:spPr>
      </p:pic>
      <p:sp>
        <p:nvSpPr>
          <p:cNvPr id="10" name="Freeform 10"/>
          <p:cNvSpPr/>
          <p:nvPr/>
        </p:nvSpPr>
        <p:spPr>
          <a:xfrm>
            <a:off x="12890620" y="3751481"/>
            <a:ext cx="5732956" cy="5659299"/>
          </a:xfrm>
          <a:custGeom>
            <a:avLst/>
            <a:gdLst/>
            <a:ahLst/>
            <a:cxnLst/>
            <a:rect l="l" t="t" r="r" b="b"/>
            <a:pathLst>
              <a:path w="5732956" h="5659299">
                <a:moveTo>
                  <a:pt x="0" y="0"/>
                </a:moveTo>
                <a:lnTo>
                  <a:pt x="5732956" y="0"/>
                </a:lnTo>
                <a:lnTo>
                  <a:pt x="5732956" y="5659298"/>
                </a:lnTo>
                <a:lnTo>
                  <a:pt x="0" y="5659298"/>
                </a:lnTo>
                <a:lnTo>
                  <a:pt x="0" y="0"/>
                </a:lnTo>
                <a:close/>
              </a:path>
            </a:pathLst>
          </a:custGeom>
          <a:blipFill>
            <a:blip r:embed="rId6"/>
            <a:stretch>
              <a:fillRect/>
            </a:stretch>
          </a:blipFill>
        </p:spPr>
      </p:sp>
      <p:sp>
        <p:nvSpPr>
          <p:cNvPr id="11" name="TextBox 11"/>
          <p:cNvSpPr txBox="1"/>
          <p:nvPr/>
        </p:nvSpPr>
        <p:spPr>
          <a:xfrm>
            <a:off x="4304996" y="-18962"/>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1. </a:t>
            </a:r>
          </a:p>
        </p:txBody>
      </p:sp>
      <p:sp>
        <p:nvSpPr>
          <p:cNvPr id="12" name="TextBox 12"/>
          <p:cNvSpPr txBox="1"/>
          <p:nvPr/>
        </p:nvSpPr>
        <p:spPr>
          <a:xfrm>
            <a:off x="1388906" y="1483149"/>
            <a:ext cx="15870394" cy="2545384"/>
          </a:xfrm>
          <a:prstGeom prst="rect">
            <a:avLst/>
          </a:prstGeom>
        </p:spPr>
        <p:txBody>
          <a:bodyPr lIns="0" tIns="0" rIns="0" bIns="0" rtlCol="0" anchor="t">
            <a:spAutoFit/>
          </a:bodyPr>
          <a:lstStyle/>
          <a:p>
            <a:pPr>
              <a:lnSpc>
                <a:spcPts val="4060"/>
              </a:lnSpc>
            </a:pPr>
            <a:r>
              <a:rPr lang="en-US" sz="2900">
                <a:solidFill>
                  <a:srgbClr val="0D0F68"/>
                </a:solidFill>
                <a:latin typeface="Garet"/>
              </a:rPr>
              <a:t>Use the link in the GMWP folder to access the forms questionnaire, this is the questionnaire pupils complete. Make a duplication for each class . You can create a QR code from the forms they can scan to access the questionnaire. Click the Collect responses  button, the the QR button and  it will create a QR code, click downloand. Then open this on the screen </a:t>
            </a:r>
          </a:p>
        </p:txBody>
      </p:sp>
      <p:pic>
        <p:nvPicPr>
          <p:cNvPr id="13" name="Picture 13"/>
          <p:cNvPicPr>
            <a:picLocks noChangeAspect="1"/>
          </p:cNvPicPr>
          <p:nvPr/>
        </p:nvPicPr>
        <p:blipFill>
          <a:blip r:embed="rId4"/>
          <a:srcRect/>
          <a:stretch>
            <a:fillRect/>
          </a:stretch>
        </p:blipFill>
        <p:spPr>
          <a:xfrm>
            <a:off x="16266870" y="8187996"/>
            <a:ext cx="2021130" cy="12227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9119100" y="5372100"/>
            <a:ext cx="8140200" cy="4628189"/>
          </a:xfrm>
          <a:custGeom>
            <a:avLst/>
            <a:gdLst/>
            <a:ahLst/>
            <a:cxnLst/>
            <a:rect l="l" t="t" r="r" b="b"/>
            <a:pathLst>
              <a:path w="8140200" h="4628189">
                <a:moveTo>
                  <a:pt x="0" y="0"/>
                </a:moveTo>
                <a:lnTo>
                  <a:pt x="8140200" y="0"/>
                </a:lnTo>
                <a:lnTo>
                  <a:pt x="8140200" y="4628189"/>
                </a:lnTo>
                <a:lnTo>
                  <a:pt x="0" y="4628189"/>
                </a:lnTo>
                <a:lnTo>
                  <a:pt x="0" y="0"/>
                </a:lnTo>
                <a:close/>
              </a:path>
            </a:pathLst>
          </a:custGeom>
          <a:blipFill>
            <a:blip r:embed="rId3"/>
            <a:stretch>
              <a:fillRect/>
            </a:stretch>
          </a:blipFill>
        </p:spPr>
      </p:sp>
      <p:sp>
        <p:nvSpPr>
          <p:cNvPr id="7" name="TextBox 7"/>
          <p:cNvSpPr txBox="1"/>
          <p:nvPr/>
        </p:nvSpPr>
        <p:spPr>
          <a:xfrm>
            <a:off x="4304996" y="-133350"/>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2. </a:t>
            </a:r>
          </a:p>
        </p:txBody>
      </p:sp>
      <p:sp>
        <p:nvSpPr>
          <p:cNvPr id="8" name="TextBox 8"/>
          <p:cNvSpPr txBox="1"/>
          <p:nvPr/>
        </p:nvSpPr>
        <p:spPr>
          <a:xfrm>
            <a:off x="1388906" y="1475260"/>
            <a:ext cx="15870394" cy="4186402"/>
          </a:xfrm>
          <a:prstGeom prst="rect">
            <a:avLst/>
          </a:prstGeom>
        </p:spPr>
        <p:txBody>
          <a:bodyPr lIns="0" tIns="0" rIns="0" bIns="0" rtlCol="0" anchor="t">
            <a:spAutoFit/>
          </a:bodyPr>
          <a:lstStyle/>
          <a:p>
            <a:pPr>
              <a:lnSpc>
                <a:spcPts val="4060"/>
              </a:lnSpc>
            </a:pPr>
            <a:r>
              <a:rPr lang="en-US" sz="2900" dirty="0">
                <a:solidFill>
                  <a:srgbClr val="0D0F68"/>
                </a:solidFill>
                <a:latin typeface="Garet"/>
              </a:rPr>
              <a:t>Pupils should complete the questionnaire digitally where possible as this is easier for analysis, although paper copies can be used if needed. The questionnaire can be completed on laptops or phones. </a:t>
            </a:r>
          </a:p>
          <a:p>
            <a:pPr>
              <a:lnSpc>
                <a:spcPts val="4060"/>
              </a:lnSpc>
            </a:pPr>
            <a:endParaRPr lang="en-US" sz="2900" dirty="0">
              <a:solidFill>
                <a:srgbClr val="0D0F68"/>
              </a:solidFill>
              <a:latin typeface="Garet"/>
            </a:endParaRPr>
          </a:p>
          <a:p>
            <a:pPr>
              <a:lnSpc>
                <a:spcPts val="4060"/>
              </a:lnSpc>
            </a:pPr>
            <a:r>
              <a:rPr lang="en-US" sz="2900" dirty="0">
                <a:solidFill>
                  <a:srgbClr val="0D0F68"/>
                </a:solidFill>
                <a:latin typeface="Garet"/>
              </a:rPr>
              <a:t>Pupils must answer questions about their wellbeing and motivation in  your class, this should take around 5 minutes but let the pupils take as long as they need. There is a power point slide in the folder you can have on screen to help remind pupils about what they are to do.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46262" y="3872599"/>
            <a:ext cx="13017741" cy="4378314"/>
          </a:xfrm>
          <a:custGeom>
            <a:avLst/>
            <a:gdLst/>
            <a:ahLst/>
            <a:cxnLst/>
            <a:rect l="l" t="t" r="r" b="b"/>
            <a:pathLst>
              <a:path w="13017741" h="4378314">
                <a:moveTo>
                  <a:pt x="0" y="0"/>
                </a:moveTo>
                <a:lnTo>
                  <a:pt x="13017742" y="0"/>
                </a:lnTo>
                <a:lnTo>
                  <a:pt x="13017742" y="4378314"/>
                </a:lnTo>
                <a:lnTo>
                  <a:pt x="0" y="4378314"/>
                </a:lnTo>
                <a:lnTo>
                  <a:pt x="0" y="0"/>
                </a:lnTo>
                <a:close/>
              </a:path>
            </a:pathLst>
          </a:custGeom>
          <a:blipFill>
            <a:blip r:embed="rId3"/>
            <a:stretch>
              <a:fillRect/>
            </a:stretch>
          </a:blipFill>
        </p:spPr>
      </p:sp>
      <p:pic>
        <p:nvPicPr>
          <p:cNvPr id="7" name="Picture 7"/>
          <p:cNvPicPr>
            <a:picLocks noChangeAspect="1"/>
          </p:cNvPicPr>
          <p:nvPr/>
        </p:nvPicPr>
        <p:blipFill>
          <a:blip r:embed="rId4"/>
          <a:srcRect/>
          <a:stretch>
            <a:fillRect/>
          </a:stretch>
        </p:blipFill>
        <p:spPr>
          <a:xfrm>
            <a:off x="1646262" y="3872599"/>
            <a:ext cx="1962318" cy="1187202"/>
          </a:xfrm>
          <a:prstGeom prst="rect">
            <a:avLst/>
          </a:prstGeom>
        </p:spPr>
      </p:pic>
      <p:sp>
        <p:nvSpPr>
          <p:cNvPr id="8" name="TextBox 8"/>
          <p:cNvSpPr txBox="1"/>
          <p:nvPr/>
        </p:nvSpPr>
        <p:spPr>
          <a:xfrm>
            <a:off x="4304996" y="-18962"/>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3. </a:t>
            </a:r>
          </a:p>
        </p:txBody>
      </p:sp>
      <p:sp>
        <p:nvSpPr>
          <p:cNvPr id="9" name="TextBox 9"/>
          <p:cNvSpPr txBox="1"/>
          <p:nvPr/>
        </p:nvSpPr>
        <p:spPr>
          <a:xfrm>
            <a:off x="1388906" y="1856775"/>
            <a:ext cx="15870394" cy="1031693"/>
          </a:xfrm>
          <a:prstGeom prst="rect">
            <a:avLst/>
          </a:prstGeom>
        </p:spPr>
        <p:txBody>
          <a:bodyPr lIns="0" tIns="0" rIns="0" bIns="0" rtlCol="0" anchor="t">
            <a:spAutoFit/>
          </a:bodyPr>
          <a:lstStyle/>
          <a:p>
            <a:pPr>
              <a:lnSpc>
                <a:spcPts val="4060"/>
              </a:lnSpc>
            </a:pPr>
            <a:r>
              <a:rPr lang="en-US" sz="2900" dirty="0">
                <a:solidFill>
                  <a:srgbClr val="0D0F68"/>
                </a:solidFill>
                <a:latin typeface="Garet"/>
              </a:rPr>
              <a:t>Once you have collected all your responses create an excel spread sheet of the results .  To do this click the responses button, then click open in Excel. </a:t>
            </a:r>
          </a:p>
        </p:txBody>
      </p:sp>
      <p:pic>
        <p:nvPicPr>
          <p:cNvPr id="10" name="Picture 10"/>
          <p:cNvPicPr>
            <a:picLocks noChangeAspect="1"/>
          </p:cNvPicPr>
          <p:nvPr/>
        </p:nvPicPr>
        <p:blipFill>
          <a:blip r:embed="rId4"/>
          <a:srcRect/>
          <a:stretch>
            <a:fillRect/>
          </a:stretch>
        </p:blipFill>
        <p:spPr>
          <a:xfrm>
            <a:off x="10648074" y="7315574"/>
            <a:ext cx="1962318" cy="11872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88906" y="3536488"/>
            <a:ext cx="16154855" cy="5278319"/>
          </a:xfrm>
          <a:custGeom>
            <a:avLst/>
            <a:gdLst/>
            <a:ahLst/>
            <a:cxnLst/>
            <a:rect l="l" t="t" r="r" b="b"/>
            <a:pathLst>
              <a:path w="16154855" h="5278319">
                <a:moveTo>
                  <a:pt x="0" y="0"/>
                </a:moveTo>
                <a:lnTo>
                  <a:pt x="16154855" y="0"/>
                </a:lnTo>
                <a:lnTo>
                  <a:pt x="16154855" y="5278319"/>
                </a:lnTo>
                <a:lnTo>
                  <a:pt x="0" y="5278319"/>
                </a:lnTo>
                <a:lnTo>
                  <a:pt x="0" y="0"/>
                </a:lnTo>
                <a:close/>
              </a:path>
            </a:pathLst>
          </a:custGeom>
          <a:blipFill>
            <a:blip r:embed="rId3"/>
            <a:stretch>
              <a:fillRect/>
            </a:stretch>
          </a:blipFill>
        </p:spPr>
      </p:sp>
      <p:sp>
        <p:nvSpPr>
          <p:cNvPr id="7" name="TextBox 7"/>
          <p:cNvSpPr txBox="1"/>
          <p:nvPr/>
        </p:nvSpPr>
        <p:spPr>
          <a:xfrm>
            <a:off x="4304996" y="-133350"/>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4.</a:t>
            </a:r>
          </a:p>
        </p:txBody>
      </p:sp>
      <p:sp>
        <p:nvSpPr>
          <p:cNvPr id="8" name="TextBox 8"/>
          <p:cNvSpPr txBox="1"/>
          <p:nvPr/>
        </p:nvSpPr>
        <p:spPr>
          <a:xfrm>
            <a:off x="1388906" y="1856775"/>
            <a:ext cx="15870394" cy="1557478"/>
          </a:xfrm>
          <a:prstGeom prst="rect">
            <a:avLst/>
          </a:prstGeom>
        </p:spPr>
        <p:txBody>
          <a:bodyPr lIns="0" tIns="0" rIns="0" bIns="0" rtlCol="0" anchor="t">
            <a:spAutoFit/>
          </a:bodyPr>
          <a:lstStyle/>
          <a:p>
            <a:pPr>
              <a:lnSpc>
                <a:spcPts val="4060"/>
              </a:lnSpc>
            </a:pPr>
            <a:r>
              <a:rPr lang="en-US" sz="2900" dirty="0">
                <a:solidFill>
                  <a:srgbClr val="0D0F68"/>
                </a:solidFill>
                <a:latin typeface="Garet"/>
              </a:rPr>
              <a:t>Your Excel spreadsheet should look like this, I recommend putting the names into alphabetical order as this will help with the post analysis.  You can do this by pressing on the drop down in the names column.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892240" y="5143500"/>
            <a:ext cx="9200263" cy="3178273"/>
          </a:xfrm>
          <a:custGeom>
            <a:avLst/>
            <a:gdLst/>
            <a:ahLst/>
            <a:cxnLst/>
            <a:rect l="l" t="t" r="r" b="b"/>
            <a:pathLst>
              <a:path w="9200263" h="3178273">
                <a:moveTo>
                  <a:pt x="0" y="0"/>
                </a:moveTo>
                <a:lnTo>
                  <a:pt x="9200263" y="0"/>
                </a:lnTo>
                <a:lnTo>
                  <a:pt x="9200263" y="3178273"/>
                </a:lnTo>
                <a:lnTo>
                  <a:pt x="0" y="3178273"/>
                </a:lnTo>
                <a:lnTo>
                  <a:pt x="0" y="0"/>
                </a:lnTo>
                <a:close/>
              </a:path>
            </a:pathLst>
          </a:custGeom>
          <a:blipFill>
            <a:blip r:embed="rId3"/>
            <a:stretch>
              <a:fillRect/>
            </a:stretch>
          </a:blipFill>
        </p:spPr>
      </p:sp>
      <p:sp>
        <p:nvSpPr>
          <p:cNvPr id="7" name="TextBox 7"/>
          <p:cNvSpPr txBox="1"/>
          <p:nvPr/>
        </p:nvSpPr>
        <p:spPr>
          <a:xfrm>
            <a:off x="4124893" y="-133350"/>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5.</a:t>
            </a:r>
          </a:p>
        </p:txBody>
      </p:sp>
      <p:sp>
        <p:nvSpPr>
          <p:cNvPr id="8" name="TextBox 8"/>
          <p:cNvSpPr txBox="1"/>
          <p:nvPr/>
        </p:nvSpPr>
        <p:spPr>
          <a:xfrm>
            <a:off x="1388906" y="1425689"/>
            <a:ext cx="15870394" cy="3660617"/>
          </a:xfrm>
          <a:prstGeom prst="rect">
            <a:avLst/>
          </a:prstGeom>
        </p:spPr>
        <p:txBody>
          <a:bodyPr lIns="0" tIns="0" rIns="0" bIns="0" rtlCol="0" anchor="t">
            <a:spAutoFit/>
          </a:bodyPr>
          <a:lstStyle/>
          <a:p>
            <a:pPr>
              <a:lnSpc>
                <a:spcPts val="4060"/>
              </a:lnSpc>
            </a:pPr>
            <a:r>
              <a:rPr lang="en-US" sz="2900" dirty="0">
                <a:solidFill>
                  <a:srgbClr val="0D0F68"/>
                </a:solidFill>
                <a:latin typeface="Garet"/>
              </a:rPr>
              <a:t>Open the GMWP analysis excel document, make sure  you are on the tab that says Point A RAW RESULTS. Copy all the data from the forms excel and paste it into the GMWP analysis excel.  Now you can look at pupils results and identify any low scores. </a:t>
            </a:r>
          </a:p>
          <a:p>
            <a:pPr>
              <a:lnSpc>
                <a:spcPts val="4060"/>
              </a:lnSpc>
            </a:pPr>
            <a:endParaRPr lang="en-US" sz="2900" dirty="0">
              <a:solidFill>
                <a:srgbClr val="0D0F68"/>
              </a:solidFill>
              <a:latin typeface="Garet"/>
            </a:endParaRPr>
          </a:p>
          <a:p>
            <a:pPr>
              <a:lnSpc>
                <a:spcPts val="4060"/>
              </a:lnSpc>
            </a:pPr>
            <a:r>
              <a:rPr lang="en-US" sz="2900" dirty="0">
                <a:solidFill>
                  <a:srgbClr val="0D0F68"/>
                </a:solidFill>
                <a:latin typeface="Garet"/>
              </a:rPr>
              <a:t>If you click on the very top left-hand box, it will highlight the entire worksheet for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905905" y="3887875"/>
            <a:ext cx="9353395" cy="6073633"/>
          </a:xfrm>
          <a:custGeom>
            <a:avLst/>
            <a:gdLst/>
            <a:ahLst/>
            <a:cxnLst/>
            <a:rect l="l" t="t" r="r" b="b"/>
            <a:pathLst>
              <a:path w="9353395" h="6073633">
                <a:moveTo>
                  <a:pt x="0" y="0"/>
                </a:moveTo>
                <a:lnTo>
                  <a:pt x="9353395" y="0"/>
                </a:lnTo>
                <a:lnTo>
                  <a:pt x="9353395" y="6073633"/>
                </a:lnTo>
                <a:lnTo>
                  <a:pt x="0" y="6073633"/>
                </a:lnTo>
                <a:lnTo>
                  <a:pt x="0" y="0"/>
                </a:lnTo>
                <a:close/>
              </a:path>
            </a:pathLst>
          </a:custGeom>
          <a:blipFill>
            <a:blip r:embed="rId3"/>
            <a:stretch>
              <a:fillRect/>
            </a:stretch>
          </a:blipFill>
        </p:spPr>
      </p:sp>
      <p:sp>
        <p:nvSpPr>
          <p:cNvPr id="7" name="TextBox 7"/>
          <p:cNvSpPr txBox="1"/>
          <p:nvPr/>
        </p:nvSpPr>
        <p:spPr>
          <a:xfrm>
            <a:off x="4124893" y="-133350"/>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6.</a:t>
            </a:r>
          </a:p>
        </p:txBody>
      </p:sp>
      <p:sp>
        <p:nvSpPr>
          <p:cNvPr id="8" name="TextBox 8"/>
          <p:cNvSpPr txBox="1"/>
          <p:nvPr/>
        </p:nvSpPr>
        <p:spPr>
          <a:xfrm>
            <a:off x="1388906" y="1527115"/>
            <a:ext cx="15870394" cy="2083263"/>
          </a:xfrm>
          <a:prstGeom prst="rect">
            <a:avLst/>
          </a:prstGeom>
        </p:spPr>
        <p:txBody>
          <a:bodyPr lIns="0" tIns="0" rIns="0" bIns="0" rtlCol="0" anchor="t">
            <a:spAutoFit/>
          </a:bodyPr>
          <a:lstStyle/>
          <a:p>
            <a:pPr>
              <a:lnSpc>
                <a:spcPts val="4060"/>
              </a:lnSpc>
            </a:pPr>
            <a:r>
              <a:rPr lang="en-US" sz="2900" dirty="0">
                <a:solidFill>
                  <a:srgbClr val="0D0F68"/>
                </a:solidFill>
                <a:latin typeface="Garet"/>
              </a:rPr>
              <a:t>There are different charts to help with analysis, which can be found on the tabs at the bottom. This helps you identify any pupils who’s wellbeing and motivation is low and specifically what area they are lower in.  Some of the tabs are for reviewing difference/ changes once the B data is added at a later point.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388906" y="1362643"/>
            <a:ext cx="15870394" cy="6815327"/>
          </a:xfrm>
          <a:prstGeom prst="rect">
            <a:avLst/>
          </a:prstGeom>
        </p:spPr>
        <p:txBody>
          <a:bodyPr lIns="0" tIns="0" rIns="0" bIns="0" rtlCol="0" anchor="t">
            <a:spAutoFit/>
          </a:bodyPr>
          <a:lstStyle/>
          <a:p>
            <a:pPr>
              <a:lnSpc>
                <a:spcPts val="4060"/>
              </a:lnSpc>
            </a:pPr>
            <a:r>
              <a:rPr lang="en-US" sz="2900" dirty="0">
                <a:solidFill>
                  <a:srgbClr val="0D0F68"/>
                </a:solidFill>
                <a:latin typeface="Garet"/>
              </a:rPr>
              <a:t>How you wish to utilise this data is entirely up to you, you may wish to: </a:t>
            </a:r>
          </a:p>
          <a:p>
            <a:pPr marL="626115" lvl="1" indent="-313058">
              <a:lnSpc>
                <a:spcPts val="4060"/>
              </a:lnSpc>
              <a:buFont typeface="Arial"/>
              <a:buChar char="•"/>
            </a:pPr>
            <a:r>
              <a:rPr lang="en-US" sz="2900" dirty="0">
                <a:solidFill>
                  <a:srgbClr val="0D0F68"/>
                </a:solidFill>
                <a:latin typeface="Garet"/>
              </a:rPr>
              <a:t>Have conversation with pupil to discuss ways to support them </a:t>
            </a:r>
          </a:p>
          <a:p>
            <a:pPr marL="626115" lvl="1" indent="-313058">
              <a:lnSpc>
                <a:spcPts val="4060"/>
              </a:lnSpc>
              <a:buFont typeface="Arial"/>
              <a:buChar char="•"/>
            </a:pPr>
            <a:r>
              <a:rPr lang="en-US" sz="2900" dirty="0">
                <a:solidFill>
                  <a:srgbClr val="0D0F68"/>
                </a:solidFill>
                <a:latin typeface="Garet"/>
              </a:rPr>
              <a:t>Implement an intervention</a:t>
            </a:r>
          </a:p>
          <a:p>
            <a:pPr marL="626115" lvl="1" indent="-313058">
              <a:lnSpc>
                <a:spcPts val="4060"/>
              </a:lnSpc>
              <a:buFont typeface="Arial"/>
              <a:buChar char="•"/>
            </a:pPr>
            <a:r>
              <a:rPr lang="en-US" sz="2900" dirty="0">
                <a:solidFill>
                  <a:srgbClr val="0D0F68"/>
                </a:solidFill>
                <a:latin typeface="Garet"/>
              </a:rPr>
              <a:t>Offer additional responsibilities in the class to help develop agency. </a:t>
            </a:r>
          </a:p>
          <a:p>
            <a:pPr>
              <a:lnSpc>
                <a:spcPts val="4060"/>
              </a:lnSpc>
            </a:pPr>
            <a:endParaRPr lang="en-US" sz="2900" dirty="0">
              <a:solidFill>
                <a:srgbClr val="0D0F68"/>
              </a:solidFill>
              <a:latin typeface="Garet"/>
            </a:endParaRPr>
          </a:p>
          <a:p>
            <a:pPr>
              <a:lnSpc>
                <a:spcPts val="4060"/>
              </a:lnSpc>
            </a:pPr>
            <a:r>
              <a:rPr lang="en-US" sz="2900" dirty="0">
                <a:solidFill>
                  <a:srgbClr val="0D0F68"/>
                </a:solidFill>
                <a:latin typeface="Garet"/>
              </a:rPr>
              <a:t>This stage is completely up to you as their class teacher, sometimes just the knowledge of how the pupil is feeling is helpful for both them and us. </a:t>
            </a:r>
          </a:p>
          <a:p>
            <a:pPr>
              <a:lnSpc>
                <a:spcPts val="4060"/>
              </a:lnSpc>
            </a:pPr>
            <a:endParaRPr lang="en-US" sz="2900" dirty="0">
              <a:solidFill>
                <a:srgbClr val="0D0F68"/>
              </a:solidFill>
              <a:latin typeface="Garet"/>
            </a:endParaRPr>
          </a:p>
          <a:p>
            <a:pPr>
              <a:lnSpc>
                <a:spcPts val="4060"/>
              </a:lnSpc>
            </a:pPr>
            <a:endParaRPr lang="en-US" sz="2900" dirty="0">
              <a:solidFill>
                <a:srgbClr val="0D0F68"/>
              </a:solidFill>
              <a:latin typeface="Garet"/>
            </a:endParaRPr>
          </a:p>
          <a:p>
            <a:pPr>
              <a:lnSpc>
                <a:spcPts val="4060"/>
              </a:lnSpc>
            </a:pPr>
            <a:r>
              <a:rPr lang="en-US" sz="2900" dirty="0">
                <a:solidFill>
                  <a:srgbClr val="0D0F68"/>
                </a:solidFill>
                <a:latin typeface="Garet"/>
              </a:rPr>
              <a:t>Leave a period of time before collecting the B set of data, where it can be assessed if any changes or differences occurred with pupils' motivation and wellbeing.  To do this just repeat all the steps except stage 5 where you will copy the results into Point B RAW RESULTS. </a:t>
            </a:r>
          </a:p>
        </p:txBody>
      </p:sp>
      <p:sp>
        <p:nvSpPr>
          <p:cNvPr id="7" name="Freeform 7"/>
          <p:cNvSpPr/>
          <p:nvPr/>
        </p:nvSpPr>
        <p:spPr>
          <a:xfrm>
            <a:off x="3118908" y="8518255"/>
            <a:ext cx="9174923" cy="1895406"/>
          </a:xfrm>
          <a:custGeom>
            <a:avLst/>
            <a:gdLst/>
            <a:ahLst/>
            <a:cxnLst/>
            <a:rect l="l" t="t" r="r" b="b"/>
            <a:pathLst>
              <a:path w="9174923" h="1895406">
                <a:moveTo>
                  <a:pt x="0" y="0"/>
                </a:moveTo>
                <a:lnTo>
                  <a:pt x="9174923" y="0"/>
                </a:lnTo>
                <a:lnTo>
                  <a:pt x="9174923" y="1895406"/>
                </a:lnTo>
                <a:lnTo>
                  <a:pt x="0" y="1895406"/>
                </a:lnTo>
                <a:lnTo>
                  <a:pt x="0" y="0"/>
                </a:lnTo>
                <a:close/>
              </a:path>
            </a:pathLst>
          </a:custGeom>
          <a:blipFill>
            <a:blip r:embed="rId3"/>
            <a:stretch>
              <a:fillRect t="-21911"/>
            </a:stretch>
          </a:blipFill>
        </p:spPr>
      </p:sp>
      <p:sp>
        <p:nvSpPr>
          <p:cNvPr id="8" name="TextBox 8"/>
          <p:cNvSpPr txBox="1"/>
          <p:nvPr/>
        </p:nvSpPr>
        <p:spPr>
          <a:xfrm>
            <a:off x="4124893" y="-133350"/>
            <a:ext cx="10038214" cy="1047662"/>
          </a:xfrm>
          <a:prstGeom prst="rect">
            <a:avLst/>
          </a:prstGeom>
        </p:spPr>
        <p:txBody>
          <a:bodyPr lIns="0" tIns="0" rIns="0" bIns="0" rtlCol="0" anchor="t">
            <a:spAutoFit/>
          </a:bodyPr>
          <a:lstStyle/>
          <a:p>
            <a:pPr algn="ctr">
              <a:lnSpc>
                <a:spcPts val="8400"/>
              </a:lnSpc>
            </a:pPr>
            <a:r>
              <a:rPr lang="en-US" sz="6000">
                <a:solidFill>
                  <a:srgbClr val="0D0F68"/>
                </a:solidFill>
                <a:latin typeface="Yeseva One Bold"/>
              </a:rPr>
              <a:t>Step 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566</Words>
  <Application>Microsoft Office PowerPoint</Application>
  <PresentationFormat>Custom</PresentationFormat>
  <Paragraphs>38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Garet</vt:lpstr>
      <vt:lpstr>Calibri</vt:lpstr>
      <vt:lpstr>Yeseva One</vt:lpstr>
      <vt:lpstr>Yeseva One Bold</vt:lpstr>
      <vt:lpstr>Garet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Glasgow Motivational Wellbeing Profile</dc:title>
  <dc:creator>J Ohara</dc:creator>
  <cp:lastModifiedBy>s costello</cp:lastModifiedBy>
  <cp:revision>3</cp:revision>
  <dcterms:created xsi:type="dcterms:W3CDTF">2006-08-16T00:00:00Z</dcterms:created>
  <dcterms:modified xsi:type="dcterms:W3CDTF">2023-10-10T07:03:27Z</dcterms:modified>
  <dc:identifier>DAFs6IMEny8</dc:identifier>
</cp:coreProperties>
</file>