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70"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1827-25F5-4A07-ABF3-51EBB4F25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232A8A-DCE0-4CBF-B1AC-2264A2E12E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D3645B-C234-4884-B10F-75C0E4915CD9}"/>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2D8B7003-7098-477E-A45C-548F99204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7D78E-D21C-4764-A074-E2BBB6B1D486}"/>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63483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F9BD-8D0A-4016-B56E-E4079CB920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E18BF1-38FC-4ED8-BB5B-7AEA80E0A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B7982E-75B0-4EFA-97B2-47FE316F2790}"/>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2920C0EF-22EA-4D87-844F-C7193D4739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D379E8-88B8-40CA-8F43-1ED1121B3863}"/>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57997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13C4A1-53CA-4A02-B8B8-4263C97526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E7838E-FC9B-44DB-9CFA-09026910B4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36D507-8F8B-48D6-96CA-46CE39C16640}"/>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633CC494-7F29-4891-9958-33668ACC57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C2E887-4A54-426E-91CE-660E2C5880B4}"/>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102694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81628-8209-42D8-8EDE-F38A71F075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853607-BA26-444F-ABA5-0FA374988D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FABE3-6D3E-4277-A1D5-BAEB76FE9A96}"/>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B396BFCC-7950-49EE-9081-F18851973C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B34C37-E114-4EF2-8B30-746F04A59E01}"/>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150460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5284-6459-42F6-97A3-AEE27505EE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2232D4-5FB1-44B7-9087-4EC133870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B7122-666E-4F46-91DB-2AF3C36842D1}"/>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606FA808-4D5F-4AF9-9326-6155E1D09F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665AB2-177A-4E7D-B915-EAF1F2D0193D}"/>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188306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003D3-C9E5-4146-A58C-6183DC9BA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ABDED8-085F-4C15-BE9A-564D38D631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18A3AE-BFA0-40F7-86BF-42740C089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5C9A70-8AC8-444E-AFAE-63DEBC04D237}"/>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6" name="Footer Placeholder 5">
            <a:extLst>
              <a:ext uri="{FF2B5EF4-FFF2-40B4-BE49-F238E27FC236}">
                <a16:creationId xmlns:a16="http://schemas.microsoft.com/office/drawing/2014/main" id="{2F91DC97-5033-4C52-B799-60724A882D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1D1AF8-834E-4420-B982-0727C2AED096}"/>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207675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0F24C-BA30-4B51-A506-27FFEB79DF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FB0202-6F03-4F29-B37D-CB2666E479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F24629-5626-4FD1-ACA9-10CAD44542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41E5F3-903B-499C-A76F-257836D859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D928AF-E133-45C5-898F-6D551376AF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A59ED5-0B46-4B9D-AB06-0FCEA3912BEA}"/>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8" name="Footer Placeholder 7">
            <a:extLst>
              <a:ext uri="{FF2B5EF4-FFF2-40B4-BE49-F238E27FC236}">
                <a16:creationId xmlns:a16="http://schemas.microsoft.com/office/drawing/2014/main" id="{FEB553E6-FE25-4093-B7E0-E348BD35E6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73A5B8-EC5D-410D-B957-2938EC58CBAB}"/>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245505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9CB2-6AB3-478B-A32D-792FEF064D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FD21B3-DD7D-4E94-9272-AB37E9AF664B}"/>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4" name="Footer Placeholder 3">
            <a:extLst>
              <a:ext uri="{FF2B5EF4-FFF2-40B4-BE49-F238E27FC236}">
                <a16:creationId xmlns:a16="http://schemas.microsoft.com/office/drawing/2014/main" id="{E7D92DAA-282E-4A50-AFCB-A9A12EECED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C9F8D2-4166-44E9-9D83-D9046F43A24C}"/>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375018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609077-23A4-473E-9D27-96D525598D60}"/>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3" name="Footer Placeholder 2">
            <a:extLst>
              <a:ext uri="{FF2B5EF4-FFF2-40B4-BE49-F238E27FC236}">
                <a16:creationId xmlns:a16="http://schemas.microsoft.com/office/drawing/2014/main" id="{2679A451-B02B-4E77-B8EE-85E622EC94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8F5131-E409-436B-B9FC-0522B645445C}"/>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14528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11E24-A377-436A-88F2-575E30B178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778697-F11C-4467-B4EA-DC244B44D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38534-9CD3-43C1-BF57-0C8959541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F8AA14-F5BF-4FAC-AB44-344877A47135}"/>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6" name="Footer Placeholder 5">
            <a:extLst>
              <a:ext uri="{FF2B5EF4-FFF2-40B4-BE49-F238E27FC236}">
                <a16:creationId xmlns:a16="http://schemas.microsoft.com/office/drawing/2014/main" id="{19746F92-4BD1-474E-AB04-0C5A8B27C1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A2CF06-2517-43FA-AB77-C4A616FF9FC4}"/>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353352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61F8-156D-4678-9F6E-71DC5EEF95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DF6F5A6-F342-45FA-81E0-00177D778D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DFEEC2-6420-4D5F-B9D9-999F9008B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C4D96-F210-433E-A098-DEDD8C214644}"/>
              </a:ext>
            </a:extLst>
          </p:cNvPr>
          <p:cNvSpPr>
            <a:spLocks noGrp="1"/>
          </p:cNvSpPr>
          <p:nvPr>
            <p:ph type="dt" sz="half" idx="10"/>
          </p:nvPr>
        </p:nvSpPr>
        <p:spPr/>
        <p:txBody>
          <a:bodyPr/>
          <a:lstStyle/>
          <a:p>
            <a:fld id="{71A1218B-1ECD-4FE4-9845-66E077B19D2B}" type="datetimeFigureOut">
              <a:rPr lang="en-GB" smtClean="0"/>
              <a:t>07/09/2023</a:t>
            </a:fld>
            <a:endParaRPr lang="en-GB"/>
          </a:p>
        </p:txBody>
      </p:sp>
      <p:sp>
        <p:nvSpPr>
          <p:cNvPr id="6" name="Footer Placeholder 5">
            <a:extLst>
              <a:ext uri="{FF2B5EF4-FFF2-40B4-BE49-F238E27FC236}">
                <a16:creationId xmlns:a16="http://schemas.microsoft.com/office/drawing/2014/main" id="{18C36B73-BD13-42EA-8C0E-5409942412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F56CED-DAA6-43AC-8D59-F25EAF0DA9CC}"/>
              </a:ext>
            </a:extLst>
          </p:cNvPr>
          <p:cNvSpPr>
            <a:spLocks noGrp="1"/>
          </p:cNvSpPr>
          <p:nvPr>
            <p:ph type="sldNum" sz="quarter" idx="12"/>
          </p:nvPr>
        </p:nvSpPr>
        <p:spPr/>
        <p:txBody>
          <a:bodyPr/>
          <a:lstStyle/>
          <a:p>
            <a:fld id="{02497165-C704-4050-AC14-D30F799C37A3}" type="slidenum">
              <a:rPr lang="en-GB" smtClean="0"/>
              <a:t>‹#›</a:t>
            </a:fld>
            <a:endParaRPr lang="en-GB"/>
          </a:p>
        </p:txBody>
      </p:sp>
    </p:spTree>
    <p:extLst>
      <p:ext uri="{BB962C8B-B14F-4D97-AF65-F5344CB8AC3E}">
        <p14:creationId xmlns:p14="http://schemas.microsoft.com/office/powerpoint/2010/main" val="75299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E6F92E-F81A-4E9E-98DE-9F4A9A2E67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3E22C0-A0FF-4835-A95D-8733A73AE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5A8631-FD62-4412-B33E-68551F5E0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1218B-1ECD-4FE4-9845-66E077B19D2B}" type="datetimeFigureOut">
              <a:rPr lang="en-GB" smtClean="0"/>
              <a:t>07/09/2023</a:t>
            </a:fld>
            <a:endParaRPr lang="en-GB"/>
          </a:p>
        </p:txBody>
      </p:sp>
      <p:sp>
        <p:nvSpPr>
          <p:cNvPr id="5" name="Footer Placeholder 4">
            <a:extLst>
              <a:ext uri="{FF2B5EF4-FFF2-40B4-BE49-F238E27FC236}">
                <a16:creationId xmlns:a16="http://schemas.microsoft.com/office/drawing/2014/main" id="{D465D879-797E-40A3-816C-787B11846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D6B118-C41E-4B56-9897-DF3222E2FA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97165-C704-4050-AC14-D30F799C37A3}" type="slidenum">
              <a:rPr lang="en-GB" smtClean="0"/>
              <a:t>‹#›</a:t>
            </a:fld>
            <a:endParaRPr lang="en-GB"/>
          </a:p>
        </p:txBody>
      </p:sp>
    </p:spTree>
    <p:extLst>
      <p:ext uri="{BB962C8B-B14F-4D97-AF65-F5344CB8AC3E}">
        <p14:creationId xmlns:p14="http://schemas.microsoft.com/office/powerpoint/2010/main" val="1728523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18F6E8B-15ED-43C7-94BA-91549A651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041F55-C2FD-405E-9618-11579769F116}"/>
              </a:ext>
            </a:extLst>
          </p:cNvPr>
          <p:cNvSpPr>
            <a:spLocks noGrp="1"/>
          </p:cNvSpPr>
          <p:nvPr>
            <p:ph type="ctrTitle"/>
          </p:nvPr>
        </p:nvSpPr>
        <p:spPr>
          <a:xfrm>
            <a:off x="1113810" y="3023754"/>
            <a:ext cx="4900144" cy="2736965"/>
          </a:xfrm>
        </p:spPr>
        <p:txBody>
          <a:bodyPr anchor="t">
            <a:normAutofit/>
          </a:bodyPr>
          <a:lstStyle/>
          <a:p>
            <a:pPr algn="l"/>
            <a:r>
              <a:rPr lang="en-GB" sz="5400" dirty="0"/>
              <a:t>On Edge</a:t>
            </a:r>
          </a:p>
        </p:txBody>
      </p:sp>
      <p:sp>
        <p:nvSpPr>
          <p:cNvPr id="3" name="Subtitle 2">
            <a:extLst>
              <a:ext uri="{FF2B5EF4-FFF2-40B4-BE49-F238E27FC236}">
                <a16:creationId xmlns:a16="http://schemas.microsoft.com/office/drawing/2014/main" id="{4B7D132C-DDC4-4615-B185-45EF21623D98}"/>
              </a:ext>
            </a:extLst>
          </p:cNvPr>
          <p:cNvSpPr>
            <a:spLocks noGrp="1"/>
          </p:cNvSpPr>
          <p:nvPr>
            <p:ph type="subTitle" idx="1"/>
          </p:nvPr>
        </p:nvSpPr>
        <p:spPr>
          <a:xfrm>
            <a:off x="1113809" y="1016076"/>
            <a:ext cx="4900143" cy="1709849"/>
          </a:xfrm>
        </p:spPr>
        <p:txBody>
          <a:bodyPr anchor="b">
            <a:normAutofit/>
          </a:bodyPr>
          <a:lstStyle/>
          <a:p>
            <a:pPr algn="l"/>
            <a:r>
              <a:rPr lang="en-GB" sz="3600" dirty="0"/>
              <a:t>Lesson 3 – Exploring Stereotypes</a:t>
            </a:r>
          </a:p>
        </p:txBody>
      </p:sp>
      <p:grpSp>
        <p:nvGrpSpPr>
          <p:cNvPr id="27" name="Group 2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48031"/>
            <a:ext cx="731521" cy="673460"/>
            <a:chOff x="3940602" y="308034"/>
            <a:chExt cx="2116791" cy="3428999"/>
          </a:xfrm>
          <a:solidFill>
            <a:schemeClr val="accent4"/>
          </a:solidFill>
        </p:grpSpPr>
        <p:sp>
          <p:nvSpPr>
            <p:cNvPr id="28" name="Rectangle 2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B089A89A-1E9C-4761-9DFF-53C275FBF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257770"/>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566A351-30F5-47B5-BC7D-4D26C3710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9010" y="471748"/>
            <a:ext cx="3035153" cy="2552007"/>
          </a:xfrm>
          <a:prstGeom prst="rect">
            <a:avLst/>
          </a:prstGeom>
        </p:spPr>
      </p:pic>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3462252"/>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Logo&#10;&#10;Description automatically generated">
            <a:extLst>
              <a:ext uri="{FF2B5EF4-FFF2-40B4-BE49-F238E27FC236}">
                <a16:creationId xmlns:a16="http://schemas.microsoft.com/office/drawing/2014/main" id="{AC998289-EA1D-4DE7-901A-2B514626B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6215" y="3676230"/>
            <a:ext cx="3540742" cy="2552007"/>
          </a:xfrm>
          <a:prstGeom prst="rect">
            <a:avLst/>
          </a:prstGeom>
        </p:spPr>
      </p:pic>
    </p:spTree>
    <p:extLst>
      <p:ext uri="{BB962C8B-B14F-4D97-AF65-F5344CB8AC3E}">
        <p14:creationId xmlns:p14="http://schemas.microsoft.com/office/powerpoint/2010/main" val="268770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C8FC-4D0A-41AE-B6EA-9B8312B9A632}"/>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Homeless person</a:t>
            </a:r>
          </a:p>
        </p:txBody>
      </p:sp>
      <p:pic>
        <p:nvPicPr>
          <p:cNvPr id="7170" name="Picture 2" descr="Homelessness in Western Society: The Dark Side of The Moon">
            <a:extLst>
              <a:ext uri="{FF2B5EF4-FFF2-40B4-BE49-F238E27FC236}">
                <a16:creationId xmlns:a16="http://schemas.microsoft.com/office/drawing/2014/main" id="{BAEE2E64-B79D-42FD-90F6-08C5E514076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608" b="1"/>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This is what it's like for a homeless person living on the streets in  Manchester - Manchester Evening News">
            <a:extLst>
              <a:ext uri="{FF2B5EF4-FFF2-40B4-BE49-F238E27FC236}">
                <a16:creationId xmlns:a16="http://schemas.microsoft.com/office/drawing/2014/main" id="{0038B014-4A40-4601-889A-2414A2F32E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30229"/>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04448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72D5-EBB3-4481-B1AD-2A380C83C814}"/>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Footballer</a:t>
            </a:r>
          </a:p>
        </p:txBody>
      </p:sp>
      <p:pic>
        <p:nvPicPr>
          <p:cNvPr id="8196" name="Picture 4" descr="Kylian Mbappé is the Fastest Footballer on the Planet - PSG Talk">
            <a:extLst>
              <a:ext uri="{FF2B5EF4-FFF2-40B4-BE49-F238E27FC236}">
                <a16:creationId xmlns:a16="http://schemas.microsoft.com/office/drawing/2014/main" id="{695C5608-3F87-472B-9917-C961E5AB04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20" r="-1" b="-1"/>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These Are The World's 10 Most Valuable Footballers In 2020 - GQ">
            <a:extLst>
              <a:ext uri="{FF2B5EF4-FFF2-40B4-BE49-F238E27FC236}">
                <a16:creationId xmlns:a16="http://schemas.microsoft.com/office/drawing/2014/main" id="{521C38DF-21F9-4254-88C0-9FDFBCFBF29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14" r="4310" b="2"/>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90859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3B59C-B69A-4DE7-AE20-128DF2CD3E05}"/>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Rich person</a:t>
            </a:r>
          </a:p>
        </p:txBody>
      </p:sp>
      <p:pic>
        <p:nvPicPr>
          <p:cNvPr id="9220" name="Picture 4" descr="The richest person in the world every decade from 1820 to 2020 |  lovemoney.com">
            <a:extLst>
              <a:ext uri="{FF2B5EF4-FFF2-40B4-BE49-F238E27FC236}">
                <a16:creationId xmlns:a16="http://schemas.microsoft.com/office/drawing/2014/main" id="{B4BA413A-7550-4E4B-9C0B-6E4E189C2D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7" r="3941" b="1"/>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17 Things Millionaires Do Differently From Everyone Else">
            <a:extLst>
              <a:ext uri="{FF2B5EF4-FFF2-40B4-BE49-F238E27FC236}">
                <a16:creationId xmlns:a16="http://schemas.microsoft.com/office/drawing/2014/main" id="{8B171B18-A577-4397-960A-85D1437697E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 b="6854"/>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53379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B8DCBA-FEED-46EF-A140-35B904015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40" name="Rectangle 13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Rectangle 14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21E80C-0264-4D12-9D88-F786D2A8CDFA}"/>
              </a:ext>
            </a:extLst>
          </p:cNvPr>
          <p:cNvSpPr>
            <a:spLocks noGrp="1"/>
          </p:cNvSpPr>
          <p:nvPr>
            <p:ph type="title"/>
          </p:nvPr>
        </p:nvSpPr>
        <p:spPr>
          <a:xfrm>
            <a:off x="1043631" y="873940"/>
            <a:ext cx="4928291" cy="1035781"/>
          </a:xfrm>
        </p:spPr>
        <p:txBody>
          <a:bodyPr anchor="ctr">
            <a:normAutofit/>
          </a:bodyPr>
          <a:lstStyle/>
          <a:p>
            <a:r>
              <a:rPr lang="en-GB" sz="3600" dirty="0"/>
              <a:t>Dame Kelly Holmes  </a:t>
            </a:r>
          </a:p>
        </p:txBody>
      </p:sp>
      <p:sp>
        <p:nvSpPr>
          <p:cNvPr id="4" name="Content Placeholder 3">
            <a:extLst>
              <a:ext uri="{FF2B5EF4-FFF2-40B4-BE49-F238E27FC236}">
                <a16:creationId xmlns:a16="http://schemas.microsoft.com/office/drawing/2014/main" id="{A4D2197F-A6AF-4A80-A2EB-236C5EBAAC91}"/>
              </a:ext>
            </a:extLst>
          </p:cNvPr>
          <p:cNvSpPr>
            <a:spLocks noGrp="1"/>
          </p:cNvSpPr>
          <p:nvPr>
            <p:ph idx="1"/>
          </p:nvPr>
        </p:nvSpPr>
        <p:spPr>
          <a:xfrm>
            <a:off x="195858" y="2316420"/>
            <a:ext cx="7728942" cy="3885424"/>
          </a:xfrm>
        </p:spPr>
        <p:txBody>
          <a:bodyPr anchor="ctr">
            <a:normAutofit fontScale="77500" lnSpcReduction="20000"/>
          </a:bodyPr>
          <a:lstStyle/>
          <a:p>
            <a:r>
              <a:rPr lang="en-GB" sz="2000" b="1" dirty="0"/>
              <a:t>Hard Times</a:t>
            </a:r>
            <a:br>
              <a:rPr lang="en-GB" sz="2000" dirty="0"/>
            </a:br>
            <a:br>
              <a:rPr lang="en-GB" sz="2000" dirty="0"/>
            </a:br>
            <a:r>
              <a:rPr lang="en-GB" sz="2000" dirty="0"/>
              <a:t>No stranger to adversity herself, Kelly grew up in a council estate in Kent with her single mum. She struggled at school, and felt like she wasn’t any good at anything. It was her PE teacher who spotted her talent for running, and encouraged her to focus, work hard and believe in herself. Kelly says that this was the turning point for her.</a:t>
            </a:r>
            <a:br>
              <a:rPr lang="en-GB" sz="2000" dirty="0"/>
            </a:br>
            <a:br>
              <a:rPr lang="en-GB" sz="2000" dirty="0"/>
            </a:br>
            <a:r>
              <a:rPr lang="en-GB" sz="2000" b="1" dirty="0"/>
              <a:t>Career Change</a:t>
            </a:r>
            <a:endParaRPr lang="en-GB" sz="2000" dirty="0"/>
          </a:p>
          <a:p>
            <a:r>
              <a:rPr lang="en-GB" sz="2000" dirty="0"/>
              <a:t>Although her athletics career looked promising, at the age of 17 Kelly decided to put her running on hold in order to join the British Army. She was later recognised for her services to the Military when she received her MBE after almost ten years’ service. But watching the Barcelona Olympic Games from her barracks room on camp, she was inspired to return to the track in 1992.</a:t>
            </a:r>
            <a:br>
              <a:rPr lang="en-GB" sz="2000" dirty="0"/>
            </a:br>
            <a:br>
              <a:rPr lang="en-GB" sz="2000" dirty="0"/>
            </a:br>
            <a:r>
              <a:rPr lang="en-GB" sz="2000" b="1" dirty="0"/>
              <a:t>The Turning Point</a:t>
            </a:r>
            <a:endParaRPr lang="en-GB" sz="2000" dirty="0"/>
          </a:p>
          <a:p>
            <a:r>
              <a:rPr lang="en-GB" sz="2000" dirty="0"/>
              <a:t>The build-up to the Athens Olympic Games was the first year in seven that Kelly wasn’t injured, and she made the brave decision to double up in the 800m and 1500m. She became the first British female athlete to win both the 800m and 1500m, securing her place in history. She finished her illustrious career with twelve major championship medals from the Olympics, Worlds, Commonwealth Games and Europeans.</a:t>
            </a:r>
          </a:p>
          <a:p>
            <a:pPr marL="0" indent="0">
              <a:buNone/>
            </a:pPr>
            <a:endParaRPr lang="en-GB" sz="1100" dirty="0"/>
          </a:p>
        </p:txBody>
      </p:sp>
      <p:pic>
        <p:nvPicPr>
          <p:cNvPr id="10244" name="Picture 4" descr="Kelly Holmes | Team GB">
            <a:extLst>
              <a:ext uri="{FF2B5EF4-FFF2-40B4-BE49-F238E27FC236}">
                <a16:creationId xmlns:a16="http://schemas.microsoft.com/office/drawing/2014/main" id="{B2340968-6C84-4B1A-A9C7-85B280CECE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557" r="12215" b="-1"/>
          <a:stretch/>
        </p:blipFill>
        <p:spPr bwMode="auto">
          <a:xfrm>
            <a:off x="8149188" y="1062849"/>
            <a:ext cx="3507142" cy="4296869"/>
          </a:xfrm>
          <a:prstGeom prst="rect">
            <a:avLst/>
          </a:prstGeom>
          <a:noFill/>
          <a:extLst>
            <a:ext uri="{909E8E84-426E-40DD-AFC4-6F175D3DCCD1}">
              <a14:hiddenFill xmlns:a14="http://schemas.microsoft.com/office/drawing/2010/main">
                <a:solidFill>
                  <a:srgbClr val="FFFFFF"/>
                </a:solidFill>
              </a14:hiddenFill>
            </a:ext>
          </a:extLst>
        </p:spPr>
      </p:pic>
      <p:cxnSp>
        <p:nvCxnSpPr>
          <p:cNvPr id="146" name="Straight Connector 14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89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C7549-CA4B-472F-AECE-682376300987}"/>
              </a:ext>
            </a:extLst>
          </p:cNvPr>
          <p:cNvSpPr>
            <a:spLocks noGrp="1"/>
          </p:cNvSpPr>
          <p:nvPr>
            <p:ph type="title"/>
          </p:nvPr>
        </p:nvSpPr>
        <p:spPr>
          <a:xfrm>
            <a:off x="808638" y="386930"/>
            <a:ext cx="9236700" cy="1188950"/>
          </a:xfrm>
        </p:spPr>
        <p:txBody>
          <a:bodyPr anchor="b">
            <a:normAutofit/>
          </a:bodyPr>
          <a:lstStyle/>
          <a:p>
            <a:r>
              <a:rPr lang="en-GB" sz="5400"/>
              <a:t>Stereotype definition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38CD022-F5D5-4146-88A5-48B9228C5670}"/>
              </a:ext>
            </a:extLst>
          </p:cNvPr>
          <p:cNvSpPr>
            <a:spLocks noGrp="1"/>
          </p:cNvSpPr>
          <p:nvPr>
            <p:ph idx="1"/>
          </p:nvPr>
        </p:nvSpPr>
        <p:spPr>
          <a:xfrm>
            <a:off x="793660" y="2599509"/>
            <a:ext cx="10143668" cy="3435531"/>
          </a:xfrm>
        </p:spPr>
        <p:txBody>
          <a:bodyPr anchor="ctr">
            <a:normAutofit/>
          </a:bodyPr>
          <a:lstStyle/>
          <a:p>
            <a:pPr marL="0" indent="0">
              <a:buNone/>
            </a:pPr>
            <a:r>
              <a:rPr lang="en-GB" sz="3600" dirty="0"/>
              <a:t>“Thinking all people who belong to a certain group are the same and labelling them. Stereotypes are often based on old fashioned ideas or are deliberately untrue and designed to hurt people.” </a:t>
            </a:r>
          </a:p>
          <a:p>
            <a:pPr marL="0" indent="0">
              <a:buNone/>
            </a:pPr>
            <a:endParaRPr lang="en-GB" sz="2400" dirty="0"/>
          </a:p>
          <a:p>
            <a:pPr marL="0" indent="0">
              <a:buNone/>
            </a:pPr>
            <a:r>
              <a:rPr lang="en-GB" sz="2400" dirty="0"/>
              <a:t>Equality and Human Rights Commission</a:t>
            </a:r>
          </a:p>
        </p:txBody>
      </p:sp>
    </p:spTree>
    <p:extLst>
      <p:ext uri="{BB962C8B-B14F-4D97-AF65-F5344CB8AC3E}">
        <p14:creationId xmlns:p14="http://schemas.microsoft.com/office/powerpoint/2010/main" val="4260635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1C16-FF09-8302-1DF1-49D9D942C111}"/>
              </a:ext>
            </a:extLst>
          </p:cNvPr>
          <p:cNvSpPr>
            <a:spLocks noGrp="1"/>
          </p:cNvSpPr>
          <p:nvPr>
            <p:ph type="title"/>
          </p:nvPr>
        </p:nvSpPr>
        <p:spPr>
          <a:xfrm>
            <a:off x="5755598" y="1138036"/>
            <a:ext cx="5598202" cy="1402470"/>
          </a:xfrm>
        </p:spPr>
        <p:txBody>
          <a:bodyPr anchor="t">
            <a:normAutofit/>
          </a:bodyPr>
          <a:lstStyle/>
          <a:p>
            <a:endParaRPr lang="en-GB" sz="3200" dirty="0"/>
          </a:p>
        </p:txBody>
      </p:sp>
      <p:pic>
        <p:nvPicPr>
          <p:cNvPr id="5" name="Picture 4" descr="A poster with colorful speech bubbles&#10;&#10;Description automatically generated">
            <a:extLst>
              <a:ext uri="{FF2B5EF4-FFF2-40B4-BE49-F238E27FC236}">
                <a16:creationId xmlns:a16="http://schemas.microsoft.com/office/drawing/2014/main" id="{96C7DF74-54C0-8CB9-A79B-7A817462A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404" y="768626"/>
            <a:ext cx="3862874" cy="5459894"/>
          </a:xfrm>
          <a:prstGeom prst="rect">
            <a:avLst/>
          </a:prstGeom>
        </p:spPr>
      </p:pic>
      <p:sp>
        <p:nvSpPr>
          <p:cNvPr id="3" name="Content Placeholder 2">
            <a:extLst>
              <a:ext uri="{FF2B5EF4-FFF2-40B4-BE49-F238E27FC236}">
                <a16:creationId xmlns:a16="http://schemas.microsoft.com/office/drawing/2014/main" id="{0780DDE2-7E3C-5BC5-8382-229654B8B45F}"/>
              </a:ext>
            </a:extLst>
          </p:cNvPr>
          <p:cNvSpPr>
            <a:spLocks noGrp="1"/>
          </p:cNvSpPr>
          <p:nvPr>
            <p:ph idx="1"/>
          </p:nvPr>
        </p:nvSpPr>
        <p:spPr>
          <a:xfrm>
            <a:off x="5232400" y="1625600"/>
            <a:ext cx="5967580" cy="4516783"/>
          </a:xfrm>
        </p:spPr>
        <p:txBody>
          <a:bodyPr>
            <a:noAutofit/>
          </a:bodyPr>
          <a:lstStyle/>
          <a:p>
            <a:pPr marL="0" indent="0">
              <a:buNone/>
            </a:pPr>
            <a:r>
              <a:rPr lang="en-GB" sz="3200" dirty="0"/>
              <a:t>If you feel you need further information, support or someone to talk to, you can access local, online and national support services through Renfrewshire’s Signposting Resource for Young People.  Look out for the poster and QR code round your school. </a:t>
            </a:r>
          </a:p>
        </p:txBody>
      </p:sp>
    </p:spTree>
    <p:extLst>
      <p:ext uri="{BB962C8B-B14F-4D97-AF65-F5344CB8AC3E}">
        <p14:creationId xmlns:p14="http://schemas.microsoft.com/office/powerpoint/2010/main" val="408803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498D-DA3E-42D0-926B-C49606F9291E}"/>
              </a:ext>
            </a:extLst>
          </p:cNvPr>
          <p:cNvSpPr>
            <a:spLocks noGrp="1"/>
          </p:cNvSpPr>
          <p:nvPr>
            <p:ph type="title"/>
          </p:nvPr>
        </p:nvSpPr>
        <p:spPr/>
        <p:txBody>
          <a:bodyPr/>
          <a:lstStyle/>
          <a:p>
            <a:r>
              <a:rPr lang="en-GB" dirty="0"/>
              <a:t>Outcomes</a:t>
            </a:r>
          </a:p>
        </p:txBody>
      </p:sp>
      <p:sp>
        <p:nvSpPr>
          <p:cNvPr id="3" name="Content Placeholder 2">
            <a:extLst>
              <a:ext uri="{FF2B5EF4-FFF2-40B4-BE49-F238E27FC236}">
                <a16:creationId xmlns:a16="http://schemas.microsoft.com/office/drawing/2014/main" id="{BE213ACE-445A-4C04-B489-A59E88E47CF6}"/>
              </a:ext>
            </a:extLst>
          </p:cNvPr>
          <p:cNvSpPr>
            <a:spLocks noGrp="1"/>
          </p:cNvSpPr>
          <p:nvPr>
            <p:ph idx="1"/>
          </p:nvPr>
        </p:nvSpPr>
        <p:spPr/>
        <p:txBody>
          <a:bodyPr/>
          <a:lstStyle/>
          <a:p>
            <a:r>
              <a:rPr lang="en-GB" dirty="0"/>
              <a:t>I understand the meaning of the term ‘stereotype’ </a:t>
            </a:r>
          </a:p>
          <a:p>
            <a:r>
              <a:rPr lang="en-GB" dirty="0"/>
              <a:t>I can identify who’s at risk from self-harm </a:t>
            </a:r>
          </a:p>
          <a:p>
            <a:r>
              <a:rPr lang="en-GB" dirty="0"/>
              <a:t>I recognise that everyone differs in their ability to cope with different situations </a:t>
            </a:r>
          </a:p>
          <a:p>
            <a:r>
              <a:rPr lang="en-GB" dirty="0"/>
              <a:t>I understand that we all use different coping mechanisms to deal with difficult feelings or situations</a:t>
            </a:r>
          </a:p>
        </p:txBody>
      </p:sp>
    </p:spTree>
    <p:extLst>
      <p:ext uri="{BB962C8B-B14F-4D97-AF65-F5344CB8AC3E}">
        <p14:creationId xmlns:p14="http://schemas.microsoft.com/office/powerpoint/2010/main" val="273922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6CEE72-8DD6-49FE-BD86-4D0CFA320790}"/>
              </a:ext>
            </a:extLst>
          </p:cNvPr>
          <p:cNvSpPr>
            <a:spLocks noGrp="1"/>
          </p:cNvSpPr>
          <p:nvPr>
            <p:ph type="title"/>
          </p:nvPr>
        </p:nvSpPr>
        <p:spPr>
          <a:xfrm>
            <a:off x="589560" y="856180"/>
            <a:ext cx="4560584" cy="1128068"/>
          </a:xfrm>
        </p:spPr>
        <p:txBody>
          <a:bodyPr anchor="ctr">
            <a:normAutofit/>
          </a:bodyPr>
          <a:lstStyle/>
          <a:p>
            <a:r>
              <a:rPr lang="en-GB" sz="4000"/>
              <a:t>Keep safe</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44853E1-7335-4A9F-82E9-308EB3212954}"/>
              </a:ext>
            </a:extLst>
          </p:cNvPr>
          <p:cNvSpPr>
            <a:spLocks noGrp="1"/>
          </p:cNvSpPr>
          <p:nvPr>
            <p:ph idx="1"/>
          </p:nvPr>
        </p:nvSpPr>
        <p:spPr>
          <a:xfrm>
            <a:off x="590719" y="2330505"/>
            <a:ext cx="4956641" cy="3979585"/>
          </a:xfrm>
        </p:spPr>
        <p:txBody>
          <a:bodyPr anchor="ctr">
            <a:noAutofit/>
          </a:bodyPr>
          <a:lstStyle/>
          <a:p>
            <a:r>
              <a:rPr lang="en-GB" sz="2400" dirty="0"/>
              <a:t>The topic of self-harm can be a very sensitive issue for some people</a:t>
            </a:r>
          </a:p>
          <a:p>
            <a:r>
              <a:rPr lang="en-GB" sz="2400" dirty="0"/>
              <a:t>Pupils are expected to be supportive and respectful of others</a:t>
            </a:r>
          </a:p>
          <a:p>
            <a:r>
              <a:rPr lang="en-GB" sz="2400" dirty="0"/>
              <a:t>If you feel concerned or worried, talk to a member of staff</a:t>
            </a:r>
          </a:p>
          <a:p>
            <a:r>
              <a:rPr lang="en-GB" sz="2400" dirty="0"/>
              <a:t>Information will be available after each lesson if you want to talk to someone in private</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0C6D671-FA3D-43C2-9496-3550D53FC5D4}"/>
              </a:ext>
            </a:extLst>
          </p:cNvPr>
          <p:cNvPicPr>
            <a:picLocks noChangeAspect="1"/>
          </p:cNvPicPr>
          <p:nvPr/>
        </p:nvPicPr>
        <p:blipFill rotWithShape="1">
          <a:blip r:embed="rId2">
            <a:extLst>
              <a:ext uri="{28A0092B-C50C-407E-A947-70E740481C1C}">
                <a14:useLocalDpi xmlns:a14="http://schemas.microsoft.com/office/drawing/2010/main" val="0"/>
              </a:ext>
            </a:extLst>
          </a:blip>
          <a:srcRect l="15458" r="15894" b="-1"/>
          <a:stretch/>
        </p:blipFill>
        <p:spPr>
          <a:xfrm>
            <a:off x="5977788" y="799352"/>
            <a:ext cx="5425410" cy="5259296"/>
          </a:xfrm>
          <a:prstGeom prst="rect">
            <a:avLst/>
          </a:prstGeom>
        </p:spPr>
      </p:pic>
    </p:spTree>
    <p:extLst>
      <p:ext uri="{BB962C8B-B14F-4D97-AF65-F5344CB8AC3E}">
        <p14:creationId xmlns:p14="http://schemas.microsoft.com/office/powerpoint/2010/main" val="121716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45" name="Rectangle 144">
            <a:extLst>
              <a:ext uri="{FF2B5EF4-FFF2-40B4-BE49-F238E27FC236}">
                <a16:creationId xmlns:a16="http://schemas.microsoft.com/office/drawing/2014/main" id="{8ABFE404-8D65-4573-A3EF-6DF477936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90AF2230-F678-46D9-AB57-9B29ADD33324}"/>
              </a:ext>
            </a:extLst>
          </p:cNvPr>
          <p:cNvSpPr>
            <a:spLocks noGrp="1"/>
          </p:cNvSpPr>
          <p:nvPr>
            <p:ph type="title"/>
          </p:nvPr>
        </p:nvSpPr>
        <p:spPr>
          <a:xfrm>
            <a:off x="673749" y="4610244"/>
            <a:ext cx="3649703" cy="1714500"/>
          </a:xfrm>
        </p:spPr>
        <p:txBody>
          <a:bodyPr vert="horz" lIns="91440" tIns="45720" rIns="91440" bIns="45720" rtlCol="0">
            <a:normAutofit/>
          </a:bodyPr>
          <a:lstStyle/>
          <a:p>
            <a:r>
              <a:rPr lang="en-US" sz="4800" kern="1200" dirty="0">
                <a:latin typeface="+mj-lt"/>
                <a:ea typeface="+mj-ea"/>
                <a:cs typeface="+mj-cs"/>
              </a:rPr>
              <a:t>Policeman</a:t>
            </a:r>
          </a:p>
        </p:txBody>
      </p:sp>
      <p:pic>
        <p:nvPicPr>
          <p:cNvPr id="1026" name="Picture 2" descr="BRITISH POLICEMAN Lifesize Cardboard Cutout Standup Standee |  StandingStills.com">
            <a:extLst>
              <a:ext uri="{FF2B5EF4-FFF2-40B4-BE49-F238E27FC236}">
                <a16:creationId xmlns:a16="http://schemas.microsoft.com/office/drawing/2014/main" id="{B76856C8-8AAD-41EC-B2D0-F4CEFA6BEC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2" r="4429" b="-3"/>
          <a:stretch/>
        </p:blipFill>
        <p:spPr bwMode="auto">
          <a:xfrm>
            <a:off x="673749" y="370320"/>
            <a:ext cx="3716238" cy="40510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liceman 'scared' for his life after motorist coughs on him deliberately -  Lincolnshire Live">
            <a:extLst>
              <a:ext uri="{FF2B5EF4-FFF2-40B4-BE49-F238E27FC236}">
                <a16:creationId xmlns:a16="http://schemas.microsoft.com/office/drawing/2014/main" id="{35C9219C-A895-4D06-834C-BBBCF22CB0B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453" r="2" b="2"/>
          <a:stretch/>
        </p:blipFill>
        <p:spPr bwMode="auto">
          <a:xfrm>
            <a:off x="4719344" y="370320"/>
            <a:ext cx="6798905" cy="4051011"/>
          </a:xfrm>
          <a:prstGeom prst="rect">
            <a:avLst/>
          </a:prstGeom>
          <a:noFill/>
          <a:extLst>
            <a:ext uri="{909E8E84-426E-40DD-AFC4-6F175D3DCCD1}">
              <a14:hiddenFill xmlns:a14="http://schemas.microsoft.com/office/drawing/2010/main">
                <a:solidFill>
                  <a:srgbClr val="FFFFFF"/>
                </a:solidFill>
              </a14:hiddenFill>
            </a:ext>
          </a:extLst>
        </p:spPr>
      </p:pic>
      <p:cxnSp>
        <p:nvCxnSpPr>
          <p:cNvPr id="147" name="Straight Connector 146">
            <a:extLst>
              <a:ext uri="{FF2B5EF4-FFF2-40B4-BE49-F238E27FC236}">
                <a16:creationId xmlns:a16="http://schemas.microsoft.com/office/drawing/2014/main" id="{AF5191F1-A1C8-4AEE-8007-DF304E42B1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47363" y="4750763"/>
            <a:ext cx="0" cy="137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038" name="Content Placeholder 1037">
            <a:extLst>
              <a:ext uri="{FF2B5EF4-FFF2-40B4-BE49-F238E27FC236}">
                <a16:creationId xmlns:a16="http://schemas.microsoft.com/office/drawing/2014/main" id="{F47B2A89-E048-4E34-9108-56FB8799FE5B}"/>
              </a:ext>
            </a:extLst>
          </p:cNvPr>
          <p:cNvSpPr>
            <a:spLocks noGrp="1"/>
          </p:cNvSpPr>
          <p:nvPr>
            <p:ph idx="1"/>
          </p:nvPr>
        </p:nvSpPr>
        <p:spPr>
          <a:xfrm>
            <a:off x="4793019" y="4610244"/>
            <a:ext cx="6725232" cy="1714500"/>
          </a:xfrm>
        </p:spPr>
        <p:txBody>
          <a:bodyPr anchor="ctr">
            <a:normAutofit/>
          </a:bodyPr>
          <a:lstStyle/>
          <a:p>
            <a:endParaRPr lang="en-US" sz="1700"/>
          </a:p>
        </p:txBody>
      </p:sp>
    </p:spTree>
    <p:extLst>
      <p:ext uri="{BB962C8B-B14F-4D97-AF65-F5344CB8AC3E}">
        <p14:creationId xmlns:p14="http://schemas.microsoft.com/office/powerpoint/2010/main" val="124807481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2" name="Picture 4" descr="40 Years of Men's Goth Style (Video 2017) - IMDb">
            <a:extLst>
              <a:ext uri="{FF2B5EF4-FFF2-40B4-BE49-F238E27FC236}">
                <a16:creationId xmlns:a16="http://schemas.microsoft.com/office/drawing/2014/main" id="{D485A5D9-2E61-47E6-B078-457790F9D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2113" y="642938"/>
            <a:ext cx="2900363" cy="5572125"/>
          </a:xfrm>
          <a:prstGeom prst="rect">
            <a:avLst/>
          </a:prstGeom>
          <a:extLst>
            <a:ext uri="{909E8E84-426E-40DD-AFC4-6F175D3DCCD1}">
              <a14:hiddenFill xmlns:a14="http://schemas.microsoft.com/office/drawing/2010/main">
                <a:solidFill>
                  <a:srgbClr val="FFFFFF"/>
                </a:solidFill>
              </a14:hiddenFill>
            </a:ext>
          </a:extLst>
        </p:spPr>
      </p:pic>
      <p:pic>
        <p:nvPicPr>
          <p:cNvPr id="2050" name="Picture 2" descr="Tonka...👑 | Gothic fashion casual, Goth model, Goth hair">
            <a:extLst>
              <a:ext uri="{FF2B5EF4-FFF2-40B4-BE49-F238E27FC236}">
                <a16:creationId xmlns:a16="http://schemas.microsoft.com/office/drawing/2014/main" id="{69398F3B-5363-43C3-A5B6-E969E94B937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439150" y="642938"/>
            <a:ext cx="3098800" cy="5572125"/>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427A48B-C8BB-48B3-AC57-F3950E201218}"/>
              </a:ext>
            </a:extLst>
          </p:cNvPr>
          <p:cNvSpPr>
            <a:spLocks noGrp="1"/>
          </p:cNvSpPr>
          <p:nvPr>
            <p:ph type="title"/>
          </p:nvPr>
        </p:nvSpPr>
        <p:spPr>
          <a:xfrm>
            <a:off x="838200" y="811161"/>
            <a:ext cx="3335594" cy="5403370"/>
          </a:xfrm>
        </p:spPr>
        <p:txBody>
          <a:bodyPr>
            <a:normAutofit/>
          </a:bodyPr>
          <a:lstStyle/>
          <a:p>
            <a:r>
              <a:rPr lang="en-GB" sz="7200" dirty="0">
                <a:solidFill>
                  <a:srgbClr val="FFFFFF"/>
                </a:solidFill>
              </a:rPr>
              <a:t>Goth</a:t>
            </a:r>
          </a:p>
        </p:txBody>
      </p:sp>
    </p:spTree>
    <p:extLst>
      <p:ext uri="{BB962C8B-B14F-4D97-AF65-F5344CB8AC3E}">
        <p14:creationId xmlns:p14="http://schemas.microsoft.com/office/powerpoint/2010/main" val="337638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8ABFE404-8D65-4573-A3EF-6DF477936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0AA04161-D68F-41E4-9D93-CD2805882EAC}"/>
              </a:ext>
            </a:extLst>
          </p:cNvPr>
          <p:cNvSpPr>
            <a:spLocks noGrp="1"/>
          </p:cNvSpPr>
          <p:nvPr>
            <p:ph type="title"/>
          </p:nvPr>
        </p:nvSpPr>
        <p:spPr>
          <a:xfrm>
            <a:off x="673749" y="4610244"/>
            <a:ext cx="3649703" cy="1714500"/>
          </a:xfrm>
        </p:spPr>
        <p:txBody>
          <a:bodyPr>
            <a:normAutofit/>
          </a:bodyPr>
          <a:lstStyle/>
          <a:p>
            <a:r>
              <a:rPr lang="en-GB" sz="4800" dirty="0"/>
              <a:t>Pensioner</a:t>
            </a:r>
          </a:p>
        </p:txBody>
      </p:sp>
      <p:pic>
        <p:nvPicPr>
          <p:cNvPr id="3074" name="Picture 2" descr="Pensioner searching for lost love to leave money to...but they haven't  spoken in 55 years | UK | News | Express.co.uk">
            <a:extLst>
              <a:ext uri="{FF2B5EF4-FFF2-40B4-BE49-F238E27FC236}">
                <a16:creationId xmlns:a16="http://schemas.microsoft.com/office/drawing/2014/main" id="{B5C6D045-0BA3-45A2-A7AB-4EFD72B66D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44"/>
          <a:stretch/>
        </p:blipFill>
        <p:spPr bwMode="auto">
          <a:xfrm>
            <a:off x="673749" y="370320"/>
            <a:ext cx="3716238" cy="405101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verage annual cost of living for a UK pensioner is £11,200 | The Actuary">
            <a:extLst>
              <a:ext uri="{FF2B5EF4-FFF2-40B4-BE49-F238E27FC236}">
                <a16:creationId xmlns:a16="http://schemas.microsoft.com/office/drawing/2014/main" id="{E92D9A11-FBE5-4144-817E-7FB4A75BA69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10461"/>
          <a:stretch/>
        </p:blipFill>
        <p:spPr bwMode="auto">
          <a:xfrm>
            <a:off x="4719344" y="370320"/>
            <a:ext cx="6798905" cy="4051011"/>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AF5191F1-A1C8-4AEE-8007-DF304E42B1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47363" y="4750763"/>
            <a:ext cx="0" cy="137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80" name="Content Placeholder 3079">
            <a:extLst>
              <a:ext uri="{FF2B5EF4-FFF2-40B4-BE49-F238E27FC236}">
                <a16:creationId xmlns:a16="http://schemas.microsoft.com/office/drawing/2014/main" id="{7D3BC7DD-830E-4B6A-9DE3-0264F96B8683}"/>
              </a:ext>
            </a:extLst>
          </p:cNvPr>
          <p:cNvSpPr>
            <a:spLocks noGrp="1"/>
          </p:cNvSpPr>
          <p:nvPr>
            <p:ph idx="1"/>
          </p:nvPr>
        </p:nvSpPr>
        <p:spPr>
          <a:xfrm>
            <a:off x="4793019" y="4610244"/>
            <a:ext cx="6725232" cy="1714500"/>
          </a:xfrm>
        </p:spPr>
        <p:txBody>
          <a:bodyPr anchor="ctr">
            <a:normAutofit/>
          </a:bodyPr>
          <a:lstStyle/>
          <a:p>
            <a:endParaRPr lang="en-US" sz="1700"/>
          </a:p>
        </p:txBody>
      </p:sp>
    </p:spTree>
    <p:extLst>
      <p:ext uri="{BB962C8B-B14F-4D97-AF65-F5344CB8AC3E}">
        <p14:creationId xmlns:p14="http://schemas.microsoft.com/office/powerpoint/2010/main" val="24072918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BCB66-A689-4BA3-850D-6816A9AC041A}"/>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Business Woman</a:t>
            </a:r>
          </a:p>
        </p:txBody>
      </p:sp>
      <p:pic>
        <p:nvPicPr>
          <p:cNvPr id="4100" name="Picture 4" descr="7 Advantages of Being a Female Entrepreneur | legalzoom.com">
            <a:extLst>
              <a:ext uri="{FF2B5EF4-FFF2-40B4-BE49-F238E27FC236}">
                <a16:creationId xmlns:a16="http://schemas.microsoft.com/office/drawing/2014/main" id="{5F5F4FA4-40B7-41E0-A8C9-0620A02F1C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329" b="-1"/>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2,081,389 Businesswoman Stock Photos, Pictures &amp; Royalty-Free Images">
            <a:extLst>
              <a:ext uri="{FF2B5EF4-FFF2-40B4-BE49-F238E27FC236}">
                <a16:creationId xmlns:a16="http://schemas.microsoft.com/office/drawing/2014/main" id="{41B08D81-809A-490A-B572-E3ECA63989F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586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27286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9AB8-EC9A-416B-9A07-B6F6D0BAF666}"/>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School pupil</a:t>
            </a:r>
          </a:p>
        </p:txBody>
      </p:sp>
      <p:pic>
        <p:nvPicPr>
          <p:cNvPr id="5124" name="Picture 4" descr="Gryffe High School pupils celebrate their exam results - Renfrewshire  Website">
            <a:extLst>
              <a:ext uri="{FF2B5EF4-FFF2-40B4-BE49-F238E27FC236}">
                <a16:creationId xmlns:a16="http://schemas.microsoft.com/office/drawing/2014/main" id="{5B2AA519-132E-4614-A9F5-E5E33AE02F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665" r="8099"/>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Renfrew High Pupils put SQA Exam Guidance to the test – Renfrew High School">
            <a:extLst>
              <a:ext uri="{FF2B5EF4-FFF2-40B4-BE49-F238E27FC236}">
                <a16:creationId xmlns:a16="http://schemas.microsoft.com/office/drawing/2014/main" id="{7D3C2124-1E10-472A-A54C-A0458FAFAE13}"/>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902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58257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6E4B-4A14-4629-991A-1B01EF336AA6}"/>
              </a:ext>
            </a:extLst>
          </p:cNvPr>
          <p:cNvSpPr>
            <a:spLocks noGrp="1"/>
          </p:cNvSpPr>
          <p:nvPr>
            <p:ph type="title"/>
          </p:nvPr>
        </p:nvSpPr>
        <p:spPr>
          <a:xfrm>
            <a:off x="609601" y="4385066"/>
            <a:ext cx="10923638" cy="1317643"/>
          </a:xfrm>
        </p:spPr>
        <p:txBody>
          <a:bodyPr vert="horz" lIns="91440" tIns="45720" rIns="91440" bIns="45720" rtlCol="0" anchor="b">
            <a:normAutofit/>
          </a:bodyPr>
          <a:lstStyle/>
          <a:p>
            <a:r>
              <a:rPr lang="en-US" sz="6000" kern="1200">
                <a:solidFill>
                  <a:schemeClr val="tx1"/>
                </a:solidFill>
                <a:latin typeface="+mj-lt"/>
                <a:ea typeface="+mj-ea"/>
                <a:cs typeface="+mj-cs"/>
              </a:rPr>
              <a:t>Punk</a:t>
            </a:r>
          </a:p>
        </p:txBody>
      </p:sp>
      <p:pic>
        <p:nvPicPr>
          <p:cNvPr id="6148" name="Picture 4" descr="The Punk Rock Linguistics of Cottagecore | JSTOR Daily">
            <a:extLst>
              <a:ext uri="{FF2B5EF4-FFF2-40B4-BE49-F238E27FC236}">
                <a16:creationId xmlns:a16="http://schemas.microsoft.com/office/drawing/2014/main" id="{B400C8A7-FD52-402F-9890-32DFED5A74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314"/>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Myanmar's punk movement is fueled by anger at rising income inequality —  Quartz">
            <a:extLst>
              <a:ext uri="{FF2B5EF4-FFF2-40B4-BE49-F238E27FC236}">
                <a16:creationId xmlns:a16="http://schemas.microsoft.com/office/drawing/2014/main" id="{31B81D47-FB10-4F00-AC5F-12DB450E762B}"/>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 b="6854"/>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34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445</Words>
  <Application>Microsoft Office PowerPoint</Application>
  <PresentationFormat>Widescreen</PresentationFormat>
  <Paragraphs>30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Tw Cen MT</vt:lpstr>
      <vt:lpstr>Office Theme</vt:lpstr>
      <vt:lpstr>On Edge</vt:lpstr>
      <vt:lpstr>Outcomes</vt:lpstr>
      <vt:lpstr>Keep safe</vt:lpstr>
      <vt:lpstr>Policeman</vt:lpstr>
      <vt:lpstr>Goth</vt:lpstr>
      <vt:lpstr>Pensioner</vt:lpstr>
      <vt:lpstr>Business Woman</vt:lpstr>
      <vt:lpstr>School pupil</vt:lpstr>
      <vt:lpstr>Punk</vt:lpstr>
      <vt:lpstr>Homeless person</vt:lpstr>
      <vt:lpstr>Footballer</vt:lpstr>
      <vt:lpstr>Rich person</vt:lpstr>
      <vt:lpstr>Dame Kelly Holmes  </vt:lpstr>
      <vt:lpstr>Stereotype definition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Edge</dc:title>
  <dc:creator>Fiona</dc:creator>
  <cp:lastModifiedBy>Fiona Hewitt</cp:lastModifiedBy>
  <cp:revision>5</cp:revision>
  <dcterms:created xsi:type="dcterms:W3CDTF">2021-05-20T21:58:52Z</dcterms:created>
  <dcterms:modified xsi:type="dcterms:W3CDTF">2023-09-07T10:39:37Z</dcterms:modified>
</cp:coreProperties>
</file>