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5" r:id="rId4"/>
    <p:sldId id="260" r:id="rId5"/>
    <p:sldId id="266" r:id="rId6"/>
    <p:sldId id="261" r:id="rId7"/>
    <p:sldId id="262" r:id="rId8"/>
    <p:sldId id="263" r:id="rId9"/>
    <p:sldId id="26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CCE1-309A-4988-904A-651B81565D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ED34EC-F8F7-4E43-ADA5-CD77D407C3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1665FE-0B11-4E2F-94F7-3914D9749FB3}"/>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ADDFF5F9-85AC-48BC-8FD9-52EEE726CE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0B84C-DBDE-4AD8-AC38-937B6DDADA43}"/>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280065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C110D-0472-4B6B-AD85-ADDC35706D0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DE15B1-58D1-4293-BF3B-1DE1BE3A67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4B712F-9953-4D63-832F-545BD8F0D96C}"/>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18D57B78-70AE-45EC-B92E-D65BDEA83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B59544-5906-4810-A005-081D5E25CA6F}"/>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361122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FD648F-AFE0-425C-B939-9DCCB447A0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2A75A9-F65A-4824-ABA1-0C108D9140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EACF6B-1427-4C1D-AD75-0467767A00BC}"/>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7DA65069-8AC3-4FC7-A5CC-97FAF5B7E6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21DB4-F751-4CC4-BFF9-C4461626299E}"/>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72343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0724-8784-4923-B90B-254886B406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AC76C3-9CC4-423E-B190-5D6768948C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AC71ED-6B24-4083-A4D4-1254A52344A9}"/>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43A283B3-FD44-478C-BDBA-EF88717070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A993A4-1F13-4BC5-97B3-A448976B42E2}"/>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210013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B9EB-BC10-4E27-9736-F0A028692E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C8ABDD-FD47-43DE-9463-DF5AD89A5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044058-69DE-4DC5-AD7D-80E8E8851941}"/>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FE788797-7E80-4DD0-AF57-304813F7F7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75269-5B41-41B8-B6D6-D8857F8C0906}"/>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1699757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0079B-42A5-44D8-8FC2-6C148AD72A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1A63DC-6EA4-4AD3-ACF6-3CC8AD6762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C89BCA-08B0-463F-B9BF-0802CBDF40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70405C-EEBD-4AAA-9089-2AF0FC40E953}"/>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6" name="Footer Placeholder 5">
            <a:extLst>
              <a:ext uri="{FF2B5EF4-FFF2-40B4-BE49-F238E27FC236}">
                <a16:creationId xmlns:a16="http://schemas.microsoft.com/office/drawing/2014/main" id="{6CB330F4-FA09-41B9-A3F2-001E22FE55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63B540-0C33-4E08-8152-CF6E60BDEEAF}"/>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334325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D9BE6-E5CF-4078-8B25-143439E2FC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79C628-5CE0-4835-AF9F-2A3E1E6AB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BDAF4C-93D6-42ED-86DB-D88D308626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9C3888-22EC-4A53-9D90-219A1923FF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CF4CB6-B004-48E3-9E07-EB395C5B1E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B8FB6E-98DA-4BF9-95A5-CCF9B9F90724}"/>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8" name="Footer Placeholder 7">
            <a:extLst>
              <a:ext uri="{FF2B5EF4-FFF2-40B4-BE49-F238E27FC236}">
                <a16:creationId xmlns:a16="http://schemas.microsoft.com/office/drawing/2014/main" id="{2BE87A90-762B-422C-9277-E2BA7FA450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FF6138-83D4-407C-B10F-9B067C57C321}"/>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25347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0EB46-BC65-4548-A8B9-C8F12CB846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3D7C08-E008-4AE5-B730-4A2E4563A09A}"/>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4" name="Footer Placeholder 3">
            <a:extLst>
              <a:ext uri="{FF2B5EF4-FFF2-40B4-BE49-F238E27FC236}">
                <a16:creationId xmlns:a16="http://schemas.microsoft.com/office/drawing/2014/main" id="{86D8DF68-9565-49E1-9FB4-C6E6337F6F1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AB3F0E3-FBA0-4614-81F4-EFB0D567803A}"/>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2400050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46E42A-79D7-4FE3-90F2-349F98305771}"/>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3" name="Footer Placeholder 2">
            <a:extLst>
              <a:ext uri="{FF2B5EF4-FFF2-40B4-BE49-F238E27FC236}">
                <a16:creationId xmlns:a16="http://schemas.microsoft.com/office/drawing/2014/main" id="{B75E9FD9-463E-4575-8EED-9AFA9B9F3F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A8A057-C7C4-41FD-8E73-4052AD294FC1}"/>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135579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8592-4D0C-4A1F-8D24-DF791F45FE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60B9F4-EF9F-478F-8BAD-F85D989144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8FD7F7-D9DF-443D-8371-5CDFC11FD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91E9CB-45DF-4089-95FF-35BC06311FAC}"/>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6" name="Footer Placeholder 5">
            <a:extLst>
              <a:ext uri="{FF2B5EF4-FFF2-40B4-BE49-F238E27FC236}">
                <a16:creationId xmlns:a16="http://schemas.microsoft.com/office/drawing/2014/main" id="{4EF2C934-ECBB-4581-AE2E-648BDE6E86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E28522-1075-4931-AB65-08E9DC3A7B7F}"/>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198900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AF23-C2A7-47F2-A7CE-4EB8082C8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18A37D-6C8A-45E6-A509-4AA517A083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B88BBD-8962-46BC-8386-C6E650A3E5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B3CDD-46D5-47A5-AF62-D464EB217587}"/>
              </a:ext>
            </a:extLst>
          </p:cNvPr>
          <p:cNvSpPr>
            <a:spLocks noGrp="1"/>
          </p:cNvSpPr>
          <p:nvPr>
            <p:ph type="dt" sz="half" idx="10"/>
          </p:nvPr>
        </p:nvSpPr>
        <p:spPr/>
        <p:txBody>
          <a:bodyPr/>
          <a:lstStyle/>
          <a:p>
            <a:fld id="{6FEBC4DC-4E80-4E8D-A3ED-9B0ADD4D7299}" type="datetimeFigureOut">
              <a:rPr lang="en-GB" smtClean="0"/>
              <a:t>07/09/2023</a:t>
            </a:fld>
            <a:endParaRPr lang="en-GB"/>
          </a:p>
        </p:txBody>
      </p:sp>
      <p:sp>
        <p:nvSpPr>
          <p:cNvPr id="6" name="Footer Placeholder 5">
            <a:extLst>
              <a:ext uri="{FF2B5EF4-FFF2-40B4-BE49-F238E27FC236}">
                <a16:creationId xmlns:a16="http://schemas.microsoft.com/office/drawing/2014/main" id="{946ACA90-078B-4DBC-A8CA-44CE2B996F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380E38-A13C-4098-88CB-C7C7F79BDD61}"/>
              </a:ext>
            </a:extLst>
          </p:cNvPr>
          <p:cNvSpPr>
            <a:spLocks noGrp="1"/>
          </p:cNvSpPr>
          <p:nvPr>
            <p:ph type="sldNum" sz="quarter" idx="12"/>
          </p:nvPr>
        </p:nvSpPr>
        <p:spPr/>
        <p:txBody>
          <a:bodyPr/>
          <a:lstStyle/>
          <a:p>
            <a:fld id="{DDDD82A1-D2B7-4FA2-AB3B-6DA51235825B}" type="slidenum">
              <a:rPr lang="en-GB" smtClean="0"/>
              <a:t>‹#›</a:t>
            </a:fld>
            <a:endParaRPr lang="en-GB"/>
          </a:p>
        </p:txBody>
      </p:sp>
    </p:spTree>
    <p:extLst>
      <p:ext uri="{BB962C8B-B14F-4D97-AF65-F5344CB8AC3E}">
        <p14:creationId xmlns:p14="http://schemas.microsoft.com/office/powerpoint/2010/main" val="314866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8CFB6B-531C-4539-961B-A0CA4F5494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BC078B-9C5F-4AB4-8038-262C079B2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452BDE-2FF7-4D23-9256-446E9D3346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BC4DC-4E80-4E8D-A3ED-9B0ADD4D7299}" type="datetimeFigureOut">
              <a:rPr lang="en-GB" smtClean="0"/>
              <a:t>07/09/2023</a:t>
            </a:fld>
            <a:endParaRPr lang="en-GB"/>
          </a:p>
        </p:txBody>
      </p:sp>
      <p:sp>
        <p:nvSpPr>
          <p:cNvPr id="5" name="Footer Placeholder 4">
            <a:extLst>
              <a:ext uri="{FF2B5EF4-FFF2-40B4-BE49-F238E27FC236}">
                <a16:creationId xmlns:a16="http://schemas.microsoft.com/office/drawing/2014/main" id="{1F5F466B-6B2C-486A-B996-0D7DF33F80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36760C-C6ED-4125-ACDC-3414AE3207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D82A1-D2B7-4FA2-AB3B-6DA51235825B}" type="slidenum">
              <a:rPr lang="en-GB" smtClean="0"/>
              <a:t>‹#›</a:t>
            </a:fld>
            <a:endParaRPr lang="en-GB"/>
          </a:p>
        </p:txBody>
      </p:sp>
    </p:spTree>
    <p:extLst>
      <p:ext uri="{BB962C8B-B14F-4D97-AF65-F5344CB8AC3E}">
        <p14:creationId xmlns:p14="http://schemas.microsoft.com/office/powerpoint/2010/main" val="322273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mindreel.org.uk/video/edge-learning-about-self-harm-millies-stor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mindreel.org.uk/video/edge-learning-about-self-harm-deans-stor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18F6E8B-15ED-43C7-94BA-91549A651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41F55-C2FD-405E-9618-11579769F116}"/>
              </a:ext>
            </a:extLst>
          </p:cNvPr>
          <p:cNvSpPr>
            <a:spLocks noGrp="1"/>
          </p:cNvSpPr>
          <p:nvPr>
            <p:ph type="ctrTitle"/>
          </p:nvPr>
        </p:nvSpPr>
        <p:spPr>
          <a:xfrm>
            <a:off x="1113810" y="3023754"/>
            <a:ext cx="4900144" cy="2736965"/>
          </a:xfrm>
        </p:spPr>
        <p:txBody>
          <a:bodyPr anchor="t">
            <a:normAutofit/>
          </a:bodyPr>
          <a:lstStyle/>
          <a:p>
            <a:pPr algn="l"/>
            <a:r>
              <a:rPr lang="en-GB" sz="5400" dirty="0"/>
              <a:t>On Edge</a:t>
            </a:r>
          </a:p>
        </p:txBody>
      </p:sp>
      <p:sp>
        <p:nvSpPr>
          <p:cNvPr id="3" name="Subtitle 2">
            <a:extLst>
              <a:ext uri="{FF2B5EF4-FFF2-40B4-BE49-F238E27FC236}">
                <a16:creationId xmlns:a16="http://schemas.microsoft.com/office/drawing/2014/main" id="{4B7D132C-DDC4-4615-B185-45EF21623D98}"/>
              </a:ext>
            </a:extLst>
          </p:cNvPr>
          <p:cNvSpPr>
            <a:spLocks noGrp="1"/>
          </p:cNvSpPr>
          <p:nvPr>
            <p:ph type="subTitle" idx="1"/>
          </p:nvPr>
        </p:nvSpPr>
        <p:spPr>
          <a:xfrm>
            <a:off x="1113809" y="1016076"/>
            <a:ext cx="4900143" cy="1709849"/>
          </a:xfrm>
        </p:spPr>
        <p:txBody>
          <a:bodyPr anchor="b">
            <a:normAutofit/>
          </a:bodyPr>
          <a:lstStyle/>
          <a:p>
            <a:pPr algn="l"/>
            <a:r>
              <a:rPr lang="en-GB" sz="2000"/>
              <a:t>Lesson 2 – Dealing with Difficult Feelings</a:t>
            </a:r>
          </a:p>
        </p:txBody>
      </p:sp>
      <p:grpSp>
        <p:nvGrpSpPr>
          <p:cNvPr id="14" name="Group 13">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48031"/>
            <a:ext cx="731521" cy="673460"/>
            <a:chOff x="3940602" y="308034"/>
            <a:chExt cx="2116791" cy="3428999"/>
          </a:xfrm>
          <a:solidFill>
            <a:schemeClr val="accent4"/>
          </a:solidFill>
        </p:grpSpPr>
        <p:sp>
          <p:nvSpPr>
            <p:cNvPr id="15" name="Rectangle 1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089A89A-1E9C-4761-9DFF-53C275FBF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257770"/>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566A351-30F5-47B5-BC7D-4D26C3710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9010" y="471748"/>
            <a:ext cx="3035153" cy="2552007"/>
          </a:xfrm>
          <a:prstGeom prst="rect">
            <a:avLst/>
          </a:prstGeom>
        </p:spPr>
      </p:pic>
      <p:sp>
        <p:nvSpPr>
          <p:cNvPr id="23" name="Rectangle 2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3462252"/>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AC998289-EA1D-4DE7-901A-2B514626B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6215" y="3676230"/>
            <a:ext cx="3540742" cy="2552007"/>
          </a:xfrm>
          <a:prstGeom prst="rect">
            <a:avLst/>
          </a:prstGeom>
        </p:spPr>
      </p:pic>
    </p:spTree>
    <p:extLst>
      <p:ext uri="{BB962C8B-B14F-4D97-AF65-F5344CB8AC3E}">
        <p14:creationId xmlns:p14="http://schemas.microsoft.com/office/powerpoint/2010/main" val="36603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1C16-FF09-8302-1DF1-49D9D942C111}"/>
              </a:ext>
            </a:extLst>
          </p:cNvPr>
          <p:cNvSpPr>
            <a:spLocks noGrp="1"/>
          </p:cNvSpPr>
          <p:nvPr>
            <p:ph type="title"/>
          </p:nvPr>
        </p:nvSpPr>
        <p:spPr>
          <a:xfrm>
            <a:off x="5755598" y="1138036"/>
            <a:ext cx="5598202" cy="1402470"/>
          </a:xfrm>
        </p:spPr>
        <p:txBody>
          <a:bodyPr anchor="t">
            <a:normAutofit/>
          </a:bodyPr>
          <a:lstStyle/>
          <a:p>
            <a:endParaRPr lang="en-GB" sz="3200" dirty="0"/>
          </a:p>
        </p:txBody>
      </p:sp>
      <p:pic>
        <p:nvPicPr>
          <p:cNvPr id="5" name="Picture 4" descr="A poster with colorful speech bubbles&#10;&#10;Description automatically generated">
            <a:extLst>
              <a:ext uri="{FF2B5EF4-FFF2-40B4-BE49-F238E27FC236}">
                <a16:creationId xmlns:a16="http://schemas.microsoft.com/office/drawing/2014/main" id="{96C7DF74-54C0-8CB9-A79B-7A817462A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404" y="768626"/>
            <a:ext cx="3862874" cy="5459894"/>
          </a:xfrm>
          <a:prstGeom prst="rect">
            <a:avLst/>
          </a:prstGeom>
        </p:spPr>
      </p:pic>
      <p:sp>
        <p:nvSpPr>
          <p:cNvPr id="3" name="Content Placeholder 2">
            <a:extLst>
              <a:ext uri="{FF2B5EF4-FFF2-40B4-BE49-F238E27FC236}">
                <a16:creationId xmlns:a16="http://schemas.microsoft.com/office/drawing/2014/main" id="{0780DDE2-7E3C-5BC5-8382-229654B8B45F}"/>
              </a:ext>
            </a:extLst>
          </p:cNvPr>
          <p:cNvSpPr>
            <a:spLocks noGrp="1"/>
          </p:cNvSpPr>
          <p:nvPr>
            <p:ph idx="1"/>
          </p:nvPr>
        </p:nvSpPr>
        <p:spPr>
          <a:xfrm>
            <a:off x="5232400" y="1625600"/>
            <a:ext cx="5967580" cy="4516783"/>
          </a:xfrm>
        </p:spPr>
        <p:txBody>
          <a:bodyPr>
            <a:noAutofit/>
          </a:bodyPr>
          <a:lstStyle/>
          <a:p>
            <a:pPr marL="0" indent="0">
              <a:buNone/>
            </a:pPr>
            <a:r>
              <a:rPr lang="en-GB" sz="3200" dirty="0"/>
              <a:t>If you feel you need further information, support or someone to talk to, you can access local, online and national support services through Renfrewshire’s Signposting Resource for Young People.  Look out for the poster and QR code round your school. </a:t>
            </a:r>
          </a:p>
        </p:txBody>
      </p:sp>
    </p:spTree>
    <p:extLst>
      <p:ext uri="{BB962C8B-B14F-4D97-AF65-F5344CB8AC3E}">
        <p14:creationId xmlns:p14="http://schemas.microsoft.com/office/powerpoint/2010/main" val="408803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2CCF-0821-44D8-BF72-2527146DCB4F}"/>
              </a:ext>
            </a:extLst>
          </p:cNvPr>
          <p:cNvSpPr>
            <a:spLocks noGrp="1"/>
          </p:cNvSpPr>
          <p:nvPr>
            <p:ph type="title"/>
          </p:nvPr>
        </p:nvSpPr>
        <p:spPr/>
        <p:txBody>
          <a:bodyPr/>
          <a:lstStyle/>
          <a:p>
            <a:r>
              <a:rPr lang="en-GB" dirty="0"/>
              <a:t>Outcomes</a:t>
            </a:r>
          </a:p>
        </p:txBody>
      </p:sp>
      <p:sp>
        <p:nvSpPr>
          <p:cNvPr id="3" name="Content Placeholder 2">
            <a:extLst>
              <a:ext uri="{FF2B5EF4-FFF2-40B4-BE49-F238E27FC236}">
                <a16:creationId xmlns:a16="http://schemas.microsoft.com/office/drawing/2014/main" id="{EC273EBC-6F97-488B-92BC-CBE2C9EE3D0E}"/>
              </a:ext>
            </a:extLst>
          </p:cNvPr>
          <p:cNvSpPr>
            <a:spLocks noGrp="1"/>
          </p:cNvSpPr>
          <p:nvPr>
            <p:ph idx="1"/>
          </p:nvPr>
        </p:nvSpPr>
        <p:spPr/>
        <p:txBody>
          <a:bodyPr/>
          <a:lstStyle/>
          <a:p>
            <a:r>
              <a:rPr lang="en-GB" dirty="0"/>
              <a:t>I recognise and understand different feelings </a:t>
            </a:r>
          </a:p>
          <a:p>
            <a:r>
              <a:rPr lang="en-GB" dirty="0"/>
              <a:t>I understand that the feelings we find difficult to deal with are the painful ones </a:t>
            </a:r>
          </a:p>
          <a:p>
            <a:r>
              <a:rPr lang="en-GB" dirty="0"/>
              <a:t>I understand that the feelings we find difficult to deal with are the ones most likely to lead to self-harm</a:t>
            </a:r>
          </a:p>
        </p:txBody>
      </p:sp>
    </p:spTree>
    <p:extLst>
      <p:ext uri="{BB962C8B-B14F-4D97-AF65-F5344CB8AC3E}">
        <p14:creationId xmlns:p14="http://schemas.microsoft.com/office/powerpoint/2010/main" val="359604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6CEE72-8DD6-49FE-BD86-4D0CFA320790}"/>
              </a:ext>
            </a:extLst>
          </p:cNvPr>
          <p:cNvSpPr>
            <a:spLocks noGrp="1"/>
          </p:cNvSpPr>
          <p:nvPr>
            <p:ph type="title"/>
          </p:nvPr>
        </p:nvSpPr>
        <p:spPr>
          <a:xfrm>
            <a:off x="589560" y="856180"/>
            <a:ext cx="4560584" cy="1128068"/>
          </a:xfrm>
        </p:spPr>
        <p:txBody>
          <a:bodyPr anchor="ctr">
            <a:normAutofit/>
          </a:bodyPr>
          <a:lstStyle/>
          <a:p>
            <a:r>
              <a:rPr lang="en-GB" sz="4000"/>
              <a:t>Keep safe</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44853E1-7335-4A9F-82E9-308EB3212954}"/>
              </a:ext>
            </a:extLst>
          </p:cNvPr>
          <p:cNvSpPr>
            <a:spLocks noGrp="1"/>
          </p:cNvSpPr>
          <p:nvPr>
            <p:ph idx="1"/>
          </p:nvPr>
        </p:nvSpPr>
        <p:spPr>
          <a:xfrm>
            <a:off x="590719" y="2330505"/>
            <a:ext cx="4559425" cy="3979585"/>
          </a:xfrm>
        </p:spPr>
        <p:txBody>
          <a:bodyPr anchor="ctr">
            <a:normAutofit/>
          </a:bodyPr>
          <a:lstStyle/>
          <a:p>
            <a:r>
              <a:rPr lang="en-GB" sz="2000"/>
              <a:t>The topic of self-harm can be a very sensitive issue for some people</a:t>
            </a:r>
          </a:p>
          <a:p>
            <a:r>
              <a:rPr lang="en-GB" sz="2000"/>
              <a:t>Pupils are expected to be supportive and respectful of others</a:t>
            </a:r>
          </a:p>
          <a:p>
            <a:r>
              <a:rPr lang="en-GB" sz="2000"/>
              <a:t>If you feel concerned or worried, talk to a member of staff</a:t>
            </a:r>
          </a:p>
          <a:p>
            <a:r>
              <a:rPr lang="en-GB" sz="2000"/>
              <a:t>Information will be available after each lesson if you want to talk to someone in private</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0C6D671-FA3D-43C2-9496-3550D53FC5D4}"/>
              </a:ext>
            </a:extLst>
          </p:cNvPr>
          <p:cNvPicPr>
            <a:picLocks noChangeAspect="1"/>
          </p:cNvPicPr>
          <p:nvPr/>
        </p:nvPicPr>
        <p:blipFill rotWithShape="1">
          <a:blip r:embed="rId2">
            <a:extLst>
              <a:ext uri="{28A0092B-C50C-407E-A947-70E740481C1C}">
                <a14:useLocalDpi xmlns:a14="http://schemas.microsoft.com/office/drawing/2010/main" val="0"/>
              </a:ext>
            </a:extLst>
          </a:blip>
          <a:srcRect l="15458" r="15894" b="-1"/>
          <a:stretch/>
        </p:blipFill>
        <p:spPr>
          <a:xfrm>
            <a:off x="5977788" y="799352"/>
            <a:ext cx="5425410" cy="5259296"/>
          </a:xfrm>
          <a:prstGeom prst="rect">
            <a:avLst/>
          </a:prstGeom>
        </p:spPr>
      </p:pic>
    </p:spTree>
    <p:extLst>
      <p:ext uri="{BB962C8B-B14F-4D97-AF65-F5344CB8AC3E}">
        <p14:creationId xmlns:p14="http://schemas.microsoft.com/office/powerpoint/2010/main" val="121716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EFF19A-CC7D-45F9-8FF4-8A5D4D761BFA}"/>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400" kern="1200">
                <a:solidFill>
                  <a:schemeClr val="tx1"/>
                </a:solidFill>
                <a:latin typeface="+mj-lt"/>
                <a:ea typeface="+mj-ea"/>
                <a:cs typeface="+mj-cs"/>
              </a:rPr>
              <a:t>How would I feel if?</a:t>
            </a:r>
          </a:p>
        </p:txBody>
      </p:sp>
      <p:grpSp>
        <p:nvGrpSpPr>
          <p:cNvPr id="24"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8DCA6C70-7A66-4752-8F64-006B32B205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57597" y="666728"/>
            <a:ext cx="5465791" cy="5465791"/>
          </a:xfrm>
          <a:prstGeom prst="rect">
            <a:avLst/>
          </a:prstGeom>
        </p:spPr>
      </p:pic>
    </p:spTree>
    <p:extLst>
      <p:ext uri="{BB962C8B-B14F-4D97-AF65-F5344CB8AC3E}">
        <p14:creationId xmlns:p14="http://schemas.microsoft.com/office/powerpoint/2010/main" val="317935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6003C39-0D4A-40C7-9A08-30F09F4EC94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GB" sz="3600" dirty="0">
                <a:solidFill>
                  <a:srgbClr val="3F3F3F"/>
                </a:solidFill>
              </a:rPr>
              <a:t>Dealing with it</a:t>
            </a:r>
          </a:p>
        </p:txBody>
      </p:sp>
      <p:sp>
        <p:nvSpPr>
          <p:cNvPr id="3" name="Content Placeholder 2">
            <a:extLst>
              <a:ext uri="{FF2B5EF4-FFF2-40B4-BE49-F238E27FC236}">
                <a16:creationId xmlns:a16="http://schemas.microsoft.com/office/drawing/2014/main" id="{A9A892AB-CD01-45BA-9918-D360487FB944}"/>
              </a:ext>
            </a:extLst>
          </p:cNvPr>
          <p:cNvSpPr>
            <a:spLocks noGrp="1"/>
          </p:cNvSpPr>
          <p:nvPr>
            <p:ph sz="half" idx="1"/>
          </p:nvPr>
        </p:nvSpPr>
        <p:spPr>
          <a:xfrm>
            <a:off x="1476915" y="2888250"/>
            <a:ext cx="4297351" cy="2959777"/>
          </a:xfrm>
        </p:spPr>
        <p:txBody>
          <a:bodyPr anchor="t">
            <a:normAutofit/>
          </a:bodyPr>
          <a:lstStyle/>
          <a:p>
            <a:pPr marL="0" indent="0">
              <a:buNone/>
            </a:pPr>
            <a:r>
              <a:rPr lang="en-GB" sz="3600" dirty="0"/>
              <a:t>Difficult feelings</a:t>
            </a:r>
          </a:p>
        </p:txBody>
      </p:sp>
      <p:cxnSp>
        <p:nvCxnSpPr>
          <p:cNvPr id="11" name="Straight Connector 10">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8B09D5FE-EE32-4DAC-9A55-9BC4A056CDFC}"/>
              </a:ext>
            </a:extLst>
          </p:cNvPr>
          <p:cNvSpPr>
            <a:spLocks noGrp="1"/>
          </p:cNvSpPr>
          <p:nvPr>
            <p:ph sz="half" idx="2"/>
          </p:nvPr>
        </p:nvSpPr>
        <p:spPr>
          <a:xfrm>
            <a:off x="6417731" y="2888250"/>
            <a:ext cx="4292594" cy="2959778"/>
          </a:xfrm>
        </p:spPr>
        <p:txBody>
          <a:bodyPr anchor="t">
            <a:normAutofit/>
          </a:bodyPr>
          <a:lstStyle/>
          <a:p>
            <a:pPr marL="0" indent="0">
              <a:buNone/>
            </a:pPr>
            <a:r>
              <a:rPr lang="en-GB" sz="3600" dirty="0"/>
              <a:t>Easy feelings</a:t>
            </a:r>
          </a:p>
        </p:txBody>
      </p:sp>
    </p:spTree>
    <p:extLst>
      <p:ext uri="{BB962C8B-B14F-4D97-AF65-F5344CB8AC3E}">
        <p14:creationId xmlns:p14="http://schemas.microsoft.com/office/powerpoint/2010/main" val="11271148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698D4C-29B3-4A25-8B53-7671CFA60599}"/>
              </a:ext>
            </a:extLst>
          </p:cNvPr>
          <p:cNvSpPr>
            <a:spLocks noGrp="1"/>
          </p:cNvSpPr>
          <p:nvPr>
            <p:ph type="title"/>
          </p:nvPr>
        </p:nvSpPr>
        <p:spPr>
          <a:xfrm>
            <a:off x="793662" y="386930"/>
            <a:ext cx="10066122" cy="1298448"/>
          </a:xfrm>
        </p:spPr>
        <p:txBody>
          <a:bodyPr anchor="b">
            <a:normAutofit/>
          </a:bodyPr>
          <a:lstStyle/>
          <a:p>
            <a:r>
              <a:rPr lang="en-GB" sz="4800"/>
              <a:t>Millie’s Story</a:t>
            </a:r>
          </a:p>
        </p:txBody>
      </p:sp>
      <p:sp>
        <p:nvSpPr>
          <p:cNvPr id="137" name="Rectangle 13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11EF95-14B2-474E-B7C6-19AAC8B9C7CF}"/>
              </a:ext>
            </a:extLst>
          </p:cNvPr>
          <p:cNvSpPr>
            <a:spLocks noGrp="1"/>
          </p:cNvSpPr>
          <p:nvPr>
            <p:ph idx="1"/>
          </p:nvPr>
        </p:nvSpPr>
        <p:spPr>
          <a:xfrm>
            <a:off x="793661" y="2599509"/>
            <a:ext cx="4530898" cy="3639450"/>
          </a:xfrm>
        </p:spPr>
        <p:txBody>
          <a:bodyPr anchor="ctr">
            <a:normAutofit/>
          </a:bodyPr>
          <a:lstStyle/>
          <a:p>
            <a:pPr marL="0" indent="0">
              <a:buNone/>
            </a:pPr>
            <a:r>
              <a:rPr lang="en-GB" sz="2000">
                <a:hlinkClick r:id="rId2"/>
              </a:rPr>
              <a:t>https://mindreel.org.uk/video/edge-learning-about-self-harm-millies-story</a:t>
            </a:r>
            <a:endParaRPr lang="en-GB" sz="2000"/>
          </a:p>
          <a:p>
            <a:pPr marL="0" indent="0">
              <a:buNone/>
            </a:pPr>
            <a:endParaRPr lang="en-GB" sz="2000"/>
          </a:p>
          <a:p>
            <a:pPr marL="0" indent="0">
              <a:buNone/>
            </a:pPr>
            <a:endParaRPr lang="en-GB" sz="2000"/>
          </a:p>
        </p:txBody>
      </p:sp>
      <p:pic>
        <p:nvPicPr>
          <p:cNvPr id="1026" name="Picture 2" descr="self harm | Mindreel">
            <a:extLst>
              <a:ext uri="{FF2B5EF4-FFF2-40B4-BE49-F238E27FC236}">
                <a16:creationId xmlns:a16="http://schemas.microsoft.com/office/drawing/2014/main" id="{2ADB8A89-3891-4CC0-97D0-1F1FD027263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054" r="6919"/>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66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6DA335-B815-40F8-B6EB-A02669C32A88}"/>
              </a:ext>
            </a:extLst>
          </p:cNvPr>
          <p:cNvSpPr>
            <a:spLocks noGrp="1"/>
          </p:cNvSpPr>
          <p:nvPr>
            <p:ph type="title"/>
          </p:nvPr>
        </p:nvSpPr>
        <p:spPr>
          <a:xfrm>
            <a:off x="808638" y="386930"/>
            <a:ext cx="9236700" cy="1188950"/>
          </a:xfrm>
        </p:spPr>
        <p:txBody>
          <a:bodyPr anchor="b">
            <a:normAutofit/>
          </a:bodyPr>
          <a:lstStyle/>
          <a:p>
            <a:r>
              <a:rPr lang="en-GB" sz="5400"/>
              <a:t>Millie’s Story</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20F081B-9DD7-4187-8039-B373F33AE338}"/>
              </a:ext>
            </a:extLst>
          </p:cNvPr>
          <p:cNvSpPr>
            <a:spLocks noGrp="1"/>
          </p:cNvSpPr>
          <p:nvPr>
            <p:ph idx="1"/>
          </p:nvPr>
        </p:nvSpPr>
        <p:spPr>
          <a:xfrm>
            <a:off x="793660" y="1696639"/>
            <a:ext cx="10143668" cy="4338402"/>
          </a:xfrm>
        </p:spPr>
        <p:txBody>
          <a:bodyPr anchor="ctr">
            <a:normAutofit/>
          </a:bodyPr>
          <a:lstStyle/>
          <a:p>
            <a:pPr marL="514350" indent="-514350">
              <a:buFont typeface="+mj-lt"/>
              <a:buAutoNum type="arabicPeriod"/>
            </a:pPr>
            <a:r>
              <a:rPr lang="en-GB" sz="3200" dirty="0"/>
              <a:t>What was happening to Millie? </a:t>
            </a:r>
          </a:p>
          <a:p>
            <a:pPr marL="514350" indent="-514350">
              <a:buFont typeface="+mj-lt"/>
              <a:buAutoNum type="arabicPeriod"/>
            </a:pPr>
            <a:r>
              <a:rPr lang="en-GB" sz="3200" dirty="0"/>
              <a:t>What or how was Millie feeling? </a:t>
            </a:r>
          </a:p>
          <a:p>
            <a:pPr marL="514350" indent="-514350">
              <a:buFont typeface="+mj-lt"/>
              <a:buAutoNum type="arabicPeriod"/>
            </a:pPr>
            <a:r>
              <a:rPr lang="en-GB" sz="3200" dirty="0"/>
              <a:t>What were the physical things happening to Millie? </a:t>
            </a:r>
          </a:p>
          <a:p>
            <a:pPr marL="514350" indent="-514350">
              <a:buFont typeface="+mj-lt"/>
              <a:buAutoNum type="arabicPeriod"/>
            </a:pPr>
            <a:r>
              <a:rPr lang="en-GB" sz="3200" dirty="0"/>
              <a:t>When did Millie try to tell someone? </a:t>
            </a:r>
          </a:p>
        </p:txBody>
      </p:sp>
    </p:spTree>
    <p:extLst>
      <p:ext uri="{BB962C8B-B14F-4D97-AF65-F5344CB8AC3E}">
        <p14:creationId xmlns:p14="http://schemas.microsoft.com/office/powerpoint/2010/main" val="1681474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7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F1F036-CB58-4929-A772-B0F56A8F046F}"/>
              </a:ext>
            </a:extLst>
          </p:cNvPr>
          <p:cNvSpPr>
            <a:spLocks noGrp="1"/>
          </p:cNvSpPr>
          <p:nvPr>
            <p:ph type="title"/>
          </p:nvPr>
        </p:nvSpPr>
        <p:spPr>
          <a:xfrm>
            <a:off x="793662" y="386930"/>
            <a:ext cx="10066122" cy="1298448"/>
          </a:xfrm>
        </p:spPr>
        <p:txBody>
          <a:bodyPr anchor="b">
            <a:normAutofit/>
          </a:bodyPr>
          <a:lstStyle/>
          <a:p>
            <a:r>
              <a:rPr lang="en-GB" sz="4800"/>
              <a:t>Dean’s Story</a:t>
            </a:r>
          </a:p>
        </p:txBody>
      </p:sp>
      <p:sp>
        <p:nvSpPr>
          <p:cNvPr id="2055" name="Rectangle 7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6" name="Rectangle 7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508A1832-6A46-4A24-8E04-3C4CD45FD7A2}"/>
              </a:ext>
            </a:extLst>
          </p:cNvPr>
          <p:cNvSpPr>
            <a:spLocks noGrp="1"/>
          </p:cNvSpPr>
          <p:nvPr>
            <p:ph idx="1"/>
          </p:nvPr>
        </p:nvSpPr>
        <p:spPr>
          <a:xfrm>
            <a:off x="793661" y="2599509"/>
            <a:ext cx="4530898" cy="3639450"/>
          </a:xfrm>
        </p:spPr>
        <p:txBody>
          <a:bodyPr anchor="ctr">
            <a:normAutofit/>
          </a:bodyPr>
          <a:lstStyle/>
          <a:p>
            <a:r>
              <a:rPr lang="en-GB" sz="2000">
                <a:hlinkClick r:id="rId2"/>
              </a:rPr>
              <a:t>https://mindreel.org.uk/video/edge-learning-about-self-harm-deans-story</a:t>
            </a:r>
            <a:endParaRPr lang="en-GB" sz="2000"/>
          </a:p>
          <a:p>
            <a:endParaRPr lang="en-GB" sz="2000"/>
          </a:p>
          <a:p>
            <a:pPr marL="0" indent="0">
              <a:buNone/>
            </a:pPr>
            <a:endParaRPr lang="en-GB" sz="2000"/>
          </a:p>
        </p:txBody>
      </p:sp>
      <p:pic>
        <p:nvPicPr>
          <p:cNvPr id="2052" name="Picture 4" descr="On edge. Learning about self harm: Dean's story | Mindreel">
            <a:extLst>
              <a:ext uri="{FF2B5EF4-FFF2-40B4-BE49-F238E27FC236}">
                <a16:creationId xmlns:a16="http://schemas.microsoft.com/office/drawing/2014/main" id="{EA5D2FDD-2A1A-4785-A98B-AB58DE772CC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11532" y="3012540"/>
            <a:ext cx="5150277" cy="2657674"/>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7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60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8AD65F-3AD7-4764-A2C7-E9797B5D4FB7}"/>
              </a:ext>
            </a:extLst>
          </p:cNvPr>
          <p:cNvSpPr>
            <a:spLocks noGrp="1"/>
          </p:cNvSpPr>
          <p:nvPr>
            <p:ph type="title"/>
          </p:nvPr>
        </p:nvSpPr>
        <p:spPr>
          <a:xfrm>
            <a:off x="808638" y="386930"/>
            <a:ext cx="9236700" cy="1188950"/>
          </a:xfrm>
        </p:spPr>
        <p:txBody>
          <a:bodyPr anchor="b">
            <a:normAutofit/>
          </a:bodyPr>
          <a:lstStyle/>
          <a:p>
            <a:r>
              <a:rPr lang="en-GB" sz="5400"/>
              <a:t>Dean’s Story</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6D3FE1-3B75-4DCF-AA4F-EF9E1394E96F}"/>
              </a:ext>
            </a:extLst>
          </p:cNvPr>
          <p:cNvSpPr>
            <a:spLocks noGrp="1"/>
          </p:cNvSpPr>
          <p:nvPr>
            <p:ph idx="1"/>
          </p:nvPr>
        </p:nvSpPr>
        <p:spPr>
          <a:xfrm>
            <a:off x="793660" y="2599509"/>
            <a:ext cx="10143668" cy="3435531"/>
          </a:xfrm>
        </p:spPr>
        <p:txBody>
          <a:bodyPr anchor="ctr">
            <a:normAutofit/>
          </a:bodyPr>
          <a:lstStyle/>
          <a:p>
            <a:pPr marL="514350" indent="-514350">
              <a:buFont typeface="+mj-lt"/>
              <a:buAutoNum type="arabicPeriod"/>
            </a:pPr>
            <a:r>
              <a:rPr lang="en-GB" sz="3200" dirty="0"/>
              <a:t>What was happening to Dean? </a:t>
            </a:r>
          </a:p>
          <a:p>
            <a:pPr marL="514350" indent="-514350">
              <a:buFont typeface="+mj-lt"/>
              <a:buAutoNum type="arabicPeriod"/>
            </a:pPr>
            <a:r>
              <a:rPr lang="en-GB" sz="3200" dirty="0"/>
              <a:t>What or how was Dean feeling? </a:t>
            </a:r>
          </a:p>
          <a:p>
            <a:pPr marL="514350" indent="-514350">
              <a:buFont typeface="+mj-lt"/>
              <a:buAutoNum type="arabicPeriod"/>
            </a:pPr>
            <a:r>
              <a:rPr lang="en-GB" sz="3200" dirty="0"/>
              <a:t>What were the physical things happening to Dean? </a:t>
            </a:r>
          </a:p>
          <a:p>
            <a:pPr marL="514350" indent="-514350">
              <a:buFont typeface="+mj-lt"/>
              <a:buAutoNum type="arabicPeriod"/>
            </a:pPr>
            <a:r>
              <a:rPr lang="en-GB" sz="3200" dirty="0"/>
              <a:t>When did Dean try to tell someone? </a:t>
            </a:r>
          </a:p>
          <a:p>
            <a:pPr marL="0" indent="0">
              <a:buNone/>
            </a:pPr>
            <a:endParaRPr lang="en-GB" sz="2400" dirty="0"/>
          </a:p>
        </p:txBody>
      </p:sp>
    </p:spTree>
    <p:extLst>
      <p:ext uri="{BB962C8B-B14F-4D97-AF65-F5344CB8AC3E}">
        <p14:creationId xmlns:p14="http://schemas.microsoft.com/office/powerpoint/2010/main" val="4068861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253</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On Edge</vt:lpstr>
      <vt:lpstr>Outcomes</vt:lpstr>
      <vt:lpstr>Keep safe</vt:lpstr>
      <vt:lpstr>How would I feel if?</vt:lpstr>
      <vt:lpstr>Dealing with it</vt:lpstr>
      <vt:lpstr>Millie’s Story</vt:lpstr>
      <vt:lpstr>Millie’s Story</vt:lpstr>
      <vt:lpstr>Dean’s Story</vt:lpstr>
      <vt:lpstr>Dean’s Story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Edge</dc:title>
  <dc:creator>Fiona Hewitt</dc:creator>
  <cp:lastModifiedBy>Fiona Hewitt</cp:lastModifiedBy>
  <cp:revision>3</cp:revision>
  <dcterms:created xsi:type="dcterms:W3CDTF">2021-05-21T10:30:20Z</dcterms:created>
  <dcterms:modified xsi:type="dcterms:W3CDTF">2023-09-07T10:36:15Z</dcterms:modified>
</cp:coreProperties>
</file>