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3" d="100"/>
          <a:sy n="63" d="100"/>
        </p:scale>
        <p:origin x="84"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27AAB-49EA-4431-B12A-805E5DC623A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B2923EE-A30F-47F2-A975-A04F48DD6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42F673C-3CB6-4F14-BC7F-419C5E163A7C}"/>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15BD6EAA-881F-49D5-9CC1-64C9A3D62D5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3134EF8-590C-4C6D-93A7-E3C6E8509E70}"/>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6368178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B692D-F37B-46F5-9EC5-FBACCC74C062}"/>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8E7E827-9258-4AFE-AA85-A7280DF3FC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2804386-09EE-406F-9899-99ADF3DD97EB}"/>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FBD95826-DA40-4874-88C4-B89F351C5CB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BF7B357-403B-4C77-A43B-8F002ADF2C38}"/>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1985575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EDB2FC7-CDA2-4749-8C23-C8B1E0AB302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10CDAAB-8AE1-4D27-9844-A14A67BB10E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FEDEAF2-427E-469C-B403-74F9D98E51B2}"/>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99BAAEDE-FD2A-43D8-A003-DACD17F601B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2BA01D1-246A-4A8B-9874-D59043292CF3}"/>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721438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F27EE-A44D-4E0E-84A0-922FCEADD6D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577EA44-7FC8-46A4-A439-78EEA504D5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29F8BE7-DB66-473A-9EF9-9BD9AE1AA581}"/>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01548EAE-5464-494A-AD1A-3B0A83C8ACB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3829A3C-ACF4-4F2A-906B-6AB3A5F4773B}"/>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17462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64829D-F5C4-487A-8B6F-C525890DAFF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E04537D2-9D75-49FF-81FB-DFE24A185CB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3F5AA1-A77A-4FA0-85E5-2C2FE6A27C82}"/>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63377C77-DC0C-4717-A5FA-2E94431EB7C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CA5DBD-7C0D-424E-AED4-A677B2EC8A0B}"/>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5240326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BC73-9008-4906-8204-9A7D54BB4B7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4EAC9C4-91A6-46BF-851B-1B5F5026821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60E3D416-E1FE-4EE2-8858-47EA31C48C6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DFB9FC89-5A22-4300-A749-17886D2FF296}"/>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6" name="Footer Placeholder 5">
            <a:extLst>
              <a:ext uri="{FF2B5EF4-FFF2-40B4-BE49-F238E27FC236}">
                <a16:creationId xmlns:a16="http://schemas.microsoft.com/office/drawing/2014/main" id="{66AF73C0-B1E2-4ADE-86C1-232B7857D07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1BF0B98-0711-4463-A846-A38A6CD9D36B}"/>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1667090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F7C3D8-BBA3-4F8D-AE3A-C0BB33E71EC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FF4BB2BD-EA39-43A3-AAF7-B81064C4A7A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D6EB2A7-996C-4C44-9EDB-652648A7D3A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A6E3E44A-FD70-4F5E-A9F9-8C6CA7E8CA8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56891BE-720F-4240-B95B-E66A984DA27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918ECC09-28F6-4C56-8E7C-CC9FA03D4FDF}"/>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8" name="Footer Placeholder 7">
            <a:extLst>
              <a:ext uri="{FF2B5EF4-FFF2-40B4-BE49-F238E27FC236}">
                <a16:creationId xmlns:a16="http://schemas.microsoft.com/office/drawing/2014/main" id="{47C64E15-E7CC-4DB3-B9F1-0D259A468C6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51A090F-C6B5-457D-B2A9-B42C74615D1B}"/>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651355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DF0295-BA63-4914-BB1A-18BFF6094850}"/>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C6EB8F74-EFEE-430F-AF5F-658646BC499D}"/>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4" name="Footer Placeholder 3">
            <a:extLst>
              <a:ext uri="{FF2B5EF4-FFF2-40B4-BE49-F238E27FC236}">
                <a16:creationId xmlns:a16="http://schemas.microsoft.com/office/drawing/2014/main" id="{3AA321DC-98B5-4290-82A3-4368A767C690}"/>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F1DC5630-65FB-40C9-95A4-67929AFF037D}"/>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833884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DFB523-097A-4258-BBEB-DCC2643C38E3}"/>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3" name="Footer Placeholder 2">
            <a:extLst>
              <a:ext uri="{FF2B5EF4-FFF2-40B4-BE49-F238E27FC236}">
                <a16:creationId xmlns:a16="http://schemas.microsoft.com/office/drawing/2014/main" id="{EDD59B25-EA57-442C-BA70-EA2D3FFC4FE6}"/>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25AEAA10-6F11-4508-84F6-59EE59A88061}"/>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527818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3B12AD-4415-4736-946A-602BFDB1F25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094E0E9-7059-4AF6-913E-B10492C0ED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F69B0EF-49A7-4F76-9823-B80F6624827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C83CFF6-5640-405D-A384-4073AA2E5B68}"/>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6" name="Footer Placeholder 5">
            <a:extLst>
              <a:ext uri="{FF2B5EF4-FFF2-40B4-BE49-F238E27FC236}">
                <a16:creationId xmlns:a16="http://schemas.microsoft.com/office/drawing/2014/main" id="{392114B7-3A3B-4C28-A570-A2154E147B3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2F1602D4-1A5E-4BB0-B625-9C760C500EEC}"/>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21603160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088E3-7E70-4642-BC12-3AB8CD9A2A1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712747D-93B4-465B-A80F-A4132BC3361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3B44DDCC-E790-44D7-864D-FD63A7D91B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D4BAC49-79D9-43EA-AA05-70E48ED0768E}"/>
              </a:ext>
            </a:extLst>
          </p:cNvPr>
          <p:cNvSpPr>
            <a:spLocks noGrp="1"/>
          </p:cNvSpPr>
          <p:nvPr>
            <p:ph type="dt" sz="half" idx="10"/>
          </p:nvPr>
        </p:nvSpPr>
        <p:spPr/>
        <p:txBody>
          <a:bodyPr/>
          <a:lstStyle/>
          <a:p>
            <a:fld id="{5D734D3E-E123-4BD6-938D-88419836CC68}" type="datetimeFigureOut">
              <a:rPr lang="en-GB" smtClean="0"/>
              <a:t>07/09/2023</a:t>
            </a:fld>
            <a:endParaRPr lang="en-GB"/>
          </a:p>
        </p:txBody>
      </p:sp>
      <p:sp>
        <p:nvSpPr>
          <p:cNvPr id="6" name="Footer Placeholder 5">
            <a:extLst>
              <a:ext uri="{FF2B5EF4-FFF2-40B4-BE49-F238E27FC236}">
                <a16:creationId xmlns:a16="http://schemas.microsoft.com/office/drawing/2014/main" id="{841E12A5-4158-4B34-9AC2-9C3448574A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2AE179D-24D0-4ABA-AA50-F74EEB204F05}"/>
              </a:ext>
            </a:extLst>
          </p:cNvPr>
          <p:cNvSpPr>
            <a:spLocks noGrp="1"/>
          </p:cNvSpPr>
          <p:nvPr>
            <p:ph type="sldNum" sz="quarter" idx="12"/>
          </p:nvPr>
        </p:nvSpPr>
        <p:spPr/>
        <p:txBody>
          <a:bodyPr/>
          <a:lstStyle/>
          <a:p>
            <a:fld id="{11D53711-20E8-481F-A2B5-210C7375D172}" type="slidenum">
              <a:rPr lang="en-GB" smtClean="0"/>
              <a:t>‹#›</a:t>
            </a:fld>
            <a:endParaRPr lang="en-GB"/>
          </a:p>
        </p:txBody>
      </p:sp>
    </p:spTree>
    <p:extLst>
      <p:ext uri="{BB962C8B-B14F-4D97-AF65-F5344CB8AC3E}">
        <p14:creationId xmlns:p14="http://schemas.microsoft.com/office/powerpoint/2010/main" val="30936716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44432BA-E8C9-4639-912B-6EF9ACD6DA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1905014-9F8A-4B7A-AB07-703FB28770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1EFF8E0-7770-41D6-885F-509FE3F3EA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734D3E-E123-4BD6-938D-88419836CC68}" type="datetimeFigureOut">
              <a:rPr lang="en-GB" smtClean="0"/>
              <a:t>07/09/2023</a:t>
            </a:fld>
            <a:endParaRPr lang="en-GB"/>
          </a:p>
        </p:txBody>
      </p:sp>
      <p:sp>
        <p:nvSpPr>
          <p:cNvPr id="5" name="Footer Placeholder 4">
            <a:extLst>
              <a:ext uri="{FF2B5EF4-FFF2-40B4-BE49-F238E27FC236}">
                <a16:creationId xmlns:a16="http://schemas.microsoft.com/office/drawing/2014/main" id="{A8F7A9DF-5603-4AC7-B732-A5E0C91FB6E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70BB6FF8-E8D8-4632-A8AC-5520B285A50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D53711-20E8-481F-A2B5-210C7375D172}" type="slidenum">
              <a:rPr lang="en-GB" smtClean="0"/>
              <a:t>‹#›</a:t>
            </a:fld>
            <a:endParaRPr lang="en-GB"/>
          </a:p>
        </p:txBody>
      </p:sp>
    </p:spTree>
    <p:extLst>
      <p:ext uri="{BB962C8B-B14F-4D97-AF65-F5344CB8AC3E}">
        <p14:creationId xmlns:p14="http://schemas.microsoft.com/office/powerpoint/2010/main" val="30231398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E18F6E8B-15ED-43C7-94BA-91549A651C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041F55-C2FD-405E-9618-11579769F116}"/>
              </a:ext>
            </a:extLst>
          </p:cNvPr>
          <p:cNvSpPr>
            <a:spLocks noGrp="1"/>
          </p:cNvSpPr>
          <p:nvPr>
            <p:ph type="ctrTitle"/>
          </p:nvPr>
        </p:nvSpPr>
        <p:spPr>
          <a:xfrm>
            <a:off x="1113810" y="3023754"/>
            <a:ext cx="4900144" cy="2736965"/>
          </a:xfrm>
        </p:spPr>
        <p:txBody>
          <a:bodyPr anchor="t">
            <a:normAutofit/>
          </a:bodyPr>
          <a:lstStyle/>
          <a:p>
            <a:pPr algn="l"/>
            <a:r>
              <a:rPr lang="en-GB" sz="5400" dirty="0"/>
              <a:t>On Edge</a:t>
            </a:r>
          </a:p>
        </p:txBody>
      </p:sp>
      <p:sp>
        <p:nvSpPr>
          <p:cNvPr id="3" name="Subtitle 2">
            <a:extLst>
              <a:ext uri="{FF2B5EF4-FFF2-40B4-BE49-F238E27FC236}">
                <a16:creationId xmlns:a16="http://schemas.microsoft.com/office/drawing/2014/main" id="{4B7D132C-DDC4-4615-B185-45EF21623D98}"/>
              </a:ext>
            </a:extLst>
          </p:cNvPr>
          <p:cNvSpPr>
            <a:spLocks noGrp="1"/>
          </p:cNvSpPr>
          <p:nvPr>
            <p:ph type="subTitle" idx="1"/>
          </p:nvPr>
        </p:nvSpPr>
        <p:spPr>
          <a:xfrm>
            <a:off x="1113809" y="1016076"/>
            <a:ext cx="4900143" cy="1709849"/>
          </a:xfrm>
        </p:spPr>
        <p:txBody>
          <a:bodyPr anchor="b">
            <a:normAutofit/>
          </a:bodyPr>
          <a:lstStyle/>
          <a:p>
            <a:pPr algn="l"/>
            <a:r>
              <a:rPr lang="en-GB" sz="3600" dirty="0"/>
              <a:t>Lesson 1 - Understanding the term ‘self-harm’</a:t>
            </a:r>
          </a:p>
        </p:txBody>
      </p:sp>
      <p:grpSp>
        <p:nvGrpSpPr>
          <p:cNvPr id="27" name="Group 26">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048031"/>
            <a:ext cx="731521" cy="673460"/>
            <a:chOff x="3940602" y="308034"/>
            <a:chExt cx="2116791" cy="3428999"/>
          </a:xfrm>
          <a:solidFill>
            <a:schemeClr val="accent4"/>
          </a:solidFill>
        </p:grpSpPr>
        <p:sp>
          <p:nvSpPr>
            <p:cNvPr id="28" name="Rectangle 27">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2" name="Rectangle 31">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B089A89A-1E9C-4761-9DFF-53C275FBF8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257770"/>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566A351-30F5-47B5-BC7D-4D26C3710E8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59010" y="471748"/>
            <a:ext cx="3035153" cy="2552007"/>
          </a:xfrm>
          <a:prstGeom prst="rect">
            <a:avLst/>
          </a:prstGeom>
        </p:spPr>
      </p:pic>
      <p:sp>
        <p:nvSpPr>
          <p:cNvPr id="36" name="Rectangle 35">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0" y="3462252"/>
            <a:ext cx="4837176" cy="297996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descr="Logo&#10;&#10;Description automatically generated">
            <a:extLst>
              <a:ext uri="{FF2B5EF4-FFF2-40B4-BE49-F238E27FC236}">
                <a16:creationId xmlns:a16="http://schemas.microsoft.com/office/drawing/2014/main" id="{AC998289-EA1D-4DE7-901A-2B514626B8D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06215" y="3676230"/>
            <a:ext cx="3540742" cy="2552007"/>
          </a:xfrm>
          <a:prstGeom prst="rect">
            <a:avLst/>
          </a:prstGeom>
        </p:spPr>
      </p:pic>
    </p:spTree>
    <p:extLst>
      <p:ext uri="{BB962C8B-B14F-4D97-AF65-F5344CB8AC3E}">
        <p14:creationId xmlns:p14="http://schemas.microsoft.com/office/powerpoint/2010/main" val="26877023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E2149C3-6D22-48AF-8200-F72D8E63A7AC}"/>
              </a:ext>
            </a:extLst>
          </p:cNvPr>
          <p:cNvSpPr>
            <a:spLocks noGrp="1"/>
          </p:cNvSpPr>
          <p:nvPr>
            <p:ph type="title"/>
          </p:nvPr>
        </p:nvSpPr>
        <p:spPr>
          <a:xfrm>
            <a:off x="793662" y="386930"/>
            <a:ext cx="10066122" cy="1298448"/>
          </a:xfrm>
        </p:spPr>
        <p:txBody>
          <a:bodyPr anchor="b">
            <a:normAutofit/>
          </a:bodyPr>
          <a:lstStyle/>
          <a:p>
            <a:r>
              <a:rPr lang="en-GB" sz="4800"/>
              <a:t>Outcomes</a:t>
            </a:r>
          </a:p>
        </p:txBody>
      </p:sp>
      <p:sp>
        <p:nvSpPr>
          <p:cNvPr id="19" name="Rectangle 18">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A002210-3339-4138-BF89-52E00BE40C32}"/>
              </a:ext>
            </a:extLst>
          </p:cNvPr>
          <p:cNvSpPr>
            <a:spLocks noGrp="1"/>
          </p:cNvSpPr>
          <p:nvPr>
            <p:ph idx="1"/>
          </p:nvPr>
        </p:nvSpPr>
        <p:spPr>
          <a:xfrm>
            <a:off x="793661" y="2599509"/>
            <a:ext cx="4530898" cy="3639450"/>
          </a:xfrm>
        </p:spPr>
        <p:txBody>
          <a:bodyPr anchor="ctr">
            <a:normAutofit/>
          </a:bodyPr>
          <a:lstStyle/>
          <a:p>
            <a:r>
              <a:rPr lang="en-GB" sz="3200" dirty="0"/>
              <a:t>I understand the meaning of self harm </a:t>
            </a:r>
          </a:p>
          <a:p>
            <a:r>
              <a:rPr lang="en-GB" sz="3200" dirty="0"/>
              <a:t>I recognise possible life events that could lead to self harm</a:t>
            </a:r>
          </a:p>
        </p:txBody>
      </p:sp>
      <p:pic>
        <p:nvPicPr>
          <p:cNvPr id="5" name="Picture 4">
            <a:extLst>
              <a:ext uri="{FF2B5EF4-FFF2-40B4-BE49-F238E27FC236}">
                <a16:creationId xmlns:a16="http://schemas.microsoft.com/office/drawing/2014/main" id="{9D37C37D-5365-4BC7-B318-91CAE39A9C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11532" y="3248440"/>
            <a:ext cx="5150277" cy="2185873"/>
          </a:xfrm>
          <a:prstGeom prst="rect">
            <a:avLst/>
          </a:prstGeom>
        </p:spPr>
      </p:pic>
      <p:sp>
        <p:nvSpPr>
          <p:cNvPr id="23" name="Rectangle 22">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833708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26CEE72-8DD6-49FE-BD86-4D0CFA320790}"/>
              </a:ext>
            </a:extLst>
          </p:cNvPr>
          <p:cNvSpPr>
            <a:spLocks noGrp="1"/>
          </p:cNvSpPr>
          <p:nvPr>
            <p:ph type="title"/>
          </p:nvPr>
        </p:nvSpPr>
        <p:spPr>
          <a:xfrm>
            <a:off x="589560" y="856180"/>
            <a:ext cx="4560584" cy="1128068"/>
          </a:xfrm>
        </p:spPr>
        <p:txBody>
          <a:bodyPr anchor="ctr">
            <a:normAutofit/>
          </a:bodyPr>
          <a:lstStyle/>
          <a:p>
            <a:r>
              <a:rPr lang="en-GB" sz="4000"/>
              <a:t>Keep safe</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544853E1-7335-4A9F-82E9-308EB3212954}"/>
              </a:ext>
            </a:extLst>
          </p:cNvPr>
          <p:cNvSpPr>
            <a:spLocks noGrp="1"/>
          </p:cNvSpPr>
          <p:nvPr>
            <p:ph idx="1"/>
          </p:nvPr>
        </p:nvSpPr>
        <p:spPr>
          <a:xfrm>
            <a:off x="590719" y="2330505"/>
            <a:ext cx="4956641" cy="3979585"/>
          </a:xfrm>
        </p:spPr>
        <p:txBody>
          <a:bodyPr anchor="ctr">
            <a:noAutofit/>
          </a:bodyPr>
          <a:lstStyle/>
          <a:p>
            <a:r>
              <a:rPr lang="en-GB" sz="2400" dirty="0"/>
              <a:t>The topic of self-harm can be a very sensitive issue for some people</a:t>
            </a:r>
          </a:p>
          <a:p>
            <a:r>
              <a:rPr lang="en-GB" sz="2400" dirty="0"/>
              <a:t>Pupils are expected to be supportive and respectful of others</a:t>
            </a:r>
          </a:p>
          <a:p>
            <a:r>
              <a:rPr lang="en-GB" sz="2400" dirty="0"/>
              <a:t>If you feel concerned or worried, talk to a member of staff</a:t>
            </a:r>
          </a:p>
          <a:p>
            <a:r>
              <a:rPr lang="en-GB" sz="2400" dirty="0"/>
              <a:t>Information will be available after each lesson if you want to talk to someone in private</a:t>
            </a:r>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70C6D671-FA3D-43C2-9496-3550D53FC5D4}"/>
              </a:ext>
            </a:extLst>
          </p:cNvPr>
          <p:cNvPicPr>
            <a:picLocks noChangeAspect="1"/>
          </p:cNvPicPr>
          <p:nvPr/>
        </p:nvPicPr>
        <p:blipFill rotWithShape="1">
          <a:blip r:embed="rId2">
            <a:extLst>
              <a:ext uri="{28A0092B-C50C-407E-A947-70E740481C1C}">
                <a14:useLocalDpi xmlns:a14="http://schemas.microsoft.com/office/drawing/2010/main" val="0"/>
              </a:ext>
            </a:extLst>
          </a:blip>
          <a:srcRect l="15458" r="15894" b="-1"/>
          <a:stretch/>
        </p:blipFill>
        <p:spPr>
          <a:xfrm>
            <a:off x="5977788" y="799352"/>
            <a:ext cx="5425410" cy="5259296"/>
          </a:xfrm>
          <a:prstGeom prst="rect">
            <a:avLst/>
          </a:prstGeom>
        </p:spPr>
      </p:pic>
    </p:spTree>
    <p:extLst>
      <p:ext uri="{BB962C8B-B14F-4D97-AF65-F5344CB8AC3E}">
        <p14:creationId xmlns:p14="http://schemas.microsoft.com/office/powerpoint/2010/main" val="12171603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44CE68-CD4E-4DC7-A286-3BE19749B815}"/>
              </a:ext>
            </a:extLst>
          </p:cNvPr>
          <p:cNvSpPr>
            <a:spLocks noGrp="1"/>
          </p:cNvSpPr>
          <p:nvPr>
            <p:ph type="title"/>
          </p:nvPr>
        </p:nvSpPr>
        <p:spPr>
          <a:xfrm>
            <a:off x="589560" y="856180"/>
            <a:ext cx="4560584" cy="4670860"/>
          </a:xfrm>
        </p:spPr>
        <p:txBody>
          <a:bodyPr anchor="ctr">
            <a:normAutofit/>
          </a:bodyPr>
          <a:lstStyle/>
          <a:p>
            <a:r>
              <a:rPr lang="en-GB" sz="4000" dirty="0"/>
              <a:t>The Myth Buster quiz</a:t>
            </a:r>
          </a:p>
        </p:txBody>
      </p:sp>
      <p:grpSp>
        <p:nvGrpSpPr>
          <p:cNvPr id="14" name="Group 13">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5" name="Rectangle 14">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Rectangle 17">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Content Placeholder 8">
            <a:extLst>
              <a:ext uri="{FF2B5EF4-FFF2-40B4-BE49-F238E27FC236}">
                <a16:creationId xmlns:a16="http://schemas.microsoft.com/office/drawing/2014/main" id="{C8FA5EE9-2978-4772-B816-F19DB8E8F82C}"/>
              </a:ext>
            </a:extLst>
          </p:cNvPr>
          <p:cNvSpPr>
            <a:spLocks noGrp="1"/>
          </p:cNvSpPr>
          <p:nvPr>
            <p:ph idx="1"/>
          </p:nvPr>
        </p:nvSpPr>
        <p:spPr>
          <a:xfrm>
            <a:off x="590719" y="2330505"/>
            <a:ext cx="4559425" cy="3979585"/>
          </a:xfrm>
        </p:spPr>
        <p:txBody>
          <a:bodyPr anchor="ctr">
            <a:normAutofit/>
          </a:bodyPr>
          <a:lstStyle/>
          <a:p>
            <a:endParaRPr lang="en-US" sz="2000"/>
          </a:p>
        </p:txBody>
      </p:sp>
      <p:sp>
        <p:nvSpPr>
          <p:cNvPr id="20" name="Rectangle 19">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Logo&#10;&#10;Description automatically generated">
            <a:extLst>
              <a:ext uri="{FF2B5EF4-FFF2-40B4-BE49-F238E27FC236}">
                <a16:creationId xmlns:a16="http://schemas.microsoft.com/office/drawing/2014/main" id="{74FA4535-001C-43EF-BB79-7F6DDB585D70}"/>
              </a:ext>
            </a:extLst>
          </p:cNvPr>
          <p:cNvPicPr>
            <a:picLocks noChangeAspect="1"/>
          </p:cNvPicPr>
          <p:nvPr/>
        </p:nvPicPr>
        <p:blipFill rotWithShape="1">
          <a:blip r:embed="rId2">
            <a:extLst>
              <a:ext uri="{28A0092B-C50C-407E-A947-70E740481C1C}">
                <a14:useLocalDpi xmlns:a14="http://schemas.microsoft.com/office/drawing/2010/main" val="0"/>
              </a:ext>
            </a:extLst>
          </a:blip>
          <a:srcRect b="3062"/>
          <a:stretch/>
        </p:blipFill>
        <p:spPr>
          <a:xfrm>
            <a:off x="5977788" y="799352"/>
            <a:ext cx="5425410" cy="5259296"/>
          </a:xfrm>
          <a:prstGeom prst="rect">
            <a:avLst/>
          </a:prstGeom>
        </p:spPr>
      </p:pic>
    </p:spTree>
    <p:extLst>
      <p:ext uri="{BB962C8B-B14F-4D97-AF65-F5344CB8AC3E}">
        <p14:creationId xmlns:p14="http://schemas.microsoft.com/office/powerpoint/2010/main" val="29655302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0FAD8A6-6B30-4DF5-AF4C-CD7F3FAEA450}"/>
              </a:ext>
            </a:extLst>
          </p:cNvPr>
          <p:cNvSpPr>
            <a:spLocks noGrp="1"/>
          </p:cNvSpPr>
          <p:nvPr>
            <p:ph type="title"/>
          </p:nvPr>
        </p:nvSpPr>
        <p:spPr>
          <a:xfrm>
            <a:off x="808638" y="386930"/>
            <a:ext cx="9236700" cy="1188950"/>
          </a:xfrm>
        </p:spPr>
        <p:txBody>
          <a:bodyPr anchor="b">
            <a:normAutofit/>
          </a:bodyPr>
          <a:lstStyle/>
          <a:p>
            <a:r>
              <a:rPr lang="en-GB" sz="5400"/>
              <a:t>Types of self-harming behaviour</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CB08E04D-8CDF-49FE-9866-5896D0C2B35F}"/>
              </a:ext>
            </a:extLst>
          </p:cNvPr>
          <p:cNvSpPr>
            <a:spLocks noGrp="1"/>
          </p:cNvSpPr>
          <p:nvPr>
            <p:ph idx="1"/>
          </p:nvPr>
        </p:nvSpPr>
        <p:spPr>
          <a:xfrm>
            <a:off x="793660" y="2072641"/>
            <a:ext cx="10143668" cy="3962400"/>
          </a:xfrm>
        </p:spPr>
        <p:txBody>
          <a:bodyPr anchor="ctr">
            <a:normAutofit/>
          </a:bodyPr>
          <a:lstStyle/>
          <a:p>
            <a:r>
              <a:rPr lang="en-GB" sz="3200" dirty="0"/>
              <a:t>In your groups decide which cards describe self-harming behaviours. Make two piles, of cards that do and cards that don’t. </a:t>
            </a:r>
          </a:p>
          <a:p>
            <a:r>
              <a:rPr lang="en-GB" sz="3200" dirty="0"/>
              <a:t>You will be asked to present to the class one behaviour from each pile and explain why it is, or is not, a type of self-harm.</a:t>
            </a:r>
          </a:p>
        </p:txBody>
      </p:sp>
    </p:spTree>
    <p:extLst>
      <p:ext uri="{BB962C8B-B14F-4D97-AF65-F5344CB8AC3E}">
        <p14:creationId xmlns:p14="http://schemas.microsoft.com/office/powerpoint/2010/main" val="40784202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01CC55D-ED54-4C5C-95E6-10947BD11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769FA82-58BE-4239-947F-876C42A553F5}"/>
              </a:ext>
            </a:extLst>
          </p:cNvPr>
          <p:cNvSpPr>
            <a:spLocks noGrp="1"/>
          </p:cNvSpPr>
          <p:nvPr>
            <p:ph type="title"/>
          </p:nvPr>
        </p:nvSpPr>
        <p:spPr>
          <a:xfrm>
            <a:off x="589560" y="856180"/>
            <a:ext cx="4560584" cy="1128068"/>
          </a:xfrm>
        </p:spPr>
        <p:txBody>
          <a:bodyPr anchor="ctr">
            <a:normAutofit/>
          </a:bodyPr>
          <a:lstStyle/>
          <a:p>
            <a:r>
              <a:rPr lang="en-GB" sz="4000"/>
              <a:t>Class discussion</a:t>
            </a:r>
          </a:p>
        </p:txBody>
      </p:sp>
      <p:grpSp>
        <p:nvGrpSpPr>
          <p:cNvPr id="12" name="Group 11">
            <a:extLst>
              <a:ext uri="{FF2B5EF4-FFF2-40B4-BE49-F238E27FC236}">
                <a16:creationId xmlns:a16="http://schemas.microsoft.com/office/drawing/2014/main" id="{1DE889C7-FAD6-4397-98E2-05D50348445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083484"/>
            <a:ext cx="355196" cy="673460"/>
            <a:chOff x="0" y="823811"/>
            <a:chExt cx="355196" cy="673460"/>
          </a:xfrm>
        </p:grpSpPr>
        <p:sp>
          <p:nvSpPr>
            <p:cNvPr id="13" name="Rectangle 12">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823811"/>
              <a:ext cx="87363"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9341" y="823811"/>
              <a:ext cx="195855" cy="67346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Rectangle 15">
            <a:extLst>
              <a:ext uri="{FF2B5EF4-FFF2-40B4-BE49-F238E27FC236}">
                <a16:creationId xmlns:a16="http://schemas.microsoft.com/office/drawing/2014/main" id="{3873B707-463F-40B0-8227-E8CC6C67EB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665085" y="2090569"/>
            <a:ext cx="4297680" cy="2743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5FC1A58-0E3C-4597-9364-F289899A2AC8}"/>
              </a:ext>
            </a:extLst>
          </p:cNvPr>
          <p:cNvSpPr>
            <a:spLocks noGrp="1"/>
          </p:cNvSpPr>
          <p:nvPr>
            <p:ph idx="1"/>
          </p:nvPr>
        </p:nvSpPr>
        <p:spPr>
          <a:xfrm>
            <a:off x="590719" y="2330505"/>
            <a:ext cx="4559425" cy="3979585"/>
          </a:xfrm>
        </p:spPr>
        <p:txBody>
          <a:bodyPr anchor="ctr">
            <a:normAutofit/>
          </a:bodyPr>
          <a:lstStyle/>
          <a:p>
            <a:pPr marL="0" indent="0">
              <a:buNone/>
            </a:pPr>
            <a:r>
              <a:rPr lang="en-GB" sz="3600" dirty="0"/>
              <a:t>What life events could lead to self-harm?</a:t>
            </a:r>
          </a:p>
          <a:p>
            <a:pPr marL="0" indent="0">
              <a:buNone/>
            </a:pPr>
            <a:endParaRPr lang="en-GB" sz="2000" dirty="0"/>
          </a:p>
          <a:p>
            <a:pPr marL="0" indent="0">
              <a:buNone/>
            </a:pPr>
            <a:endParaRPr lang="en-GB" sz="2000" dirty="0"/>
          </a:p>
        </p:txBody>
      </p:sp>
      <p:sp>
        <p:nvSpPr>
          <p:cNvPr id="18" name="Rectangle 17">
            <a:extLst>
              <a:ext uri="{FF2B5EF4-FFF2-40B4-BE49-F238E27FC236}">
                <a16:creationId xmlns:a16="http://schemas.microsoft.com/office/drawing/2014/main" id="{C13237C8-E62C-4F0D-A318-BD6FB6C2D13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513853"/>
            <a:ext cx="6009366" cy="5834577"/>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DE71E918-FF2A-41B8-A5B1-CF6ABD4DC6E3}"/>
              </a:ext>
            </a:extLst>
          </p:cNvPr>
          <p:cNvPicPr>
            <a:picLocks noChangeAspect="1"/>
          </p:cNvPicPr>
          <p:nvPr/>
        </p:nvPicPr>
        <p:blipFill rotWithShape="1">
          <a:blip r:embed="rId2">
            <a:extLst>
              <a:ext uri="{28A0092B-C50C-407E-A947-70E740481C1C}">
                <a14:useLocalDpi xmlns:a14="http://schemas.microsoft.com/office/drawing/2010/main" val="0"/>
              </a:ext>
            </a:extLst>
          </a:blip>
          <a:srcRect l="8395" r="11655" b="-3"/>
          <a:stretch/>
        </p:blipFill>
        <p:spPr>
          <a:xfrm>
            <a:off x="6518584" y="1278148"/>
            <a:ext cx="4437573" cy="4301704"/>
          </a:xfrm>
          <a:prstGeom prst="rect">
            <a:avLst/>
          </a:prstGeom>
        </p:spPr>
      </p:pic>
    </p:spTree>
    <p:extLst>
      <p:ext uri="{BB962C8B-B14F-4D97-AF65-F5344CB8AC3E}">
        <p14:creationId xmlns:p14="http://schemas.microsoft.com/office/powerpoint/2010/main" val="8672086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7B42F57-F3AD-413C-8C92-8A94AC3F87E2}"/>
              </a:ext>
            </a:extLst>
          </p:cNvPr>
          <p:cNvSpPr>
            <a:spLocks noGrp="1"/>
          </p:cNvSpPr>
          <p:nvPr>
            <p:ph type="title"/>
          </p:nvPr>
        </p:nvSpPr>
        <p:spPr>
          <a:xfrm>
            <a:off x="808638" y="386930"/>
            <a:ext cx="9236700" cy="1188950"/>
          </a:xfrm>
        </p:spPr>
        <p:txBody>
          <a:bodyPr anchor="b">
            <a:normAutofit/>
          </a:bodyPr>
          <a:lstStyle/>
          <a:p>
            <a:r>
              <a:rPr lang="en-GB" sz="5400"/>
              <a:t>Definition</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AD1413A0-5168-419B-A24D-CD60B0495B9D}"/>
              </a:ext>
            </a:extLst>
          </p:cNvPr>
          <p:cNvSpPr>
            <a:spLocks noGrp="1"/>
          </p:cNvSpPr>
          <p:nvPr>
            <p:ph idx="1"/>
          </p:nvPr>
        </p:nvSpPr>
        <p:spPr>
          <a:xfrm>
            <a:off x="793660" y="2599509"/>
            <a:ext cx="10143668" cy="3435531"/>
          </a:xfrm>
        </p:spPr>
        <p:txBody>
          <a:bodyPr anchor="ctr">
            <a:normAutofit/>
          </a:bodyPr>
          <a:lstStyle/>
          <a:p>
            <a:pPr marL="0" indent="0">
              <a:buNone/>
            </a:pPr>
            <a:r>
              <a:rPr lang="en-GB" sz="3200" dirty="0"/>
              <a:t>“Any act which involves deliberately inflicting pain and/or injury to one’s own body, but without suicidal intent. It is usually an attempt to stay alive in the face of great emotional pain” </a:t>
            </a:r>
          </a:p>
          <a:p>
            <a:pPr marL="0" indent="0">
              <a:buNone/>
            </a:pPr>
            <a:r>
              <a:rPr lang="en-GB" sz="2400" dirty="0"/>
              <a:t>The Basement Project</a:t>
            </a:r>
          </a:p>
        </p:txBody>
      </p:sp>
    </p:spTree>
    <p:extLst>
      <p:ext uri="{BB962C8B-B14F-4D97-AF65-F5344CB8AC3E}">
        <p14:creationId xmlns:p14="http://schemas.microsoft.com/office/powerpoint/2010/main" val="3640317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E1C16-FF09-8302-1DF1-49D9D942C111}"/>
              </a:ext>
            </a:extLst>
          </p:cNvPr>
          <p:cNvSpPr>
            <a:spLocks noGrp="1"/>
          </p:cNvSpPr>
          <p:nvPr>
            <p:ph type="title"/>
          </p:nvPr>
        </p:nvSpPr>
        <p:spPr>
          <a:xfrm>
            <a:off x="5755598" y="1138036"/>
            <a:ext cx="5598202" cy="1402470"/>
          </a:xfrm>
        </p:spPr>
        <p:txBody>
          <a:bodyPr anchor="t">
            <a:normAutofit/>
          </a:bodyPr>
          <a:lstStyle/>
          <a:p>
            <a:endParaRPr lang="en-GB" sz="3200" dirty="0"/>
          </a:p>
        </p:txBody>
      </p:sp>
      <p:pic>
        <p:nvPicPr>
          <p:cNvPr id="5" name="Picture 4" descr="A poster with colorful speech bubbles&#10;&#10;Description automatically generated">
            <a:extLst>
              <a:ext uri="{FF2B5EF4-FFF2-40B4-BE49-F238E27FC236}">
                <a16:creationId xmlns:a16="http://schemas.microsoft.com/office/drawing/2014/main" id="{96C7DF74-54C0-8CB9-A79B-7A817462A0C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3404" y="768626"/>
            <a:ext cx="3862874" cy="5459894"/>
          </a:xfrm>
          <a:prstGeom prst="rect">
            <a:avLst/>
          </a:prstGeom>
        </p:spPr>
      </p:pic>
      <p:cxnSp>
        <p:nvCxnSpPr>
          <p:cNvPr id="12" name="Straight Connector 9">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0780DDE2-7E3C-5BC5-8382-229654B8B45F}"/>
              </a:ext>
            </a:extLst>
          </p:cNvPr>
          <p:cNvSpPr>
            <a:spLocks noGrp="1"/>
          </p:cNvSpPr>
          <p:nvPr>
            <p:ph idx="1"/>
          </p:nvPr>
        </p:nvSpPr>
        <p:spPr>
          <a:xfrm>
            <a:off x="5232400" y="1625600"/>
            <a:ext cx="5967580" cy="4516783"/>
          </a:xfrm>
        </p:spPr>
        <p:txBody>
          <a:bodyPr>
            <a:noAutofit/>
          </a:bodyPr>
          <a:lstStyle/>
          <a:p>
            <a:pPr marL="0" indent="0">
              <a:buNone/>
            </a:pPr>
            <a:r>
              <a:rPr lang="en-GB" sz="3200" dirty="0"/>
              <a:t>If you feel you need further information, support or someone to talk to, you can access local, online and national support services through Renfrewshire’s Signposting Resource for Young People.  Look out for the poster and QR code round your school. </a:t>
            </a:r>
          </a:p>
        </p:txBody>
      </p:sp>
    </p:spTree>
    <p:extLst>
      <p:ext uri="{BB962C8B-B14F-4D97-AF65-F5344CB8AC3E}">
        <p14:creationId xmlns:p14="http://schemas.microsoft.com/office/powerpoint/2010/main" val="408803431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970</TotalTime>
  <Words>241</Words>
  <Application>Microsoft Office PowerPoint</Application>
  <PresentationFormat>Widescreen</PresentationFormat>
  <Paragraphs>20</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On Edge</vt:lpstr>
      <vt:lpstr>Outcomes</vt:lpstr>
      <vt:lpstr>Keep safe</vt:lpstr>
      <vt:lpstr>The Myth Buster quiz</vt:lpstr>
      <vt:lpstr>Types of self-harming behaviour</vt:lpstr>
      <vt:lpstr>Class discussion</vt:lpstr>
      <vt:lpstr>Definition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On Edge</dc:title>
  <dc:creator>Fiona</dc:creator>
  <cp:lastModifiedBy>Fiona Hewitt</cp:lastModifiedBy>
  <cp:revision>7</cp:revision>
  <dcterms:created xsi:type="dcterms:W3CDTF">2021-05-20T15:45:03Z</dcterms:created>
  <dcterms:modified xsi:type="dcterms:W3CDTF">2023-09-07T10:34:56Z</dcterms:modified>
</cp:coreProperties>
</file>