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71" r:id="rId5"/>
    <p:sldId id="272" r:id="rId6"/>
    <p:sldId id="265" r:id="rId7"/>
    <p:sldId id="266" r:id="rId8"/>
    <p:sldId id="267" r:id="rId9"/>
    <p:sldId id="268" r:id="rId10"/>
    <p:sldId id="269" r:id="rId11"/>
    <p:sldId id="273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8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8597-74BF-4D7D-95FA-D11E97BA3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C0920-805F-4617-8DF2-56C81F87C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1AEF-65E8-4DA4-BBB6-208EBAC7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FBDA0-B1D2-4120-93F3-013C653E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474DC-7010-40F5-BFE9-ECD505FB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4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497F-9347-442F-9538-1C6CFA70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87D0C-43D1-4DD0-A7FC-DBB105B1E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88942-895A-4999-8EB2-135464DD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4113F-1B94-4DAC-9258-ECEAFEF3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3A446-00D4-429D-8691-55C44B9D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2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EB0C7B-FD81-4150-AFD6-93EE2B83D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A4AE5-38B8-4765-AB84-0ED545FFC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599E6-9660-4AFC-921E-71C357F0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83FF2-2840-4E19-B479-CD912F08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60A5C-1E68-4080-9254-EE824BC4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7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1048C-5FCF-44CC-BC82-A197836A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D17CF-408A-4536-8B46-A81E6E144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00B65-54C7-4E38-A377-091D300C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AEA2B-B655-4CDD-A454-8344BF2D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16586-984D-435A-B595-D475C39F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9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DFF5-185D-4326-B8DD-B8BEAC35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0CA81-C540-490B-A406-BD349C6DB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2E630-19DC-42E0-945F-27D6C203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9C8DF-4074-4A24-A17D-F6F1D866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FC026-4B70-43F1-8DBF-6F33E954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8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CD73-81EA-42BD-83FB-BAF0667B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6D4A6-D5EF-498D-8810-B492C87D5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E69C3-9134-4087-93A6-B0E43E0D2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F18FB-8251-4AE4-8724-C4ABBBCB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E7083-4D2D-4268-AFDF-7C626AB5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6A820-B18B-45E3-B266-C3C0A548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B2A78-7C20-48BA-B390-1629D2AF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1A4F6-E372-4601-9A88-7E0CE935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53EBC-AB91-4477-B565-3CB3326BA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80EC5C-7034-4373-A1E1-2541E2986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8BF21-8355-47CC-9CD1-9EBA620A4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778586-255F-4A69-8A5D-0B228B83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0A5B8-C083-48F0-BEE3-A05411C09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9328C-AB02-4945-A317-5C84FD0C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5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5ED5-ECE9-4598-9DA7-2DA320DA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3DE1F-1FA4-472A-8A56-8112CBFA3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9C787-9323-4988-8341-10A51E5D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9EFC8-8F47-4902-A695-61BDC022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5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A28F3-312F-4F3D-9425-86248452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666A4D-2399-4474-8D6C-821BA64C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02CF8-887A-4A0A-9D58-C753A3CD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FA8A1-F7D2-4CC8-ADEB-908A78FF7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61499-3697-43FB-A121-924505961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F9FE8-444F-492D-A756-D6EAB995B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931C2-A9A4-4D28-8201-8C0D2014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A7206-5DD6-451F-BA34-BDFFD494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E5268-A023-4CE7-99B4-6E3179DA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1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5121-EF8D-46B2-80FC-DB1B9AAD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6A348-0E2E-40D3-AA58-582B365F6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E5009-8ED1-4AB9-862B-64CEEAC07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A9903-75CB-4D87-8762-9FC5670E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D2D97-8A0F-442A-91AC-E238E1498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D965B-76C5-4A38-A9B9-21C99A1D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7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F81749-A529-4C5D-AD6D-61EC7D485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C1F65-ABDE-40E9-BEE7-5FED85F7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F15D6-2B79-49BA-A836-6F973BBDF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A5A59-6EC9-47FF-94EB-6CF1C7E58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D9D87-6AEE-472E-BC3A-31EFFF70C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LAfyb1Q0MY" TargetMode="External"/><Relationship Id="rId2" Type="http://schemas.openxmlformats.org/officeDocument/2006/relationships/hyperlink" Target="https://youtu.be/XanUpMSHhB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s://youtu.be/F9iLJa9ZdE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12972" t="9091" r="1884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414" y="3091928"/>
            <a:ext cx="6808922" cy="2387600"/>
          </a:xfrm>
        </p:spPr>
        <p:txBody>
          <a:bodyPr>
            <a:normAutofit/>
          </a:bodyPr>
          <a:lstStyle/>
          <a:p>
            <a:pPr algn="l"/>
            <a:endParaRPr lang="en-GB" sz="5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414" y="5624945"/>
            <a:ext cx="7164186" cy="592975"/>
          </a:xfrm>
        </p:spPr>
        <p:txBody>
          <a:bodyPr anchor="ctr">
            <a:noAutofit/>
          </a:bodyPr>
          <a:lstStyle/>
          <a:p>
            <a:pPr algn="l"/>
            <a:r>
              <a:rPr lang="en-GB" sz="3200" dirty="0"/>
              <a:t>SQA Mental Health and Wellbeing Award</a:t>
            </a:r>
          </a:p>
        </p:txBody>
      </p:sp>
      <p:sp>
        <p:nvSpPr>
          <p:cNvPr id="13314" name="AutoShape 2" descr="Image result for mental healthaw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16" name="AutoShape 4" descr="Image result for mental healthaw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Key Terms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GB" sz="2800" dirty="0"/>
              <a:t>  As a character trait, </a:t>
            </a:r>
            <a:r>
              <a:rPr lang="en-GB" sz="2800" b="1" dirty="0"/>
              <a:t>resilience</a:t>
            </a:r>
            <a:r>
              <a:rPr lang="en-GB" sz="2800" dirty="0"/>
              <a:t> is a person’s ability to recover quickly from unfortunate circumstances or illness.</a:t>
            </a:r>
          </a:p>
          <a:p>
            <a:pPr>
              <a:buNone/>
            </a:pPr>
            <a:endParaRPr lang="en-GB" sz="2800" dirty="0"/>
          </a:p>
          <a:p>
            <a:pPr>
              <a:buNone/>
            </a:pPr>
            <a:r>
              <a:rPr lang="en-GB" sz="2800" b="1" dirty="0"/>
              <a:t>Add this definition to your</a:t>
            </a:r>
          </a:p>
          <a:p>
            <a:pPr>
              <a:buNone/>
            </a:pPr>
            <a:r>
              <a:rPr lang="en-GB" sz="2800" b="1" dirty="0"/>
              <a:t>learning diary.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F626F-1017-4BE4-A07E-04E091219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br>
              <a:rPr lang="en-GB">
                <a:solidFill>
                  <a:srgbClr val="FFFFFF"/>
                </a:solidFill>
              </a:rPr>
            </a:br>
            <a:r>
              <a:rPr lang="en-GB">
                <a:solidFill>
                  <a:srgbClr val="FFFFFF"/>
                </a:solidFill>
              </a:rPr>
              <a:t>Unit 1- Influences on Mental Health and Wellbeing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2413F-7665-4E22-B38E-978A69058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GB" sz="2400" b="1" dirty="0"/>
              <a:t>On successful completion of the unit you will be able to: 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 Describe factors that may influence mental health and wellbeing. 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Describe the influence of technology and social media on mental health and wellbeing.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6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48" name="Rectangle 7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r>
              <a:rPr lang="en-GB" dirty="0"/>
              <a:t>Group Discussion</a:t>
            </a:r>
          </a:p>
        </p:txBody>
      </p:sp>
      <p:sp>
        <p:nvSpPr>
          <p:cNvPr id="31749" name="Freeform: Shape 7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/>
              <a:t>What do we already know?</a:t>
            </a:r>
          </a:p>
          <a:p>
            <a:pPr>
              <a:buNone/>
            </a:pPr>
            <a:r>
              <a:rPr lang="en-GB" sz="2400" dirty="0"/>
              <a:t>Discuss the following in your groups:</a:t>
            </a:r>
          </a:p>
          <a:p>
            <a:r>
              <a:rPr lang="en-GB" sz="2400" dirty="0"/>
              <a:t>What might influence someone’s mental health?</a:t>
            </a:r>
          </a:p>
          <a:p>
            <a:r>
              <a:rPr lang="en-GB" sz="2400" dirty="0"/>
              <a:t>What might influence someone’s wellbeing?</a:t>
            </a:r>
          </a:p>
          <a:p>
            <a:r>
              <a:rPr lang="en-GB" sz="2400" dirty="0"/>
              <a:t>How can mental health be affected by social media?</a:t>
            </a:r>
          </a:p>
          <a:p>
            <a:pPr>
              <a:buNone/>
            </a:pPr>
            <a:r>
              <a:rPr lang="en-GB" sz="2400" dirty="0"/>
              <a:t>Be prepared to feedback to the class.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1750" name="Oval 7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73163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87670" y="5166682"/>
            <a:ext cx="1376794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957" r="34890"/>
          <a:stretch/>
        </p:blipFill>
        <p:spPr bwMode="auto">
          <a:xfrm>
            <a:off x="5813981" y="1075239"/>
            <a:ext cx="3096452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r>
              <a:rPr lang="en-GB" dirty="0"/>
              <a:t>End of lesson!</a:t>
            </a:r>
            <a:br>
              <a:rPr lang="en-GB" dirty="0"/>
            </a:br>
            <a:r>
              <a:rPr lang="en-GB" dirty="0"/>
              <a:t>You should: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4283863" cy="4351338"/>
          </a:xfrm>
        </p:spPr>
        <p:txBody>
          <a:bodyPr>
            <a:normAutofit/>
          </a:bodyPr>
          <a:lstStyle/>
          <a:p>
            <a:r>
              <a:rPr lang="en-GB" sz="2400" dirty="0"/>
              <a:t>Understand why it is important to learn about mental health;</a:t>
            </a:r>
          </a:p>
          <a:p>
            <a:r>
              <a:rPr lang="en-GB" sz="2400" dirty="0"/>
              <a:t>Have an awareness of some of the topics that you are going to study for your award;</a:t>
            </a:r>
          </a:p>
          <a:p>
            <a:r>
              <a:rPr lang="en-GB" sz="2400" dirty="0"/>
              <a:t>Have discussed influences on mental health;</a:t>
            </a:r>
          </a:p>
          <a:p>
            <a:r>
              <a:rPr lang="en-GB" sz="2400" dirty="0"/>
              <a:t>Have discussed how social media can affect mental health.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73163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87670" y="5166682"/>
            <a:ext cx="1376794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8485" r="15452"/>
          <a:stretch/>
        </p:blipFill>
        <p:spPr bwMode="auto">
          <a:xfrm>
            <a:off x="5813981" y="1075239"/>
            <a:ext cx="3096452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0" name="Rectangle 72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26631" name="Freeform: Shape 7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/>
          </a:bodyPr>
          <a:lstStyle/>
          <a:p>
            <a:r>
              <a:rPr lang="en-GB" sz="2800" dirty="0"/>
              <a:t>During your lessons you will develop your knowledge and understanding of topics concerning mental health and wellbeing.</a:t>
            </a:r>
          </a:p>
          <a:p>
            <a:endParaRPr lang="en-GB" sz="2800" dirty="0"/>
          </a:p>
          <a:p>
            <a:r>
              <a:rPr lang="en-GB" sz="2800" dirty="0"/>
              <a:t>From this, you will gain an SQA award.</a:t>
            </a:r>
          </a:p>
        </p:txBody>
      </p:sp>
      <p:sp>
        <p:nvSpPr>
          <p:cNvPr id="26632" name="Oval 76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05617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15388" y="1689117"/>
            <a:ext cx="2835788" cy="283578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</p:spPr>
      </p:pic>
      <p:sp>
        <p:nvSpPr>
          <p:cNvPr id="26633" name="Freeform: Shape 78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634" name="Straight Connector 80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5" name="Freeform: Shape 82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5166682"/>
            <a:ext cx="1376793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636" name="Freeform: Shape 84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637" name="Freeform: Shape 86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21C18-814B-4889-8E5D-2D909FAD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Mental Health and Wellbeing Award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5B699-F7B0-4100-96B4-4A968A03F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GB" sz="2800" dirty="0"/>
              <a:t>The award consists of 3 units:</a:t>
            </a:r>
          </a:p>
          <a:p>
            <a:endParaRPr lang="en-GB" sz="2800" dirty="0"/>
          </a:p>
          <a:p>
            <a:r>
              <a:rPr lang="en-GB" sz="2800" dirty="0"/>
              <a:t>Influences on Mental Health and Wellbeing</a:t>
            </a:r>
          </a:p>
          <a:p>
            <a:r>
              <a:rPr lang="en-GB" sz="2800" dirty="0"/>
              <a:t>Understanding Mental Health Issues</a:t>
            </a:r>
          </a:p>
          <a:p>
            <a:r>
              <a:rPr lang="en-GB" sz="2800" dirty="0"/>
              <a:t>Coping Strategies and Building Resilience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85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303EC-33F8-45D5-862A-CCB8E3D6F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Why study mental health?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1E0F-F49A-45EE-B9BA-7BF8D5665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GB" sz="2400" dirty="0"/>
              <a:t>Everyone has mental health. It involves our emotional, psychological, and social well-being, and it affects how we think, feel, and act.</a:t>
            </a:r>
          </a:p>
          <a:p>
            <a:r>
              <a:rPr lang="en-GB" sz="2400" dirty="0"/>
              <a:t>One in four adults in the UK are likely to have a mental health problem at some stage in their lifetime, experts believe.</a:t>
            </a:r>
          </a:p>
          <a:p>
            <a:r>
              <a:rPr lang="en-GB" sz="2400" dirty="0"/>
              <a:t>It builds on your learning from S1 and S2.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2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1598CC-E9D8-46F1-A31D-21527BFD6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DA947-0B14-4926-B67D-5D30612B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r>
              <a:rPr lang="en-GB" dirty="0"/>
              <a:t>Why?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FAE89-444E-40FF-9483-0878AF4B8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/>
          </a:bodyPr>
          <a:lstStyle/>
          <a:p>
            <a:r>
              <a:rPr lang="en-GB" sz="2800" dirty="0">
                <a:hlinkClick r:id="rId2"/>
              </a:rPr>
              <a:t>Know the facts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>
                <a:hlinkClick r:id="rId3"/>
              </a:rPr>
              <a:t>Your attitude matters</a:t>
            </a:r>
            <a:endParaRPr lang="en-GB" sz="2800" dirty="0"/>
          </a:p>
          <a:p>
            <a:endParaRPr lang="en-GB" sz="2800" dirty="0">
              <a:hlinkClick r:id="rId4"/>
            </a:endParaRPr>
          </a:p>
          <a:p>
            <a:r>
              <a:rPr lang="en-GB" sz="2800" dirty="0">
                <a:hlinkClick r:id="rId4"/>
              </a:rPr>
              <a:t>It's good to talk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473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823D0F4-23D3-4321-95A9-C27C2B908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559476" y="1385742"/>
            <a:ext cx="1861585" cy="1929969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474" y="0"/>
            <a:ext cx="1570497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66898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F2ACB83-4A58-4B5F-9961-FBB77BBC4C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87" y="4537417"/>
            <a:ext cx="2840292" cy="2127476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343" y="402001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7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4045020" cy="914399"/>
          </a:xfrm>
        </p:spPr>
        <p:txBody>
          <a:bodyPr>
            <a:normAutofit/>
          </a:bodyPr>
          <a:lstStyle/>
          <a:p>
            <a:r>
              <a:rPr lang="en-GB" dirty="0"/>
              <a:t>Course aims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5" y="914400"/>
            <a:ext cx="4877528" cy="5262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dirty="0"/>
              <a:t>The award aims to: </a:t>
            </a:r>
          </a:p>
          <a:p>
            <a:pPr>
              <a:buNone/>
            </a:pPr>
            <a:endParaRPr lang="en-GB" sz="2000" dirty="0"/>
          </a:p>
          <a:p>
            <a:r>
              <a:rPr lang="en-GB" sz="2000" dirty="0"/>
              <a:t>reduce stigma surrounding mental health. </a:t>
            </a:r>
          </a:p>
          <a:p>
            <a:r>
              <a:rPr lang="en-GB" sz="2000" dirty="0"/>
              <a:t>arm young people with healthy coping strategies. </a:t>
            </a:r>
          </a:p>
          <a:p>
            <a:r>
              <a:rPr lang="en-GB" sz="2000" dirty="0"/>
              <a:t>promote knowledge of the impact of mental health on behaviour.</a:t>
            </a:r>
          </a:p>
          <a:p>
            <a:r>
              <a:rPr lang="en-GB" sz="2000" dirty="0"/>
              <a:t>dispel myths surrounding mental health.</a:t>
            </a:r>
          </a:p>
          <a:p>
            <a:r>
              <a:rPr lang="en-GB" sz="2000" dirty="0"/>
              <a:t>promote understanding of positive and negative impacts on mental health. </a:t>
            </a:r>
          </a:p>
          <a:p>
            <a:r>
              <a:rPr lang="en-GB" sz="2000" dirty="0"/>
              <a:t>help individuals to make the right choices.</a:t>
            </a:r>
          </a:p>
          <a:p>
            <a:r>
              <a:rPr lang="en-GB" sz="2000" dirty="0"/>
              <a:t>promote understanding of the potential uses and impact of social media and the internet.</a:t>
            </a:r>
          </a:p>
          <a:p>
            <a:r>
              <a:rPr lang="en-GB" sz="2000" dirty="0"/>
              <a:t>create resilience.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05617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result for aim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15388" y="2206648"/>
            <a:ext cx="2835788" cy="1800725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5166682"/>
            <a:ext cx="1376793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Key Terms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GB" sz="2800" dirty="0"/>
              <a:t>	Discuss with a partner what the following terms mean to you:</a:t>
            </a:r>
          </a:p>
          <a:p>
            <a:pPr>
              <a:buNone/>
            </a:pPr>
            <a:endParaRPr lang="en-GB" sz="2800" dirty="0"/>
          </a:p>
          <a:p>
            <a:r>
              <a:rPr lang="en-GB" sz="2800" dirty="0"/>
              <a:t>Mental Health</a:t>
            </a:r>
          </a:p>
          <a:p>
            <a:r>
              <a:rPr lang="en-GB" sz="2800" dirty="0"/>
              <a:t>Stigma</a:t>
            </a:r>
          </a:p>
          <a:p>
            <a:r>
              <a:rPr lang="en-GB" sz="2800" dirty="0"/>
              <a:t>Resilience</a:t>
            </a:r>
          </a:p>
          <a:p>
            <a:endParaRPr lang="en-GB" sz="2800" dirty="0"/>
          </a:p>
          <a:p>
            <a:pPr>
              <a:buNone/>
            </a:pPr>
            <a:r>
              <a:rPr lang="en-GB" sz="2800" dirty="0"/>
              <a:t>Be ready to feedback to the class.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Key Terms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GB" sz="2800" b="1" dirty="0"/>
              <a:t>Mental health </a:t>
            </a:r>
            <a:r>
              <a:rPr lang="en-GB" sz="2800" dirty="0"/>
              <a:t>is defined as a state of well-being in which every individual realises his or her own potential, can cope with the normal stresses of life, can work productively and fruitfully, and is able to make a contribution to her or his community.</a:t>
            </a:r>
          </a:p>
          <a:p>
            <a:endParaRPr lang="en-GB" sz="2800" dirty="0"/>
          </a:p>
          <a:p>
            <a:pPr>
              <a:buNone/>
            </a:pPr>
            <a:r>
              <a:rPr lang="en-GB" sz="2800" b="1" dirty="0"/>
              <a:t>Add this definition to your</a:t>
            </a:r>
          </a:p>
          <a:p>
            <a:pPr>
              <a:buNone/>
            </a:pPr>
            <a:r>
              <a:rPr lang="en-GB" sz="2800" b="1" dirty="0"/>
              <a:t>learning diary.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r>
              <a:rPr lang="en-GB" dirty="0"/>
              <a:t>Key Terms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The definition of a </a:t>
            </a:r>
            <a:r>
              <a:rPr lang="en-GB" sz="2400" b="1" dirty="0"/>
              <a:t>stigma</a:t>
            </a:r>
            <a:r>
              <a:rPr lang="en-GB" sz="2400" dirty="0"/>
              <a:t> is a generalised negative belief about a particular group of people.</a:t>
            </a:r>
          </a:p>
          <a:p>
            <a:pPr>
              <a:buNone/>
            </a:pPr>
            <a:r>
              <a:rPr lang="en-GB" sz="2400" i="1" dirty="0"/>
              <a:t>	An example of a stigma is an actor not getting work because of past drinking problems.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b="1" dirty="0"/>
              <a:t>Add this definition to your</a:t>
            </a:r>
          </a:p>
          <a:p>
            <a:pPr>
              <a:buNone/>
            </a:pPr>
            <a:r>
              <a:rPr lang="en-GB" sz="2400" b="1" dirty="0"/>
              <a:t>learning diary.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05617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15388" y="2077286"/>
            <a:ext cx="2835788" cy="2059450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5166682"/>
            <a:ext cx="1376793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522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Mental Health and Wellbeing Award</vt:lpstr>
      <vt:lpstr>Why study mental health?</vt:lpstr>
      <vt:lpstr>Why?</vt:lpstr>
      <vt:lpstr>Course aims</vt:lpstr>
      <vt:lpstr>Key Terms</vt:lpstr>
      <vt:lpstr>Key Terms</vt:lpstr>
      <vt:lpstr>Key Terms</vt:lpstr>
      <vt:lpstr>Key Terms</vt:lpstr>
      <vt:lpstr> Unit 1- Influences on Mental Health and Wellbeing</vt:lpstr>
      <vt:lpstr>Group Discussion</vt:lpstr>
      <vt:lpstr>End of lesson! You should: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Shelley Carmichael</dc:creator>
  <cp:lastModifiedBy>Fiona Hewitt</cp:lastModifiedBy>
  <cp:revision>11</cp:revision>
  <dcterms:created xsi:type="dcterms:W3CDTF">2006-08-16T00:00:00Z</dcterms:created>
  <dcterms:modified xsi:type="dcterms:W3CDTF">2021-12-04T11:46:52Z</dcterms:modified>
</cp:coreProperties>
</file>