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Lst>
  <p:notesMasterIdLst>
    <p:notesMasterId r:id="rId13"/>
  </p:notesMasterIdLst>
  <p:sldIdLst>
    <p:sldId id="292" r:id="rId3"/>
    <p:sldId id="313" r:id="rId4"/>
    <p:sldId id="315" r:id="rId5"/>
    <p:sldId id="316" r:id="rId6"/>
    <p:sldId id="314" r:id="rId7"/>
    <p:sldId id="294" r:id="rId8"/>
    <p:sldId id="274" r:id="rId9"/>
    <p:sldId id="303" r:id="rId10"/>
    <p:sldId id="318" r:id="rId11"/>
    <p:sldId id="30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4251" autoAdjust="0"/>
  </p:normalViewPr>
  <p:slideViewPr>
    <p:cSldViewPr snapToGrid="0">
      <p:cViewPr varScale="1">
        <p:scale>
          <a:sx n="36" d="100"/>
          <a:sy n="36" d="100"/>
        </p:scale>
        <p:origin x="184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A9A3C9-AC2D-47E4-BE59-A78C9E748989}" type="datetimeFigureOut">
              <a:rPr lang="en-GB" smtClean="0"/>
              <a:t>22/03/2021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40EA41-25D8-4064-8A4F-26FECE963858}" type="slidenum">
              <a:rPr lang="en-GB" smtClean="0"/>
              <a:t>‹#›</a:t>
            </a:fld>
            <a:endParaRPr lang="en-GB"/>
          </a:p>
        </p:txBody>
      </p:sp>
    </p:spTree>
    <p:extLst>
      <p:ext uri="{BB962C8B-B14F-4D97-AF65-F5344CB8AC3E}">
        <p14:creationId xmlns:p14="http://schemas.microsoft.com/office/powerpoint/2010/main" val="3502916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thinkuknow.co.uk/parent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200" b="0" i="1" baseline="0" dirty="0"/>
              <a:t>Note to presenter:  </a:t>
            </a:r>
            <a:r>
              <a:rPr lang="en-GB" sz="1200" b="0" i="1" kern="1200" dirty="0">
                <a:solidFill>
                  <a:schemeClr val="tx1"/>
                </a:solidFill>
                <a:effectLst/>
                <a:latin typeface="+mn-lt"/>
                <a:ea typeface="+mn-ea"/>
                <a:cs typeface="+mn-cs"/>
              </a:rPr>
              <a:t>Please read through the presentation thoroughly before delivery and familiarise yourself with the Thinkuknow websites (www.thinkuknow.co.uk) and NCA-CEOP Safety Centre (www.ceop.police.uk) if needed. There are delivery notes and instructions </a:t>
            </a:r>
            <a:r>
              <a:rPr lang="en-GB" sz="1200" b="0" i="1" u="sng" kern="1200" dirty="0">
                <a:solidFill>
                  <a:schemeClr val="tx1"/>
                </a:solidFill>
                <a:effectLst/>
                <a:latin typeface="+mn-lt"/>
                <a:ea typeface="+mn-ea"/>
                <a:cs typeface="+mn-cs"/>
              </a:rPr>
              <a:t>in italics</a:t>
            </a:r>
            <a:r>
              <a:rPr lang="en-GB" sz="1200" b="0" i="1" kern="1200" dirty="0">
                <a:solidFill>
                  <a:schemeClr val="tx1"/>
                </a:solidFill>
                <a:effectLst/>
                <a:latin typeface="+mn-lt"/>
                <a:ea typeface="+mn-ea"/>
                <a:cs typeface="+mn-cs"/>
              </a:rPr>
              <a:t> on some slides to aid your delivery.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1"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a:solidFill>
                  <a:schemeClr val="tx1"/>
                </a:solidFill>
                <a:effectLst/>
                <a:latin typeface="+mn-lt"/>
                <a:ea typeface="+mn-ea"/>
                <a:cs typeface="+mn-cs"/>
              </a:rPr>
              <a:t>This presentation is specifically for P7 parents at the point of transition into S1.  You may wish to briefly highlight: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baseline="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baseline="0" dirty="0">
                <a:solidFill>
                  <a:schemeClr val="tx1"/>
                </a:solidFill>
                <a:effectLst/>
                <a:latin typeface="+mn-lt"/>
                <a:ea typeface="+mn-ea"/>
                <a:cs typeface="+mn-cs"/>
              </a:rPr>
              <a:t>Increase in use of secondary age pupils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baseline="0" dirty="0">
                <a:solidFill>
                  <a:schemeClr val="tx1"/>
                </a:solidFill>
                <a:effectLst/>
                <a:latin typeface="+mn-lt"/>
                <a:ea typeface="+mn-ea"/>
                <a:cs typeface="+mn-cs"/>
              </a:rPr>
              <a:t>Increase in ‘friends’ and groups when pupils enter S1</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baseline="0" dirty="0">
                <a:solidFill>
                  <a:schemeClr val="tx1"/>
                </a:solidFill>
                <a:effectLst/>
                <a:latin typeface="+mn-lt"/>
                <a:ea typeface="+mn-ea"/>
                <a:cs typeface="+mn-cs"/>
              </a:rPr>
              <a:t>When online activity goes wrong and rolls over into school life, solving it needs parents/carers and school working together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95BFC4-4B86-4306-AD32-35B5EFF8204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1500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For more information on any of the resources we have talked about, reporting or further advice and guidance please visit our website – </a:t>
            </a:r>
            <a:r>
              <a:rPr lang="en-GB" sz="1200" u="sng" kern="1200" dirty="0">
                <a:solidFill>
                  <a:schemeClr val="tx1"/>
                </a:solidFill>
                <a:effectLst/>
                <a:latin typeface="+mn-lt"/>
                <a:ea typeface="+mn-ea"/>
                <a:cs typeface="+mn-cs"/>
                <a:hlinkClick r:id="rId3"/>
              </a:rPr>
              <a:t>www.thinkuknow.co.uk/parents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You can also keep up to date by following NCA-CEOP on Twitter or Facebook.</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95BFC4-4B86-4306-AD32-35B5EFF8204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2228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95BFC4-4B86-4306-AD32-35B5EFF8204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8715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What can you do to keep your child safe online?</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Chat little and often</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best way you can protect your child is to establish a positive relationship with them around their life online. Talk to them – not just once but have ongoing conversations as part of your family life.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Ask them what they are doing online, and what they like and dislike about the apps and services they use. Take the opportunity to talk to them about how to stay safe on these services and in general. For example, you could ask about the types of issues that have arisen for their friends online, and what advice they would offer to help them feel safe. Talking about others, can help you avoid directly questioning what they do online, and possible embarrassment.</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Explain to them any worries you have. </a:t>
            </a:r>
            <a:r>
              <a:rPr lang="en-GB" sz="1200" kern="1200" dirty="0">
                <a:solidFill>
                  <a:schemeClr val="tx1"/>
                </a:solidFill>
                <a:effectLst/>
                <a:latin typeface="+mn-lt"/>
                <a:ea typeface="+mn-ea"/>
                <a:cs typeface="+mn-cs"/>
              </a:rPr>
              <a:t>Your child might think that you are getting worried for no good reason, but if you explain why something is troubling you they will understand why you want to talk to them. Tell them if it is something you have read about or seen their friends doing.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95BFC4-4B86-4306-AD32-35B5EFF8204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9961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Remind them to report anything worrying, and how they can do this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It’s important that children and young people always know where to go if they come across something that worries them or makes them feel uncomfortable online.</a:t>
            </a:r>
          </a:p>
          <a:p>
            <a:endParaRPr lang="en-GB" dirty="0"/>
          </a:p>
          <a:p>
            <a:r>
              <a:rPr lang="en-GB" dirty="0"/>
              <a:t> To help, you could, encourage them to speak to you or another adult immediately if they have any worries or concerns. Help them to identify a trusted adult that they can approach, if they feel they can’t talk to you, even if this means on the phone. </a:t>
            </a:r>
          </a:p>
          <a:p>
            <a:r>
              <a:rPr lang="en-GB" dirty="0"/>
              <a:t> </a:t>
            </a:r>
          </a:p>
          <a:p>
            <a:r>
              <a:rPr lang="en-GB" dirty="0"/>
              <a:t>Make sure they know that they can always report to CEOP if they are worried about sexual abuse online. Or if they are worried about something else, they can call a helpline, like Childline. We tell you more about this at the end.</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Make sure they know that you would never blame them for anything that might happen online. Technology, flirtation, excitement and hormones are a powerful mix. This can make it hard for young people to think clearly about their actions online and to consider the possible consequences. Young people will take risks online, and they need to know that you will always give them calm and non-judgemental support.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95BFC4-4B86-4306-AD32-35B5EFF8204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7064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Staff delivering internet safety in PSE have taken part in training around the challenges our children and young people face online, </a:t>
            </a:r>
            <a:r>
              <a:rPr lang="en-GB" dirty="0" err="1"/>
              <a:t>Thinkuknow</a:t>
            </a:r>
            <a:r>
              <a:rPr lang="en-GB" dirty="0"/>
              <a:t> resources developed to be age appropriate and also resources to help parents/carers navigate conversations around keeping their child or young person safe online.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95BFC4-4B86-4306-AD32-35B5EFF8204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8715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50" b="1" kern="1200" dirty="0">
                <a:solidFill>
                  <a:schemeClr val="tx1"/>
                </a:solidFill>
                <a:effectLst/>
                <a:latin typeface="+mn-lt"/>
                <a:ea typeface="+mn-ea"/>
                <a:cs typeface="+mn-cs"/>
              </a:rPr>
              <a:t>What is </a:t>
            </a:r>
            <a:r>
              <a:rPr lang="en-GB" sz="1050" b="1" kern="1200" dirty="0" err="1">
                <a:solidFill>
                  <a:schemeClr val="tx1"/>
                </a:solidFill>
                <a:effectLst/>
                <a:latin typeface="+mn-lt"/>
                <a:ea typeface="+mn-ea"/>
                <a:cs typeface="+mn-cs"/>
              </a:rPr>
              <a:t>Thinkuknow</a:t>
            </a:r>
            <a:r>
              <a:rPr lang="en-GB" sz="1050" b="1" kern="1200" dirty="0">
                <a:solidFill>
                  <a:schemeClr val="tx1"/>
                </a:solidFill>
                <a:effectLst/>
                <a:latin typeface="+mn-lt"/>
                <a:ea typeface="+mn-ea"/>
                <a:cs typeface="+mn-cs"/>
              </a:rPr>
              <a:t>?</a:t>
            </a:r>
          </a:p>
          <a:p>
            <a:endParaRPr lang="en-GB" sz="1050" kern="1200" dirty="0">
              <a:solidFill>
                <a:schemeClr val="tx1"/>
              </a:solidFill>
              <a:effectLst/>
              <a:latin typeface="+mn-lt"/>
              <a:ea typeface="+mn-ea"/>
              <a:cs typeface="+mn-cs"/>
            </a:endParaRPr>
          </a:p>
          <a:p>
            <a:r>
              <a:rPr lang="en-GB" sz="1050" kern="1200" dirty="0">
                <a:solidFill>
                  <a:schemeClr val="tx1"/>
                </a:solidFill>
                <a:effectLst/>
                <a:latin typeface="+mn-lt"/>
                <a:ea typeface="+mn-ea"/>
                <a:cs typeface="+mn-cs"/>
              </a:rPr>
              <a:t>Thinkuknow is the national education programme </a:t>
            </a:r>
            <a:r>
              <a:rPr lang="en-GB" sz="1050" dirty="0"/>
              <a:t>created by the CEOP Education Team at the National Crime Agency . The National Crime Agency is committed to protecting the public from serious and organised crime, and CEOP's role is to tackle the sexual abuse and exploitation of children both online and offline.</a:t>
            </a:r>
          </a:p>
          <a:p>
            <a:endParaRPr lang="en-GB" sz="1050" dirty="0"/>
          </a:p>
          <a:p>
            <a:r>
              <a:rPr lang="en-GB" sz="1050" dirty="0"/>
              <a:t>The Thinkuknow education programme aims to empower and protect children and young people from sexual abuse and exploitation.</a:t>
            </a:r>
          </a:p>
          <a:p>
            <a:endParaRPr lang="en-GB" sz="1050" dirty="0"/>
          </a:p>
          <a:p>
            <a:r>
              <a:rPr lang="en-GB" sz="1050" dirty="0"/>
              <a:t>Thinkuknow provides professionals with the resources to teach children and young people, aged 4 -18, about important online safety and relationships education topics that help keep children safe from sexual abuse online. The Thinkuknow programme includes films, animations, websites, presentations, and lesson plans which help professionals explore difficult and sensitive issues safely with children and young people.</a:t>
            </a:r>
          </a:p>
          <a:p>
            <a:endParaRPr lang="en-GB" sz="1050" dirty="0"/>
          </a:p>
          <a:p>
            <a:r>
              <a:rPr lang="en-GB" sz="1050" dirty="0"/>
              <a:t>We have also created information and advice for parents and carers to help build their confidence and knowledge in protecting their children online. The </a:t>
            </a:r>
            <a:r>
              <a:rPr lang="en-GB" sz="1050" dirty="0" err="1"/>
              <a:t>Thinkuknow</a:t>
            </a:r>
            <a:r>
              <a:rPr lang="en-GB" sz="1050" dirty="0"/>
              <a:t> films and activities are a great way to start and continue chats about online safety.</a:t>
            </a:r>
          </a:p>
          <a:p>
            <a:endParaRPr lang="en-GB" sz="1050" dirty="0"/>
          </a:p>
          <a:p>
            <a:endParaRPr lang="en-GB" sz="1050" dirty="0"/>
          </a:p>
          <a:p>
            <a:r>
              <a:rPr lang="en-GB" sz="1050" kern="1200" dirty="0">
                <a:solidFill>
                  <a:schemeClr val="tx1"/>
                </a:solidFill>
                <a:effectLst/>
                <a:latin typeface="+mn-lt"/>
                <a:ea typeface="+mn-ea"/>
                <a:cs typeface="+mn-cs"/>
              </a:rPr>
              <a:t>In addition to providing professionals with resources there is information and advice for parents and carers to help build their confidence and knowledge in protecting their children online. Thinkuknow also offers expert advice to parents and carers supporting children who are victims of sexual abuse and exploitation. </a:t>
            </a:r>
          </a:p>
          <a:p>
            <a:endParaRPr lang="en-GB" sz="1050" dirty="0"/>
          </a:p>
          <a:p>
            <a:r>
              <a:rPr lang="en-GB" sz="1050" kern="1200" dirty="0">
                <a:solidFill>
                  <a:schemeClr val="tx1"/>
                </a:solidFill>
                <a:effectLst/>
                <a:latin typeface="+mn-lt"/>
                <a:ea typeface="+mn-ea"/>
                <a:cs typeface="+mn-cs"/>
              </a:rPr>
              <a:t>This presentation is part of the Thinkuknow package for parents and carers. </a:t>
            </a:r>
          </a:p>
          <a:p>
            <a:endParaRPr lang="en-GB" sz="105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95BFC4-4B86-4306-AD32-35B5EFF8204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920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There are two teen Thinkuknow websites. One for 11-13 year olds and one for 14+. The websites help young people to develop healthy approaches to friendships, relationships and the internet.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It teaches them to identify negative or unhealthy behaviour, respond with resilience, and know where to go for help if they ever feel anxious or threatened online or in a relationship. They cover topics such as: consent, healthy and unhealthy relationships, pressurising and threatening behaviours online, and reporting abuse to NCA-CEOP.</a:t>
            </a:r>
          </a:p>
          <a:p>
            <a:endParaRPr lang="en-GB" sz="1200" b="0" i="0" u="none" strike="noStrike" kern="1200" baseline="0" dirty="0">
              <a:solidFill>
                <a:schemeClr val="tx1"/>
              </a:solidFill>
              <a:latin typeface="+mn-lt"/>
              <a:ea typeface="+mn-ea"/>
              <a:cs typeface="+mn-cs"/>
            </a:endParaRPr>
          </a:p>
          <a:p>
            <a:r>
              <a:rPr lang="en-GB" sz="1200" b="0" i="1" u="none" strike="noStrike" kern="1200" baseline="0" dirty="0">
                <a:solidFill>
                  <a:schemeClr val="tx1"/>
                </a:solidFill>
                <a:latin typeface="+mn-lt"/>
                <a:ea typeface="+mn-ea"/>
                <a:cs typeface="+mn-cs"/>
              </a:rPr>
              <a:t>Encourage parents to take a look at the teen websites following the session and using them to start a conversation with their teenager.</a:t>
            </a:r>
          </a:p>
          <a:p>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95BFC4-4B86-4306-AD32-35B5EFF8204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6537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b="1" kern="0" dirty="0">
                <a:solidFill>
                  <a:srgbClr val="9A3467"/>
                </a:solidFill>
                <a:latin typeface="Calibri Light"/>
                <a:ea typeface="Times New Roman"/>
                <a:cs typeface="Times New Roman"/>
              </a:rPr>
              <a:t>Parent info</a:t>
            </a:r>
          </a:p>
          <a:p>
            <a:pPr>
              <a:spcAft>
                <a:spcPts val="0"/>
              </a:spcAft>
            </a:pPr>
            <a:r>
              <a:rPr lang="en-GB" dirty="0">
                <a:solidFill>
                  <a:srgbClr val="000000"/>
                </a:solidFill>
                <a:ea typeface="Times New Roman"/>
                <a:cs typeface="Arial"/>
              </a:rPr>
              <a:t>Parent Info is a partnership project between NCA-CEOP and the parent organisation Parent Zone.</a:t>
            </a:r>
            <a:endParaRPr lang="en-GB" dirty="0">
              <a:latin typeface="Times New Roman"/>
              <a:ea typeface="Times New Roman"/>
            </a:endParaRPr>
          </a:p>
          <a:p>
            <a:pPr>
              <a:spcAft>
                <a:spcPts val="0"/>
              </a:spcAft>
            </a:pPr>
            <a:r>
              <a:rPr lang="en-GB" dirty="0">
                <a:solidFill>
                  <a:srgbClr val="000000"/>
                </a:solidFill>
                <a:ea typeface="Times New Roman"/>
                <a:cs typeface="Arial"/>
              </a:rPr>
              <a:t> </a:t>
            </a:r>
            <a:endParaRPr lang="en-GB" dirty="0">
              <a:latin typeface="Times New Roman"/>
              <a:ea typeface="Times New Roman"/>
            </a:endParaRPr>
          </a:p>
          <a:p>
            <a:pPr>
              <a:spcAft>
                <a:spcPts val="0"/>
              </a:spcAft>
            </a:pPr>
            <a:r>
              <a:rPr lang="en-GB" dirty="0">
                <a:solidFill>
                  <a:srgbClr val="000000"/>
                </a:solidFill>
                <a:ea typeface="Times New Roman"/>
                <a:cs typeface="Arial"/>
              </a:rPr>
              <a:t>It’s a website and advice service for parents and carers, which aims to build the resilience of their children through articles, tips and advice. Articles are written by expert organisations on a range of different topics, all linked by the internet. The website is divided into the following categories:</a:t>
            </a:r>
            <a:endParaRPr lang="en-GB" dirty="0">
              <a:latin typeface="Times New Roman"/>
              <a:ea typeface="Times New Roman"/>
            </a:endParaRPr>
          </a:p>
          <a:p>
            <a:pPr marL="342900" lvl="0" indent="-342900">
              <a:spcAft>
                <a:spcPts val="0"/>
              </a:spcAft>
              <a:buFont typeface="Symbol"/>
              <a:buChar char=""/>
              <a:tabLst>
                <a:tab pos="1350645" algn="l"/>
              </a:tabLst>
            </a:pPr>
            <a:r>
              <a:rPr lang="en-GB" dirty="0">
                <a:solidFill>
                  <a:srgbClr val="000000"/>
                </a:solidFill>
                <a:ea typeface="Times New Roman"/>
                <a:cs typeface="Arial"/>
              </a:rPr>
              <a:t>Games, apps and tech</a:t>
            </a:r>
            <a:endParaRPr lang="en-GB" dirty="0">
              <a:latin typeface="Times New Roman"/>
              <a:ea typeface="Times New Roman"/>
            </a:endParaRPr>
          </a:p>
          <a:p>
            <a:pPr marL="342900" lvl="0" indent="-342900">
              <a:spcAft>
                <a:spcPts val="0"/>
              </a:spcAft>
              <a:buFont typeface="Symbol"/>
              <a:buChar char=""/>
              <a:tabLst>
                <a:tab pos="1350645" algn="l"/>
              </a:tabLst>
            </a:pPr>
            <a:r>
              <a:rPr lang="en-GB" dirty="0">
                <a:solidFill>
                  <a:srgbClr val="000000"/>
                </a:solidFill>
                <a:ea typeface="Times New Roman"/>
                <a:cs typeface="Arial"/>
              </a:rPr>
              <a:t>Parenting</a:t>
            </a:r>
            <a:endParaRPr lang="en-GB" dirty="0">
              <a:latin typeface="Times New Roman"/>
              <a:ea typeface="Times New Roman"/>
            </a:endParaRPr>
          </a:p>
          <a:p>
            <a:pPr marL="342900" lvl="0" indent="-342900">
              <a:spcAft>
                <a:spcPts val="0"/>
              </a:spcAft>
              <a:buFont typeface="Symbol"/>
              <a:buChar char=""/>
              <a:tabLst>
                <a:tab pos="1350645" algn="l"/>
              </a:tabLst>
            </a:pPr>
            <a:r>
              <a:rPr lang="en-GB" dirty="0">
                <a:solidFill>
                  <a:srgbClr val="000000"/>
                </a:solidFill>
                <a:ea typeface="Times New Roman"/>
                <a:cs typeface="Arial"/>
              </a:rPr>
              <a:t>Safety and settings</a:t>
            </a:r>
            <a:endParaRPr lang="en-GB" dirty="0">
              <a:latin typeface="Times New Roman"/>
              <a:ea typeface="Times New Roman"/>
            </a:endParaRPr>
          </a:p>
          <a:p>
            <a:pPr marL="342900" lvl="0" indent="-342900">
              <a:spcAft>
                <a:spcPts val="0"/>
              </a:spcAft>
              <a:buFont typeface="Symbol"/>
              <a:buChar char=""/>
              <a:tabLst>
                <a:tab pos="1350645" algn="l"/>
              </a:tabLst>
            </a:pPr>
            <a:r>
              <a:rPr lang="en-GB" dirty="0">
                <a:solidFill>
                  <a:srgbClr val="000000"/>
                </a:solidFill>
                <a:ea typeface="Times New Roman"/>
                <a:cs typeface="Arial"/>
              </a:rPr>
              <a:t>Relationships and sex</a:t>
            </a:r>
            <a:endParaRPr lang="en-GB" dirty="0">
              <a:latin typeface="Times New Roman"/>
              <a:ea typeface="Times New Roman"/>
            </a:endParaRPr>
          </a:p>
          <a:p>
            <a:pPr marL="342900" lvl="0" indent="-342900">
              <a:spcAft>
                <a:spcPts val="0"/>
              </a:spcAft>
              <a:buFont typeface="Symbol"/>
              <a:buChar char=""/>
              <a:tabLst>
                <a:tab pos="1350645" algn="l"/>
              </a:tabLst>
            </a:pPr>
            <a:r>
              <a:rPr lang="en-GB" dirty="0">
                <a:solidFill>
                  <a:srgbClr val="000000"/>
                </a:solidFill>
                <a:ea typeface="Times New Roman"/>
                <a:cs typeface="Arial"/>
              </a:rPr>
              <a:t>Education and the future</a:t>
            </a:r>
            <a:endParaRPr lang="en-GB" dirty="0">
              <a:latin typeface="Times New Roman"/>
              <a:ea typeface="Times New Roman"/>
            </a:endParaRPr>
          </a:p>
          <a:p>
            <a:pPr marL="342900" lvl="0" indent="-342900">
              <a:spcAft>
                <a:spcPts val="0"/>
              </a:spcAft>
              <a:buFont typeface="Symbol"/>
              <a:buChar char=""/>
              <a:tabLst>
                <a:tab pos="1350645" algn="l"/>
              </a:tabLst>
            </a:pPr>
            <a:r>
              <a:rPr lang="en-GB" dirty="0">
                <a:solidFill>
                  <a:srgbClr val="000000"/>
                </a:solidFill>
                <a:ea typeface="Times New Roman"/>
                <a:cs typeface="Arial"/>
              </a:rPr>
              <a:t>Health and wellbeing</a:t>
            </a:r>
            <a:endParaRPr lang="en-GB" dirty="0">
              <a:latin typeface="Times New Roman"/>
              <a:ea typeface="Times New Roman"/>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95BFC4-4B86-4306-AD32-35B5EFF8204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6537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PSE lessons we will focus on the positives of the online world and how to navigate it safely but also discuss what can go wrong and where to go for </a:t>
            </a:r>
            <a:r>
              <a:rPr lang="en-GB" dirty="0" err="1"/>
              <a:t>suppot</a:t>
            </a:r>
            <a:r>
              <a:rPr lang="en-GB" sz="1200" kern="1200" dirty="0">
                <a:solidFill>
                  <a:schemeClr val="tx1"/>
                </a:solidFill>
                <a:effectLst/>
                <a:latin typeface="+mn-lt"/>
                <a:ea typeface="+mn-ea"/>
                <a:cs typeface="+mn-cs"/>
              </a:rPr>
              <a:t> if they come across worries them or makes them feel uncomfortable online.  We will let them know there are organisations they can talk to, if they don’t feel able to talk to you or</a:t>
            </a:r>
            <a:r>
              <a:rPr lang="en-GB" sz="1200" kern="1200" baseline="0" dirty="0">
                <a:solidFill>
                  <a:schemeClr val="tx1"/>
                </a:solidFill>
                <a:effectLst/>
                <a:latin typeface="+mn-lt"/>
                <a:ea typeface="+mn-ea"/>
                <a:cs typeface="+mn-cs"/>
              </a:rPr>
              <a:t> another trusted adult. </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[You may want to leave the next section out.]</a:t>
            </a:r>
          </a:p>
          <a:p>
            <a:endParaRPr lang="en-GB" sz="1200" kern="1200" baseline="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Childline is a confidential 24/7 counselling service run by the NSPCC for all children up to the age of 19. Children can speak to a trained counsellor on the phone or online about any issue that they are going through –  www.childline.org.uk</a:t>
            </a:r>
          </a:p>
          <a:p>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Childline</a:t>
            </a:r>
            <a:r>
              <a:rPr lang="en-GB" sz="1200" kern="1200" baseline="0" dirty="0">
                <a:solidFill>
                  <a:schemeClr val="tx1"/>
                </a:solidFill>
                <a:effectLst/>
                <a:latin typeface="+mn-lt"/>
                <a:ea typeface="+mn-ea"/>
                <a:cs typeface="+mn-cs"/>
              </a:rPr>
              <a:t> also have a </a:t>
            </a:r>
            <a:r>
              <a:rPr lang="en-GB" sz="1200" kern="1200" dirty="0">
                <a:solidFill>
                  <a:schemeClr val="tx1"/>
                </a:solidFill>
                <a:effectLst/>
                <a:latin typeface="+mn-lt"/>
                <a:ea typeface="+mn-ea"/>
                <a:cs typeface="+mn-cs"/>
              </a:rPr>
              <a:t>Report Remove service, </a:t>
            </a:r>
            <a:r>
              <a:rPr lang="en-GB" sz="1200" kern="1200" baseline="0" dirty="0">
                <a:solidFill>
                  <a:schemeClr val="tx1"/>
                </a:solidFill>
                <a:effectLst/>
                <a:latin typeface="+mn-lt"/>
                <a:ea typeface="+mn-ea"/>
                <a:cs typeface="+mn-cs"/>
              </a:rPr>
              <a:t>which </a:t>
            </a:r>
            <a:r>
              <a:rPr lang="en-GB" sz="1200" kern="1200" dirty="0">
                <a:solidFill>
                  <a:schemeClr val="tx1"/>
                </a:solidFill>
                <a:effectLst/>
                <a:latin typeface="+mn-lt"/>
                <a:ea typeface="+mn-ea"/>
                <a:cs typeface="+mn-cs"/>
              </a:rPr>
              <a:t>allows children and young people under 18 to report a nude image or video of themselves that might have been shared online, and get it removed from the internet.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Mix is another confidential helpline and support service for young people under the age of 25. The Mix specialises in topics such as sex and relationships, homelessness, drugs, mental health and finding a job. Get more information at www.themix.org.uk</a:t>
            </a:r>
            <a:r>
              <a:rPr lang="en-GB" sz="1200" kern="1200" baseline="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95BFC4-4B86-4306-AD32-35B5EFF8204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5262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mailto:ceopeducation@nca.x.gsi.gov.uk" TargetMode="External"/><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mailto:ceopeducation@nca.x.gsi.gov.uk" TargetMode="Externa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2823" y="9332"/>
            <a:ext cx="12186355" cy="6854825"/>
          </a:xfrm>
          <a:prstGeom prst="rect">
            <a:avLst/>
          </a:prstGeom>
        </p:spPr>
      </p:pic>
    </p:spTree>
    <p:extLst>
      <p:ext uri="{BB962C8B-B14F-4D97-AF65-F5344CB8AC3E}">
        <p14:creationId xmlns:p14="http://schemas.microsoft.com/office/powerpoint/2010/main" val="1136648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nal slide">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7167" y="8723"/>
            <a:ext cx="12193081" cy="6858607"/>
          </a:xfrm>
          <a:prstGeom prst="rect">
            <a:avLst/>
          </a:prstGeom>
        </p:spPr>
      </p:pic>
      <p:sp>
        <p:nvSpPr>
          <p:cNvPr id="17" name="TextBox 16"/>
          <p:cNvSpPr txBox="1"/>
          <p:nvPr userDrawn="1"/>
        </p:nvSpPr>
        <p:spPr>
          <a:xfrm>
            <a:off x="2383810" y="5189278"/>
            <a:ext cx="9626220" cy="553998"/>
          </a:xfrm>
          <a:prstGeom prst="rect">
            <a:avLst/>
          </a:prstGeom>
          <a:noFill/>
        </p:spPr>
        <p:txBody>
          <a:bodyPr wrap="square" rtlCol="0">
            <a:spAutoFit/>
          </a:bodyPr>
          <a:lstStyle/>
          <a:p>
            <a:r>
              <a:rPr lang="en-GB" sz="1500" dirty="0">
                <a:solidFill>
                  <a:prstClr val="white"/>
                </a:solidFill>
                <a:latin typeface="Candara" panose="020E0502030303020204" pitchFamily="34" charset="0"/>
                <a:cs typeface="Arial" panose="020B0604020202020204" pitchFamily="34" charset="0"/>
              </a:rPr>
              <a:t>Please contact the CEOP Education team directly at </a:t>
            </a:r>
            <a:r>
              <a:rPr lang="en-GB" sz="1500" dirty="0">
                <a:solidFill>
                  <a:srgbClr val="148567"/>
                </a:solidFill>
                <a:latin typeface="Candara" panose="020E0502030303020204" pitchFamily="34" charset="0"/>
                <a:cs typeface="Arial" panose="020B0604020202020204" pitchFamily="34" charset="0"/>
                <a:hlinkClick r:id="rId3"/>
              </a:rPr>
              <a:t>ceopeducation@nca.gov.uk</a:t>
            </a:r>
            <a:endParaRPr lang="en-GB" sz="1500" dirty="0">
              <a:solidFill>
                <a:srgbClr val="148567"/>
              </a:solidFill>
              <a:latin typeface="Candara" panose="020E0502030303020204" pitchFamily="34" charset="0"/>
              <a:cs typeface="Arial" panose="020B0604020202020204" pitchFamily="34" charset="0"/>
            </a:endParaRPr>
          </a:p>
          <a:p>
            <a:r>
              <a:rPr lang="en-GB" sz="1500" dirty="0">
                <a:solidFill>
                  <a:prstClr val="white"/>
                </a:solidFill>
                <a:latin typeface="Candara" panose="020E0502030303020204" pitchFamily="34" charset="0"/>
                <a:cs typeface="Arial" panose="020B0604020202020204" pitchFamily="34" charset="0"/>
              </a:rPr>
              <a:t>If you have any queries or feedback on the training you have received.</a:t>
            </a:r>
          </a:p>
        </p:txBody>
      </p:sp>
    </p:spTree>
    <p:extLst>
      <p:ext uri="{BB962C8B-B14F-4D97-AF65-F5344CB8AC3E}">
        <p14:creationId xmlns:p14="http://schemas.microsoft.com/office/powerpoint/2010/main" val="125387332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ag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2" y="4568"/>
            <a:ext cx="12191996" cy="6857998"/>
          </a:xfrm>
          <a:prstGeom prst="rect">
            <a:avLst/>
          </a:prstGeom>
        </p:spPr>
      </p:pic>
      <p:sp>
        <p:nvSpPr>
          <p:cNvPr id="19" name="Title 18">
            <a:extLst>
              <a:ext uri="{FF2B5EF4-FFF2-40B4-BE49-F238E27FC236}">
                <a16:creationId xmlns:a16="http://schemas.microsoft.com/office/drawing/2014/main" id="{1AFFC829-8733-4C98-B55C-7CA18AC848E4}"/>
              </a:ext>
            </a:extLst>
          </p:cNvPr>
          <p:cNvSpPr>
            <a:spLocks noGrp="1"/>
          </p:cNvSpPr>
          <p:nvPr>
            <p:ph type="title" hasCustomPrompt="1"/>
          </p:nvPr>
        </p:nvSpPr>
        <p:spPr>
          <a:xfrm>
            <a:off x="476797" y="2355525"/>
            <a:ext cx="8242571" cy="545407"/>
          </a:xfrm>
        </p:spPr>
        <p:txBody>
          <a:bodyPr>
            <a:noAutofit/>
          </a:bodyPr>
          <a:lstStyle>
            <a:lvl1pPr>
              <a:defRPr sz="3100" b="1">
                <a:solidFill>
                  <a:schemeClr val="bg1"/>
                </a:solidFill>
                <a:latin typeface="Candara" panose="020E0502030303020204" pitchFamily="34" charset="0"/>
              </a:defRPr>
            </a:lvl1pPr>
          </a:lstStyle>
          <a:p>
            <a:r>
              <a:rPr lang="en-US" dirty="0"/>
              <a:t>Divider/intro page title</a:t>
            </a:r>
            <a:endParaRPr lang="en-GB" dirty="0"/>
          </a:p>
        </p:txBody>
      </p:sp>
    </p:spTree>
    <p:extLst>
      <p:ext uri="{BB962C8B-B14F-4D97-AF65-F5344CB8AC3E}">
        <p14:creationId xmlns:p14="http://schemas.microsoft.com/office/powerpoint/2010/main" val="2783772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p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D70B23-5D19-42BD-868A-EF66736674B0}"/>
              </a:ext>
            </a:extLst>
          </p:cNvPr>
          <p:cNvPicPr>
            <a:picLocks noChangeAspect="1"/>
          </p:cNvPicPr>
          <p:nvPr userDrawn="1"/>
        </p:nvPicPr>
        <p:blipFill>
          <a:blip r:embed="rId2"/>
          <a:stretch>
            <a:fillRect/>
          </a:stretch>
        </p:blipFill>
        <p:spPr>
          <a:xfrm>
            <a:off x="2" y="9331"/>
            <a:ext cx="12191997" cy="6857998"/>
          </a:xfrm>
          <a:prstGeom prst="rect">
            <a:avLst/>
          </a:prstGeom>
        </p:spPr>
      </p:pic>
      <p:sp>
        <p:nvSpPr>
          <p:cNvPr id="2" name="Title 7">
            <a:extLst>
              <a:ext uri="{FF2B5EF4-FFF2-40B4-BE49-F238E27FC236}">
                <a16:creationId xmlns:a16="http://schemas.microsoft.com/office/drawing/2014/main" id="{00C847AB-C3E2-4B0D-84A1-F00322F28DE7}"/>
              </a:ext>
            </a:extLst>
          </p:cNvPr>
          <p:cNvSpPr>
            <a:spLocks noGrp="1"/>
          </p:cNvSpPr>
          <p:nvPr>
            <p:ph type="title" hasCustomPrompt="1"/>
          </p:nvPr>
        </p:nvSpPr>
        <p:spPr>
          <a:xfrm>
            <a:off x="579032" y="471156"/>
            <a:ext cx="8689376" cy="209985"/>
          </a:xfrm>
        </p:spPr>
        <p:txBody>
          <a:bodyPr>
            <a:noAutofit/>
          </a:bodyPr>
          <a:lstStyle>
            <a:lvl1pPr>
              <a:defRPr sz="2800" b="1">
                <a:solidFill>
                  <a:srgbClr val="1D3661"/>
                </a:solidFill>
                <a:latin typeface="Candara" panose="020E0502030303020204" pitchFamily="34" charset="0"/>
              </a:defRPr>
            </a:lvl1pPr>
          </a:lstStyle>
          <a:p>
            <a:r>
              <a:rPr lang="en-US" dirty="0"/>
              <a:t>Heading goes here</a:t>
            </a:r>
            <a:endParaRPr lang="en-GB" dirty="0"/>
          </a:p>
        </p:txBody>
      </p:sp>
    </p:spTree>
    <p:extLst>
      <p:ext uri="{BB962C8B-B14F-4D97-AF65-F5344CB8AC3E}">
        <p14:creationId xmlns:p14="http://schemas.microsoft.com/office/powerpoint/2010/main" val="1029053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tandard p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D70B23-5D19-42BD-868A-EF66736674B0}"/>
              </a:ext>
            </a:extLst>
          </p:cNvPr>
          <p:cNvPicPr>
            <a:picLocks noChangeAspect="1"/>
          </p:cNvPicPr>
          <p:nvPr userDrawn="1"/>
        </p:nvPicPr>
        <p:blipFill>
          <a:blip r:embed="rId2"/>
          <a:stretch>
            <a:fillRect/>
          </a:stretch>
        </p:blipFill>
        <p:spPr>
          <a:xfrm>
            <a:off x="2" y="9331"/>
            <a:ext cx="12191997" cy="6857998"/>
          </a:xfrm>
          <a:prstGeom prst="rect">
            <a:avLst/>
          </a:prstGeom>
        </p:spPr>
      </p:pic>
      <p:sp>
        <p:nvSpPr>
          <p:cNvPr id="2" name="Title 7">
            <a:extLst>
              <a:ext uri="{FF2B5EF4-FFF2-40B4-BE49-F238E27FC236}">
                <a16:creationId xmlns:a16="http://schemas.microsoft.com/office/drawing/2014/main" id="{00C847AB-C3E2-4B0D-84A1-F00322F28DE7}"/>
              </a:ext>
            </a:extLst>
          </p:cNvPr>
          <p:cNvSpPr>
            <a:spLocks noGrp="1"/>
          </p:cNvSpPr>
          <p:nvPr>
            <p:ph type="title" hasCustomPrompt="1"/>
          </p:nvPr>
        </p:nvSpPr>
        <p:spPr>
          <a:xfrm>
            <a:off x="579032" y="471156"/>
            <a:ext cx="8689376" cy="209985"/>
          </a:xfrm>
        </p:spPr>
        <p:txBody>
          <a:bodyPr>
            <a:noAutofit/>
          </a:bodyPr>
          <a:lstStyle>
            <a:lvl1pPr>
              <a:defRPr sz="2800" b="1">
                <a:solidFill>
                  <a:srgbClr val="1D3661"/>
                </a:solidFill>
                <a:latin typeface="Candara" panose="020E0502030303020204" pitchFamily="34" charset="0"/>
              </a:defRPr>
            </a:lvl1pPr>
          </a:lstStyle>
          <a:p>
            <a:r>
              <a:rPr lang="en-US" dirty="0"/>
              <a:t>Heading goes here</a:t>
            </a:r>
            <a:endParaRPr lang="en-GB" dirty="0"/>
          </a:p>
        </p:txBody>
      </p:sp>
      <p:sp>
        <p:nvSpPr>
          <p:cNvPr id="5" name="Text Placeholder 2">
            <a:extLst>
              <a:ext uri="{FF2B5EF4-FFF2-40B4-BE49-F238E27FC236}">
                <a16:creationId xmlns:a16="http://schemas.microsoft.com/office/drawing/2014/main" id="{6D606291-84B3-40D2-A1E3-EF47129B75FB}"/>
              </a:ext>
            </a:extLst>
          </p:cNvPr>
          <p:cNvSpPr>
            <a:spLocks noGrp="1"/>
          </p:cNvSpPr>
          <p:nvPr>
            <p:ph idx="1"/>
          </p:nvPr>
        </p:nvSpPr>
        <p:spPr>
          <a:xfrm>
            <a:off x="402161" y="2047876"/>
            <a:ext cx="11395236" cy="412908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Title Placeholder 1">
            <a:extLst>
              <a:ext uri="{FF2B5EF4-FFF2-40B4-BE49-F238E27FC236}">
                <a16:creationId xmlns:a16="http://schemas.microsoft.com/office/drawing/2014/main" id="{DC78AEF5-5F09-4328-BC65-02B69276BFE6}"/>
              </a:ext>
            </a:extLst>
          </p:cNvPr>
          <p:cNvSpPr txBox="1">
            <a:spLocks/>
          </p:cNvSpPr>
          <p:nvPr userDrawn="1"/>
        </p:nvSpPr>
        <p:spPr>
          <a:xfrm>
            <a:off x="402159" y="1422473"/>
            <a:ext cx="11395237" cy="5454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1" kern="1200">
                <a:solidFill>
                  <a:srgbClr val="9A3467"/>
                </a:solidFill>
                <a:latin typeface="Candara" panose="020E0502030303020204" pitchFamily="34" charset="0"/>
                <a:ea typeface="+mj-ea"/>
                <a:cs typeface="+mj-cs"/>
              </a:defRPr>
            </a:lvl1pPr>
          </a:lstStyle>
          <a:p>
            <a:r>
              <a:rPr lang="en-US" sz="2000"/>
              <a:t>Click to edit Master title style</a:t>
            </a:r>
            <a:endParaRPr lang="en-US" sz="2000" dirty="0"/>
          </a:p>
        </p:txBody>
      </p:sp>
    </p:spTree>
    <p:extLst>
      <p:ext uri="{BB962C8B-B14F-4D97-AF65-F5344CB8AC3E}">
        <p14:creationId xmlns:p14="http://schemas.microsoft.com/office/powerpoint/2010/main" val="4016004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nal slide">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7167" y="8723"/>
            <a:ext cx="12193081" cy="6858607"/>
          </a:xfrm>
          <a:prstGeom prst="rect">
            <a:avLst/>
          </a:prstGeom>
        </p:spPr>
      </p:pic>
      <p:sp>
        <p:nvSpPr>
          <p:cNvPr id="17" name="TextBox 16"/>
          <p:cNvSpPr txBox="1"/>
          <p:nvPr userDrawn="1"/>
        </p:nvSpPr>
        <p:spPr>
          <a:xfrm>
            <a:off x="2383810" y="5189278"/>
            <a:ext cx="9626220" cy="553998"/>
          </a:xfrm>
          <a:prstGeom prst="rect">
            <a:avLst/>
          </a:prstGeom>
          <a:noFill/>
        </p:spPr>
        <p:txBody>
          <a:bodyPr wrap="square" rtlCol="0">
            <a:spAutoFit/>
          </a:bodyPr>
          <a:lstStyle/>
          <a:p>
            <a:r>
              <a:rPr lang="en-GB" sz="1500" b="0" dirty="0">
                <a:solidFill>
                  <a:schemeClr val="bg1"/>
                </a:solidFill>
                <a:latin typeface="Candara" panose="020E0502030303020204" pitchFamily="34" charset="0"/>
                <a:cs typeface="Arial" panose="020B0604020202020204" pitchFamily="34" charset="0"/>
              </a:rPr>
              <a:t>Please contact the CEOP Education team directly at </a:t>
            </a:r>
            <a:r>
              <a:rPr lang="en-GB" sz="1500" b="0" u="none" dirty="0">
                <a:solidFill>
                  <a:srgbClr val="148567"/>
                </a:solidFill>
                <a:latin typeface="Candara" panose="020E0502030303020204" pitchFamily="34" charset="0"/>
                <a:cs typeface="Arial" panose="020B0604020202020204" pitchFamily="34" charset="0"/>
                <a:hlinkClick r:id="rId3"/>
              </a:rPr>
              <a:t>ceopeducation@nca.gov.uk</a:t>
            </a:r>
            <a:endParaRPr lang="en-GB" sz="1500" b="0" u="none" dirty="0">
              <a:solidFill>
                <a:srgbClr val="148567"/>
              </a:solidFill>
              <a:latin typeface="Candara" panose="020E0502030303020204" pitchFamily="34" charset="0"/>
              <a:cs typeface="Arial" panose="020B0604020202020204" pitchFamily="34" charset="0"/>
            </a:endParaRPr>
          </a:p>
          <a:p>
            <a:r>
              <a:rPr lang="en-GB" sz="1500" b="0" dirty="0">
                <a:solidFill>
                  <a:schemeClr val="bg1"/>
                </a:solidFill>
                <a:latin typeface="Candara" panose="020E0502030303020204" pitchFamily="34" charset="0"/>
                <a:cs typeface="Arial" panose="020B0604020202020204" pitchFamily="34" charset="0"/>
              </a:rPr>
              <a:t>If you have any queries or feedback on the training you have received.</a:t>
            </a:r>
          </a:p>
        </p:txBody>
      </p:sp>
    </p:spTree>
    <p:extLst>
      <p:ext uri="{BB962C8B-B14F-4D97-AF65-F5344CB8AC3E}">
        <p14:creationId xmlns:p14="http://schemas.microsoft.com/office/powerpoint/2010/main" val="33723231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2823" y="9332"/>
            <a:ext cx="12186355" cy="6854825"/>
          </a:xfrm>
          <a:prstGeom prst="rect">
            <a:avLst/>
          </a:prstGeom>
        </p:spPr>
      </p:pic>
    </p:spTree>
    <p:extLst>
      <p:ext uri="{BB962C8B-B14F-4D97-AF65-F5344CB8AC3E}">
        <p14:creationId xmlns:p14="http://schemas.microsoft.com/office/powerpoint/2010/main" val="190123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ag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2" y="4568"/>
            <a:ext cx="12191996" cy="6857998"/>
          </a:xfrm>
          <a:prstGeom prst="rect">
            <a:avLst/>
          </a:prstGeom>
        </p:spPr>
      </p:pic>
      <p:sp>
        <p:nvSpPr>
          <p:cNvPr id="19" name="Title 18">
            <a:extLst>
              <a:ext uri="{FF2B5EF4-FFF2-40B4-BE49-F238E27FC236}">
                <a16:creationId xmlns:a16="http://schemas.microsoft.com/office/drawing/2014/main" id="{1AFFC829-8733-4C98-B55C-7CA18AC848E4}"/>
              </a:ext>
            </a:extLst>
          </p:cNvPr>
          <p:cNvSpPr>
            <a:spLocks noGrp="1"/>
          </p:cNvSpPr>
          <p:nvPr>
            <p:ph type="title" hasCustomPrompt="1"/>
          </p:nvPr>
        </p:nvSpPr>
        <p:spPr>
          <a:xfrm>
            <a:off x="476797" y="2355525"/>
            <a:ext cx="8242571" cy="545407"/>
          </a:xfrm>
        </p:spPr>
        <p:txBody>
          <a:bodyPr>
            <a:noAutofit/>
          </a:bodyPr>
          <a:lstStyle>
            <a:lvl1pPr>
              <a:defRPr sz="3100" b="1">
                <a:solidFill>
                  <a:schemeClr val="bg1"/>
                </a:solidFill>
                <a:latin typeface="Candara" panose="020E0502030303020204" pitchFamily="34" charset="0"/>
              </a:defRPr>
            </a:lvl1pPr>
          </a:lstStyle>
          <a:p>
            <a:r>
              <a:rPr lang="en-US" dirty="0"/>
              <a:t>Divider/intro page title</a:t>
            </a:r>
            <a:endParaRPr lang="en-GB" dirty="0"/>
          </a:p>
        </p:txBody>
      </p:sp>
    </p:spTree>
    <p:extLst>
      <p:ext uri="{BB962C8B-B14F-4D97-AF65-F5344CB8AC3E}">
        <p14:creationId xmlns:p14="http://schemas.microsoft.com/office/powerpoint/2010/main" val="3715330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ndard p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D70B23-5D19-42BD-868A-EF66736674B0}"/>
              </a:ext>
            </a:extLst>
          </p:cNvPr>
          <p:cNvPicPr>
            <a:picLocks noChangeAspect="1"/>
          </p:cNvPicPr>
          <p:nvPr userDrawn="1"/>
        </p:nvPicPr>
        <p:blipFill>
          <a:blip r:embed="rId2"/>
          <a:stretch>
            <a:fillRect/>
          </a:stretch>
        </p:blipFill>
        <p:spPr>
          <a:xfrm>
            <a:off x="2" y="9331"/>
            <a:ext cx="12191997" cy="6857998"/>
          </a:xfrm>
          <a:prstGeom prst="rect">
            <a:avLst/>
          </a:prstGeom>
        </p:spPr>
      </p:pic>
      <p:sp>
        <p:nvSpPr>
          <p:cNvPr id="2" name="Title 7">
            <a:extLst>
              <a:ext uri="{FF2B5EF4-FFF2-40B4-BE49-F238E27FC236}">
                <a16:creationId xmlns:a16="http://schemas.microsoft.com/office/drawing/2014/main" id="{00C847AB-C3E2-4B0D-84A1-F00322F28DE7}"/>
              </a:ext>
            </a:extLst>
          </p:cNvPr>
          <p:cNvSpPr>
            <a:spLocks noGrp="1"/>
          </p:cNvSpPr>
          <p:nvPr>
            <p:ph type="title" hasCustomPrompt="1"/>
          </p:nvPr>
        </p:nvSpPr>
        <p:spPr>
          <a:xfrm>
            <a:off x="579032" y="471156"/>
            <a:ext cx="8689376" cy="209985"/>
          </a:xfrm>
        </p:spPr>
        <p:txBody>
          <a:bodyPr>
            <a:noAutofit/>
          </a:bodyPr>
          <a:lstStyle>
            <a:lvl1pPr>
              <a:defRPr sz="2800" b="1">
                <a:solidFill>
                  <a:srgbClr val="1D3661"/>
                </a:solidFill>
                <a:latin typeface="Candara" panose="020E0502030303020204" pitchFamily="34" charset="0"/>
              </a:defRPr>
            </a:lvl1pPr>
          </a:lstStyle>
          <a:p>
            <a:r>
              <a:rPr lang="en-US" dirty="0"/>
              <a:t>Heading goes here</a:t>
            </a:r>
            <a:endParaRPr lang="en-GB" dirty="0"/>
          </a:p>
        </p:txBody>
      </p:sp>
    </p:spTree>
    <p:extLst>
      <p:ext uri="{BB962C8B-B14F-4D97-AF65-F5344CB8AC3E}">
        <p14:creationId xmlns:p14="http://schemas.microsoft.com/office/powerpoint/2010/main" val="4127562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tandard p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D70B23-5D19-42BD-868A-EF66736674B0}"/>
              </a:ext>
            </a:extLst>
          </p:cNvPr>
          <p:cNvPicPr>
            <a:picLocks noChangeAspect="1"/>
          </p:cNvPicPr>
          <p:nvPr userDrawn="1"/>
        </p:nvPicPr>
        <p:blipFill>
          <a:blip r:embed="rId2"/>
          <a:stretch>
            <a:fillRect/>
          </a:stretch>
        </p:blipFill>
        <p:spPr>
          <a:xfrm>
            <a:off x="2" y="9331"/>
            <a:ext cx="12191997" cy="6857998"/>
          </a:xfrm>
          <a:prstGeom prst="rect">
            <a:avLst/>
          </a:prstGeom>
        </p:spPr>
      </p:pic>
      <p:sp>
        <p:nvSpPr>
          <p:cNvPr id="2" name="Title 7">
            <a:extLst>
              <a:ext uri="{FF2B5EF4-FFF2-40B4-BE49-F238E27FC236}">
                <a16:creationId xmlns:a16="http://schemas.microsoft.com/office/drawing/2014/main" id="{00C847AB-C3E2-4B0D-84A1-F00322F28DE7}"/>
              </a:ext>
            </a:extLst>
          </p:cNvPr>
          <p:cNvSpPr>
            <a:spLocks noGrp="1"/>
          </p:cNvSpPr>
          <p:nvPr>
            <p:ph type="title" hasCustomPrompt="1"/>
          </p:nvPr>
        </p:nvSpPr>
        <p:spPr>
          <a:xfrm>
            <a:off x="579032" y="471156"/>
            <a:ext cx="8689376" cy="209985"/>
          </a:xfrm>
        </p:spPr>
        <p:txBody>
          <a:bodyPr>
            <a:noAutofit/>
          </a:bodyPr>
          <a:lstStyle>
            <a:lvl1pPr>
              <a:defRPr sz="2800" b="1">
                <a:solidFill>
                  <a:srgbClr val="1D3661"/>
                </a:solidFill>
                <a:latin typeface="Candara" panose="020E0502030303020204" pitchFamily="34" charset="0"/>
              </a:defRPr>
            </a:lvl1pPr>
          </a:lstStyle>
          <a:p>
            <a:r>
              <a:rPr lang="en-US" dirty="0"/>
              <a:t>Heading goes here</a:t>
            </a:r>
            <a:endParaRPr lang="en-GB" dirty="0"/>
          </a:p>
        </p:txBody>
      </p:sp>
      <p:sp>
        <p:nvSpPr>
          <p:cNvPr id="5" name="Text Placeholder 2">
            <a:extLst>
              <a:ext uri="{FF2B5EF4-FFF2-40B4-BE49-F238E27FC236}">
                <a16:creationId xmlns:a16="http://schemas.microsoft.com/office/drawing/2014/main" id="{6D606291-84B3-40D2-A1E3-EF47129B75FB}"/>
              </a:ext>
            </a:extLst>
          </p:cNvPr>
          <p:cNvSpPr>
            <a:spLocks noGrp="1"/>
          </p:cNvSpPr>
          <p:nvPr>
            <p:ph idx="1"/>
          </p:nvPr>
        </p:nvSpPr>
        <p:spPr>
          <a:xfrm>
            <a:off x="402161" y="2047876"/>
            <a:ext cx="11395236" cy="412908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Title Placeholder 1">
            <a:extLst>
              <a:ext uri="{FF2B5EF4-FFF2-40B4-BE49-F238E27FC236}">
                <a16:creationId xmlns:a16="http://schemas.microsoft.com/office/drawing/2014/main" id="{DC78AEF5-5F09-4328-BC65-02B69276BFE6}"/>
              </a:ext>
            </a:extLst>
          </p:cNvPr>
          <p:cNvSpPr txBox="1">
            <a:spLocks/>
          </p:cNvSpPr>
          <p:nvPr userDrawn="1"/>
        </p:nvSpPr>
        <p:spPr>
          <a:xfrm>
            <a:off x="402159" y="1422473"/>
            <a:ext cx="11395237" cy="5454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1" kern="1200">
                <a:solidFill>
                  <a:srgbClr val="9A3467"/>
                </a:solidFill>
                <a:latin typeface="Candara" panose="020E0502030303020204" pitchFamily="34" charset="0"/>
                <a:ea typeface="+mj-ea"/>
                <a:cs typeface="+mj-cs"/>
              </a:defRPr>
            </a:lvl1pPr>
          </a:lstStyle>
          <a:p>
            <a:r>
              <a:rPr lang="en-US" sz="2000"/>
              <a:t>Click to edit Master title style</a:t>
            </a:r>
            <a:endParaRPr lang="en-US" sz="2000" dirty="0"/>
          </a:p>
        </p:txBody>
      </p:sp>
    </p:spTree>
    <p:extLst>
      <p:ext uri="{BB962C8B-B14F-4D97-AF65-F5344CB8AC3E}">
        <p14:creationId xmlns:p14="http://schemas.microsoft.com/office/powerpoint/2010/main" val="15595815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2159" y="1422473"/>
            <a:ext cx="11395237" cy="54540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02161" y="2047876"/>
            <a:ext cx="11395236" cy="412908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899423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2000" b="1" kern="1200">
          <a:solidFill>
            <a:srgbClr val="9A3467"/>
          </a:solidFill>
          <a:latin typeface="Candara" panose="020E0502030303020204" pitchFamily="34" charset="0"/>
          <a:ea typeface="+mj-ea"/>
          <a:cs typeface="+mj-cs"/>
        </a:defRPr>
      </a:lvl1pPr>
    </p:titleStyle>
    <p:bodyStyle>
      <a:lvl1pPr marL="228600" indent="-228600" algn="l" defTabSz="914400" rtl="0" eaLnBrk="1" latinLnBrk="0" hangingPunct="1">
        <a:lnSpc>
          <a:spcPct val="90000"/>
        </a:lnSpc>
        <a:spcBef>
          <a:spcPts val="1000"/>
        </a:spcBef>
        <a:buSzPct val="80000"/>
        <a:buFontTx/>
        <a:buBlip>
          <a:blip r:embed="rId7"/>
        </a:buBlip>
        <a:defRPr sz="1600" b="0" kern="1200">
          <a:solidFill>
            <a:schemeClr val="tx1"/>
          </a:solidFill>
          <a:latin typeface="Candara" panose="020E0502030303020204" pitchFamily="34" charset="0"/>
          <a:ea typeface="+mn-ea"/>
          <a:cs typeface="+mn-cs"/>
        </a:defRPr>
      </a:lvl1pPr>
      <a:lvl2pPr marL="685800" indent="-228600" algn="l" defTabSz="914400" rtl="0" eaLnBrk="1" latinLnBrk="0" hangingPunct="1">
        <a:lnSpc>
          <a:spcPct val="90000"/>
        </a:lnSpc>
        <a:spcBef>
          <a:spcPts val="500"/>
        </a:spcBef>
        <a:buSzPct val="80000"/>
        <a:buFontTx/>
        <a:buBlip>
          <a:blip r:embed="rId7"/>
        </a:buBlip>
        <a:defRPr sz="1600" b="0" kern="1200">
          <a:solidFill>
            <a:schemeClr val="tx1"/>
          </a:solidFill>
          <a:latin typeface="Candara" panose="020E0502030303020204" pitchFamily="34" charset="0"/>
          <a:ea typeface="+mn-ea"/>
          <a:cs typeface="+mn-cs"/>
        </a:defRPr>
      </a:lvl2pPr>
      <a:lvl3pPr marL="1143000" indent="-228600" algn="l" defTabSz="914400" rtl="0" eaLnBrk="1" latinLnBrk="0" hangingPunct="1">
        <a:lnSpc>
          <a:spcPct val="90000"/>
        </a:lnSpc>
        <a:spcBef>
          <a:spcPts val="500"/>
        </a:spcBef>
        <a:buSzPct val="80000"/>
        <a:buFontTx/>
        <a:buBlip>
          <a:blip r:embed="rId7"/>
        </a:buBlip>
        <a:defRPr sz="1600" b="0" kern="1200">
          <a:solidFill>
            <a:schemeClr val="tx1"/>
          </a:solidFill>
          <a:latin typeface="Candara" panose="020E05020303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2159" y="1422473"/>
            <a:ext cx="11395237" cy="54540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02161" y="2047876"/>
            <a:ext cx="11395236" cy="412908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34717072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lgn="l" defTabSz="914400" rtl="0" eaLnBrk="1" latinLnBrk="0" hangingPunct="1">
        <a:lnSpc>
          <a:spcPct val="90000"/>
        </a:lnSpc>
        <a:spcBef>
          <a:spcPct val="0"/>
        </a:spcBef>
        <a:buNone/>
        <a:defRPr sz="2000" b="1" kern="1200">
          <a:solidFill>
            <a:srgbClr val="9A3467"/>
          </a:solidFill>
          <a:latin typeface="Candara" panose="020E0502030303020204" pitchFamily="34" charset="0"/>
          <a:ea typeface="+mj-ea"/>
          <a:cs typeface="+mj-cs"/>
        </a:defRPr>
      </a:lvl1pPr>
    </p:titleStyle>
    <p:bodyStyle>
      <a:lvl1pPr marL="228600" indent="-228600" algn="l" defTabSz="914400" rtl="0" eaLnBrk="1" latinLnBrk="0" hangingPunct="1">
        <a:lnSpc>
          <a:spcPct val="90000"/>
        </a:lnSpc>
        <a:spcBef>
          <a:spcPts val="1000"/>
        </a:spcBef>
        <a:buSzPct val="80000"/>
        <a:buFontTx/>
        <a:buBlip>
          <a:blip r:embed="rId7"/>
        </a:buBlip>
        <a:defRPr sz="1600" b="0" kern="1200">
          <a:solidFill>
            <a:schemeClr val="tx1"/>
          </a:solidFill>
          <a:latin typeface="Candara" panose="020E0502030303020204" pitchFamily="34" charset="0"/>
          <a:ea typeface="+mn-ea"/>
          <a:cs typeface="+mn-cs"/>
        </a:defRPr>
      </a:lvl1pPr>
      <a:lvl2pPr marL="685800" indent="-228600" algn="l" defTabSz="914400" rtl="0" eaLnBrk="1" latinLnBrk="0" hangingPunct="1">
        <a:lnSpc>
          <a:spcPct val="90000"/>
        </a:lnSpc>
        <a:spcBef>
          <a:spcPts val="500"/>
        </a:spcBef>
        <a:buSzPct val="80000"/>
        <a:buFontTx/>
        <a:buBlip>
          <a:blip r:embed="rId7"/>
        </a:buBlip>
        <a:defRPr sz="1600" b="0" kern="1200">
          <a:solidFill>
            <a:schemeClr val="tx1"/>
          </a:solidFill>
          <a:latin typeface="Candara" panose="020E0502030303020204" pitchFamily="34" charset="0"/>
          <a:ea typeface="+mn-ea"/>
          <a:cs typeface="+mn-cs"/>
        </a:defRPr>
      </a:lvl2pPr>
      <a:lvl3pPr marL="1143000" indent="-228600" algn="l" defTabSz="914400" rtl="0" eaLnBrk="1" latinLnBrk="0" hangingPunct="1">
        <a:lnSpc>
          <a:spcPct val="90000"/>
        </a:lnSpc>
        <a:spcBef>
          <a:spcPts val="500"/>
        </a:spcBef>
        <a:buSzPct val="80000"/>
        <a:buFontTx/>
        <a:buBlip>
          <a:blip r:embed="rId7"/>
        </a:buBlip>
        <a:defRPr sz="1600" b="0" kern="1200">
          <a:solidFill>
            <a:schemeClr val="tx1"/>
          </a:solidFill>
          <a:latin typeface="Candara" panose="020E05020303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jpg"/><Relationship Id="rId1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37.png"/><Relationship Id="rId5" Type="http://schemas.openxmlformats.org/officeDocument/2006/relationships/image" Target="../media/image36.gif"/><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6.png"/><Relationship Id="rId5" Type="http://schemas.openxmlformats.org/officeDocument/2006/relationships/image" Target="../media/image8.png"/><Relationship Id="rId10" Type="http://schemas.openxmlformats.org/officeDocument/2006/relationships/image" Target="../media/image15.png"/><Relationship Id="rId4" Type="http://schemas.openxmlformats.org/officeDocument/2006/relationships/image" Target="../media/image7.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16.png"/><Relationship Id="rId5" Type="http://schemas.openxmlformats.org/officeDocument/2006/relationships/image" Target="../media/image19.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6.png"/><Relationship Id="rId5" Type="http://schemas.openxmlformats.org/officeDocument/2006/relationships/image" Target="../media/image8.png"/><Relationship Id="rId10" Type="http://schemas.openxmlformats.org/officeDocument/2006/relationships/image" Target="../media/image15.png"/><Relationship Id="rId4" Type="http://schemas.openxmlformats.org/officeDocument/2006/relationships/image" Target="../media/image7.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4cesvw02\CEOP_Data$\CEOP Cat B\Harm Reduction\Thinkuknow\05 THINKUKNOW ASSETS\05 THINKUKNOW ASSETS\NEW PRESENTATION TEMPLATES\Illustrations\Adult\Female\64303_NCA_TUK_adult_female_1.png">
            <a:extLst>
              <a:ext uri="{FF2B5EF4-FFF2-40B4-BE49-F238E27FC236}">
                <a16:creationId xmlns:a16="http://schemas.microsoft.com/office/drawing/2014/main" id="{A5427CF8-295A-4D74-BE75-E57F5CFC20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790" y="4663039"/>
            <a:ext cx="852475" cy="175913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2ED368C7-94B7-46DA-963E-DC9211C66FC2}"/>
              </a:ext>
            </a:extLst>
          </p:cNvPr>
          <p:cNvPicPr>
            <a:picLocks noChangeAspect="1"/>
          </p:cNvPicPr>
          <p:nvPr/>
        </p:nvPicPr>
        <p:blipFill>
          <a:blip r:embed="rId4"/>
          <a:srcRect/>
          <a:stretch/>
        </p:blipFill>
        <p:spPr>
          <a:xfrm>
            <a:off x="3449334" y="4469907"/>
            <a:ext cx="623121" cy="1958631"/>
          </a:xfrm>
          <a:prstGeom prst="rect">
            <a:avLst/>
          </a:prstGeom>
        </p:spPr>
      </p:pic>
      <p:pic>
        <p:nvPicPr>
          <p:cNvPr id="14" name="Picture 13" descr="A picture containing drawing, shirt&#10;&#10;Description automatically generated">
            <a:extLst>
              <a:ext uri="{FF2B5EF4-FFF2-40B4-BE49-F238E27FC236}">
                <a16:creationId xmlns:a16="http://schemas.microsoft.com/office/drawing/2014/main" id="{75B8D50A-2F6D-4F21-ABDA-3E812670FA9B}"/>
              </a:ext>
            </a:extLst>
          </p:cNvPr>
          <p:cNvPicPr>
            <a:picLocks noChangeAspect="1"/>
          </p:cNvPicPr>
          <p:nvPr/>
        </p:nvPicPr>
        <p:blipFill>
          <a:blip r:embed="rId5"/>
          <a:stretch>
            <a:fillRect/>
          </a:stretch>
        </p:blipFill>
        <p:spPr>
          <a:xfrm>
            <a:off x="5487675" y="4472415"/>
            <a:ext cx="546250" cy="1956122"/>
          </a:xfrm>
          <a:prstGeom prst="rect">
            <a:avLst/>
          </a:prstGeom>
        </p:spPr>
      </p:pic>
      <p:pic>
        <p:nvPicPr>
          <p:cNvPr id="16" name="Picture 15">
            <a:extLst>
              <a:ext uri="{FF2B5EF4-FFF2-40B4-BE49-F238E27FC236}">
                <a16:creationId xmlns:a16="http://schemas.microsoft.com/office/drawing/2014/main" id="{29833EEB-05D9-45A2-825E-205851D8F1A2}"/>
              </a:ext>
            </a:extLst>
          </p:cNvPr>
          <p:cNvPicPr>
            <a:picLocks noChangeAspect="1"/>
          </p:cNvPicPr>
          <p:nvPr/>
        </p:nvPicPr>
        <p:blipFill>
          <a:blip r:embed="rId6"/>
          <a:srcRect/>
          <a:stretch/>
        </p:blipFill>
        <p:spPr>
          <a:xfrm>
            <a:off x="4440975" y="4540828"/>
            <a:ext cx="865159" cy="1922107"/>
          </a:xfrm>
          <a:prstGeom prst="rect">
            <a:avLst/>
          </a:prstGeom>
        </p:spPr>
      </p:pic>
      <p:pic>
        <p:nvPicPr>
          <p:cNvPr id="22" name="Picture 21" descr="A picture containing clock, light&#10;&#10;Description automatically generated">
            <a:extLst>
              <a:ext uri="{FF2B5EF4-FFF2-40B4-BE49-F238E27FC236}">
                <a16:creationId xmlns:a16="http://schemas.microsoft.com/office/drawing/2014/main" id="{2A2E7200-1CFB-48B2-958D-715D38D8793D}"/>
              </a:ext>
            </a:extLst>
          </p:cNvPr>
          <p:cNvPicPr>
            <a:picLocks noChangeAspect="1"/>
          </p:cNvPicPr>
          <p:nvPr/>
        </p:nvPicPr>
        <p:blipFill>
          <a:blip r:embed="rId7"/>
          <a:stretch>
            <a:fillRect/>
          </a:stretch>
        </p:blipFill>
        <p:spPr>
          <a:xfrm>
            <a:off x="6675371" y="4506813"/>
            <a:ext cx="633740" cy="1921725"/>
          </a:xfrm>
          <a:prstGeom prst="rect">
            <a:avLst/>
          </a:prstGeom>
        </p:spPr>
      </p:pic>
      <p:pic>
        <p:nvPicPr>
          <p:cNvPr id="26" name="Picture 25" descr="A close up of a sign&#10;&#10;Description automatically generated">
            <a:extLst>
              <a:ext uri="{FF2B5EF4-FFF2-40B4-BE49-F238E27FC236}">
                <a16:creationId xmlns:a16="http://schemas.microsoft.com/office/drawing/2014/main" id="{11551740-BDDA-435E-A161-5A95F666BD1E}"/>
              </a:ext>
            </a:extLst>
          </p:cNvPr>
          <p:cNvPicPr>
            <a:picLocks noChangeAspect="1"/>
          </p:cNvPicPr>
          <p:nvPr/>
        </p:nvPicPr>
        <p:blipFill>
          <a:blip r:embed="rId8"/>
          <a:stretch>
            <a:fillRect/>
          </a:stretch>
        </p:blipFill>
        <p:spPr>
          <a:xfrm>
            <a:off x="9370671" y="4606553"/>
            <a:ext cx="936059" cy="1413089"/>
          </a:xfrm>
          <a:prstGeom prst="rect">
            <a:avLst/>
          </a:prstGeom>
        </p:spPr>
      </p:pic>
      <p:pic>
        <p:nvPicPr>
          <p:cNvPr id="28" name="Picture 27" descr="A picture containing drawing&#10;&#10;Description automatically generated">
            <a:extLst>
              <a:ext uri="{FF2B5EF4-FFF2-40B4-BE49-F238E27FC236}">
                <a16:creationId xmlns:a16="http://schemas.microsoft.com/office/drawing/2014/main" id="{B7CF704C-E1B3-480C-B817-B9180364AC19}"/>
              </a:ext>
            </a:extLst>
          </p:cNvPr>
          <p:cNvPicPr>
            <a:picLocks noChangeAspect="1"/>
          </p:cNvPicPr>
          <p:nvPr/>
        </p:nvPicPr>
        <p:blipFill>
          <a:blip r:embed="rId9"/>
          <a:stretch>
            <a:fillRect/>
          </a:stretch>
        </p:blipFill>
        <p:spPr>
          <a:xfrm>
            <a:off x="7759399" y="5200511"/>
            <a:ext cx="1529019" cy="678352"/>
          </a:xfrm>
          <a:prstGeom prst="rect">
            <a:avLst/>
          </a:prstGeom>
        </p:spPr>
      </p:pic>
      <p:sp>
        <p:nvSpPr>
          <p:cNvPr id="30" name="Rectangle 29">
            <a:extLst>
              <a:ext uri="{FF2B5EF4-FFF2-40B4-BE49-F238E27FC236}">
                <a16:creationId xmlns:a16="http://schemas.microsoft.com/office/drawing/2014/main" id="{81AEEADD-F7A7-42C7-8E31-786FC36863D1}"/>
              </a:ext>
            </a:extLst>
          </p:cNvPr>
          <p:cNvSpPr/>
          <p:nvPr/>
        </p:nvSpPr>
        <p:spPr>
          <a:xfrm>
            <a:off x="8849592" y="98715"/>
            <a:ext cx="1719695" cy="1356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Arial"/>
            </a:endParaRPr>
          </a:p>
        </p:txBody>
      </p:sp>
      <p:pic>
        <p:nvPicPr>
          <p:cNvPr id="7" name="Picture 6" descr="A close up of a logo&#10;&#10;Description automatically generated">
            <a:extLst>
              <a:ext uri="{FF2B5EF4-FFF2-40B4-BE49-F238E27FC236}">
                <a16:creationId xmlns:a16="http://schemas.microsoft.com/office/drawing/2014/main" id="{C5E9C35D-E279-4CBB-A3D5-2700469EF248}"/>
              </a:ext>
            </a:extLst>
          </p:cNvPr>
          <p:cNvPicPr>
            <a:picLocks noChangeAspect="1"/>
          </p:cNvPicPr>
          <p:nvPr/>
        </p:nvPicPr>
        <p:blipFill>
          <a:blip r:embed="rId10"/>
          <a:stretch>
            <a:fillRect/>
          </a:stretch>
        </p:blipFill>
        <p:spPr>
          <a:xfrm>
            <a:off x="7135276" y="4640408"/>
            <a:ext cx="544273" cy="1829436"/>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85B92530-DEF9-43BD-A102-0BDD66BA5ECF}"/>
              </a:ext>
            </a:extLst>
          </p:cNvPr>
          <p:cNvPicPr>
            <a:picLocks noChangeAspect="1"/>
          </p:cNvPicPr>
          <p:nvPr/>
        </p:nvPicPr>
        <p:blipFill>
          <a:blip r:embed="rId11"/>
          <a:stretch>
            <a:fillRect/>
          </a:stretch>
        </p:blipFill>
        <p:spPr>
          <a:xfrm>
            <a:off x="3945449" y="4679851"/>
            <a:ext cx="553203" cy="1742326"/>
          </a:xfrm>
          <a:prstGeom prst="rect">
            <a:avLst/>
          </a:prstGeom>
        </p:spPr>
      </p:pic>
      <p:pic>
        <p:nvPicPr>
          <p:cNvPr id="17" name="Picture 16" descr="A picture containing shirt, person&#10;&#10;Description automatically generated">
            <a:extLst>
              <a:ext uri="{FF2B5EF4-FFF2-40B4-BE49-F238E27FC236}">
                <a16:creationId xmlns:a16="http://schemas.microsoft.com/office/drawing/2014/main" id="{6F927BE6-55B3-4516-BAD1-191CEA1E6B70}"/>
              </a:ext>
            </a:extLst>
          </p:cNvPr>
          <p:cNvPicPr>
            <a:picLocks noChangeAspect="1"/>
          </p:cNvPicPr>
          <p:nvPr/>
        </p:nvPicPr>
        <p:blipFill>
          <a:blip r:embed="rId12"/>
          <a:stretch>
            <a:fillRect/>
          </a:stretch>
        </p:blipFill>
        <p:spPr>
          <a:xfrm>
            <a:off x="2373941" y="4708517"/>
            <a:ext cx="531776" cy="1728081"/>
          </a:xfrm>
          <a:prstGeom prst="rect">
            <a:avLst/>
          </a:prstGeom>
        </p:spPr>
      </p:pic>
      <p:pic>
        <p:nvPicPr>
          <p:cNvPr id="21" name="Picture 20" descr="A picture containing drawing, shirt&#10;&#10;Description automatically generated">
            <a:extLst>
              <a:ext uri="{FF2B5EF4-FFF2-40B4-BE49-F238E27FC236}">
                <a16:creationId xmlns:a16="http://schemas.microsoft.com/office/drawing/2014/main" id="{F3775867-4A52-4E02-8C32-D73438B5FD43}"/>
              </a:ext>
            </a:extLst>
          </p:cNvPr>
          <p:cNvPicPr>
            <a:picLocks noChangeAspect="1"/>
          </p:cNvPicPr>
          <p:nvPr/>
        </p:nvPicPr>
        <p:blipFill>
          <a:blip r:embed="rId13"/>
          <a:stretch>
            <a:fillRect/>
          </a:stretch>
        </p:blipFill>
        <p:spPr>
          <a:xfrm>
            <a:off x="5849749" y="4614071"/>
            <a:ext cx="633740" cy="1822526"/>
          </a:xfrm>
          <a:prstGeom prst="rect">
            <a:avLst/>
          </a:prstGeom>
        </p:spPr>
      </p:pic>
      <p:pic>
        <p:nvPicPr>
          <p:cNvPr id="31" name="Picture 30">
            <a:extLst>
              <a:ext uri="{FF2B5EF4-FFF2-40B4-BE49-F238E27FC236}">
                <a16:creationId xmlns:a16="http://schemas.microsoft.com/office/drawing/2014/main" id="{B389BD8D-286F-49A5-9A9F-E00C8C4F3894}"/>
              </a:ext>
            </a:extLst>
          </p:cNvPr>
          <p:cNvPicPr>
            <a:picLocks noChangeAspect="1"/>
          </p:cNvPicPr>
          <p:nvPr/>
        </p:nvPicPr>
        <p:blipFill>
          <a:blip r:embed="rId14"/>
          <a:stretch>
            <a:fillRect/>
          </a:stretch>
        </p:blipFill>
        <p:spPr>
          <a:xfrm>
            <a:off x="1524000" y="6422177"/>
            <a:ext cx="9144000" cy="462922"/>
          </a:xfrm>
          <a:prstGeom prst="rect">
            <a:avLst/>
          </a:prstGeom>
        </p:spPr>
      </p:pic>
      <p:pic>
        <p:nvPicPr>
          <p:cNvPr id="18" name="Picture 17">
            <a:extLst>
              <a:ext uri="{FF2B5EF4-FFF2-40B4-BE49-F238E27FC236}">
                <a16:creationId xmlns:a16="http://schemas.microsoft.com/office/drawing/2014/main" id="{E767B6E2-F497-4F35-B63F-531796F34BDE}"/>
              </a:ext>
            </a:extLst>
          </p:cNvPr>
          <p:cNvPicPr>
            <a:picLocks noChangeAspect="1"/>
          </p:cNvPicPr>
          <p:nvPr/>
        </p:nvPicPr>
        <p:blipFill>
          <a:blip r:embed="rId15"/>
          <a:stretch>
            <a:fillRect/>
          </a:stretch>
        </p:blipFill>
        <p:spPr>
          <a:xfrm>
            <a:off x="4980173" y="180566"/>
            <a:ext cx="2308169" cy="1787529"/>
          </a:xfrm>
          <a:prstGeom prst="rect">
            <a:avLst/>
          </a:prstGeom>
        </p:spPr>
      </p:pic>
      <p:sp>
        <p:nvSpPr>
          <p:cNvPr id="19" name="Rectangle 18">
            <a:extLst>
              <a:ext uri="{FF2B5EF4-FFF2-40B4-BE49-F238E27FC236}">
                <a16:creationId xmlns:a16="http://schemas.microsoft.com/office/drawing/2014/main" id="{D21C4E1C-4893-458C-A1C7-93D1AC3828B7}"/>
              </a:ext>
            </a:extLst>
          </p:cNvPr>
          <p:cNvSpPr/>
          <p:nvPr/>
        </p:nvSpPr>
        <p:spPr>
          <a:xfrm>
            <a:off x="2397265" y="2070606"/>
            <a:ext cx="7312173" cy="707886"/>
          </a:xfrm>
          <a:prstGeom prst="rect">
            <a:avLst/>
          </a:prstGeom>
        </p:spPr>
        <p:txBody>
          <a:bodyPr wrap="square">
            <a:spAutoFit/>
          </a:bodyPr>
          <a:lstStyle/>
          <a:p>
            <a:pPr algn="ctr"/>
            <a:r>
              <a:rPr lang="en-GB" sz="4000" b="1" dirty="0">
                <a:solidFill>
                  <a:prstClr val="black"/>
                </a:solidFill>
                <a:latin typeface="Candara" panose="020E0502030303020204" pitchFamily="34" charset="0"/>
                <a:cs typeface="Arial" panose="020B0604020202020204" pitchFamily="34" charset="0"/>
              </a:rPr>
              <a:t>Parents and Carers (Secondary)</a:t>
            </a:r>
            <a:endParaRPr lang="en-GB" sz="4000" dirty="0">
              <a:solidFill>
                <a:prstClr val="black"/>
              </a:solidFill>
              <a:latin typeface="Arial"/>
            </a:endParaRPr>
          </a:p>
        </p:txBody>
      </p:sp>
      <p:sp>
        <p:nvSpPr>
          <p:cNvPr id="20" name="TextBox 19">
            <a:extLst>
              <a:ext uri="{FF2B5EF4-FFF2-40B4-BE49-F238E27FC236}">
                <a16:creationId xmlns:a16="http://schemas.microsoft.com/office/drawing/2014/main" id="{AB22372B-B462-489D-9070-41D034CC4E15}"/>
              </a:ext>
            </a:extLst>
          </p:cNvPr>
          <p:cNvSpPr txBox="1"/>
          <p:nvPr/>
        </p:nvSpPr>
        <p:spPr>
          <a:xfrm>
            <a:off x="2594522" y="2778493"/>
            <a:ext cx="7215763" cy="1200329"/>
          </a:xfrm>
          <a:prstGeom prst="rect">
            <a:avLst/>
          </a:prstGeom>
          <a:noFill/>
        </p:spPr>
        <p:txBody>
          <a:bodyPr wrap="square" rtlCol="0">
            <a:spAutoFit/>
          </a:bodyPr>
          <a:lstStyle/>
          <a:p>
            <a:pPr algn="ctr"/>
            <a:r>
              <a:rPr lang="en-GB" sz="2400" b="1" dirty="0">
                <a:solidFill>
                  <a:prstClr val="black"/>
                </a:solidFill>
                <a:latin typeface="Candara" panose="020E0502030303020204" pitchFamily="34" charset="0"/>
                <a:cs typeface="Arial" panose="020B0604020202020204" pitchFamily="34" charset="0"/>
              </a:rPr>
              <a:t>Protect your children online</a:t>
            </a:r>
          </a:p>
          <a:p>
            <a:pPr algn="ctr"/>
            <a:endParaRPr lang="en-GB" sz="2400" b="1" dirty="0">
              <a:solidFill>
                <a:prstClr val="black"/>
              </a:solidFill>
              <a:latin typeface="Candara" panose="020E0502030303020204" pitchFamily="34" charset="0"/>
              <a:cs typeface="Arial" panose="020B0604020202020204" pitchFamily="34" charset="0"/>
            </a:endParaRPr>
          </a:p>
          <a:p>
            <a:pPr algn="ctr"/>
            <a:r>
              <a:rPr lang="en-GB" sz="2400" b="1" dirty="0">
                <a:solidFill>
                  <a:srgbClr val="9A3467"/>
                </a:solidFill>
                <a:latin typeface="Candara" panose="020E0502030303020204" pitchFamily="34" charset="0"/>
                <a:cs typeface="Arial" panose="020B0604020202020204" pitchFamily="34" charset="0"/>
              </a:rPr>
              <a:t>www.thinkuknow.co.uk/parents </a:t>
            </a:r>
          </a:p>
        </p:txBody>
      </p:sp>
    </p:spTree>
    <p:extLst>
      <p:ext uri="{BB962C8B-B14F-4D97-AF65-F5344CB8AC3E}">
        <p14:creationId xmlns:p14="http://schemas.microsoft.com/office/powerpoint/2010/main" val="2739335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g813560" descr="bc5ec168-f8f3-40e8-846e-261ea65962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7043" y="2352115"/>
            <a:ext cx="554624" cy="554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352426" y="1713984"/>
            <a:ext cx="1470867" cy="400110"/>
          </a:xfrm>
          <a:prstGeom prst="rect">
            <a:avLst/>
          </a:prstGeom>
          <a:noFill/>
        </p:spPr>
        <p:txBody>
          <a:bodyPr wrap="square" rtlCol="0">
            <a:spAutoFit/>
          </a:bodyPr>
          <a:lstStyle/>
          <a:p>
            <a:pPr fontAlgn="base">
              <a:spcBef>
                <a:spcPct val="0"/>
              </a:spcBef>
              <a:spcAft>
                <a:spcPct val="0"/>
              </a:spcAft>
            </a:pPr>
            <a:r>
              <a:rPr lang="en-GB" sz="2000" b="1" dirty="0">
                <a:solidFill>
                  <a:prstClr val="white"/>
                </a:solidFill>
                <a:latin typeface="Calibri"/>
                <a:cs typeface="Arial" charset="0"/>
              </a:rPr>
              <a:t>@CEOPUK</a:t>
            </a:r>
          </a:p>
        </p:txBody>
      </p:sp>
      <p:sp>
        <p:nvSpPr>
          <p:cNvPr id="6" name="TextBox 5"/>
          <p:cNvSpPr txBox="1"/>
          <p:nvPr/>
        </p:nvSpPr>
        <p:spPr>
          <a:xfrm>
            <a:off x="5352426" y="2506629"/>
            <a:ext cx="3775605" cy="400110"/>
          </a:xfrm>
          <a:prstGeom prst="rect">
            <a:avLst/>
          </a:prstGeom>
          <a:noFill/>
        </p:spPr>
        <p:txBody>
          <a:bodyPr wrap="square" rtlCol="0">
            <a:spAutoFit/>
          </a:bodyPr>
          <a:lstStyle/>
          <a:p>
            <a:pPr fontAlgn="base">
              <a:spcBef>
                <a:spcPct val="0"/>
              </a:spcBef>
              <a:spcAft>
                <a:spcPct val="0"/>
              </a:spcAft>
            </a:pPr>
            <a:r>
              <a:rPr lang="en-GB" sz="2000" b="1" dirty="0">
                <a:solidFill>
                  <a:prstClr val="black"/>
                </a:solidFill>
                <a:latin typeface="Calibri"/>
                <a:cs typeface="Arial" charset="0"/>
              </a:rPr>
              <a:t> </a:t>
            </a:r>
            <a:r>
              <a:rPr lang="en-GB" sz="2000" b="1" dirty="0" err="1">
                <a:solidFill>
                  <a:prstClr val="white"/>
                </a:solidFill>
                <a:latin typeface="Calibri"/>
                <a:cs typeface="Arial" charset="0"/>
              </a:rPr>
              <a:t>ClickCEOP</a:t>
            </a:r>
            <a:endParaRPr lang="en-GB" sz="2000" b="1" dirty="0">
              <a:solidFill>
                <a:prstClr val="white"/>
              </a:solidFill>
              <a:latin typeface="Calibri"/>
              <a:cs typeface="Arial" charset="0"/>
            </a:endParaRPr>
          </a:p>
        </p:txBody>
      </p:sp>
      <p:pic>
        <p:nvPicPr>
          <p:cNvPr id="8" name="Picture 2" descr="H:\CEOP logo colour CMYK outlined EP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09404" y="4059201"/>
            <a:ext cx="709905" cy="89956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463732" y="3239522"/>
            <a:ext cx="5040560" cy="707886"/>
          </a:xfrm>
          <a:prstGeom prst="rect">
            <a:avLst/>
          </a:prstGeom>
          <a:noFill/>
        </p:spPr>
        <p:txBody>
          <a:bodyPr wrap="square" rtlCol="0">
            <a:spAutoFit/>
          </a:bodyPr>
          <a:lstStyle/>
          <a:p>
            <a:pPr fontAlgn="base">
              <a:spcBef>
                <a:spcPct val="0"/>
              </a:spcBef>
              <a:spcAft>
                <a:spcPct val="0"/>
              </a:spcAft>
            </a:pPr>
            <a:r>
              <a:rPr lang="en-GB" sz="2000" b="1" dirty="0">
                <a:solidFill>
                  <a:prstClr val="white"/>
                </a:solidFill>
                <a:latin typeface="Calibri"/>
                <a:cs typeface="Arial" charset="0"/>
              </a:rPr>
              <a:t>www.thinkuknow.co.uk</a:t>
            </a:r>
          </a:p>
          <a:p>
            <a:pPr fontAlgn="base">
              <a:spcBef>
                <a:spcPct val="0"/>
              </a:spcBef>
              <a:spcAft>
                <a:spcPct val="0"/>
              </a:spcAft>
            </a:pPr>
            <a:r>
              <a:rPr lang="en-GB" sz="2000" b="1" dirty="0">
                <a:solidFill>
                  <a:prstClr val="white"/>
                </a:solidFill>
                <a:latin typeface="Calibri"/>
                <a:cs typeface="Arial" charset="0"/>
              </a:rPr>
              <a:t>www.thinkuknow.co.uk/parents</a:t>
            </a:r>
          </a:p>
        </p:txBody>
      </p:sp>
      <p:sp>
        <p:nvSpPr>
          <p:cNvPr id="10" name="TextBox 9"/>
          <p:cNvSpPr txBox="1"/>
          <p:nvPr/>
        </p:nvSpPr>
        <p:spPr>
          <a:xfrm>
            <a:off x="5463732" y="4347259"/>
            <a:ext cx="5040560" cy="400110"/>
          </a:xfrm>
          <a:prstGeom prst="rect">
            <a:avLst/>
          </a:prstGeom>
          <a:noFill/>
        </p:spPr>
        <p:txBody>
          <a:bodyPr wrap="square" rtlCol="0">
            <a:spAutoFit/>
          </a:bodyPr>
          <a:lstStyle/>
          <a:p>
            <a:pPr fontAlgn="base">
              <a:spcBef>
                <a:spcPct val="0"/>
              </a:spcBef>
              <a:spcAft>
                <a:spcPct val="0"/>
              </a:spcAft>
            </a:pPr>
            <a:r>
              <a:rPr lang="en-GB" sz="2000" b="1" dirty="0">
                <a:solidFill>
                  <a:prstClr val="white"/>
                </a:solidFill>
                <a:latin typeface="Calibri"/>
                <a:cs typeface="Arial" charset="0"/>
              </a:rPr>
              <a:t>www.ceop.police.uk/safety-centre</a:t>
            </a:r>
          </a:p>
        </p:txBody>
      </p:sp>
      <p:sp>
        <p:nvSpPr>
          <p:cNvPr id="11" name="Title 3">
            <a:extLst>
              <a:ext uri="{FF2B5EF4-FFF2-40B4-BE49-F238E27FC236}">
                <a16:creationId xmlns:a16="http://schemas.microsoft.com/office/drawing/2014/main" id="{9C6A90B8-5D95-4A76-8BDA-D64ADDB85902}"/>
              </a:ext>
            </a:extLst>
          </p:cNvPr>
          <p:cNvSpPr txBox="1">
            <a:spLocks/>
          </p:cNvSpPr>
          <p:nvPr/>
        </p:nvSpPr>
        <p:spPr>
          <a:xfrm>
            <a:off x="1802084" y="337882"/>
            <a:ext cx="6181928" cy="545407"/>
          </a:xfrm>
          <a:prstGeom prst="rect">
            <a:avLst/>
          </a:prstGeom>
        </p:spPr>
        <p:txBody>
          <a:bodyPr/>
          <a:lstStyle>
            <a:lvl1pPr algn="l" defTabSz="914400" rtl="0" eaLnBrk="1" latinLnBrk="0" hangingPunct="1">
              <a:lnSpc>
                <a:spcPct val="90000"/>
              </a:lnSpc>
              <a:spcBef>
                <a:spcPct val="0"/>
              </a:spcBef>
              <a:buNone/>
              <a:defRPr sz="2000" b="1" kern="1200">
                <a:solidFill>
                  <a:srgbClr val="9A3467"/>
                </a:solidFill>
                <a:latin typeface="Candara" panose="020E0502030303020204" pitchFamily="34" charset="0"/>
                <a:ea typeface="+mj-ea"/>
                <a:cs typeface="+mj-cs"/>
              </a:defRPr>
            </a:lvl1pPr>
          </a:lstStyle>
          <a:p>
            <a:r>
              <a:rPr lang="en-GB" sz="3600" dirty="0">
                <a:solidFill>
                  <a:prstClr val="black"/>
                </a:solidFill>
              </a:rPr>
              <a:t>Staying up to date:</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7909" y="3086308"/>
            <a:ext cx="972893" cy="972893"/>
          </a:xfrm>
          <a:prstGeom prst="rect">
            <a:avLst/>
          </a:prstGeom>
        </p:spPr>
      </p:pic>
      <p:pic>
        <p:nvPicPr>
          <p:cNvPr id="1026" name="Picture 2" descr="imag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0015" y="1507957"/>
            <a:ext cx="628680" cy="62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1158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4cesvw02\CEOP_Data$\CEOP Cat B\Harm Reduction\Thinkuknow\05 THINKUKNOW ASSETS\05 THINKUKNOW ASSETS\NEW PRESENTATION TEMPLATES\Illustrations\Adult\Female\64303_NCA_TUK_adult_female_1.png">
            <a:extLst>
              <a:ext uri="{FF2B5EF4-FFF2-40B4-BE49-F238E27FC236}">
                <a16:creationId xmlns:a16="http://schemas.microsoft.com/office/drawing/2014/main" id="{A5427CF8-295A-4D74-BE75-E57F5CFC20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790" y="4663039"/>
            <a:ext cx="852475" cy="175913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2ED368C7-94B7-46DA-963E-DC9211C66FC2}"/>
              </a:ext>
            </a:extLst>
          </p:cNvPr>
          <p:cNvPicPr>
            <a:picLocks noChangeAspect="1"/>
          </p:cNvPicPr>
          <p:nvPr/>
        </p:nvPicPr>
        <p:blipFill>
          <a:blip r:embed="rId4"/>
          <a:srcRect/>
          <a:stretch/>
        </p:blipFill>
        <p:spPr>
          <a:xfrm>
            <a:off x="3892363" y="4490601"/>
            <a:ext cx="623121" cy="1958631"/>
          </a:xfrm>
          <a:prstGeom prst="rect">
            <a:avLst/>
          </a:prstGeom>
        </p:spPr>
      </p:pic>
      <p:pic>
        <p:nvPicPr>
          <p:cNvPr id="14" name="Picture 13" descr="A picture containing drawing, shirt&#10;&#10;Description automatically generated">
            <a:extLst>
              <a:ext uri="{FF2B5EF4-FFF2-40B4-BE49-F238E27FC236}">
                <a16:creationId xmlns:a16="http://schemas.microsoft.com/office/drawing/2014/main" id="{75B8D50A-2F6D-4F21-ABDA-3E812670FA9B}"/>
              </a:ext>
            </a:extLst>
          </p:cNvPr>
          <p:cNvPicPr>
            <a:picLocks noChangeAspect="1"/>
          </p:cNvPicPr>
          <p:nvPr/>
        </p:nvPicPr>
        <p:blipFill>
          <a:blip r:embed="rId5"/>
          <a:stretch>
            <a:fillRect/>
          </a:stretch>
        </p:blipFill>
        <p:spPr>
          <a:xfrm>
            <a:off x="6988904" y="4503441"/>
            <a:ext cx="546250" cy="1956122"/>
          </a:xfrm>
          <a:prstGeom prst="rect">
            <a:avLst/>
          </a:prstGeom>
        </p:spPr>
      </p:pic>
      <p:pic>
        <p:nvPicPr>
          <p:cNvPr id="16" name="Picture 15">
            <a:extLst>
              <a:ext uri="{FF2B5EF4-FFF2-40B4-BE49-F238E27FC236}">
                <a16:creationId xmlns:a16="http://schemas.microsoft.com/office/drawing/2014/main" id="{29833EEB-05D9-45A2-825E-205851D8F1A2}"/>
              </a:ext>
            </a:extLst>
          </p:cNvPr>
          <p:cNvPicPr>
            <a:picLocks noChangeAspect="1"/>
          </p:cNvPicPr>
          <p:nvPr/>
        </p:nvPicPr>
        <p:blipFill>
          <a:blip r:embed="rId6"/>
          <a:srcRect/>
          <a:stretch/>
        </p:blipFill>
        <p:spPr>
          <a:xfrm>
            <a:off x="4875036" y="4524513"/>
            <a:ext cx="865159" cy="1922107"/>
          </a:xfrm>
          <a:prstGeom prst="rect">
            <a:avLst/>
          </a:prstGeom>
        </p:spPr>
      </p:pic>
      <p:pic>
        <p:nvPicPr>
          <p:cNvPr id="22" name="Picture 21" descr="A picture containing clock, light&#10;&#10;Description automatically generated">
            <a:extLst>
              <a:ext uri="{FF2B5EF4-FFF2-40B4-BE49-F238E27FC236}">
                <a16:creationId xmlns:a16="http://schemas.microsoft.com/office/drawing/2014/main" id="{2A2E7200-1CFB-48B2-958D-715D38D8793D}"/>
              </a:ext>
            </a:extLst>
          </p:cNvPr>
          <p:cNvPicPr>
            <a:picLocks noChangeAspect="1"/>
          </p:cNvPicPr>
          <p:nvPr/>
        </p:nvPicPr>
        <p:blipFill>
          <a:blip r:embed="rId7"/>
          <a:stretch>
            <a:fillRect/>
          </a:stretch>
        </p:blipFill>
        <p:spPr>
          <a:xfrm>
            <a:off x="9130435" y="4514635"/>
            <a:ext cx="633740" cy="1921725"/>
          </a:xfrm>
          <a:prstGeom prst="rect">
            <a:avLst/>
          </a:prstGeom>
        </p:spPr>
      </p:pic>
      <p:sp>
        <p:nvSpPr>
          <p:cNvPr id="30" name="Rectangle 29">
            <a:extLst>
              <a:ext uri="{FF2B5EF4-FFF2-40B4-BE49-F238E27FC236}">
                <a16:creationId xmlns:a16="http://schemas.microsoft.com/office/drawing/2014/main" id="{81AEEADD-F7A7-42C7-8E31-786FC36863D1}"/>
              </a:ext>
            </a:extLst>
          </p:cNvPr>
          <p:cNvSpPr/>
          <p:nvPr/>
        </p:nvSpPr>
        <p:spPr>
          <a:xfrm>
            <a:off x="8849592" y="98715"/>
            <a:ext cx="1719695" cy="1356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Arial"/>
            </a:endParaRPr>
          </a:p>
        </p:txBody>
      </p:sp>
      <p:pic>
        <p:nvPicPr>
          <p:cNvPr id="7" name="Picture 6" descr="A close up of a logo&#10;&#10;Description automatically generated">
            <a:extLst>
              <a:ext uri="{FF2B5EF4-FFF2-40B4-BE49-F238E27FC236}">
                <a16:creationId xmlns:a16="http://schemas.microsoft.com/office/drawing/2014/main" id="{C5E9C35D-E279-4CBB-A3D5-2700469EF248}"/>
              </a:ext>
            </a:extLst>
          </p:cNvPr>
          <p:cNvPicPr>
            <a:picLocks noChangeAspect="1"/>
          </p:cNvPicPr>
          <p:nvPr/>
        </p:nvPicPr>
        <p:blipFill>
          <a:blip r:embed="rId8"/>
          <a:stretch>
            <a:fillRect/>
          </a:stretch>
        </p:blipFill>
        <p:spPr>
          <a:xfrm>
            <a:off x="9764176" y="4636296"/>
            <a:ext cx="544273" cy="1829436"/>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85B92530-DEF9-43BD-A102-0BDD66BA5ECF}"/>
              </a:ext>
            </a:extLst>
          </p:cNvPr>
          <p:cNvPicPr>
            <a:picLocks noChangeAspect="1"/>
          </p:cNvPicPr>
          <p:nvPr/>
        </p:nvPicPr>
        <p:blipFill>
          <a:blip r:embed="rId9"/>
          <a:stretch>
            <a:fillRect/>
          </a:stretch>
        </p:blipFill>
        <p:spPr>
          <a:xfrm>
            <a:off x="4483282" y="4662112"/>
            <a:ext cx="553203" cy="1742326"/>
          </a:xfrm>
          <a:prstGeom prst="rect">
            <a:avLst/>
          </a:prstGeom>
        </p:spPr>
      </p:pic>
      <p:pic>
        <p:nvPicPr>
          <p:cNvPr id="17" name="Picture 16" descr="A picture containing shirt, person&#10;&#10;Description automatically generated">
            <a:extLst>
              <a:ext uri="{FF2B5EF4-FFF2-40B4-BE49-F238E27FC236}">
                <a16:creationId xmlns:a16="http://schemas.microsoft.com/office/drawing/2014/main" id="{6F927BE6-55B3-4516-BAD1-191CEA1E6B70}"/>
              </a:ext>
            </a:extLst>
          </p:cNvPr>
          <p:cNvPicPr>
            <a:picLocks noChangeAspect="1"/>
          </p:cNvPicPr>
          <p:nvPr/>
        </p:nvPicPr>
        <p:blipFill>
          <a:blip r:embed="rId10"/>
          <a:stretch>
            <a:fillRect/>
          </a:stretch>
        </p:blipFill>
        <p:spPr>
          <a:xfrm>
            <a:off x="2373941" y="4708517"/>
            <a:ext cx="531776" cy="1728081"/>
          </a:xfrm>
          <a:prstGeom prst="rect">
            <a:avLst/>
          </a:prstGeom>
        </p:spPr>
      </p:pic>
      <p:pic>
        <p:nvPicPr>
          <p:cNvPr id="21" name="Picture 20" descr="A picture containing drawing, shirt&#10;&#10;Description automatically generated">
            <a:extLst>
              <a:ext uri="{FF2B5EF4-FFF2-40B4-BE49-F238E27FC236}">
                <a16:creationId xmlns:a16="http://schemas.microsoft.com/office/drawing/2014/main" id="{F3775867-4A52-4E02-8C32-D73438B5FD43}"/>
              </a:ext>
            </a:extLst>
          </p:cNvPr>
          <p:cNvPicPr>
            <a:picLocks noChangeAspect="1"/>
          </p:cNvPicPr>
          <p:nvPr/>
        </p:nvPicPr>
        <p:blipFill>
          <a:blip r:embed="rId11"/>
          <a:stretch>
            <a:fillRect/>
          </a:stretch>
        </p:blipFill>
        <p:spPr>
          <a:xfrm>
            <a:off x="7449146" y="4616539"/>
            <a:ext cx="633740" cy="1822526"/>
          </a:xfrm>
          <a:prstGeom prst="rect">
            <a:avLst/>
          </a:prstGeom>
        </p:spPr>
      </p:pic>
      <p:pic>
        <p:nvPicPr>
          <p:cNvPr id="31" name="Picture 30">
            <a:extLst>
              <a:ext uri="{FF2B5EF4-FFF2-40B4-BE49-F238E27FC236}">
                <a16:creationId xmlns:a16="http://schemas.microsoft.com/office/drawing/2014/main" id="{B389BD8D-286F-49A5-9A9F-E00C8C4F3894}"/>
              </a:ext>
            </a:extLst>
          </p:cNvPr>
          <p:cNvPicPr>
            <a:picLocks noChangeAspect="1"/>
          </p:cNvPicPr>
          <p:nvPr/>
        </p:nvPicPr>
        <p:blipFill>
          <a:blip r:embed="rId12"/>
          <a:stretch>
            <a:fillRect/>
          </a:stretch>
        </p:blipFill>
        <p:spPr>
          <a:xfrm>
            <a:off x="1524000" y="6422177"/>
            <a:ext cx="9144000" cy="462922"/>
          </a:xfrm>
          <a:prstGeom prst="rect">
            <a:avLst/>
          </a:prstGeom>
        </p:spPr>
      </p:pic>
      <p:pic>
        <p:nvPicPr>
          <p:cNvPr id="18" name="Picture 17">
            <a:extLst>
              <a:ext uri="{FF2B5EF4-FFF2-40B4-BE49-F238E27FC236}">
                <a16:creationId xmlns:a16="http://schemas.microsoft.com/office/drawing/2014/main" id="{E767B6E2-F497-4F35-B63F-531796F34BDE}"/>
              </a:ext>
            </a:extLst>
          </p:cNvPr>
          <p:cNvPicPr>
            <a:picLocks noChangeAspect="1"/>
          </p:cNvPicPr>
          <p:nvPr/>
        </p:nvPicPr>
        <p:blipFill>
          <a:blip r:embed="rId13"/>
          <a:stretch>
            <a:fillRect/>
          </a:stretch>
        </p:blipFill>
        <p:spPr>
          <a:xfrm>
            <a:off x="4980173" y="180566"/>
            <a:ext cx="2308169" cy="1787529"/>
          </a:xfrm>
          <a:prstGeom prst="rect">
            <a:avLst/>
          </a:prstGeom>
        </p:spPr>
      </p:pic>
      <p:sp>
        <p:nvSpPr>
          <p:cNvPr id="19" name="Rectangle 18">
            <a:extLst>
              <a:ext uri="{FF2B5EF4-FFF2-40B4-BE49-F238E27FC236}">
                <a16:creationId xmlns:a16="http://schemas.microsoft.com/office/drawing/2014/main" id="{D21C4E1C-4893-458C-A1C7-93D1AC3828B7}"/>
              </a:ext>
            </a:extLst>
          </p:cNvPr>
          <p:cNvSpPr/>
          <p:nvPr/>
        </p:nvSpPr>
        <p:spPr>
          <a:xfrm>
            <a:off x="2353301" y="2070606"/>
            <a:ext cx="7574471" cy="707886"/>
          </a:xfrm>
          <a:prstGeom prst="rect">
            <a:avLst/>
          </a:prstGeom>
        </p:spPr>
        <p:txBody>
          <a:bodyPr wrap="square">
            <a:spAutoFit/>
          </a:bodyPr>
          <a:lstStyle/>
          <a:p>
            <a:pPr algn="ctr"/>
            <a:r>
              <a:rPr lang="en-GB" sz="4000" b="1" dirty="0">
                <a:solidFill>
                  <a:prstClr val="black"/>
                </a:solidFill>
                <a:latin typeface="Candara" panose="020E0502030303020204" pitchFamily="34" charset="0"/>
                <a:cs typeface="Arial" panose="020B0604020202020204" pitchFamily="34" charset="0"/>
              </a:rPr>
              <a:t>What can you do?</a:t>
            </a:r>
            <a:endParaRPr lang="en-GB" sz="4000" dirty="0">
              <a:solidFill>
                <a:prstClr val="black"/>
              </a:solidFill>
              <a:latin typeface="Arial"/>
            </a:endParaRPr>
          </a:p>
        </p:txBody>
      </p:sp>
      <p:sp>
        <p:nvSpPr>
          <p:cNvPr id="20" name="TextBox 19">
            <a:extLst>
              <a:ext uri="{FF2B5EF4-FFF2-40B4-BE49-F238E27FC236}">
                <a16:creationId xmlns:a16="http://schemas.microsoft.com/office/drawing/2014/main" id="{AB22372B-B462-489D-9070-41D034CC4E15}"/>
              </a:ext>
            </a:extLst>
          </p:cNvPr>
          <p:cNvSpPr txBox="1"/>
          <p:nvPr/>
        </p:nvSpPr>
        <p:spPr>
          <a:xfrm>
            <a:off x="2594522" y="2778493"/>
            <a:ext cx="7215763" cy="830997"/>
          </a:xfrm>
          <a:prstGeom prst="rect">
            <a:avLst/>
          </a:prstGeom>
          <a:noFill/>
        </p:spPr>
        <p:txBody>
          <a:bodyPr wrap="square" rtlCol="0">
            <a:spAutoFit/>
          </a:bodyPr>
          <a:lstStyle/>
          <a:p>
            <a:pPr algn="ctr"/>
            <a:endParaRPr lang="en-GB" sz="2400" b="1" dirty="0">
              <a:solidFill>
                <a:prstClr val="black"/>
              </a:solidFill>
              <a:latin typeface="Candara" panose="020E0502030303020204" pitchFamily="34" charset="0"/>
              <a:cs typeface="Arial" panose="020B0604020202020204" pitchFamily="34" charset="0"/>
            </a:endParaRPr>
          </a:p>
          <a:p>
            <a:pPr algn="ctr"/>
            <a:r>
              <a:rPr lang="en-GB" sz="2400" b="1" dirty="0">
                <a:solidFill>
                  <a:srgbClr val="9A3467"/>
                </a:solidFill>
                <a:latin typeface="Candara" panose="020E0502030303020204" pitchFamily="34" charset="0"/>
                <a:cs typeface="Arial" panose="020B0604020202020204" pitchFamily="34" charset="0"/>
              </a:rPr>
              <a:t>www.thinkuknow.co.uk/parents </a:t>
            </a:r>
          </a:p>
        </p:txBody>
      </p:sp>
    </p:spTree>
    <p:extLst>
      <p:ext uri="{BB962C8B-B14F-4D97-AF65-F5344CB8AC3E}">
        <p14:creationId xmlns:p14="http://schemas.microsoft.com/office/powerpoint/2010/main" val="792150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16763" y="1459001"/>
            <a:ext cx="6796330" cy="5678478"/>
          </a:xfrm>
          <a:prstGeom prst="rect">
            <a:avLst/>
          </a:prstGeom>
        </p:spPr>
        <p:txBody>
          <a:bodyPr wrap="square">
            <a:spAutoFit/>
          </a:bodyPr>
          <a:lstStyle/>
          <a:p>
            <a:pPr marL="285750" indent="-285750">
              <a:spcBef>
                <a:spcPts val="600"/>
              </a:spcBef>
              <a:spcAft>
                <a:spcPts val="600"/>
              </a:spcAft>
              <a:buBlip>
                <a:blip r:embed="rId4"/>
              </a:buBlip>
            </a:pPr>
            <a:r>
              <a:rPr lang="en-GB" sz="2800" dirty="0">
                <a:solidFill>
                  <a:prstClr val="black"/>
                </a:solidFill>
                <a:latin typeface="Candara" panose="020E0502030303020204" pitchFamily="34" charset="0"/>
                <a:ea typeface="Verdana" panose="020B0604030504040204" pitchFamily="34" charset="0"/>
                <a:cs typeface="Verdana" panose="020B0604030504040204" pitchFamily="34" charset="0"/>
              </a:rPr>
              <a:t>Talk to your child about their life online</a:t>
            </a:r>
            <a:endParaRPr lang="en-GB" sz="2800" dirty="0">
              <a:solidFill>
                <a:prstClr val="black"/>
              </a:solidFill>
              <a:latin typeface="Candara" panose="020E0502030303020204" pitchFamily="34" charset="0"/>
            </a:endParaRPr>
          </a:p>
          <a:p>
            <a:pPr marL="285750" indent="-285750">
              <a:spcBef>
                <a:spcPts val="600"/>
              </a:spcBef>
              <a:spcAft>
                <a:spcPts val="600"/>
              </a:spcAft>
              <a:buBlip>
                <a:blip r:embed="rId4"/>
              </a:buBlip>
            </a:pPr>
            <a:r>
              <a:rPr lang="en-GB" sz="2800" dirty="0">
                <a:solidFill>
                  <a:prstClr val="black"/>
                </a:solidFill>
                <a:latin typeface="Candara" panose="020E0502030303020204" pitchFamily="34" charset="0"/>
              </a:rPr>
              <a:t>Take the opportunity to talk to them about how they stay safe</a:t>
            </a:r>
          </a:p>
          <a:p>
            <a:pPr marL="285750" indent="-285750">
              <a:spcBef>
                <a:spcPts val="600"/>
              </a:spcBef>
              <a:spcAft>
                <a:spcPts val="600"/>
              </a:spcAft>
              <a:buBlip>
                <a:blip r:embed="rId4"/>
              </a:buBlip>
            </a:pPr>
            <a:r>
              <a:rPr lang="en-GB" sz="2800" dirty="0">
                <a:solidFill>
                  <a:prstClr val="black"/>
                </a:solidFill>
                <a:latin typeface="Candara" panose="020E0502030303020204" pitchFamily="34" charset="0"/>
              </a:rPr>
              <a:t>Explain any worries you may have</a:t>
            </a:r>
          </a:p>
          <a:p>
            <a:pPr>
              <a:spcBef>
                <a:spcPts val="600"/>
              </a:spcBef>
              <a:spcAft>
                <a:spcPts val="600"/>
              </a:spcAft>
            </a:pPr>
            <a:endParaRPr lang="en-GB" sz="2800" dirty="0">
              <a:solidFill>
                <a:prstClr val="black"/>
              </a:solidFill>
              <a:latin typeface="Candara" panose="020E0502030303020204" pitchFamily="34" charset="0"/>
            </a:endParaRPr>
          </a:p>
          <a:p>
            <a:pPr>
              <a:spcBef>
                <a:spcPts val="600"/>
              </a:spcBef>
              <a:spcAft>
                <a:spcPts val="600"/>
              </a:spcAft>
            </a:pPr>
            <a:endParaRPr lang="en-GB" sz="2800" dirty="0">
              <a:solidFill>
                <a:prstClr val="black"/>
              </a:solidFill>
              <a:latin typeface="Candara" panose="020E0502030303020204" pitchFamily="34" charset="0"/>
            </a:endParaRPr>
          </a:p>
          <a:p>
            <a:pPr>
              <a:spcBef>
                <a:spcPts val="600"/>
              </a:spcBef>
              <a:spcAft>
                <a:spcPts val="600"/>
              </a:spcAft>
            </a:pPr>
            <a:endParaRPr lang="en-GB" sz="2800" dirty="0">
              <a:solidFill>
                <a:prstClr val="black"/>
              </a:solidFill>
              <a:latin typeface="Candara" panose="020E0502030303020204" pitchFamily="34" charset="0"/>
            </a:endParaRPr>
          </a:p>
          <a:p>
            <a:pPr marL="285750" indent="-285750">
              <a:buBlip>
                <a:blip r:embed="rId4"/>
              </a:buBlip>
            </a:pPr>
            <a:endParaRPr lang="en-GB" sz="2800" dirty="0">
              <a:solidFill>
                <a:prstClr val="black"/>
              </a:solidFill>
              <a:latin typeface="Candara" panose="020E0502030303020204" pitchFamily="34" charset="0"/>
            </a:endParaRPr>
          </a:p>
          <a:p>
            <a:endParaRPr lang="en-GB" sz="2800" dirty="0">
              <a:solidFill>
                <a:prstClr val="black"/>
              </a:solidFill>
              <a:latin typeface="Candara" panose="020E0502030303020204" pitchFamily="34" charset="0"/>
            </a:endParaRPr>
          </a:p>
          <a:p>
            <a:pPr marL="285750" indent="-285750">
              <a:buBlip>
                <a:blip r:embed="rId4"/>
              </a:buBlip>
            </a:pPr>
            <a:endParaRPr lang="en-GB" sz="2800" dirty="0">
              <a:solidFill>
                <a:prstClr val="black"/>
              </a:solidFill>
              <a:latin typeface="Candara" panose="020E0502030303020204" pitchFamily="34" charset="0"/>
            </a:endParaRPr>
          </a:p>
          <a:p>
            <a:pPr marL="285750" indent="-285750">
              <a:buBlip>
                <a:blip r:embed="rId4"/>
              </a:buBlip>
            </a:pPr>
            <a:endParaRPr lang="en-GB" sz="2800" dirty="0">
              <a:solidFill>
                <a:prstClr val="black"/>
              </a:solidFill>
              <a:latin typeface="Candara" panose="020E0502030303020204" pitchFamily="34" charset="0"/>
            </a:endParaRPr>
          </a:p>
        </p:txBody>
      </p:sp>
      <p:sp>
        <p:nvSpPr>
          <p:cNvPr id="11" name="Title 1">
            <a:extLst>
              <a:ext uri="{FF2B5EF4-FFF2-40B4-BE49-F238E27FC236}">
                <a16:creationId xmlns:a16="http://schemas.microsoft.com/office/drawing/2014/main" id="{ABC0E3B3-F1BC-4BEB-9D7B-F1D030C6C076}"/>
              </a:ext>
            </a:extLst>
          </p:cNvPr>
          <p:cNvSpPr txBox="1">
            <a:spLocks/>
          </p:cNvSpPr>
          <p:nvPr/>
        </p:nvSpPr>
        <p:spPr>
          <a:xfrm>
            <a:off x="1867148" y="488804"/>
            <a:ext cx="6902613" cy="7842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1D3661"/>
                </a:solidFill>
                <a:latin typeface="Candara" panose="020E0502030303020204" pitchFamily="34" charset="0"/>
                <a:ea typeface="+mj-ea"/>
                <a:cs typeface="+mj-cs"/>
              </a:defRPr>
            </a:lvl1pPr>
          </a:lstStyle>
          <a:p>
            <a:r>
              <a:rPr lang="en-GB" sz="3600" dirty="0"/>
              <a:t>  Chat little and often</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37982" y="3152634"/>
            <a:ext cx="1197002" cy="328228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87145" y="3790958"/>
            <a:ext cx="919375" cy="2643960"/>
          </a:xfrm>
          <a:prstGeom prst="rect">
            <a:avLst/>
          </a:prstGeom>
        </p:spPr>
      </p:pic>
    </p:spTree>
    <p:custDataLst>
      <p:tags r:id="rId1"/>
    </p:custDataLst>
    <p:extLst>
      <p:ext uri="{BB962C8B-B14F-4D97-AF65-F5344CB8AC3E}">
        <p14:creationId xmlns:p14="http://schemas.microsoft.com/office/powerpoint/2010/main" val="320429684"/>
      </p:ext>
    </p:extLst>
  </p:cSld>
  <p:clrMapOvr>
    <a:masterClrMapping/>
  </p:clrMapOvr>
  <mc:AlternateContent xmlns:mc="http://schemas.openxmlformats.org/markup-compatibility/2006" xmlns:p14="http://schemas.microsoft.com/office/powerpoint/2010/main">
    <mc:Choice Requires="p14">
      <p:transition spd="slow" p14:dur="2000" advTm="38802"/>
    </mc:Choice>
    <mc:Fallback xmlns="">
      <p:transition spd="slow" advTm="3880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BC0E3B3-F1BC-4BEB-9D7B-F1D030C6C076}"/>
              </a:ext>
            </a:extLst>
          </p:cNvPr>
          <p:cNvSpPr txBox="1">
            <a:spLocks/>
          </p:cNvSpPr>
          <p:nvPr/>
        </p:nvSpPr>
        <p:spPr>
          <a:xfrm>
            <a:off x="1867147" y="488804"/>
            <a:ext cx="7070024" cy="7842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1D3661"/>
                </a:solidFill>
                <a:latin typeface="Candara" panose="020E0502030303020204" pitchFamily="34" charset="0"/>
                <a:ea typeface="+mj-ea"/>
                <a:cs typeface="+mj-cs"/>
              </a:defRPr>
            </a:lvl1pPr>
          </a:lstStyle>
          <a:p>
            <a:r>
              <a:rPr lang="en-GB" sz="3600" dirty="0"/>
              <a:t>Report anything that worries them</a:t>
            </a:r>
          </a:p>
        </p:txBody>
      </p:sp>
      <p:sp>
        <p:nvSpPr>
          <p:cNvPr id="12" name="Rectangle 11"/>
          <p:cNvSpPr/>
          <p:nvPr/>
        </p:nvSpPr>
        <p:spPr>
          <a:xfrm>
            <a:off x="2016763" y="1459001"/>
            <a:ext cx="6006008" cy="6540252"/>
          </a:xfrm>
          <a:prstGeom prst="rect">
            <a:avLst/>
          </a:prstGeom>
        </p:spPr>
        <p:txBody>
          <a:bodyPr wrap="square">
            <a:spAutoFit/>
          </a:bodyPr>
          <a:lstStyle/>
          <a:p>
            <a:pPr marL="285750" indent="-285750">
              <a:spcBef>
                <a:spcPts val="600"/>
              </a:spcBef>
              <a:spcAft>
                <a:spcPts val="600"/>
              </a:spcAft>
              <a:buBlip>
                <a:blip r:embed="rId3"/>
              </a:buBlip>
            </a:pPr>
            <a:r>
              <a:rPr lang="en-GB" sz="2800" dirty="0">
                <a:solidFill>
                  <a:prstClr val="black"/>
                </a:solidFill>
                <a:latin typeface="Candara" panose="020E0502030303020204" pitchFamily="34" charset="0"/>
                <a:ea typeface="Verdana" panose="020B0604030504040204" pitchFamily="34" charset="0"/>
                <a:cs typeface="Verdana" panose="020B0604030504040204" pitchFamily="34" charset="0"/>
              </a:rPr>
              <a:t>Make sure they know they can come to you </a:t>
            </a:r>
          </a:p>
          <a:p>
            <a:pPr marL="285750" indent="-285750">
              <a:spcBef>
                <a:spcPts val="600"/>
              </a:spcBef>
              <a:spcAft>
                <a:spcPts val="600"/>
              </a:spcAft>
              <a:buBlip>
                <a:blip r:embed="rId3"/>
              </a:buBlip>
            </a:pPr>
            <a:r>
              <a:rPr lang="en-GB" sz="2800" dirty="0">
                <a:solidFill>
                  <a:prstClr val="black"/>
                </a:solidFill>
                <a:latin typeface="Candara" panose="020E0502030303020204" pitchFamily="34" charset="0"/>
                <a:ea typeface="Verdana" panose="020B0604030504040204" pitchFamily="34" charset="0"/>
                <a:cs typeface="Verdana" panose="020B0604030504040204" pitchFamily="34" charset="0"/>
              </a:rPr>
              <a:t>Help them identify trusted adults</a:t>
            </a:r>
          </a:p>
          <a:p>
            <a:pPr marL="285750" indent="-285750">
              <a:spcBef>
                <a:spcPts val="600"/>
              </a:spcBef>
              <a:spcAft>
                <a:spcPts val="600"/>
              </a:spcAft>
              <a:buBlip>
                <a:blip r:embed="rId3"/>
              </a:buBlip>
            </a:pPr>
            <a:r>
              <a:rPr lang="en-GB" sz="2800" dirty="0">
                <a:solidFill>
                  <a:prstClr val="black"/>
                </a:solidFill>
                <a:latin typeface="Candara" panose="020E0502030303020204" pitchFamily="34" charset="0"/>
                <a:ea typeface="Verdana" panose="020B0604030504040204" pitchFamily="34" charset="0"/>
                <a:cs typeface="Verdana" panose="020B0604030504040204" pitchFamily="34" charset="0"/>
              </a:rPr>
              <a:t>Let them know you won’t blame them</a:t>
            </a:r>
          </a:p>
          <a:p>
            <a:pPr marL="285750" indent="-285750">
              <a:spcBef>
                <a:spcPts val="600"/>
              </a:spcBef>
              <a:spcAft>
                <a:spcPts val="600"/>
              </a:spcAft>
              <a:buBlip>
                <a:blip r:embed="rId3"/>
              </a:buBlip>
            </a:pPr>
            <a:r>
              <a:rPr lang="en-GB" sz="2800" dirty="0">
                <a:solidFill>
                  <a:prstClr val="black"/>
                </a:solidFill>
                <a:latin typeface="Candara" panose="020E0502030303020204" pitchFamily="34" charset="0"/>
                <a:ea typeface="Verdana" panose="020B0604030504040204" pitchFamily="34" charset="0"/>
                <a:cs typeface="Verdana" panose="020B0604030504040204" pitchFamily="34" charset="0"/>
              </a:rPr>
              <a:t>Direct your child to age appropriate information</a:t>
            </a:r>
          </a:p>
          <a:p>
            <a:pPr>
              <a:spcBef>
                <a:spcPts val="600"/>
              </a:spcBef>
              <a:spcAft>
                <a:spcPts val="600"/>
              </a:spcAft>
            </a:pPr>
            <a:endParaRPr lang="en-GB" sz="2800" dirty="0">
              <a:solidFill>
                <a:prstClr val="black"/>
              </a:solidFill>
              <a:latin typeface="Candara" panose="020E0502030303020204" pitchFamily="34" charset="0"/>
            </a:endParaRPr>
          </a:p>
          <a:p>
            <a:pPr>
              <a:spcBef>
                <a:spcPts val="600"/>
              </a:spcBef>
              <a:spcAft>
                <a:spcPts val="600"/>
              </a:spcAft>
            </a:pPr>
            <a:endParaRPr lang="en-GB" sz="2800" dirty="0">
              <a:solidFill>
                <a:prstClr val="black"/>
              </a:solidFill>
              <a:latin typeface="Candara" panose="020E0502030303020204" pitchFamily="34" charset="0"/>
            </a:endParaRPr>
          </a:p>
          <a:p>
            <a:pPr marL="285750" indent="-285750">
              <a:buBlip>
                <a:blip r:embed="rId3"/>
              </a:buBlip>
            </a:pPr>
            <a:endParaRPr lang="en-GB" sz="2800" dirty="0">
              <a:solidFill>
                <a:prstClr val="black"/>
              </a:solidFill>
              <a:latin typeface="Candara" panose="020E0502030303020204" pitchFamily="34" charset="0"/>
            </a:endParaRPr>
          </a:p>
          <a:p>
            <a:endParaRPr lang="en-GB" sz="2800" dirty="0">
              <a:solidFill>
                <a:prstClr val="black"/>
              </a:solidFill>
              <a:latin typeface="Candara" panose="020E0502030303020204" pitchFamily="34" charset="0"/>
            </a:endParaRPr>
          </a:p>
          <a:p>
            <a:pPr marL="285750" indent="-285750">
              <a:buBlip>
                <a:blip r:embed="rId3"/>
              </a:buBlip>
            </a:pPr>
            <a:endParaRPr lang="en-GB" sz="2800" dirty="0">
              <a:solidFill>
                <a:prstClr val="black"/>
              </a:solidFill>
              <a:latin typeface="Candara" panose="020E0502030303020204" pitchFamily="34" charset="0"/>
            </a:endParaRPr>
          </a:p>
          <a:p>
            <a:pPr marL="285750" indent="-285750">
              <a:buBlip>
                <a:blip r:embed="rId3"/>
              </a:buBlip>
            </a:pPr>
            <a:endParaRPr lang="en-GB" sz="2800" dirty="0">
              <a:solidFill>
                <a:prstClr val="black"/>
              </a:solidFill>
              <a:latin typeface="Candara" panose="020E0502030303020204" pitchFamily="34" charset="0"/>
            </a:endParaRPr>
          </a:p>
        </p:txBody>
      </p:sp>
      <p:pic>
        <p:nvPicPr>
          <p:cNvPr id="7" name="Picture 6" descr="A picture containing shirt&#10;&#10;Description automatically generated">
            <a:extLst>
              <a:ext uri="{FF2B5EF4-FFF2-40B4-BE49-F238E27FC236}">
                <a16:creationId xmlns:a16="http://schemas.microsoft.com/office/drawing/2014/main" id="{7D4EDBA6-E6E7-4EC2-B25F-4E96934CE64D}"/>
              </a:ext>
            </a:extLst>
          </p:cNvPr>
          <p:cNvPicPr>
            <a:picLocks noChangeAspect="1"/>
          </p:cNvPicPr>
          <p:nvPr/>
        </p:nvPicPr>
        <p:blipFill>
          <a:blip r:embed="rId4"/>
          <a:stretch>
            <a:fillRect/>
          </a:stretch>
        </p:blipFill>
        <p:spPr>
          <a:xfrm>
            <a:off x="7868466" y="3312576"/>
            <a:ext cx="935970" cy="3042917"/>
          </a:xfrm>
          <a:prstGeom prst="rect">
            <a:avLst/>
          </a:prstGeom>
        </p:spPr>
      </p:pic>
      <p:pic>
        <p:nvPicPr>
          <p:cNvPr id="13" name="Picture 12" descr="A picture containing drawing, clock&#10;&#10;Description automatically generated">
            <a:extLst>
              <a:ext uri="{FF2B5EF4-FFF2-40B4-BE49-F238E27FC236}">
                <a16:creationId xmlns:a16="http://schemas.microsoft.com/office/drawing/2014/main" id="{89E199DA-C3A4-4446-956C-AFE55E1BE5A9}"/>
              </a:ext>
            </a:extLst>
          </p:cNvPr>
          <p:cNvPicPr>
            <a:picLocks noChangeAspect="1"/>
          </p:cNvPicPr>
          <p:nvPr/>
        </p:nvPicPr>
        <p:blipFill>
          <a:blip r:embed="rId5"/>
          <a:stretch>
            <a:fillRect/>
          </a:stretch>
        </p:blipFill>
        <p:spPr>
          <a:xfrm>
            <a:off x="8632723" y="2785337"/>
            <a:ext cx="1921108" cy="3570156"/>
          </a:xfrm>
          <a:prstGeom prst="rect">
            <a:avLst/>
          </a:prstGeom>
        </p:spPr>
      </p:pic>
    </p:spTree>
    <p:extLst>
      <p:ext uri="{BB962C8B-B14F-4D97-AF65-F5344CB8AC3E}">
        <p14:creationId xmlns:p14="http://schemas.microsoft.com/office/powerpoint/2010/main" val="3830382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4cesvw02\CEOP_Data$\CEOP Cat B\Harm Reduction\Thinkuknow\05 THINKUKNOW ASSETS\05 THINKUKNOW ASSETS\NEW PRESENTATION TEMPLATES\Illustrations\Adult\Female\64303_NCA_TUK_adult_female_1.png">
            <a:extLst>
              <a:ext uri="{FF2B5EF4-FFF2-40B4-BE49-F238E27FC236}">
                <a16:creationId xmlns:a16="http://schemas.microsoft.com/office/drawing/2014/main" id="{A5427CF8-295A-4D74-BE75-E57F5CFC20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790" y="4663039"/>
            <a:ext cx="852475" cy="175913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2ED368C7-94B7-46DA-963E-DC9211C66FC2}"/>
              </a:ext>
            </a:extLst>
          </p:cNvPr>
          <p:cNvPicPr>
            <a:picLocks noChangeAspect="1"/>
          </p:cNvPicPr>
          <p:nvPr/>
        </p:nvPicPr>
        <p:blipFill>
          <a:blip r:embed="rId4"/>
          <a:srcRect/>
          <a:stretch/>
        </p:blipFill>
        <p:spPr>
          <a:xfrm>
            <a:off x="3892363" y="4490601"/>
            <a:ext cx="623121" cy="1958631"/>
          </a:xfrm>
          <a:prstGeom prst="rect">
            <a:avLst/>
          </a:prstGeom>
        </p:spPr>
      </p:pic>
      <p:pic>
        <p:nvPicPr>
          <p:cNvPr id="14" name="Picture 13" descr="A picture containing drawing, shirt&#10;&#10;Description automatically generated">
            <a:extLst>
              <a:ext uri="{FF2B5EF4-FFF2-40B4-BE49-F238E27FC236}">
                <a16:creationId xmlns:a16="http://schemas.microsoft.com/office/drawing/2014/main" id="{75B8D50A-2F6D-4F21-ABDA-3E812670FA9B}"/>
              </a:ext>
            </a:extLst>
          </p:cNvPr>
          <p:cNvPicPr>
            <a:picLocks noChangeAspect="1"/>
          </p:cNvPicPr>
          <p:nvPr/>
        </p:nvPicPr>
        <p:blipFill>
          <a:blip r:embed="rId5"/>
          <a:stretch>
            <a:fillRect/>
          </a:stretch>
        </p:blipFill>
        <p:spPr>
          <a:xfrm>
            <a:off x="6988904" y="4503441"/>
            <a:ext cx="546250" cy="1956122"/>
          </a:xfrm>
          <a:prstGeom prst="rect">
            <a:avLst/>
          </a:prstGeom>
        </p:spPr>
      </p:pic>
      <p:pic>
        <p:nvPicPr>
          <p:cNvPr id="16" name="Picture 15">
            <a:extLst>
              <a:ext uri="{FF2B5EF4-FFF2-40B4-BE49-F238E27FC236}">
                <a16:creationId xmlns:a16="http://schemas.microsoft.com/office/drawing/2014/main" id="{29833EEB-05D9-45A2-825E-205851D8F1A2}"/>
              </a:ext>
            </a:extLst>
          </p:cNvPr>
          <p:cNvPicPr>
            <a:picLocks noChangeAspect="1"/>
          </p:cNvPicPr>
          <p:nvPr/>
        </p:nvPicPr>
        <p:blipFill>
          <a:blip r:embed="rId6"/>
          <a:srcRect/>
          <a:stretch/>
        </p:blipFill>
        <p:spPr>
          <a:xfrm>
            <a:off x="4875036" y="4524513"/>
            <a:ext cx="865159" cy="1922107"/>
          </a:xfrm>
          <a:prstGeom prst="rect">
            <a:avLst/>
          </a:prstGeom>
        </p:spPr>
      </p:pic>
      <p:pic>
        <p:nvPicPr>
          <p:cNvPr id="22" name="Picture 21" descr="A picture containing clock, light&#10;&#10;Description automatically generated">
            <a:extLst>
              <a:ext uri="{FF2B5EF4-FFF2-40B4-BE49-F238E27FC236}">
                <a16:creationId xmlns:a16="http://schemas.microsoft.com/office/drawing/2014/main" id="{2A2E7200-1CFB-48B2-958D-715D38D8793D}"/>
              </a:ext>
            </a:extLst>
          </p:cNvPr>
          <p:cNvPicPr>
            <a:picLocks noChangeAspect="1"/>
          </p:cNvPicPr>
          <p:nvPr/>
        </p:nvPicPr>
        <p:blipFill>
          <a:blip r:embed="rId7"/>
          <a:stretch>
            <a:fillRect/>
          </a:stretch>
        </p:blipFill>
        <p:spPr>
          <a:xfrm>
            <a:off x="9130435" y="4514635"/>
            <a:ext cx="633740" cy="1921725"/>
          </a:xfrm>
          <a:prstGeom prst="rect">
            <a:avLst/>
          </a:prstGeom>
        </p:spPr>
      </p:pic>
      <p:sp>
        <p:nvSpPr>
          <p:cNvPr id="30" name="Rectangle 29">
            <a:extLst>
              <a:ext uri="{FF2B5EF4-FFF2-40B4-BE49-F238E27FC236}">
                <a16:creationId xmlns:a16="http://schemas.microsoft.com/office/drawing/2014/main" id="{81AEEADD-F7A7-42C7-8E31-786FC36863D1}"/>
              </a:ext>
            </a:extLst>
          </p:cNvPr>
          <p:cNvSpPr/>
          <p:nvPr/>
        </p:nvSpPr>
        <p:spPr>
          <a:xfrm>
            <a:off x="8849592" y="98715"/>
            <a:ext cx="1719695" cy="1356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Arial"/>
            </a:endParaRPr>
          </a:p>
        </p:txBody>
      </p:sp>
      <p:pic>
        <p:nvPicPr>
          <p:cNvPr id="7" name="Picture 6" descr="A close up of a logo&#10;&#10;Description automatically generated">
            <a:extLst>
              <a:ext uri="{FF2B5EF4-FFF2-40B4-BE49-F238E27FC236}">
                <a16:creationId xmlns:a16="http://schemas.microsoft.com/office/drawing/2014/main" id="{C5E9C35D-E279-4CBB-A3D5-2700469EF248}"/>
              </a:ext>
            </a:extLst>
          </p:cNvPr>
          <p:cNvPicPr>
            <a:picLocks noChangeAspect="1"/>
          </p:cNvPicPr>
          <p:nvPr/>
        </p:nvPicPr>
        <p:blipFill>
          <a:blip r:embed="rId8"/>
          <a:stretch>
            <a:fillRect/>
          </a:stretch>
        </p:blipFill>
        <p:spPr>
          <a:xfrm>
            <a:off x="9764176" y="4636296"/>
            <a:ext cx="544273" cy="1829436"/>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85B92530-DEF9-43BD-A102-0BDD66BA5ECF}"/>
              </a:ext>
            </a:extLst>
          </p:cNvPr>
          <p:cNvPicPr>
            <a:picLocks noChangeAspect="1"/>
          </p:cNvPicPr>
          <p:nvPr/>
        </p:nvPicPr>
        <p:blipFill>
          <a:blip r:embed="rId9"/>
          <a:stretch>
            <a:fillRect/>
          </a:stretch>
        </p:blipFill>
        <p:spPr>
          <a:xfrm>
            <a:off x="4483282" y="4662112"/>
            <a:ext cx="553203" cy="1742326"/>
          </a:xfrm>
          <a:prstGeom prst="rect">
            <a:avLst/>
          </a:prstGeom>
        </p:spPr>
      </p:pic>
      <p:pic>
        <p:nvPicPr>
          <p:cNvPr id="17" name="Picture 16" descr="A picture containing shirt, person&#10;&#10;Description automatically generated">
            <a:extLst>
              <a:ext uri="{FF2B5EF4-FFF2-40B4-BE49-F238E27FC236}">
                <a16:creationId xmlns:a16="http://schemas.microsoft.com/office/drawing/2014/main" id="{6F927BE6-55B3-4516-BAD1-191CEA1E6B70}"/>
              </a:ext>
            </a:extLst>
          </p:cNvPr>
          <p:cNvPicPr>
            <a:picLocks noChangeAspect="1"/>
          </p:cNvPicPr>
          <p:nvPr/>
        </p:nvPicPr>
        <p:blipFill>
          <a:blip r:embed="rId10"/>
          <a:stretch>
            <a:fillRect/>
          </a:stretch>
        </p:blipFill>
        <p:spPr>
          <a:xfrm>
            <a:off x="2373941" y="4708517"/>
            <a:ext cx="531776" cy="1728081"/>
          </a:xfrm>
          <a:prstGeom prst="rect">
            <a:avLst/>
          </a:prstGeom>
        </p:spPr>
      </p:pic>
      <p:pic>
        <p:nvPicPr>
          <p:cNvPr id="21" name="Picture 20" descr="A picture containing drawing, shirt&#10;&#10;Description automatically generated">
            <a:extLst>
              <a:ext uri="{FF2B5EF4-FFF2-40B4-BE49-F238E27FC236}">
                <a16:creationId xmlns:a16="http://schemas.microsoft.com/office/drawing/2014/main" id="{F3775867-4A52-4E02-8C32-D73438B5FD43}"/>
              </a:ext>
            </a:extLst>
          </p:cNvPr>
          <p:cNvPicPr>
            <a:picLocks noChangeAspect="1"/>
          </p:cNvPicPr>
          <p:nvPr/>
        </p:nvPicPr>
        <p:blipFill>
          <a:blip r:embed="rId11"/>
          <a:stretch>
            <a:fillRect/>
          </a:stretch>
        </p:blipFill>
        <p:spPr>
          <a:xfrm>
            <a:off x="7449146" y="4616539"/>
            <a:ext cx="633740" cy="1822526"/>
          </a:xfrm>
          <a:prstGeom prst="rect">
            <a:avLst/>
          </a:prstGeom>
        </p:spPr>
      </p:pic>
      <p:pic>
        <p:nvPicPr>
          <p:cNvPr id="31" name="Picture 30">
            <a:extLst>
              <a:ext uri="{FF2B5EF4-FFF2-40B4-BE49-F238E27FC236}">
                <a16:creationId xmlns:a16="http://schemas.microsoft.com/office/drawing/2014/main" id="{B389BD8D-286F-49A5-9A9F-E00C8C4F3894}"/>
              </a:ext>
            </a:extLst>
          </p:cNvPr>
          <p:cNvPicPr>
            <a:picLocks noChangeAspect="1"/>
          </p:cNvPicPr>
          <p:nvPr/>
        </p:nvPicPr>
        <p:blipFill>
          <a:blip r:embed="rId12"/>
          <a:stretch>
            <a:fillRect/>
          </a:stretch>
        </p:blipFill>
        <p:spPr>
          <a:xfrm>
            <a:off x="1524000" y="6422177"/>
            <a:ext cx="9144000" cy="462922"/>
          </a:xfrm>
          <a:prstGeom prst="rect">
            <a:avLst/>
          </a:prstGeom>
        </p:spPr>
      </p:pic>
      <p:pic>
        <p:nvPicPr>
          <p:cNvPr id="18" name="Picture 17">
            <a:extLst>
              <a:ext uri="{FF2B5EF4-FFF2-40B4-BE49-F238E27FC236}">
                <a16:creationId xmlns:a16="http://schemas.microsoft.com/office/drawing/2014/main" id="{E767B6E2-F497-4F35-B63F-531796F34BDE}"/>
              </a:ext>
            </a:extLst>
          </p:cNvPr>
          <p:cNvPicPr>
            <a:picLocks noChangeAspect="1"/>
          </p:cNvPicPr>
          <p:nvPr/>
        </p:nvPicPr>
        <p:blipFill>
          <a:blip r:embed="rId13"/>
          <a:stretch>
            <a:fillRect/>
          </a:stretch>
        </p:blipFill>
        <p:spPr>
          <a:xfrm>
            <a:off x="4980173" y="180566"/>
            <a:ext cx="2308169" cy="1787529"/>
          </a:xfrm>
          <a:prstGeom prst="rect">
            <a:avLst/>
          </a:prstGeom>
        </p:spPr>
      </p:pic>
      <p:sp>
        <p:nvSpPr>
          <p:cNvPr id="19" name="Rectangle 18">
            <a:extLst>
              <a:ext uri="{FF2B5EF4-FFF2-40B4-BE49-F238E27FC236}">
                <a16:creationId xmlns:a16="http://schemas.microsoft.com/office/drawing/2014/main" id="{D21C4E1C-4893-458C-A1C7-93D1AC3828B7}"/>
              </a:ext>
            </a:extLst>
          </p:cNvPr>
          <p:cNvSpPr/>
          <p:nvPr/>
        </p:nvSpPr>
        <p:spPr>
          <a:xfrm>
            <a:off x="2353301" y="2070606"/>
            <a:ext cx="7574471" cy="707886"/>
          </a:xfrm>
          <a:prstGeom prst="rect">
            <a:avLst/>
          </a:prstGeom>
        </p:spPr>
        <p:txBody>
          <a:bodyPr wrap="square">
            <a:spAutoFit/>
          </a:bodyPr>
          <a:lstStyle/>
          <a:p>
            <a:pPr algn="ctr"/>
            <a:r>
              <a:rPr lang="en-GB" sz="4000" b="1" dirty="0">
                <a:solidFill>
                  <a:prstClr val="black"/>
                </a:solidFill>
                <a:latin typeface="Candara" panose="020E0502030303020204" pitchFamily="34" charset="0"/>
                <a:cs typeface="Arial" panose="020B0604020202020204" pitchFamily="34" charset="0"/>
              </a:rPr>
              <a:t>Thinkuknow resources</a:t>
            </a:r>
            <a:endParaRPr lang="en-GB" sz="4000" dirty="0">
              <a:solidFill>
                <a:prstClr val="black"/>
              </a:solidFill>
              <a:latin typeface="Arial"/>
            </a:endParaRPr>
          </a:p>
        </p:txBody>
      </p:sp>
      <p:sp>
        <p:nvSpPr>
          <p:cNvPr id="20" name="TextBox 19">
            <a:extLst>
              <a:ext uri="{FF2B5EF4-FFF2-40B4-BE49-F238E27FC236}">
                <a16:creationId xmlns:a16="http://schemas.microsoft.com/office/drawing/2014/main" id="{AB22372B-B462-489D-9070-41D034CC4E15}"/>
              </a:ext>
            </a:extLst>
          </p:cNvPr>
          <p:cNvSpPr txBox="1"/>
          <p:nvPr/>
        </p:nvSpPr>
        <p:spPr>
          <a:xfrm>
            <a:off x="2594522" y="2778493"/>
            <a:ext cx="7215763" cy="830997"/>
          </a:xfrm>
          <a:prstGeom prst="rect">
            <a:avLst/>
          </a:prstGeom>
          <a:noFill/>
        </p:spPr>
        <p:txBody>
          <a:bodyPr wrap="square" rtlCol="0">
            <a:spAutoFit/>
          </a:bodyPr>
          <a:lstStyle/>
          <a:p>
            <a:pPr algn="ctr"/>
            <a:endParaRPr lang="en-GB" sz="2400" b="1" dirty="0">
              <a:solidFill>
                <a:prstClr val="black"/>
              </a:solidFill>
              <a:latin typeface="Candara" panose="020E0502030303020204" pitchFamily="34" charset="0"/>
              <a:cs typeface="Arial" panose="020B0604020202020204" pitchFamily="34" charset="0"/>
            </a:endParaRPr>
          </a:p>
          <a:p>
            <a:pPr algn="ctr"/>
            <a:r>
              <a:rPr lang="en-GB" sz="2400" b="1" dirty="0">
                <a:solidFill>
                  <a:srgbClr val="9A3467"/>
                </a:solidFill>
                <a:latin typeface="Candara" panose="020E0502030303020204" pitchFamily="34" charset="0"/>
                <a:cs typeface="Arial" panose="020B0604020202020204" pitchFamily="34" charset="0"/>
              </a:rPr>
              <a:t>www.thinkuknow.co.uk/parents </a:t>
            </a:r>
          </a:p>
        </p:txBody>
      </p:sp>
    </p:spTree>
    <p:extLst>
      <p:ext uri="{BB962C8B-B14F-4D97-AF65-F5344CB8AC3E}">
        <p14:creationId xmlns:p14="http://schemas.microsoft.com/office/powerpoint/2010/main" val="1444399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7042" y="593986"/>
            <a:ext cx="6517032" cy="209985"/>
          </a:xfrm>
        </p:spPr>
        <p:txBody>
          <a:bodyPr/>
          <a:lstStyle/>
          <a:p>
            <a:r>
              <a:rPr lang="en-GB" dirty="0"/>
              <a:t>What is </a:t>
            </a:r>
            <a:r>
              <a:rPr lang="en-GB" dirty="0" err="1"/>
              <a:t>Thinkuknow</a:t>
            </a:r>
            <a:r>
              <a:rPr lang="en-GB" dirty="0"/>
              <a:t>?</a:t>
            </a:r>
          </a:p>
        </p:txBody>
      </p:sp>
      <p:sp>
        <p:nvSpPr>
          <p:cNvPr id="3" name="Rounded Rectangle 2"/>
          <p:cNvSpPr/>
          <p:nvPr/>
        </p:nvSpPr>
        <p:spPr>
          <a:xfrm>
            <a:off x="1871458" y="1368049"/>
            <a:ext cx="8257421" cy="4145040"/>
          </a:xfrm>
          <a:prstGeom prst="roundRect">
            <a:avLst>
              <a:gd name="adj" fmla="val 1788"/>
            </a:avLst>
          </a:prstGeom>
          <a:solidFill>
            <a:srgbClr val="F4F4F7"/>
          </a:solidFill>
          <a:ln w="12700" cap="flat" cmpd="sng" algn="ctr">
            <a:solidFill>
              <a:srgbClr val="000000"/>
            </a:solidFill>
            <a:prstDash val="solid"/>
            <a:miter lim="800000"/>
          </a:ln>
          <a:effectLst/>
        </p:spPr>
        <p:txBody>
          <a:bodyPr rtlCol="0" anchor="ctr"/>
          <a:lstStyle/>
          <a:p>
            <a:pPr algn="ctr"/>
            <a:endParaRPr lang="en-GB" kern="0" dirty="0">
              <a:solidFill>
                <a:prstClr val="white"/>
              </a:solidFill>
              <a:latin typeface="Arial"/>
            </a:endParaRPr>
          </a:p>
        </p:txBody>
      </p:sp>
      <p:sp>
        <p:nvSpPr>
          <p:cNvPr id="4" name="TextBox 3"/>
          <p:cNvSpPr txBox="1"/>
          <p:nvPr/>
        </p:nvSpPr>
        <p:spPr>
          <a:xfrm>
            <a:off x="2028912" y="1613664"/>
            <a:ext cx="8099966" cy="861774"/>
          </a:xfrm>
          <a:prstGeom prst="rect">
            <a:avLst/>
          </a:prstGeom>
          <a:noFill/>
        </p:spPr>
        <p:txBody>
          <a:bodyPr wrap="square" rtlCol="0">
            <a:spAutoFit/>
          </a:bodyPr>
          <a:lstStyle/>
          <a:p>
            <a:pPr>
              <a:spcAft>
                <a:spcPts val="1200"/>
              </a:spcAft>
            </a:pPr>
            <a:r>
              <a:rPr lang="en-GB" sz="2000" kern="0" dirty="0" err="1">
                <a:solidFill>
                  <a:prstClr val="black"/>
                </a:solidFill>
                <a:latin typeface="Candara" panose="020E0502030303020204" pitchFamily="34" charset="0"/>
              </a:rPr>
              <a:t>Thinkuknow</a:t>
            </a:r>
            <a:r>
              <a:rPr lang="en-GB" sz="2000" kern="0" dirty="0">
                <a:solidFill>
                  <a:prstClr val="black"/>
                </a:solidFill>
                <a:latin typeface="Candara" panose="020E0502030303020204" pitchFamily="34" charset="0"/>
              </a:rPr>
              <a:t> is the education programme provided by CEOP.</a:t>
            </a:r>
          </a:p>
          <a:p>
            <a:pPr>
              <a:spcAft>
                <a:spcPts val="1200"/>
              </a:spcAft>
            </a:pPr>
            <a:r>
              <a:rPr lang="en-GB" sz="2000" kern="0" spc="-20" dirty="0">
                <a:solidFill>
                  <a:prstClr val="black"/>
                </a:solidFill>
                <a:latin typeface="Candara" panose="020E0502030303020204" pitchFamily="34" charset="0"/>
              </a:rPr>
              <a:t>Thinkuknow offers resources for different audiences:</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6328"/>
          <a:stretch/>
        </p:blipFill>
        <p:spPr>
          <a:xfrm>
            <a:off x="3642880" y="4392096"/>
            <a:ext cx="1871340" cy="143118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4221" y="4311073"/>
            <a:ext cx="2049159" cy="1003411"/>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b="25190"/>
          <a:stretch/>
        </p:blipFill>
        <p:spPr>
          <a:xfrm>
            <a:off x="7689283" y="4321486"/>
            <a:ext cx="1232036" cy="991361"/>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15800" y="2565089"/>
            <a:ext cx="1613078" cy="161307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27802" y="4378813"/>
            <a:ext cx="1659650" cy="935670"/>
          </a:xfrm>
          <a:prstGeom prst="rect">
            <a:avLst/>
          </a:prstGeom>
        </p:spPr>
      </p:pic>
      <p:sp>
        <p:nvSpPr>
          <p:cNvPr id="10" name="Rectangle 9"/>
          <p:cNvSpPr/>
          <p:nvPr/>
        </p:nvSpPr>
        <p:spPr>
          <a:xfrm>
            <a:off x="2127802" y="2797505"/>
            <a:ext cx="1225993" cy="439200"/>
          </a:xfrm>
          <a:prstGeom prst="rect">
            <a:avLst/>
          </a:prstGeom>
          <a:solidFill>
            <a:sysClr val="window" lastClr="FFFFFF"/>
          </a:solidFill>
          <a:ln w="12700" cap="flat" cmpd="sng" algn="ctr">
            <a:solidFill>
              <a:srgbClr val="000000"/>
            </a:solidFill>
            <a:prstDash val="solid"/>
            <a:miter lim="800000"/>
          </a:ln>
          <a:effectLst/>
        </p:spPr>
        <p:txBody>
          <a:bodyPr rtlCol="0" anchor="ctr"/>
          <a:lstStyle/>
          <a:p>
            <a:pPr algn="ctr"/>
            <a:r>
              <a:rPr lang="en-GB" kern="0" dirty="0">
                <a:solidFill>
                  <a:srgbClr val="757575"/>
                </a:solidFill>
                <a:latin typeface="Candara" panose="020E0502030303020204" pitchFamily="34" charset="0"/>
              </a:rPr>
              <a:t>4-7</a:t>
            </a:r>
          </a:p>
        </p:txBody>
      </p:sp>
      <p:sp>
        <p:nvSpPr>
          <p:cNvPr id="11" name="Rectangle 10"/>
          <p:cNvSpPr/>
          <p:nvPr/>
        </p:nvSpPr>
        <p:spPr>
          <a:xfrm>
            <a:off x="3451544" y="2797505"/>
            <a:ext cx="985360" cy="439200"/>
          </a:xfrm>
          <a:prstGeom prst="rect">
            <a:avLst/>
          </a:prstGeom>
          <a:solidFill>
            <a:sysClr val="window" lastClr="FFFFFF"/>
          </a:solidFill>
          <a:ln w="12700" cap="flat" cmpd="sng" algn="ctr">
            <a:solidFill>
              <a:srgbClr val="000000"/>
            </a:solidFill>
            <a:prstDash val="solid"/>
            <a:miter lim="800000"/>
          </a:ln>
          <a:effectLst/>
        </p:spPr>
        <p:txBody>
          <a:bodyPr rtlCol="0" anchor="ctr"/>
          <a:lstStyle/>
          <a:p>
            <a:pPr algn="ctr"/>
            <a:r>
              <a:rPr lang="en-GB" kern="0" dirty="0">
                <a:solidFill>
                  <a:srgbClr val="757575"/>
                </a:solidFill>
                <a:latin typeface="Candara" panose="020E0502030303020204" pitchFamily="34" charset="0"/>
              </a:rPr>
              <a:t>8-10</a:t>
            </a:r>
          </a:p>
        </p:txBody>
      </p:sp>
      <p:sp>
        <p:nvSpPr>
          <p:cNvPr id="12" name="Rectangle 11"/>
          <p:cNvSpPr/>
          <p:nvPr/>
        </p:nvSpPr>
        <p:spPr>
          <a:xfrm>
            <a:off x="4534654" y="2797505"/>
            <a:ext cx="985360" cy="439200"/>
          </a:xfrm>
          <a:prstGeom prst="rect">
            <a:avLst/>
          </a:prstGeom>
          <a:solidFill>
            <a:sysClr val="window" lastClr="FFFFFF"/>
          </a:solidFill>
          <a:ln w="12700" cap="flat" cmpd="sng" algn="ctr">
            <a:solidFill>
              <a:srgbClr val="000000"/>
            </a:solidFill>
            <a:prstDash val="solid"/>
            <a:miter lim="800000"/>
          </a:ln>
          <a:effectLst/>
        </p:spPr>
        <p:txBody>
          <a:bodyPr rtlCol="0" anchor="ctr"/>
          <a:lstStyle/>
          <a:p>
            <a:pPr algn="ctr"/>
            <a:r>
              <a:rPr lang="en-GB" kern="0" dirty="0">
                <a:solidFill>
                  <a:srgbClr val="757575"/>
                </a:solidFill>
                <a:latin typeface="Candara" panose="020E0502030303020204" pitchFamily="34" charset="0"/>
              </a:rPr>
              <a:t>11-13</a:t>
            </a:r>
          </a:p>
        </p:txBody>
      </p:sp>
      <p:sp>
        <p:nvSpPr>
          <p:cNvPr id="13" name="Rectangle 12"/>
          <p:cNvSpPr/>
          <p:nvPr/>
        </p:nvSpPr>
        <p:spPr>
          <a:xfrm>
            <a:off x="5617765" y="2797505"/>
            <a:ext cx="967387" cy="439200"/>
          </a:xfrm>
          <a:prstGeom prst="rect">
            <a:avLst/>
          </a:prstGeom>
          <a:solidFill>
            <a:sysClr val="window" lastClr="FFFFFF"/>
          </a:solidFill>
          <a:ln w="12700" cap="flat" cmpd="sng" algn="ctr">
            <a:solidFill>
              <a:srgbClr val="000000"/>
            </a:solidFill>
            <a:prstDash val="solid"/>
            <a:miter lim="800000"/>
          </a:ln>
          <a:effectLst/>
        </p:spPr>
        <p:txBody>
          <a:bodyPr rtlCol="0" anchor="ctr"/>
          <a:lstStyle/>
          <a:p>
            <a:pPr algn="ctr"/>
            <a:r>
              <a:rPr lang="en-GB" kern="0" dirty="0">
                <a:solidFill>
                  <a:srgbClr val="757575"/>
                </a:solidFill>
                <a:latin typeface="Candara" panose="020E0502030303020204" pitchFamily="34" charset="0"/>
              </a:rPr>
              <a:t>14</a:t>
            </a:r>
            <a:r>
              <a:rPr lang="en-GB" kern="0" dirty="0">
                <a:solidFill>
                  <a:srgbClr val="757575"/>
                </a:solidFill>
                <a:latin typeface="Arial"/>
              </a:rPr>
              <a:t>+</a:t>
            </a:r>
          </a:p>
        </p:txBody>
      </p:sp>
      <p:sp>
        <p:nvSpPr>
          <p:cNvPr id="14" name="Rectangle 13"/>
          <p:cNvSpPr/>
          <p:nvPr/>
        </p:nvSpPr>
        <p:spPr>
          <a:xfrm>
            <a:off x="6670441" y="2797506"/>
            <a:ext cx="1185071" cy="1286129"/>
          </a:xfrm>
          <a:prstGeom prst="rect">
            <a:avLst/>
          </a:prstGeom>
          <a:solidFill>
            <a:sysClr val="window" lastClr="FFFFFF"/>
          </a:solidFill>
          <a:ln w="12700" cap="flat" cmpd="sng" algn="ctr">
            <a:solidFill>
              <a:srgbClr val="000000"/>
            </a:solidFill>
            <a:prstDash val="solid"/>
            <a:miter lim="800000"/>
          </a:ln>
          <a:effectLst/>
        </p:spPr>
        <p:txBody>
          <a:bodyPr rtlCol="0" anchor="ctr"/>
          <a:lstStyle/>
          <a:p>
            <a:pPr algn="ctr"/>
            <a:r>
              <a:rPr lang="en-GB" kern="0" dirty="0">
                <a:solidFill>
                  <a:srgbClr val="757575"/>
                </a:solidFill>
                <a:latin typeface="Candara" panose="020E0502030303020204" pitchFamily="34" charset="0"/>
              </a:rPr>
              <a:t>Parents and Carers</a:t>
            </a:r>
          </a:p>
        </p:txBody>
      </p:sp>
      <p:sp>
        <p:nvSpPr>
          <p:cNvPr id="15" name="Rectangle 14"/>
          <p:cNvSpPr/>
          <p:nvPr/>
        </p:nvSpPr>
        <p:spPr>
          <a:xfrm>
            <a:off x="2127802" y="3331058"/>
            <a:ext cx="4457350" cy="752577"/>
          </a:xfrm>
          <a:prstGeom prst="rect">
            <a:avLst/>
          </a:prstGeom>
          <a:solidFill>
            <a:sysClr val="window" lastClr="FFFFFF"/>
          </a:solidFill>
          <a:ln w="12700" cap="flat" cmpd="sng" algn="ctr">
            <a:solidFill>
              <a:srgbClr val="000000"/>
            </a:solidFill>
            <a:prstDash val="solid"/>
            <a:miter lim="800000"/>
          </a:ln>
          <a:effectLst/>
        </p:spPr>
        <p:txBody>
          <a:bodyPr rtlCol="0" anchor="ctr"/>
          <a:lstStyle/>
          <a:p>
            <a:pPr>
              <a:defRPr/>
            </a:pPr>
            <a:r>
              <a:rPr lang="en-GB" kern="0" dirty="0">
                <a:solidFill>
                  <a:srgbClr val="757575"/>
                </a:solidFill>
                <a:latin typeface="Candara" panose="020E0502030303020204" pitchFamily="34" charset="0"/>
              </a:rPr>
              <a:t>Resources for those with special educational needs and disabilities (SEND)</a:t>
            </a:r>
          </a:p>
        </p:txBody>
      </p:sp>
      <p:sp>
        <p:nvSpPr>
          <p:cNvPr id="16" name="TextBox 15">
            <a:extLst>
              <a:ext uri="{FF2B5EF4-FFF2-40B4-BE49-F238E27FC236}">
                <a16:creationId xmlns:a16="http://schemas.microsoft.com/office/drawing/2014/main" id="{48504F7C-A49F-47AF-9D21-F4083A6042C1}"/>
              </a:ext>
            </a:extLst>
          </p:cNvPr>
          <p:cNvSpPr txBox="1"/>
          <p:nvPr/>
        </p:nvSpPr>
        <p:spPr>
          <a:xfrm flipH="1">
            <a:off x="1829464" y="5711799"/>
            <a:ext cx="8046692" cy="1384995"/>
          </a:xfrm>
          <a:prstGeom prst="rect">
            <a:avLst/>
          </a:prstGeom>
          <a:noFill/>
        </p:spPr>
        <p:txBody>
          <a:bodyPr wrap="square" rtlCol="0" anchor="ctr">
            <a:spAutoFit/>
          </a:bodyPr>
          <a:lstStyle/>
          <a:p>
            <a:r>
              <a:rPr lang="en-GB" sz="2100" dirty="0">
                <a:solidFill>
                  <a:prstClr val="black"/>
                </a:solidFill>
                <a:latin typeface="Candara" panose="020E0502030303020204" pitchFamily="34" charset="0"/>
                <a:ea typeface="Verdana" panose="020B0604030504040204" pitchFamily="34" charset="0"/>
                <a:cs typeface="Verdana" panose="020B0604030504040204" pitchFamily="34" charset="0"/>
              </a:rPr>
              <a:t>Visit www.thinkuknow.co.uk for information and advice</a:t>
            </a:r>
          </a:p>
          <a:p>
            <a:pPr marL="342900" indent="-342900">
              <a:buFont typeface="Arial" panose="020B0604020202020204" pitchFamily="34" charset="0"/>
              <a:buChar char="•"/>
            </a:pPr>
            <a:endParaRPr lang="en-GB" sz="2100" dirty="0">
              <a:solidFill>
                <a:prstClr val="black"/>
              </a:solidFill>
              <a:latin typeface="Candara" panose="020E0502030303020204" pitchFamily="34" charset="0"/>
              <a:ea typeface="Verdana" panose="020B0604030504040204" pitchFamily="34" charset="0"/>
              <a:cs typeface="Verdana" panose="020B0604030504040204" pitchFamily="34" charset="0"/>
            </a:endParaRPr>
          </a:p>
          <a:p>
            <a:r>
              <a:rPr lang="en-GB" sz="2100" dirty="0">
                <a:solidFill>
                  <a:prstClr val="black"/>
                </a:solidFill>
                <a:latin typeface="Candara" panose="020E0502030303020204" pitchFamily="34" charset="0"/>
                <a:ea typeface="Verdana" panose="020B0604030504040204" pitchFamily="34" charset="0"/>
                <a:cs typeface="Verdana" panose="020B0604030504040204" pitchFamily="34" charset="0"/>
              </a:rPr>
              <a:t> </a:t>
            </a:r>
          </a:p>
          <a:p>
            <a:endParaRPr lang="en-GB" sz="2100" dirty="0">
              <a:solidFill>
                <a:srgbClr val="1D3661"/>
              </a:solidFill>
              <a:latin typeface="Candara" panose="020E0502030303020204" pitchFamily="34" charset="0"/>
            </a:endParaRPr>
          </a:p>
        </p:txBody>
      </p:sp>
    </p:spTree>
    <p:extLst>
      <p:ext uri="{BB962C8B-B14F-4D97-AF65-F5344CB8AC3E}">
        <p14:creationId xmlns:p14="http://schemas.microsoft.com/office/powerpoint/2010/main" val="3798995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8820CA-2762-44F7-95F9-42504CA235B0}"/>
              </a:ext>
            </a:extLst>
          </p:cNvPr>
          <p:cNvSpPr>
            <a:spLocks noGrp="1"/>
          </p:cNvSpPr>
          <p:nvPr>
            <p:ph type="title"/>
          </p:nvPr>
        </p:nvSpPr>
        <p:spPr>
          <a:xfrm>
            <a:off x="1798460" y="40940"/>
            <a:ext cx="6972501" cy="913152"/>
          </a:xfrm>
        </p:spPr>
        <p:txBody>
          <a:bodyPr/>
          <a:lstStyle/>
          <a:p>
            <a:pPr lvl="0"/>
            <a:r>
              <a:rPr lang="en-GB" dirty="0" err="1"/>
              <a:t>Thinkuknow</a:t>
            </a:r>
            <a:r>
              <a:rPr lang="en-GB" dirty="0"/>
              <a:t> teen websites </a:t>
            </a:r>
          </a:p>
        </p:txBody>
      </p:sp>
      <p:pic>
        <p:nvPicPr>
          <p:cNvPr id="1029" name="Picture 5" descr="image.png"/>
          <p:cNvPicPr>
            <a:picLocks noChangeAspect="1" noChangeArrowheads="1"/>
          </p:cNvPicPr>
          <p:nvPr/>
        </p:nvPicPr>
        <p:blipFill rotWithShape="1">
          <a:blip r:embed="rId3">
            <a:extLst>
              <a:ext uri="{28A0092B-C50C-407E-A947-70E740481C1C}">
                <a14:useLocalDpi xmlns:a14="http://schemas.microsoft.com/office/drawing/2010/main" val="0"/>
              </a:ext>
            </a:extLst>
          </a:blip>
          <a:srcRect l="2936" t="12066" r="5142" b="6927"/>
          <a:stretch/>
        </p:blipFill>
        <p:spPr bwMode="auto">
          <a:xfrm>
            <a:off x="1851546" y="1146412"/>
            <a:ext cx="5967112" cy="2961564"/>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30" name="Picture 6" descr="image.png"/>
          <p:cNvPicPr>
            <a:picLocks noChangeAspect="1" noChangeArrowheads="1"/>
          </p:cNvPicPr>
          <p:nvPr/>
        </p:nvPicPr>
        <p:blipFill rotWithShape="1">
          <a:blip r:embed="rId4">
            <a:extLst>
              <a:ext uri="{28A0092B-C50C-407E-A947-70E740481C1C}">
                <a14:useLocalDpi xmlns:a14="http://schemas.microsoft.com/office/drawing/2010/main" val="0"/>
              </a:ext>
            </a:extLst>
          </a:blip>
          <a:srcRect l="4233" t="11428" r="2564" b="6886"/>
          <a:stretch/>
        </p:blipFill>
        <p:spPr bwMode="auto">
          <a:xfrm>
            <a:off x="4631802" y="3275464"/>
            <a:ext cx="5858779" cy="2891931"/>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388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8820CA-2762-44F7-95F9-42504CA235B0}"/>
              </a:ext>
            </a:extLst>
          </p:cNvPr>
          <p:cNvSpPr>
            <a:spLocks noGrp="1"/>
          </p:cNvSpPr>
          <p:nvPr>
            <p:ph type="title"/>
          </p:nvPr>
        </p:nvSpPr>
        <p:spPr>
          <a:xfrm>
            <a:off x="1791539" y="122826"/>
            <a:ext cx="6972501" cy="913152"/>
          </a:xfrm>
        </p:spPr>
        <p:txBody>
          <a:bodyPr/>
          <a:lstStyle/>
          <a:p>
            <a:pPr lvl="0"/>
            <a:r>
              <a:rPr lang="en-GB" dirty="0"/>
              <a:t>www.parentinfo.org</a:t>
            </a:r>
          </a:p>
        </p:txBody>
      </p:sp>
      <p:pic>
        <p:nvPicPr>
          <p:cNvPr id="1026" name="Picture 2" descr="ii_jkts2mc41_16538c01b3aaddcb"/>
          <p:cNvPicPr>
            <a:picLocks noChangeAspect="1" noChangeArrowheads="1"/>
          </p:cNvPicPr>
          <p:nvPr/>
        </p:nvPicPr>
        <p:blipFill rotWithShape="1">
          <a:blip r:embed="rId3">
            <a:extLst>
              <a:ext uri="{28A0092B-C50C-407E-A947-70E740481C1C}">
                <a14:useLocalDpi xmlns:a14="http://schemas.microsoft.com/office/drawing/2010/main" val="0"/>
              </a:ext>
            </a:extLst>
          </a:blip>
          <a:srcRect l="4352" t="10398" r="1864" b="19918"/>
          <a:stretch/>
        </p:blipFill>
        <p:spPr bwMode="auto">
          <a:xfrm>
            <a:off x="1791539" y="1319468"/>
            <a:ext cx="8437927" cy="3521474"/>
          </a:xfrm>
          <a:prstGeom prst="rect">
            <a:avLst/>
          </a:prstGeom>
          <a:noFill/>
          <a:ln w="1587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2E25D8C-EEE4-4ED1-9895-237460451258}"/>
              </a:ext>
            </a:extLst>
          </p:cNvPr>
          <p:cNvPicPr>
            <a:picLocks noChangeAspect="1"/>
          </p:cNvPicPr>
          <p:nvPr/>
        </p:nvPicPr>
        <p:blipFill rotWithShape="1">
          <a:blip r:embed="rId4"/>
          <a:srcRect t="14783" b="15294"/>
          <a:stretch/>
        </p:blipFill>
        <p:spPr>
          <a:xfrm>
            <a:off x="1524000" y="5061572"/>
            <a:ext cx="9144000" cy="1385046"/>
          </a:xfrm>
          <a:prstGeom prst="rect">
            <a:avLst/>
          </a:prstGeom>
        </p:spPr>
      </p:pic>
    </p:spTree>
    <p:extLst>
      <p:ext uri="{BB962C8B-B14F-4D97-AF65-F5344CB8AC3E}">
        <p14:creationId xmlns:p14="http://schemas.microsoft.com/office/powerpoint/2010/main" val="327244898"/>
      </p:ext>
    </p:extLst>
  </p:cSld>
  <p:clrMapOvr>
    <a:masterClrMapping/>
  </p:clrMapOvr>
  <mc:AlternateContent xmlns:mc="http://schemas.openxmlformats.org/markup-compatibility/2006" xmlns:p14="http://schemas.microsoft.com/office/powerpoint/2010/main">
    <mc:Choice Requires="p14">
      <p:transition spd="slow" p14:dur="2000" advTm="35092"/>
    </mc:Choice>
    <mc:Fallback xmlns="">
      <p:transition spd="slow" advTm="3509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Other organisations who can support</a:t>
            </a:r>
          </a:p>
        </p:txBody>
      </p:sp>
      <p:pic>
        <p:nvPicPr>
          <p:cNvPr id="1026" name="Picture 2" descr="im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2256" y="3387046"/>
            <a:ext cx="3141407" cy="2618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ima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9910" y="1608867"/>
            <a:ext cx="4081069" cy="1473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imag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4142" y="2893876"/>
            <a:ext cx="3318624" cy="165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84313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2|2.6"/>
</p:tagLst>
</file>

<file path=ppt/theme/theme1.xml><?xml version="1.0" encoding="utf-8"?>
<a:theme xmlns:a="http://schemas.openxmlformats.org/drawingml/2006/main" name="1_Office Theme">
  <a:themeElements>
    <a:clrScheme name="Custom 3">
      <a:dk1>
        <a:sysClr val="windowText" lastClr="000000"/>
      </a:dk1>
      <a:lt1>
        <a:sysClr val="window" lastClr="FFFFFF"/>
      </a:lt1>
      <a:dk2>
        <a:srgbClr val="757575"/>
      </a:dk2>
      <a:lt2>
        <a:srgbClr val="F4F4F7"/>
      </a:lt2>
      <a:accent1>
        <a:srgbClr val="006163"/>
      </a:accent1>
      <a:accent2>
        <a:srgbClr val="00A1B6"/>
      </a:accent2>
      <a:accent3>
        <a:srgbClr val="FA8C00"/>
      </a:accent3>
      <a:accent4>
        <a:srgbClr val="ED4F1F"/>
      </a:accent4>
      <a:accent5>
        <a:srgbClr val="C1C1C1"/>
      </a:accent5>
      <a:accent6>
        <a:srgbClr val="F4F4F7"/>
      </a:accent6>
      <a:hlink>
        <a:srgbClr val="FFFFFF"/>
      </a:hlink>
      <a:folHlink>
        <a:srgbClr val="954F72"/>
      </a:folHlink>
    </a:clrScheme>
    <a:fontScheme name="Arial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chor="ctr">
        <a:spAutoFit/>
      </a:bodyPr>
      <a:lstStyle>
        <a:defPPr algn="l">
          <a:defRPr sz="2600" dirty="0" smtClean="0">
            <a:solidFill>
              <a:schemeClr val="bg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3">
      <a:dk1>
        <a:sysClr val="windowText" lastClr="000000"/>
      </a:dk1>
      <a:lt1>
        <a:sysClr val="window" lastClr="FFFFFF"/>
      </a:lt1>
      <a:dk2>
        <a:srgbClr val="757575"/>
      </a:dk2>
      <a:lt2>
        <a:srgbClr val="F4F4F7"/>
      </a:lt2>
      <a:accent1>
        <a:srgbClr val="006163"/>
      </a:accent1>
      <a:accent2>
        <a:srgbClr val="00A1B6"/>
      </a:accent2>
      <a:accent3>
        <a:srgbClr val="FA8C00"/>
      </a:accent3>
      <a:accent4>
        <a:srgbClr val="ED4F1F"/>
      </a:accent4>
      <a:accent5>
        <a:srgbClr val="C1C1C1"/>
      </a:accent5>
      <a:accent6>
        <a:srgbClr val="F4F4F7"/>
      </a:accent6>
      <a:hlink>
        <a:srgbClr val="FFFFFF"/>
      </a:hlink>
      <a:folHlink>
        <a:srgbClr val="954F72"/>
      </a:folHlink>
    </a:clrScheme>
    <a:fontScheme name="Arial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chor="ctr">
        <a:spAutoFit/>
      </a:bodyPr>
      <a:lstStyle>
        <a:defPPr algn="l">
          <a:defRPr sz="2600" dirty="0" smtClean="0">
            <a:solidFill>
              <a:schemeClr val="bg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TotalTime>
  <Words>1540</Words>
  <Application>Microsoft Office PowerPoint</Application>
  <PresentationFormat>Widescreen</PresentationFormat>
  <Paragraphs>128</Paragraphs>
  <Slides>10</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Calibri</vt:lpstr>
      <vt:lpstr>Calibri Light</vt:lpstr>
      <vt:lpstr>Candara</vt:lpstr>
      <vt:lpstr>Symbol</vt:lpstr>
      <vt:lpstr>Times New Roman</vt:lpstr>
      <vt:lpstr>1_Office Theme</vt:lpstr>
      <vt:lpstr>2_Office Theme</vt:lpstr>
      <vt:lpstr>PowerPoint Presentation</vt:lpstr>
      <vt:lpstr>PowerPoint Presentation</vt:lpstr>
      <vt:lpstr>PowerPoint Presentation</vt:lpstr>
      <vt:lpstr>PowerPoint Presentation</vt:lpstr>
      <vt:lpstr>PowerPoint Presentation</vt:lpstr>
      <vt:lpstr>What is Thinkuknow?</vt:lpstr>
      <vt:lpstr>Thinkuknow teen websites </vt:lpstr>
      <vt:lpstr>www.parentinfo.org</vt:lpstr>
      <vt:lpstr>Other organisations who can support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dc:creator>
  <cp:lastModifiedBy>Fiona</cp:lastModifiedBy>
  <cp:revision>6</cp:revision>
  <dcterms:created xsi:type="dcterms:W3CDTF">2021-03-22T13:10:23Z</dcterms:created>
  <dcterms:modified xsi:type="dcterms:W3CDTF">2021-03-22T17:59:18Z</dcterms:modified>
</cp:coreProperties>
</file>