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0" r:id="rId7"/>
    <p:sldId id="258" r:id="rId8"/>
    <p:sldId id="261" r:id="rId9"/>
    <p:sldId id="259" r:id="rId10"/>
    <p:sldId id="263" r:id="rId11"/>
    <p:sldId id="2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D05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presProps" Target="presProps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2" Type="http://schemas.openxmlformats.org/officeDocument/2006/relationships/customXml" Target="../customXml/item2.xml" /><Relationship Id="rId16" Type="http://schemas.openxmlformats.org/officeDocument/2006/relationships/tableStyles" Target="tableStyle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theme" Target="theme/theme1.xml" /><Relationship Id="rId10" Type="http://schemas.openxmlformats.org/officeDocument/2006/relationships/slide" Target="slides/slide6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6F47B-AD39-4505-9B0A-129D94C90A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B60BD3-B0B3-4499-9866-0F584FF250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9BACF3-DB40-4064-A81E-3B8D77447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36C0D-88B4-4B97-91CA-5AFF32EF3D20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11240-0AE2-4ED7-9009-36C667AC7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F0CBF2-3675-45BD-BD3F-B9C7E408D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D6DBA-C9A0-494E-9623-DFD0E1E8A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775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114E3-1428-4C11-8E30-774862487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8BCA9F-F394-4113-AE62-8B24A16353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CB884-877E-4CA0-835F-16ACED682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36C0D-88B4-4B97-91CA-5AFF32EF3D20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C1304B-3ABD-45D7-A66B-48FA0BBB8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14A888-56A0-4C30-A3F4-28D840229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D6DBA-C9A0-494E-9623-DFD0E1E8A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948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A2FCE0-334E-4541-B046-0BB887EFAC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69882-BADD-4D7D-B907-A7219BCAB2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3B627F-0080-4257-961E-C02C71D7E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36C0D-88B4-4B97-91CA-5AFF32EF3D20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08ECD-D740-4CD8-93AF-CFF25E274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1CC29B-1425-41A6-BAF2-1E2E6296D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D6DBA-C9A0-494E-9623-DFD0E1E8A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529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7A387-2E0F-4045-83E4-74AB917BD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3B715-20BB-4A11-99DE-E4FD964E2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CA56E3-36F7-4FDF-9AF0-7169010E1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36C0D-88B4-4B97-91CA-5AFF32EF3D20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D40638-25DD-4FA7-A5A9-3ACB8BA3C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27C08-9A30-42DB-80C6-51A36D9FC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D6DBA-C9A0-494E-9623-DFD0E1E8A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78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C7518-34CC-437B-A759-4CE687DD5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55B0D9-BE78-4757-8CD7-798B2A9AC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75CF3-E7F2-484D-8BF1-775EF0183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36C0D-88B4-4B97-91CA-5AFF32EF3D20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BA9DDF-4F4B-424D-81F7-CB92498C5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531BE1-15DF-4CF6-8CCE-A878A8520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D6DBA-C9A0-494E-9623-DFD0E1E8A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147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876FA-D8C6-4962-9C8E-97039BC47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055180-3342-4C1D-A294-11CAE238C4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BCF97F-ACBA-4913-9ED5-ACAFBB9CF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C8A58E-3CA9-404D-A5E5-8A436B4B5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36C0D-88B4-4B97-91CA-5AFF32EF3D20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E436EE-A857-4E8B-BDE0-87C766CA4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BFC5FA-84D9-4B49-B05B-8DE7D32A1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D6DBA-C9A0-494E-9623-DFD0E1E8A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573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7DAD1-6EC5-41FB-B5A6-E8336951F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83EFE3-E96B-45F8-98B1-470A0D496A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04F094-4F31-4739-B4B0-92F7D5442B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FA2CA2-8E68-4087-9D2A-8D59131D57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842654-E2B4-4DCA-9747-FD42D9B4D7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ED6148-A60B-49EC-9947-EC5DA89CD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36C0D-88B4-4B97-91CA-5AFF32EF3D20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D9D3AD-7A09-46A3-9188-66B13C4A2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4FF722-55A3-4509-9A3F-BC93FA3A9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D6DBA-C9A0-494E-9623-DFD0E1E8A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436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0F6A8-A92C-4724-A131-C2C3B7666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6D533A-1E6A-4189-999D-AE913B6C0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36C0D-88B4-4B97-91CA-5AFF32EF3D20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FEB5DC-4FB8-4957-83DB-6CBE60DD3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30E6FC-8FB9-4C2E-B30B-A8015202C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D6DBA-C9A0-494E-9623-DFD0E1E8A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525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A9F3E6-4E5F-43E6-8772-250CF7C21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36C0D-88B4-4B97-91CA-5AFF32EF3D20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16F395-3521-44E5-8D96-547CC1B6C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7469C4-2BDC-4355-8785-B92ABE6A4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D6DBA-C9A0-494E-9623-DFD0E1E8A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665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EC9D2-7B24-41B6-BD7A-839C01FF6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8164E-9F28-45AE-85A2-677AC99AE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782ACD-D5CC-45AB-8061-12264E7C39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790058-BF12-44C1-953F-C2A37C526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36C0D-88B4-4B97-91CA-5AFF32EF3D20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BB748F-EC65-461F-B928-53E3AE557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9F8FF-A3B3-4875-A276-41509C401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D6DBA-C9A0-494E-9623-DFD0E1E8A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4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26E0D-69E1-4F27-AB7F-B292AE132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E8D55B-9C21-47E5-B444-289D7405E6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E8999C-9B4D-4372-B3C2-10BC9B7979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317E63-86D8-4A25-90CA-05E1E40D1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36C0D-88B4-4B97-91CA-5AFF32EF3D20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D08DD7-7A33-47B6-94A3-F092C071B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50E56E-0E2E-4DDE-8F66-D9219503C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D6DBA-C9A0-494E-9623-DFD0E1E8A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088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F4855F-E611-4579-807A-3D13D511D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49297-3180-42FE-8763-2D3E75035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ECF149-6B56-45B2-9351-2CD1D09262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36C0D-88B4-4B97-91CA-5AFF32EF3D20}" type="datetimeFigureOut">
              <a:rPr lang="en-GB" smtClean="0"/>
              <a:t>08/01/2021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3343A-06EA-44C1-886F-4662E94B69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71A52-ED27-4216-8B17-4A7EA7E697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D6DBA-C9A0-494E-9623-DFD0E1E8A5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75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6327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F6E73-D096-4D85-9207-C8FEC2C268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7819"/>
            <a:ext cx="9144000" cy="826180"/>
          </a:xfrm>
          <a:solidFill>
            <a:srgbClr val="92D050">
              <a:alpha val="89804"/>
            </a:srgb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GB" dirty="0">
                <a:latin typeface="Trebuchet MS" panose="020B0603020202020204" pitchFamily="34" charset="0"/>
              </a:rPr>
              <a:t>New Year Resolutions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32D91-95EF-4415-80E4-1CA654A22D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69924"/>
            <a:ext cx="9144000" cy="2602820"/>
          </a:xfrm>
          <a:solidFill>
            <a:srgbClr val="FFFFFF">
              <a:alpha val="89804"/>
            </a:srgb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8000" dirty="0">
                <a:latin typeface="Trebuchet MS" panose="020B0603020202020204" pitchFamily="34" charset="0"/>
              </a:rPr>
              <a:t>Action Plan </a:t>
            </a:r>
          </a:p>
          <a:p>
            <a:r>
              <a:rPr lang="en-GB" sz="8000" dirty="0">
                <a:latin typeface="Trebuchet MS" panose="020B0603020202020204" pitchFamily="34" charset="0"/>
              </a:rPr>
              <a:t>2021!</a:t>
            </a:r>
          </a:p>
        </p:txBody>
      </p:sp>
    </p:spTree>
    <p:extLst>
      <p:ext uri="{BB962C8B-B14F-4D97-AF65-F5344CB8AC3E}">
        <p14:creationId xmlns:p14="http://schemas.microsoft.com/office/powerpoint/2010/main" val="4043797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F6E73-D096-4D85-9207-C8FEC2C268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7819"/>
            <a:ext cx="9144000" cy="826180"/>
          </a:xfrm>
          <a:solidFill>
            <a:srgbClr val="92D050">
              <a:alpha val="89804"/>
            </a:srgb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GB" dirty="0">
                <a:latin typeface="Trebuchet MS" panose="020B0603020202020204" pitchFamily="34" charset="0"/>
              </a:rPr>
              <a:t>Task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32D91-95EF-4415-80E4-1CA654A22D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94114"/>
            <a:ext cx="9144000" cy="3178630"/>
          </a:xfrm>
          <a:solidFill>
            <a:srgbClr val="FFFFFF">
              <a:alpha val="89804"/>
            </a:srgbClr>
          </a:solidFill>
          <a:ln>
            <a:solidFill>
              <a:schemeClr val="tx1"/>
            </a:solidFill>
          </a:ln>
        </p:spPr>
        <p:txBody>
          <a:bodyPr>
            <a:normAutofit fontScale="32500" lnSpcReduction="20000"/>
          </a:bodyPr>
          <a:lstStyle/>
          <a:p>
            <a:pPr algn="l"/>
            <a:endParaRPr lang="en-GB" sz="8000" dirty="0">
              <a:latin typeface="Trebuchet MS" panose="020B0603020202020204" pitchFamily="34" charset="0"/>
            </a:endParaRPr>
          </a:p>
          <a:p>
            <a:r>
              <a:rPr lang="en-GB" sz="8000" dirty="0">
                <a:latin typeface="Trebuchet MS" panose="020B0603020202020204" pitchFamily="34" charset="0"/>
              </a:rPr>
              <a:t>You are going to reflect on 2020 and decide what went well and areas of your life that you wish you could have done differently.</a:t>
            </a:r>
          </a:p>
          <a:p>
            <a:pPr algn="l"/>
            <a:endParaRPr lang="en-GB" sz="8000" dirty="0">
              <a:latin typeface="Trebuchet MS" panose="020B0603020202020204" pitchFamily="34" charset="0"/>
            </a:endParaRPr>
          </a:p>
          <a:p>
            <a:r>
              <a:rPr lang="en-GB" sz="8000" dirty="0">
                <a:latin typeface="Trebuchet MS" panose="020B0603020202020204" pitchFamily="34" charset="0"/>
              </a:rPr>
              <a:t>Let’s use example on the next slide to get us thinking. </a:t>
            </a:r>
          </a:p>
          <a:p>
            <a:endParaRPr lang="en-GB" sz="8000" dirty="0">
              <a:latin typeface="Trebuchet MS" panose="020B0603020202020204" pitchFamily="34" charset="0"/>
            </a:endParaRPr>
          </a:p>
          <a:p>
            <a:r>
              <a:rPr lang="en-GB" sz="8000" dirty="0">
                <a:latin typeface="Trebuchet MS" panose="020B0603020202020204" pitchFamily="34" charset="0"/>
              </a:rPr>
              <a:t>Decide what would go under each heading.</a:t>
            </a:r>
          </a:p>
        </p:txBody>
      </p:sp>
    </p:spTree>
    <p:extLst>
      <p:ext uri="{BB962C8B-B14F-4D97-AF65-F5344CB8AC3E}">
        <p14:creationId xmlns:p14="http://schemas.microsoft.com/office/powerpoint/2010/main" val="2962307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F6E73-D096-4D85-9207-C8FEC2C268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2514" y="255064"/>
            <a:ext cx="11146972" cy="826180"/>
          </a:xfrm>
          <a:solidFill>
            <a:srgbClr val="92D050">
              <a:alpha val="89804"/>
            </a:srgb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GB" dirty="0">
                <a:latin typeface="Trebuchet MS" panose="020B0603020202020204" pitchFamily="34" charset="0"/>
              </a:rPr>
              <a:t>Time to reflect on 2020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32D91-95EF-4415-80E4-1CA654A22D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17988"/>
            <a:ext cx="4071257" cy="665162"/>
          </a:xfrm>
          <a:solidFill>
            <a:srgbClr val="FFFFFF">
              <a:alpha val="89804"/>
            </a:srgb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2000" dirty="0">
                <a:latin typeface="Trebuchet MS" panose="020B0603020202020204" pitchFamily="34" charset="0"/>
              </a:rPr>
              <a:t>What went well in 2020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56D59A1E-EB8A-4F5A-BFF4-AB531E8377DE}"/>
              </a:ext>
            </a:extLst>
          </p:cNvPr>
          <p:cNvSpPr txBox="1">
            <a:spLocks/>
          </p:cNvSpPr>
          <p:nvPr/>
        </p:nvSpPr>
        <p:spPr>
          <a:xfrm>
            <a:off x="6596745" y="1317988"/>
            <a:ext cx="4071257" cy="665162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latin typeface="Trebuchet MS" panose="020B0603020202020204" pitchFamily="34" charset="0"/>
              </a:rPr>
              <a:t>What I could have done differently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CD9A0E86-2B3E-4514-8DB3-338DBBCC28AC}"/>
              </a:ext>
            </a:extLst>
          </p:cNvPr>
          <p:cNvSpPr txBox="1">
            <a:spLocks/>
          </p:cNvSpPr>
          <p:nvPr/>
        </p:nvSpPr>
        <p:spPr>
          <a:xfrm>
            <a:off x="261257" y="2684181"/>
            <a:ext cx="4071257" cy="665162"/>
          </a:xfrm>
          <a:prstGeom prst="rect">
            <a:avLst/>
          </a:prstGeom>
          <a:solidFill>
            <a:srgbClr val="92D050">
              <a:alpha val="89804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latin typeface="Trebuchet MS" panose="020B0603020202020204" pitchFamily="34" charset="0"/>
              </a:rPr>
              <a:t>Worked hard during lockdown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9EB2366-5870-4E01-8D85-F2BF2E4624C3}"/>
              </a:ext>
            </a:extLst>
          </p:cNvPr>
          <p:cNvSpPr txBox="1">
            <a:spLocks/>
          </p:cNvSpPr>
          <p:nvPr/>
        </p:nvSpPr>
        <p:spPr>
          <a:xfrm>
            <a:off x="4016828" y="5134603"/>
            <a:ext cx="4071257" cy="665162"/>
          </a:xfrm>
          <a:prstGeom prst="rect">
            <a:avLst/>
          </a:prstGeom>
          <a:solidFill>
            <a:srgbClr val="92D050">
              <a:alpha val="89804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latin typeface="Trebuchet MS" panose="020B0603020202020204" pitchFamily="34" charset="0"/>
              </a:rPr>
              <a:t>Ate too much rubbish 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88937BB-E175-45B8-BE75-2512CF199D7A}"/>
              </a:ext>
            </a:extLst>
          </p:cNvPr>
          <p:cNvSpPr txBox="1">
            <a:spLocks/>
          </p:cNvSpPr>
          <p:nvPr/>
        </p:nvSpPr>
        <p:spPr>
          <a:xfrm>
            <a:off x="653142" y="4168410"/>
            <a:ext cx="4071257" cy="665162"/>
          </a:xfrm>
          <a:prstGeom prst="rect">
            <a:avLst/>
          </a:prstGeom>
          <a:solidFill>
            <a:srgbClr val="92D050">
              <a:alpha val="89804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latin typeface="Trebuchet MS" panose="020B0603020202020204" pitchFamily="34" charset="0"/>
              </a:rPr>
              <a:t>Helped around house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26CAFEBD-22CD-4352-831A-98235834EB7D}"/>
              </a:ext>
            </a:extLst>
          </p:cNvPr>
          <p:cNvSpPr txBox="1">
            <a:spLocks/>
          </p:cNvSpPr>
          <p:nvPr/>
        </p:nvSpPr>
        <p:spPr>
          <a:xfrm>
            <a:off x="7881256" y="2219894"/>
            <a:ext cx="4071257" cy="665162"/>
          </a:xfrm>
          <a:prstGeom prst="rect">
            <a:avLst/>
          </a:prstGeom>
          <a:solidFill>
            <a:srgbClr val="92D050">
              <a:alpha val="89804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latin typeface="Trebuchet MS" panose="020B0603020202020204" pitchFamily="34" charset="0"/>
              </a:rPr>
              <a:t>Walked the dog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36E0E180-2DB2-4C31-897C-78E82CB8B98B}"/>
              </a:ext>
            </a:extLst>
          </p:cNvPr>
          <p:cNvSpPr txBox="1">
            <a:spLocks/>
          </p:cNvSpPr>
          <p:nvPr/>
        </p:nvSpPr>
        <p:spPr>
          <a:xfrm>
            <a:off x="4724399" y="3202218"/>
            <a:ext cx="4071257" cy="665162"/>
          </a:xfrm>
          <a:prstGeom prst="rect">
            <a:avLst/>
          </a:prstGeom>
          <a:solidFill>
            <a:srgbClr val="92D050">
              <a:alpha val="89804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latin typeface="Trebuchet MS" panose="020B0603020202020204" pitchFamily="34" charset="0"/>
              </a:rPr>
              <a:t>Didn’t get enough fresh air 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9173AB96-681C-4FCE-AFFE-F1A70383EC44}"/>
              </a:ext>
            </a:extLst>
          </p:cNvPr>
          <p:cNvSpPr txBox="1">
            <a:spLocks/>
          </p:cNvSpPr>
          <p:nvPr/>
        </p:nvSpPr>
        <p:spPr>
          <a:xfrm>
            <a:off x="7881256" y="4184542"/>
            <a:ext cx="4071257" cy="665162"/>
          </a:xfrm>
          <a:prstGeom prst="rect">
            <a:avLst/>
          </a:prstGeom>
          <a:solidFill>
            <a:srgbClr val="92D050">
              <a:alpha val="89804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latin typeface="Trebuchet MS" panose="020B0603020202020204" pitchFamily="34" charset="0"/>
              </a:rPr>
              <a:t>Didn’t Exercise enough </a:t>
            </a:r>
          </a:p>
        </p:txBody>
      </p:sp>
    </p:spTree>
    <p:extLst>
      <p:ext uri="{BB962C8B-B14F-4D97-AF65-F5344CB8AC3E}">
        <p14:creationId xmlns:p14="http://schemas.microsoft.com/office/powerpoint/2010/main" val="436570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F6E73-D096-4D85-9207-C8FEC2C268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2514" y="255064"/>
            <a:ext cx="11146972" cy="826180"/>
          </a:xfrm>
          <a:solidFill>
            <a:srgbClr val="92D050">
              <a:alpha val="89804"/>
            </a:srgb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GB" dirty="0">
                <a:latin typeface="Trebuchet MS" panose="020B0603020202020204" pitchFamily="34" charset="0"/>
              </a:rPr>
              <a:t>Time to reflect on 2020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32D91-95EF-4415-80E4-1CA654A22D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17988"/>
            <a:ext cx="4071257" cy="665162"/>
          </a:xfrm>
          <a:solidFill>
            <a:srgbClr val="FFFFFF">
              <a:alpha val="89804"/>
            </a:srgb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2000" dirty="0">
                <a:latin typeface="Trebuchet MS" panose="020B0603020202020204" pitchFamily="34" charset="0"/>
              </a:rPr>
              <a:t>What went well in 2020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56D59A1E-EB8A-4F5A-BFF4-AB531E8377DE}"/>
              </a:ext>
            </a:extLst>
          </p:cNvPr>
          <p:cNvSpPr txBox="1">
            <a:spLocks/>
          </p:cNvSpPr>
          <p:nvPr/>
        </p:nvSpPr>
        <p:spPr>
          <a:xfrm>
            <a:off x="6596745" y="1317988"/>
            <a:ext cx="4071257" cy="665162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latin typeface="Trebuchet MS" panose="020B0603020202020204" pitchFamily="34" charset="0"/>
              </a:rPr>
              <a:t>What I could have done differently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CD9A0E86-2B3E-4514-8DB3-338DBBCC28AC}"/>
              </a:ext>
            </a:extLst>
          </p:cNvPr>
          <p:cNvSpPr txBox="1">
            <a:spLocks/>
          </p:cNvSpPr>
          <p:nvPr/>
        </p:nvSpPr>
        <p:spPr>
          <a:xfrm>
            <a:off x="1523999" y="2378475"/>
            <a:ext cx="4071257" cy="665162"/>
          </a:xfrm>
          <a:prstGeom prst="rect">
            <a:avLst/>
          </a:prstGeom>
          <a:solidFill>
            <a:srgbClr val="92D050">
              <a:alpha val="89804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latin typeface="Trebuchet MS" panose="020B0603020202020204" pitchFamily="34" charset="0"/>
              </a:rPr>
              <a:t>Worked hard during lockdown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9EB2366-5870-4E01-8D85-F2BF2E4624C3}"/>
              </a:ext>
            </a:extLst>
          </p:cNvPr>
          <p:cNvSpPr txBox="1">
            <a:spLocks/>
          </p:cNvSpPr>
          <p:nvPr/>
        </p:nvSpPr>
        <p:spPr>
          <a:xfrm>
            <a:off x="6623021" y="4423894"/>
            <a:ext cx="4071257" cy="665162"/>
          </a:xfrm>
          <a:prstGeom prst="rect">
            <a:avLst/>
          </a:prstGeom>
          <a:solidFill>
            <a:srgbClr val="92D050">
              <a:alpha val="89804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latin typeface="Trebuchet MS" panose="020B0603020202020204" pitchFamily="34" charset="0"/>
              </a:rPr>
              <a:t>Ate too much rubbish 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88937BB-E175-45B8-BE75-2512CF199D7A}"/>
              </a:ext>
            </a:extLst>
          </p:cNvPr>
          <p:cNvSpPr txBox="1">
            <a:spLocks/>
          </p:cNvSpPr>
          <p:nvPr/>
        </p:nvSpPr>
        <p:spPr>
          <a:xfrm>
            <a:off x="1523999" y="4437649"/>
            <a:ext cx="4071257" cy="665162"/>
          </a:xfrm>
          <a:prstGeom prst="rect">
            <a:avLst/>
          </a:prstGeom>
          <a:solidFill>
            <a:srgbClr val="92D050">
              <a:alpha val="89804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latin typeface="Trebuchet MS" panose="020B0603020202020204" pitchFamily="34" charset="0"/>
              </a:rPr>
              <a:t>Helped around house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26CAFEBD-22CD-4352-831A-98235834EB7D}"/>
              </a:ext>
            </a:extLst>
          </p:cNvPr>
          <p:cNvSpPr txBox="1">
            <a:spLocks/>
          </p:cNvSpPr>
          <p:nvPr/>
        </p:nvSpPr>
        <p:spPr>
          <a:xfrm>
            <a:off x="1523999" y="3408062"/>
            <a:ext cx="4071257" cy="665162"/>
          </a:xfrm>
          <a:prstGeom prst="rect">
            <a:avLst/>
          </a:prstGeom>
          <a:solidFill>
            <a:srgbClr val="92D050">
              <a:alpha val="89804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latin typeface="Trebuchet MS" panose="020B0603020202020204" pitchFamily="34" charset="0"/>
              </a:rPr>
              <a:t>Walked the dog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36E0E180-2DB2-4C31-897C-78E82CB8B98B}"/>
              </a:ext>
            </a:extLst>
          </p:cNvPr>
          <p:cNvSpPr txBox="1">
            <a:spLocks/>
          </p:cNvSpPr>
          <p:nvPr/>
        </p:nvSpPr>
        <p:spPr>
          <a:xfrm>
            <a:off x="6623021" y="2355029"/>
            <a:ext cx="4071257" cy="665162"/>
          </a:xfrm>
          <a:prstGeom prst="rect">
            <a:avLst/>
          </a:prstGeom>
          <a:solidFill>
            <a:srgbClr val="92D050">
              <a:alpha val="89804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latin typeface="Trebuchet MS" panose="020B0603020202020204" pitchFamily="34" charset="0"/>
              </a:rPr>
              <a:t>Didn’t get enough fresh air 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9173AB96-681C-4FCE-AFFE-F1A70383EC44}"/>
              </a:ext>
            </a:extLst>
          </p:cNvPr>
          <p:cNvSpPr txBox="1">
            <a:spLocks/>
          </p:cNvSpPr>
          <p:nvPr/>
        </p:nvSpPr>
        <p:spPr>
          <a:xfrm>
            <a:off x="6623021" y="3392070"/>
            <a:ext cx="4071257" cy="665162"/>
          </a:xfrm>
          <a:prstGeom prst="rect">
            <a:avLst/>
          </a:prstGeom>
          <a:solidFill>
            <a:srgbClr val="92D050">
              <a:alpha val="89804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latin typeface="Trebuchet MS" panose="020B0603020202020204" pitchFamily="34" charset="0"/>
              </a:rPr>
              <a:t>Didn’t Exercise enough </a:t>
            </a:r>
          </a:p>
        </p:txBody>
      </p:sp>
    </p:spTree>
    <p:extLst>
      <p:ext uri="{BB962C8B-B14F-4D97-AF65-F5344CB8AC3E}">
        <p14:creationId xmlns:p14="http://schemas.microsoft.com/office/powerpoint/2010/main" val="1979059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F6E73-D096-4D85-9207-C8FEC2C268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8709"/>
            <a:ext cx="9144000" cy="1135290"/>
          </a:xfrm>
          <a:solidFill>
            <a:srgbClr val="92D050">
              <a:alpha val="89804"/>
            </a:srgb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GB" sz="3600" dirty="0">
                <a:latin typeface="Trebuchet MS" panose="020B0603020202020204" pitchFamily="34" charset="0"/>
              </a:rPr>
              <a:t>Task 2</a:t>
            </a:r>
            <a:br>
              <a:rPr lang="en-GB" sz="3600" dirty="0">
                <a:latin typeface="Trebuchet MS" panose="020B0603020202020204" pitchFamily="34" charset="0"/>
              </a:rPr>
            </a:br>
            <a:r>
              <a:rPr lang="en-GB" sz="3600" dirty="0">
                <a:latin typeface="Trebuchet MS" panose="020B0603020202020204" pitchFamily="34" charset="0"/>
              </a:rPr>
              <a:t>Time to discuss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32D91-95EF-4415-80E4-1CA654A22D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73238"/>
            <a:ext cx="9144000" cy="1252991"/>
          </a:xfrm>
          <a:solidFill>
            <a:srgbClr val="FFFFFF">
              <a:alpha val="89804"/>
            </a:srgb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4000" dirty="0">
                <a:latin typeface="Trebuchet MS" panose="020B0603020202020204" pitchFamily="34" charset="0"/>
              </a:rPr>
              <a:t>What makes a successful New Year resolution?</a:t>
            </a:r>
            <a:endParaRPr lang="en-GB" sz="3600" dirty="0">
              <a:latin typeface="Trebuchet MS" panose="020B0603020202020204" pitchFamily="34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FF76321-5BB2-4F15-8DED-9282A4D2891E}"/>
              </a:ext>
            </a:extLst>
          </p:cNvPr>
          <p:cNvSpPr txBox="1">
            <a:spLocks/>
          </p:cNvSpPr>
          <p:nvPr/>
        </p:nvSpPr>
        <p:spPr>
          <a:xfrm>
            <a:off x="566058" y="3531003"/>
            <a:ext cx="2786744" cy="665162"/>
          </a:xfrm>
          <a:prstGeom prst="rect">
            <a:avLst/>
          </a:prstGeom>
          <a:solidFill>
            <a:srgbClr val="92D050">
              <a:alpha val="89804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latin typeface="Trebuchet MS" panose="020B0603020202020204" pitchFamily="34" charset="0"/>
              </a:rPr>
              <a:t>Planning ahead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3D2E7924-4EAB-4509-A3C2-4B0E538BAB49}"/>
              </a:ext>
            </a:extLst>
          </p:cNvPr>
          <p:cNvSpPr txBox="1">
            <a:spLocks/>
          </p:cNvSpPr>
          <p:nvPr/>
        </p:nvSpPr>
        <p:spPr>
          <a:xfrm>
            <a:off x="5040086" y="5804129"/>
            <a:ext cx="2786744" cy="665162"/>
          </a:xfrm>
          <a:prstGeom prst="rect">
            <a:avLst/>
          </a:prstGeom>
          <a:solidFill>
            <a:srgbClr val="92D050">
              <a:alpha val="89804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latin typeface="Trebuchet MS" panose="020B0603020202020204" pitchFamily="34" charset="0"/>
              </a:rPr>
              <a:t>Realistic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D421E0A-454F-4093-9BCA-24F26E5C426B}"/>
              </a:ext>
            </a:extLst>
          </p:cNvPr>
          <p:cNvSpPr txBox="1">
            <a:spLocks/>
          </p:cNvSpPr>
          <p:nvPr/>
        </p:nvSpPr>
        <p:spPr>
          <a:xfrm>
            <a:off x="2656114" y="4727138"/>
            <a:ext cx="2786744" cy="665162"/>
          </a:xfrm>
          <a:prstGeom prst="rect">
            <a:avLst/>
          </a:prstGeom>
          <a:solidFill>
            <a:srgbClr val="92D050">
              <a:alpha val="89804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latin typeface="Trebuchet MS" panose="020B0603020202020204" pitchFamily="34" charset="0"/>
              </a:rPr>
              <a:t>Time limit 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B87D9EC3-9E0D-4D77-AF18-BA88F6A16504}"/>
              </a:ext>
            </a:extLst>
          </p:cNvPr>
          <p:cNvSpPr txBox="1">
            <a:spLocks/>
          </p:cNvSpPr>
          <p:nvPr/>
        </p:nvSpPr>
        <p:spPr>
          <a:xfrm>
            <a:off x="9274628" y="3499192"/>
            <a:ext cx="2786744" cy="665162"/>
          </a:xfrm>
          <a:prstGeom prst="rect">
            <a:avLst/>
          </a:prstGeom>
          <a:solidFill>
            <a:srgbClr val="92D050">
              <a:alpha val="89804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latin typeface="Trebuchet MS" panose="020B0603020202020204" pitchFamily="34" charset="0"/>
              </a:rPr>
              <a:t>Manageable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423C0494-CFDD-4EC5-B76E-5368FBBE7528}"/>
              </a:ext>
            </a:extLst>
          </p:cNvPr>
          <p:cNvSpPr txBox="1">
            <a:spLocks/>
          </p:cNvSpPr>
          <p:nvPr/>
        </p:nvSpPr>
        <p:spPr>
          <a:xfrm>
            <a:off x="5040086" y="3499191"/>
            <a:ext cx="2786744" cy="665162"/>
          </a:xfrm>
          <a:prstGeom prst="rect">
            <a:avLst/>
          </a:prstGeom>
          <a:solidFill>
            <a:srgbClr val="92D050">
              <a:alpha val="89804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latin typeface="Trebuchet MS" panose="020B0603020202020204" pitchFamily="34" charset="0"/>
              </a:rPr>
              <a:t>Small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B7A06E1-AC8B-409F-A2B2-270D8B250A2B}"/>
              </a:ext>
            </a:extLst>
          </p:cNvPr>
          <p:cNvSpPr txBox="1">
            <a:spLocks/>
          </p:cNvSpPr>
          <p:nvPr/>
        </p:nvSpPr>
        <p:spPr>
          <a:xfrm>
            <a:off x="7587344" y="4637315"/>
            <a:ext cx="2786744" cy="665162"/>
          </a:xfrm>
          <a:prstGeom prst="rect">
            <a:avLst/>
          </a:prstGeom>
          <a:solidFill>
            <a:srgbClr val="92D050">
              <a:alpha val="89804"/>
            </a:srgb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latin typeface="Trebuchet MS" panose="020B0603020202020204" pitchFamily="34" charset="0"/>
              </a:rPr>
              <a:t>Achievable</a:t>
            </a:r>
          </a:p>
        </p:txBody>
      </p:sp>
    </p:spTree>
    <p:extLst>
      <p:ext uri="{BB962C8B-B14F-4D97-AF65-F5344CB8AC3E}">
        <p14:creationId xmlns:p14="http://schemas.microsoft.com/office/powerpoint/2010/main" val="261120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F6E73-D096-4D85-9207-C8FEC2C268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7819"/>
            <a:ext cx="9144000" cy="826180"/>
          </a:xfrm>
          <a:solidFill>
            <a:srgbClr val="92D050">
              <a:alpha val="89804"/>
            </a:srgb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GB" dirty="0">
                <a:latin typeface="Trebuchet MS" panose="020B0603020202020204" pitchFamily="34" charset="0"/>
              </a:rPr>
              <a:t>Task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32D91-95EF-4415-80E4-1CA654A22D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94113"/>
            <a:ext cx="9144000" cy="3686879"/>
          </a:xfrm>
          <a:solidFill>
            <a:srgbClr val="FFFFFF">
              <a:alpha val="89804"/>
            </a:srgbClr>
          </a:solidFill>
          <a:ln>
            <a:solidFill>
              <a:schemeClr val="tx1"/>
            </a:solidFill>
          </a:ln>
        </p:spPr>
        <p:txBody>
          <a:bodyPr anchor="ctr">
            <a:normAutofit fontScale="32500" lnSpcReduction="20000"/>
          </a:bodyPr>
          <a:lstStyle/>
          <a:p>
            <a:r>
              <a:rPr lang="en-GB" sz="8000" dirty="0">
                <a:latin typeface="Trebuchet MS" panose="020B0603020202020204" pitchFamily="34" charset="0"/>
              </a:rPr>
              <a:t>On the next slide you will be shown how to make an action plan. </a:t>
            </a:r>
          </a:p>
          <a:p>
            <a:endParaRPr lang="en-GB" sz="8000" dirty="0">
              <a:latin typeface="Trebuchet MS" panose="020B0603020202020204" pitchFamily="34" charset="0"/>
            </a:endParaRPr>
          </a:p>
          <a:p>
            <a:r>
              <a:rPr lang="en-GB" sz="8000" dirty="0">
                <a:latin typeface="Trebuchet MS" panose="020B0603020202020204" pitchFamily="34" charset="0"/>
              </a:rPr>
              <a:t>Use the following questions to plan out your new year resolution. </a:t>
            </a:r>
          </a:p>
          <a:p>
            <a:endParaRPr lang="en-GB" sz="8000" dirty="0">
              <a:latin typeface="Trebuchet MS" panose="020B0603020202020204" pitchFamily="34" charset="0"/>
            </a:endParaRPr>
          </a:p>
          <a:p>
            <a:r>
              <a:rPr lang="en-GB" sz="8000" dirty="0">
                <a:latin typeface="Trebuchet MS" panose="020B0603020202020204" pitchFamily="34" charset="0"/>
              </a:rPr>
              <a:t>You should complete this on a plain A4 piece of paper.  Make it colourful, add images and then you will use this to make sure you achieve your goal(s).</a:t>
            </a:r>
          </a:p>
        </p:txBody>
      </p:sp>
    </p:spTree>
    <p:extLst>
      <p:ext uri="{BB962C8B-B14F-4D97-AF65-F5344CB8AC3E}">
        <p14:creationId xmlns:p14="http://schemas.microsoft.com/office/powerpoint/2010/main" val="1684045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F6E73-D096-4D85-9207-C8FEC2C268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7" y="223740"/>
            <a:ext cx="10431518" cy="826180"/>
          </a:xfrm>
          <a:solidFill>
            <a:srgbClr val="92D050">
              <a:alpha val="89804"/>
            </a:srgbClr>
          </a:solidFill>
          <a:ln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r>
              <a:rPr lang="en-GB" sz="2800" dirty="0">
                <a:latin typeface="Trebuchet MS" panose="020B0603020202020204" pitchFamily="34" charset="0"/>
              </a:rPr>
              <a:t>My overall goal(s) for 2021 is _____________________________.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BEEA7A-BA20-4B06-A746-1B279FF95DB0}"/>
              </a:ext>
            </a:extLst>
          </p:cNvPr>
          <p:cNvSpPr/>
          <p:nvPr/>
        </p:nvSpPr>
        <p:spPr>
          <a:xfrm>
            <a:off x="914407" y="1206060"/>
            <a:ext cx="4025463" cy="602276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000" dirty="0">
                <a:solidFill>
                  <a:schemeClr val="tx1"/>
                </a:solidFill>
                <a:latin typeface="Trebuchet MS" panose="020B0603020202020204" pitchFamily="34" charset="0"/>
              </a:rPr>
              <a:t>When I want to achieve my goal(s) by.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7380EF-47ED-43D9-922E-E9569EEBB644}"/>
              </a:ext>
            </a:extLst>
          </p:cNvPr>
          <p:cNvSpPr/>
          <p:nvPr/>
        </p:nvSpPr>
        <p:spPr>
          <a:xfrm>
            <a:off x="7320462" y="1206060"/>
            <a:ext cx="4025463" cy="602276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000" dirty="0">
                <a:solidFill>
                  <a:schemeClr val="tx1"/>
                </a:solidFill>
                <a:latin typeface="Trebuchet MS" panose="020B0603020202020204" pitchFamily="34" charset="0"/>
              </a:rPr>
              <a:t>Why this goal(s) matters to me/my family.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6880483-7C4C-4408-89A6-840ACB9C9DE8}"/>
              </a:ext>
            </a:extLst>
          </p:cNvPr>
          <p:cNvSpPr/>
          <p:nvPr/>
        </p:nvSpPr>
        <p:spPr>
          <a:xfrm>
            <a:off x="7320461" y="2500335"/>
            <a:ext cx="4025463" cy="756759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000" dirty="0">
                <a:solidFill>
                  <a:schemeClr val="tx1"/>
                </a:solidFill>
                <a:latin typeface="Trebuchet MS" panose="020B0603020202020204" pitchFamily="34" charset="0"/>
              </a:rPr>
              <a:t>The steps I am going to take in order to achieve my goal(s).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749669E-349C-4E7F-AC2D-14E67235DC1E}"/>
              </a:ext>
            </a:extLst>
          </p:cNvPr>
          <p:cNvSpPr/>
          <p:nvPr/>
        </p:nvSpPr>
        <p:spPr>
          <a:xfrm>
            <a:off x="914404" y="2520968"/>
            <a:ext cx="4025463" cy="756759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000" dirty="0">
                <a:solidFill>
                  <a:schemeClr val="tx1"/>
                </a:solidFill>
                <a:latin typeface="Trebuchet MS" panose="020B0603020202020204" pitchFamily="34" charset="0"/>
              </a:rPr>
              <a:t>Support and resources I will need to achieve my goal(s).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ACFA3B4-EF80-4183-8738-D67336B5C3D7}"/>
              </a:ext>
            </a:extLst>
          </p:cNvPr>
          <p:cNvSpPr/>
          <p:nvPr/>
        </p:nvSpPr>
        <p:spPr>
          <a:xfrm>
            <a:off x="914407" y="3958650"/>
            <a:ext cx="4025463" cy="744165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000" dirty="0">
                <a:solidFill>
                  <a:schemeClr val="tx1"/>
                </a:solidFill>
                <a:latin typeface="Trebuchet MS" panose="020B0603020202020204" pitchFamily="34" charset="0"/>
              </a:rPr>
              <a:t>Possible issues that may prevent me from achieving my goal(s).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E617E5F-FC5F-496D-B82C-EE6817CCF523}"/>
              </a:ext>
            </a:extLst>
          </p:cNvPr>
          <p:cNvSpPr/>
          <p:nvPr/>
        </p:nvSpPr>
        <p:spPr>
          <a:xfrm>
            <a:off x="7320462" y="3958650"/>
            <a:ext cx="4025463" cy="744165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000" dirty="0">
                <a:solidFill>
                  <a:schemeClr val="tx1"/>
                </a:solidFill>
                <a:latin typeface="Trebuchet MS" panose="020B0603020202020204" pitchFamily="34" charset="0"/>
              </a:rPr>
              <a:t>How I could overcome these issues.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253C052-B579-4E00-99AD-A1925A59C263}"/>
              </a:ext>
            </a:extLst>
          </p:cNvPr>
          <p:cNvSpPr/>
          <p:nvPr/>
        </p:nvSpPr>
        <p:spPr>
          <a:xfrm>
            <a:off x="7320462" y="5464269"/>
            <a:ext cx="4025463" cy="936540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000" dirty="0">
                <a:solidFill>
                  <a:schemeClr val="tx1"/>
                </a:solidFill>
                <a:latin typeface="Trebuchet MS" panose="020B0603020202020204" pitchFamily="34" charset="0"/>
              </a:rPr>
              <a:t>The benefits of achieving my goal(s) for 2021.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F7E02A-D938-4F1B-9638-50F573BAF4DE}"/>
              </a:ext>
            </a:extLst>
          </p:cNvPr>
          <p:cNvSpPr/>
          <p:nvPr/>
        </p:nvSpPr>
        <p:spPr>
          <a:xfrm>
            <a:off x="914405" y="5429725"/>
            <a:ext cx="4025463" cy="936540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000" dirty="0">
                <a:solidFill>
                  <a:schemeClr val="tx1"/>
                </a:solidFill>
                <a:latin typeface="Trebuchet MS" panose="020B0603020202020204" pitchFamily="34" charset="0"/>
              </a:rPr>
              <a:t>How confident am I in achieving my goal(s)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1 2 3 4 5 6 7 8 9 10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612CB0CF-E45E-4BA4-A1B6-4FAE0EC7FC1E}"/>
              </a:ext>
            </a:extLst>
          </p:cNvPr>
          <p:cNvSpPr/>
          <p:nvPr/>
        </p:nvSpPr>
        <p:spPr>
          <a:xfrm>
            <a:off x="5152704" y="1429963"/>
            <a:ext cx="1954924" cy="378373"/>
          </a:xfrm>
          <a:prstGeom prst="right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846267A5-6493-4D5B-80E1-83C6B6019950}"/>
              </a:ext>
            </a:extLst>
          </p:cNvPr>
          <p:cNvSpPr/>
          <p:nvPr/>
        </p:nvSpPr>
        <p:spPr>
          <a:xfrm rot="10800000">
            <a:off x="5118538" y="2642231"/>
            <a:ext cx="1954924" cy="378373"/>
          </a:xfrm>
          <a:prstGeom prst="right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346409B4-BE47-4B4B-A529-87215352953B}"/>
              </a:ext>
            </a:extLst>
          </p:cNvPr>
          <p:cNvSpPr/>
          <p:nvPr/>
        </p:nvSpPr>
        <p:spPr>
          <a:xfrm rot="5400000">
            <a:off x="2452032" y="3433614"/>
            <a:ext cx="655939" cy="394133"/>
          </a:xfrm>
          <a:prstGeom prst="right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FE0BC0AD-61F9-4D9F-A957-61F2BDDA5603}"/>
              </a:ext>
            </a:extLst>
          </p:cNvPr>
          <p:cNvSpPr/>
          <p:nvPr/>
        </p:nvSpPr>
        <p:spPr>
          <a:xfrm>
            <a:off x="5118538" y="3999651"/>
            <a:ext cx="1954924" cy="378373"/>
          </a:xfrm>
          <a:prstGeom prst="right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8E813252-0649-4099-AA09-0FDCF6938137}"/>
              </a:ext>
            </a:extLst>
          </p:cNvPr>
          <p:cNvSpPr/>
          <p:nvPr/>
        </p:nvSpPr>
        <p:spPr>
          <a:xfrm rot="5400000">
            <a:off x="8871220" y="1998955"/>
            <a:ext cx="655939" cy="394133"/>
          </a:xfrm>
          <a:prstGeom prst="right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74BD23A4-8BAE-4E3E-9100-DA512CD6AC7D}"/>
              </a:ext>
            </a:extLst>
          </p:cNvPr>
          <p:cNvSpPr/>
          <p:nvPr/>
        </p:nvSpPr>
        <p:spPr>
          <a:xfrm rot="5400000">
            <a:off x="8871220" y="4904689"/>
            <a:ext cx="655939" cy="394133"/>
          </a:xfrm>
          <a:prstGeom prst="right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058F82C0-EC18-40BA-8CB9-D4A9FEF0166F}"/>
              </a:ext>
            </a:extLst>
          </p:cNvPr>
          <p:cNvSpPr/>
          <p:nvPr/>
        </p:nvSpPr>
        <p:spPr>
          <a:xfrm rot="10800000">
            <a:off x="5118538" y="5664522"/>
            <a:ext cx="1954924" cy="378373"/>
          </a:xfrm>
          <a:prstGeom prst="right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1416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99D5875808D441A5063950AAEA900D" ma:contentTypeVersion="5" ma:contentTypeDescription="Create a new document." ma:contentTypeScope="" ma:versionID="502bc4c797b58fa44e8b12c308182e8d">
  <xsd:schema xmlns:xsd="http://www.w3.org/2001/XMLSchema" xmlns:xs="http://www.w3.org/2001/XMLSchema" xmlns:p="http://schemas.microsoft.com/office/2006/metadata/properties" xmlns:ns2="c7db4b3f-00af-4cbc-a826-c67a7a93df64" targetNamespace="http://schemas.microsoft.com/office/2006/metadata/properties" ma:root="true" ma:fieldsID="a92f6e545647e451a408d73de6c09719" ns2:_="">
    <xsd:import namespace="c7db4b3f-00af-4cbc-a826-c67a7a93df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b4b3f-00af-4cbc-a826-c67a7a93df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FA2C137-65F0-4FCC-BABD-94F082640782}">
  <ds:schemaRefs>
    <ds:schemaRef ds:uri="http://schemas.microsoft.com/office/2006/metadata/properties"/>
    <ds:schemaRef ds:uri="http://www.w3.org/2000/xmlns/"/>
  </ds:schemaRefs>
</ds:datastoreItem>
</file>

<file path=customXml/itemProps2.xml><?xml version="1.0" encoding="utf-8"?>
<ds:datastoreItem xmlns:ds="http://schemas.openxmlformats.org/officeDocument/2006/customXml" ds:itemID="{9CBF3E80-7F29-4D18-971B-DD1EAFF7BEC4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c7db4b3f-00af-4cbc-a826-c67a7a93df64"/>
  </ds:schemaRefs>
</ds:datastoreItem>
</file>

<file path=customXml/itemProps3.xml><?xml version="1.0" encoding="utf-8"?>
<ds:datastoreItem xmlns:ds="http://schemas.openxmlformats.org/officeDocument/2006/customXml" ds:itemID="{97B6D2BB-0890-4643-ABE2-C5AB6F5D61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333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New Year Resolutions</vt:lpstr>
      <vt:lpstr>Task 1</vt:lpstr>
      <vt:lpstr>Time to reflect on 2020</vt:lpstr>
      <vt:lpstr>Time to reflect on 2020</vt:lpstr>
      <vt:lpstr>Task 2 Time to discuss</vt:lpstr>
      <vt:lpstr>Task 3</vt:lpstr>
      <vt:lpstr>My overall goal(s) for 2021 is _____________________________.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jeffrey</dc:creator>
  <cp:lastModifiedBy>Personal Learning Dept</cp:lastModifiedBy>
  <cp:revision>8</cp:revision>
  <dcterms:created xsi:type="dcterms:W3CDTF">2020-12-18T10:41:43Z</dcterms:created>
  <dcterms:modified xsi:type="dcterms:W3CDTF">2021-01-08T17:11:48Z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0x010100CE99D5875808D441A5063950AAEA900D</vt:lpwstr>
  </property>
</Properties>
</file>