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notesSlides/notesSlide6.xml" ContentType="application/vnd.openxmlformats-officedocument.presentationml.notesSlide+xml"/>
  <Override PartName="/ppt/notesSlides/notesSlide7.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5"/>
  </p:sldMasterIdLst>
  <p:notesMasterIdLst>
    <p:notesMasterId r:id="rId13"/>
  </p:notesMasterIdLst>
  <p:handoutMasterIdLst>
    <p:handoutMasterId r:id="rId14"/>
  </p:handoutMasterIdLst>
  <p:sldIdLst>
    <p:sldId id="256" r:id="rId6"/>
    <p:sldId id="257" r:id="rId7"/>
    <p:sldId id="268" r:id="rId8"/>
    <p:sldId id="269" r:id="rId9"/>
    <p:sldId id="259" r:id="rId10"/>
    <p:sldId id="267" r:id="rId11"/>
    <p:sldId id="264"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kern="1200">
        <a:solidFill>
          <a:schemeClr val="tx1"/>
        </a:solidFill>
        <a:latin typeface="Trebuchet MS"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54">
          <p15:clr>
            <a:srgbClr val="A4A3A4"/>
          </p15:clr>
        </p15:guide>
        <p15:guide id="2" pos="287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agleshama" initial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92AF2B"/>
    <a:srgbClr val="859E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2" autoAdjust="0"/>
    <p:restoredTop sz="73297" autoAdjust="0"/>
  </p:normalViewPr>
  <p:slideViewPr>
    <p:cSldViewPr snapToGrid="0" snapToObjects="1" showGuides="1">
      <p:cViewPr>
        <p:scale>
          <a:sx n="50" d="100"/>
          <a:sy n="50" d="100"/>
        </p:scale>
        <p:origin x="-2676" y="-768"/>
      </p:cViewPr>
      <p:guideLst>
        <p:guide orient="horz" pos="2154"/>
        <p:guide pos="2884"/>
      </p:guideLst>
    </p:cSldViewPr>
  </p:slideViewPr>
  <p:notesTextViewPr>
    <p:cViewPr>
      <p:scale>
        <a:sx n="100" d="100"/>
        <a:sy n="100" d="100"/>
      </p:scale>
      <p:origin x="0" y="0"/>
    </p:cViewPr>
  </p:notesTextViewPr>
  <p:notesViewPr>
    <p:cSldViewPr snapToGrid="0" snapToObjects="1">
      <p:cViewPr>
        <p:scale>
          <a:sx n="100" d="100"/>
          <a:sy n="100" d="100"/>
        </p:scale>
        <p:origin x="-2820" y="47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D481EE-E471-42D0-8EAE-62C2E6606DFF}" type="datetimeFigureOut">
              <a:rPr lang="en-GB" smtClean="0"/>
              <a:pPr/>
              <a:t>18/04/2017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E7DE97-459E-4219-AAC8-A0B219B10667}" type="slidenum">
              <a:rPr lang="en-GB" smtClean="0"/>
              <a:pPr/>
              <a:t>‹#›</a:t>
            </a:fld>
            <a:endParaRPr lang="en-GB"/>
          </a:p>
        </p:txBody>
      </p:sp>
    </p:spTree>
    <p:extLst>
      <p:ext uri="{BB962C8B-B14F-4D97-AF65-F5344CB8AC3E}">
        <p14:creationId xmlns:p14="http://schemas.microsoft.com/office/powerpoint/2010/main" xmlns="" val="4098478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FC2016-ADDA-4322-8523-9628A22DC1A8}" type="datetimeFigureOut">
              <a:rPr lang="en-GB" smtClean="0"/>
              <a:pPr/>
              <a:t>18/04/2017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D6F0BE-AE87-4ABA-98B8-5A97BEBE51F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yworldofwork.co.uk/gas-service-technician-jacquelin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myworldofwork.co.uk/my-career-options/career-expert-stereotypes-and-subject-choices" TargetMode="External"/><Relationship Id="rId4" Type="http://schemas.openxmlformats.org/officeDocument/2006/relationships/hyperlink" Target="https://www.myworldofwork.co.uk/diversity-and-inclusion-officer-hala"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yworldofwork.co.uk/marketplac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iop.org/education/teacher/support/girls_physics/resources/page_63821.html" TargetMode="External"/><Relationship Id="rId5" Type="http://schemas.openxmlformats.org/officeDocument/2006/relationships/hyperlink" Target="http://www.bewhatyouwant.org.uk/" TargetMode="External"/><Relationship Id="rId4" Type="http://schemas.openxmlformats.org/officeDocument/2006/relationships/hyperlink" Target="https://www.myworldofwork.co.uk/career-fact-or-fic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Stereotypes activity</a:t>
            </a:r>
          </a:p>
          <a:p>
            <a:endParaRPr lang="en-GB" b="1" dirty="0" smtClean="0"/>
          </a:p>
          <a:p>
            <a:r>
              <a:rPr lang="en-GB" b="0" dirty="0" smtClean="0"/>
              <a:t>The purpose</a:t>
            </a:r>
            <a:r>
              <a:rPr lang="en-GB" b="0" baseline="0" dirty="0" smtClean="0"/>
              <a:t> of this activity is to challenge ideas about the types of people that work in certain jobs.</a:t>
            </a:r>
          </a:p>
          <a:p>
            <a:endParaRPr lang="en-GB" b="0" baseline="0" dirty="0" smtClean="0"/>
          </a:p>
          <a:p>
            <a:r>
              <a:rPr lang="en-GB" b="0" baseline="0" dirty="0" smtClean="0"/>
              <a:t>Introduce the session:</a:t>
            </a:r>
          </a:p>
          <a:p>
            <a:endParaRPr lang="en-GB" b="0" baseline="0" dirty="0" smtClean="0"/>
          </a:p>
          <a:p>
            <a:r>
              <a:rPr lang="en-GB" b="0" baseline="0" dirty="0" smtClean="0"/>
              <a:t>In this activity you will consider examples of stereotypes that you are aware of and then match a selection of images of people to a set of job titles. This will help</a:t>
            </a:r>
            <a:r>
              <a:rPr lang="en-GB" b="0" dirty="0" smtClean="0"/>
              <a:t> to identify any stereotypes that we might not be aware we have abou</a:t>
            </a:r>
            <a:r>
              <a:rPr lang="en-GB" dirty="0" smtClean="0"/>
              <a:t>t the world of work.</a:t>
            </a:r>
            <a:endParaRPr lang="en-GB" b="0" dirty="0"/>
          </a:p>
        </p:txBody>
      </p:sp>
      <p:sp>
        <p:nvSpPr>
          <p:cNvPr id="4" name="Slide Number Placeholder 3"/>
          <p:cNvSpPr>
            <a:spLocks noGrp="1"/>
          </p:cNvSpPr>
          <p:nvPr>
            <p:ph type="sldNum" sz="quarter" idx="10"/>
          </p:nvPr>
        </p:nvSpPr>
        <p:spPr/>
        <p:txBody>
          <a:bodyPr/>
          <a:lstStyle/>
          <a:p>
            <a:fld id="{1FD6F0BE-AE87-4ABA-98B8-5A97BEBE51FE}"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dirty="0" smtClean="0"/>
              <a:t>Learning intention and success criteria </a:t>
            </a:r>
          </a:p>
          <a:p>
            <a:endParaRPr lang="en-GB" dirty="0" smtClean="0"/>
          </a:p>
          <a:p>
            <a:r>
              <a:rPr lang="en-GB" sz="1200" dirty="0" smtClean="0"/>
              <a:t>Go over the learning</a:t>
            </a:r>
            <a:r>
              <a:rPr lang="en-GB" sz="1200" baseline="0" dirty="0" smtClean="0"/>
              <a:t> intention and success criteria with the class.</a:t>
            </a:r>
          </a:p>
          <a:p>
            <a:endParaRPr lang="en-GB" sz="1200" baseline="0" dirty="0" smtClean="0"/>
          </a:p>
          <a:p>
            <a:r>
              <a:rPr lang="en-GB" sz="1200" baseline="0" dirty="0" smtClean="0"/>
              <a:t>These can be adapted to suit the needs of your pupils and can be used as the basis for discussion</a:t>
            </a:r>
            <a:r>
              <a:rPr lang="en-GB" sz="1200" kern="1200" dirty="0" smtClean="0">
                <a:solidFill>
                  <a:schemeClr val="tx1"/>
                </a:solidFill>
                <a:latin typeface="+mn-lt"/>
                <a:ea typeface="+mn-ea"/>
                <a:cs typeface="+mn-cs"/>
              </a:rPr>
              <a:t>.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To edit the information</a:t>
            </a:r>
            <a:r>
              <a:rPr lang="en-GB" sz="1200" kern="1200" baseline="0" dirty="0" smtClean="0">
                <a:solidFill>
                  <a:schemeClr val="tx1"/>
                </a:solidFill>
                <a:latin typeface="+mn-lt"/>
                <a:ea typeface="+mn-ea"/>
                <a:cs typeface="+mn-cs"/>
              </a:rPr>
              <a:t> on the slide click on the slide and edit the text box.</a:t>
            </a:r>
            <a:endParaRPr lang="en-GB" sz="1200"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1FD6F0BE-AE87-4ABA-98B8-5A97BEBE51FE}"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Introduction to preconceptions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Use the example in the presentation to introduce the activity and ‘set the boundaries’ with the whole class, </a:t>
            </a:r>
            <a:r>
              <a:rPr lang="en-US" dirty="0" smtClean="0"/>
              <a:t>e.g. non offensive language, be sensitive to other people’s views, let people finish what they are saying before challenging their point</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Ask questions such as ‘What kind of job does this person do?’, ‘Do you think they went to university?’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Once everyone</a:t>
            </a:r>
            <a:r>
              <a:rPr lang="en-US" sz="1200" kern="1200" baseline="0" dirty="0" smtClean="0">
                <a:solidFill>
                  <a:schemeClr val="tx1"/>
                </a:solidFill>
                <a:latin typeface="+mn-lt"/>
                <a:ea typeface="+mn-ea"/>
                <a:cs typeface="+mn-cs"/>
              </a:rPr>
              <a:t> has considered what they think she might do as a career move onto the next slide to reveal the truth about what she does.</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FD6F0BE-AE87-4ABA-98B8-5A97BEBE51FE}"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Introduction to preconceptions,</a:t>
            </a:r>
            <a:r>
              <a:rPr lang="en-GB" b="1" baseline="0" dirty="0" smtClean="0"/>
              <a:t> continued</a:t>
            </a:r>
          </a:p>
          <a:p>
            <a:endParaRPr lang="en-GB" b="1" baseline="0" dirty="0" smtClean="0"/>
          </a:p>
          <a:p>
            <a:pPr lvl="0"/>
            <a:r>
              <a:rPr lang="en-US" sz="1200" kern="1200" dirty="0" smtClean="0">
                <a:solidFill>
                  <a:schemeClr val="tx1"/>
                </a:solidFill>
                <a:latin typeface="+mn-lt"/>
                <a:ea typeface="+mn-ea"/>
                <a:cs typeface="+mn-cs"/>
              </a:rPr>
              <a:t>Using the information on</a:t>
            </a:r>
            <a:r>
              <a:rPr lang="en-US" sz="1200" kern="1200" baseline="0" dirty="0" smtClean="0">
                <a:solidFill>
                  <a:schemeClr val="tx1"/>
                </a:solidFill>
                <a:latin typeface="+mn-lt"/>
                <a:ea typeface="+mn-ea"/>
                <a:cs typeface="+mn-cs"/>
              </a:rPr>
              <a:t> the slide,</a:t>
            </a:r>
            <a:r>
              <a:rPr lang="en-US" sz="1200" kern="1200" dirty="0" smtClean="0">
                <a:solidFill>
                  <a:schemeClr val="tx1"/>
                </a:solidFill>
                <a:latin typeface="+mn-lt"/>
                <a:ea typeface="+mn-ea"/>
                <a:cs typeface="+mn-cs"/>
              </a:rPr>
              <a:t> go over what job the woman in the example does. Did anyone find this surprising? If so, why? Highlight</a:t>
            </a:r>
            <a:r>
              <a:rPr lang="en-US" sz="1200" kern="1200" baseline="0" dirty="0" smtClean="0">
                <a:solidFill>
                  <a:schemeClr val="tx1"/>
                </a:solidFill>
                <a:latin typeface="+mn-lt"/>
                <a:ea typeface="+mn-ea"/>
                <a:cs typeface="+mn-cs"/>
              </a:rPr>
              <a:t> and discuss any stereotypes that might have been presented.</a:t>
            </a:r>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Then, as a class or in pairs, ask pupils to come up with other examples of stereotypes they are aware of. Ask them to consider gender, race, religion, sexuality, hobbies, where people live etc</a:t>
            </a:r>
            <a:endParaRPr lang="en-GB" dirty="0"/>
          </a:p>
        </p:txBody>
      </p:sp>
      <p:sp>
        <p:nvSpPr>
          <p:cNvPr id="4" name="Slide Number Placeholder 3"/>
          <p:cNvSpPr>
            <a:spLocks noGrp="1"/>
          </p:cNvSpPr>
          <p:nvPr>
            <p:ph type="sldNum" sz="quarter" idx="10"/>
          </p:nvPr>
        </p:nvSpPr>
        <p:spPr/>
        <p:txBody>
          <a:bodyPr/>
          <a:lstStyle/>
          <a:p>
            <a:fld id="{1FD6F0BE-AE87-4ABA-98B8-5A97BEBE51FE}"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Analysing pictures and job</a:t>
            </a:r>
            <a:r>
              <a:rPr lang="en-GB" b="1" baseline="0" dirty="0" smtClean="0"/>
              <a:t> matching</a:t>
            </a:r>
          </a:p>
          <a:p>
            <a:endParaRPr lang="en-GB" b="1" baseline="0" dirty="0" smtClean="0"/>
          </a:p>
          <a:p>
            <a:pPr lvl="0"/>
            <a:r>
              <a:rPr lang="en-US" sz="1200" kern="1200" dirty="0" smtClean="0">
                <a:solidFill>
                  <a:schemeClr val="tx1"/>
                </a:solidFill>
                <a:latin typeface="+mn-lt"/>
                <a:ea typeface="+mn-ea"/>
                <a:cs typeface="+mn-cs"/>
              </a:rPr>
              <a:t>Now split the class into groups or pairs. Provide each group with the list of different jobs and pictures.</a:t>
            </a:r>
            <a:endParaRPr lang="en-GB"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Ask the groups to review the job titles and pictures provided and then match the people to the jobs.</a:t>
            </a:r>
            <a:endParaRPr lang="en-GB"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Once everyone has completed the task hand out the job profile fact sheet about what the person actually does or go over the answers as a class. </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FD6F0BE-AE87-4ABA-98B8-5A97BEBE51F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latin typeface="+mn-lt"/>
                <a:ea typeface="+mn-ea"/>
                <a:cs typeface="+mn-cs"/>
              </a:rPr>
              <a:t>Feedback</a:t>
            </a:r>
            <a:r>
              <a:rPr lang="en-US" sz="1200" b="1" kern="1200" baseline="0" dirty="0" smtClean="0">
                <a:solidFill>
                  <a:schemeClr val="tx1"/>
                </a:solidFill>
                <a:latin typeface="+mn-lt"/>
                <a:ea typeface="+mn-ea"/>
                <a:cs typeface="+mn-cs"/>
              </a:rPr>
              <a:t> and d</a:t>
            </a:r>
            <a:r>
              <a:rPr lang="en-US" sz="1200" b="1" kern="1200" dirty="0" smtClean="0">
                <a:solidFill>
                  <a:schemeClr val="tx1"/>
                </a:solidFill>
                <a:latin typeface="+mn-lt"/>
                <a:ea typeface="+mn-ea"/>
                <a:cs typeface="+mn-cs"/>
              </a:rPr>
              <a:t>iscussion</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Ask the groups what they thought- were they right or wrong. Are they surprised?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Use this as an opportunity to challenge preconceptions e.g. gender stereotypes and have a class discussion. </a:t>
            </a:r>
          </a:p>
          <a:p>
            <a:pPr lvl="0"/>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Watch related video clips from My World of Work which challenge preconceptions surrounding disability, gender, race etc</a:t>
            </a:r>
          </a:p>
          <a:p>
            <a:pPr lvl="0"/>
            <a:endParaRPr lang="en-US" dirty="0" smtClean="0"/>
          </a:p>
          <a:p>
            <a:pPr lvl="0"/>
            <a:r>
              <a:rPr lang="en-US" dirty="0" smtClean="0">
                <a:hlinkClick r:id="rId3"/>
              </a:rPr>
              <a:t>https://www.myworldofwork.co.uk/gas-service-technician-jacqueline</a:t>
            </a:r>
            <a:endParaRPr lang="en-US" dirty="0" smtClean="0"/>
          </a:p>
          <a:p>
            <a:pPr lvl="0"/>
            <a:endParaRPr lang="en-US" dirty="0"/>
          </a:p>
          <a:p>
            <a:pPr lvl="0"/>
            <a:r>
              <a:rPr lang="en-US" dirty="0" smtClean="0">
                <a:hlinkClick r:id="rId4"/>
              </a:rPr>
              <a:t>https://www.myworldofwork.co.uk/apprentice-web-designer-jonathan</a:t>
            </a:r>
          </a:p>
          <a:p>
            <a:pPr lvl="0"/>
            <a:endParaRPr lang="en-US" dirty="0">
              <a:hlinkClick r:id="rId4"/>
            </a:endParaRPr>
          </a:p>
          <a:p>
            <a:pPr lvl="0"/>
            <a:r>
              <a:rPr lang="en-US" dirty="0" smtClean="0">
                <a:hlinkClick r:id="rId4"/>
              </a:rPr>
              <a:t>https://www.myworldofwork.co.uk/diversity-and-inclusion-officer-hala</a:t>
            </a:r>
            <a:endParaRPr lang="en-US" dirty="0" smtClean="0"/>
          </a:p>
          <a:p>
            <a:pPr lvl="0"/>
            <a:endParaRPr lang="en-US" dirty="0"/>
          </a:p>
          <a:p>
            <a:pPr lvl="0"/>
            <a:r>
              <a:rPr lang="en-US" dirty="0" smtClean="0"/>
              <a:t>Or go through the advice in the below article</a:t>
            </a:r>
          </a:p>
          <a:p>
            <a:pPr lvl="0"/>
            <a:endParaRPr lang="en-US" dirty="0"/>
          </a:p>
          <a:p>
            <a:pPr lvl="0"/>
            <a:r>
              <a:rPr lang="en-GB" dirty="0">
                <a:hlinkClick r:id="rId5"/>
              </a:rPr>
              <a:t>https://</a:t>
            </a:r>
            <a:r>
              <a:rPr lang="en-GB" dirty="0" smtClean="0">
                <a:hlinkClick r:id="rId5"/>
              </a:rPr>
              <a:t>www.myworldofwork.co.uk/my-career-options/career-expert-stereotypes-and-subject-choices</a:t>
            </a:r>
            <a:endParaRPr lang="en-GB" dirty="0" smtClean="0"/>
          </a:p>
          <a:p>
            <a:pPr lvl="0"/>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FD6F0BE-AE87-4ABA-98B8-5A97BEBE51FE}"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US" sz="1200" b="1" kern="1200" dirty="0" smtClean="0">
                <a:solidFill>
                  <a:schemeClr val="tx1"/>
                </a:solidFill>
                <a:latin typeface="+mn-lt"/>
                <a:ea typeface="+mn-ea"/>
                <a:cs typeface="+mn-cs"/>
              </a:rPr>
              <a:t>Next steps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If</a:t>
            </a:r>
            <a:r>
              <a:rPr lang="en-US" sz="1200" kern="1200" baseline="0" dirty="0" smtClean="0">
                <a:solidFill>
                  <a:schemeClr val="tx1"/>
                </a:solidFill>
                <a:latin typeface="+mn-lt"/>
                <a:ea typeface="+mn-ea"/>
                <a:cs typeface="+mn-cs"/>
              </a:rPr>
              <a:t> there is time left and you have access to suitable ICT facilities, pupils can use</a:t>
            </a:r>
            <a:r>
              <a:rPr lang="en-US" sz="1200" kern="1200" dirty="0" smtClean="0">
                <a:solidFill>
                  <a:schemeClr val="tx1"/>
                </a:solidFill>
                <a:latin typeface="+mn-lt"/>
                <a:ea typeface="+mn-ea"/>
                <a:cs typeface="+mn-cs"/>
              </a:rPr>
              <a:t> My career options on My World of Work to find out more about the careers covered in this activity and more.</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Ask</a:t>
            </a:r>
            <a:r>
              <a:rPr lang="en-US" sz="1200" kern="1200" baseline="0" dirty="0" smtClean="0">
                <a:solidFill>
                  <a:schemeClr val="tx1"/>
                </a:solidFill>
                <a:latin typeface="+mn-lt"/>
                <a:ea typeface="+mn-ea"/>
                <a:cs typeface="+mn-cs"/>
              </a:rPr>
              <a:t> pupils to log in to their computers, open an internet browser and go to myworldofwork.co.uk. They should then select the green tab, ‘My career options’ and use the ‘I have a career in mind’ tab to explore the job profiles. NB. Pupils do not need to be logged in to My World of Work to do this.</a:t>
            </a:r>
          </a:p>
          <a:p>
            <a:pPr lvl="0"/>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You</a:t>
            </a:r>
            <a:r>
              <a:rPr lang="en-US" sz="1200" kern="1200" baseline="0" dirty="0" smtClean="0">
                <a:solidFill>
                  <a:schemeClr val="tx1"/>
                </a:solidFill>
                <a:latin typeface="+mn-lt"/>
                <a:ea typeface="+mn-ea"/>
                <a:cs typeface="+mn-cs"/>
              </a:rPr>
              <a:t> may also want to i</a:t>
            </a:r>
            <a:r>
              <a:rPr lang="en-US" sz="1200" kern="1200" dirty="0" smtClean="0">
                <a:solidFill>
                  <a:schemeClr val="tx1"/>
                </a:solidFill>
                <a:latin typeface="+mn-lt"/>
                <a:ea typeface="+mn-ea"/>
                <a:cs typeface="+mn-cs"/>
              </a:rPr>
              <a:t>nvite guest speakers to talk to pupils at assemblies or</a:t>
            </a:r>
            <a:r>
              <a:rPr lang="en-US" sz="1200" kern="1200" baseline="0" dirty="0" smtClean="0">
                <a:solidFill>
                  <a:schemeClr val="tx1"/>
                </a:solidFill>
                <a:latin typeface="+mn-lt"/>
                <a:ea typeface="+mn-ea"/>
                <a:cs typeface="+mn-cs"/>
              </a:rPr>
              <a:t> in class (you can use Marketplace on My World of Work to </a:t>
            </a:r>
            <a:r>
              <a:rPr lang="en-US" sz="1200" kern="1200" baseline="0" dirty="0" err="1" smtClean="0">
                <a:solidFill>
                  <a:schemeClr val="tx1"/>
                </a:solidFill>
                <a:latin typeface="+mn-lt"/>
                <a:ea typeface="+mn-ea"/>
                <a:cs typeface="+mn-cs"/>
              </a:rPr>
              <a:t>organise</a:t>
            </a:r>
            <a:r>
              <a:rPr lang="en-US" sz="1200" kern="1200" baseline="0" smtClean="0">
                <a:solidFill>
                  <a:schemeClr val="tx1"/>
                </a:solidFill>
                <a:latin typeface="+mn-lt"/>
                <a:ea typeface="+mn-ea"/>
                <a:cs typeface="+mn-cs"/>
              </a:rPr>
              <a:t> this).</a:t>
            </a:r>
            <a:endParaRPr lang="en-US" sz="1200" kern="1200" baseline="0" dirty="0" smtClean="0">
              <a:solidFill>
                <a:schemeClr val="tx1"/>
              </a:solidFill>
              <a:latin typeface="+mn-lt"/>
              <a:ea typeface="+mn-ea"/>
              <a:cs typeface="+mn-cs"/>
            </a:endParaRPr>
          </a:p>
          <a:p>
            <a:pPr lvl="0"/>
            <a:endParaRPr lang="en-US" dirty="0" smtClean="0"/>
          </a:p>
          <a:p>
            <a:pPr lvl="0"/>
            <a:r>
              <a:rPr lang="en-US" dirty="0" smtClean="0">
                <a:hlinkClick r:id="rId3"/>
              </a:rPr>
              <a:t>https://www.myworldofwork.co.uk/marketplace</a:t>
            </a:r>
            <a:endParaRPr lang="en-US" dirty="0" smtClean="0"/>
          </a:p>
          <a:p>
            <a:pPr lvl="0"/>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Consider completing the </a:t>
            </a:r>
            <a:r>
              <a:rPr lang="en-US" sz="1200" b="0" u="none" kern="1200" dirty="0" smtClean="0">
                <a:solidFill>
                  <a:schemeClr val="tx1"/>
                </a:solidFill>
                <a:latin typeface="+mn-lt"/>
                <a:ea typeface="+mn-ea"/>
                <a:cs typeface="+mn-cs"/>
              </a:rPr>
              <a:t>Career</a:t>
            </a:r>
            <a:r>
              <a:rPr lang="en-US" sz="1200" b="0" u="none" kern="1200" baseline="0" dirty="0" smtClean="0">
                <a:solidFill>
                  <a:schemeClr val="tx1"/>
                </a:solidFill>
                <a:latin typeface="+mn-lt"/>
                <a:ea typeface="+mn-ea"/>
                <a:cs typeface="+mn-cs"/>
              </a:rPr>
              <a:t>: fact or fiction activity next to build on topics covered in this activity.</a:t>
            </a:r>
          </a:p>
          <a:p>
            <a:pPr lvl="0"/>
            <a:endParaRPr lang="en-US" dirty="0" smtClean="0"/>
          </a:p>
          <a:p>
            <a:pPr lvl="0"/>
            <a:r>
              <a:rPr lang="en-US" dirty="0" smtClean="0">
                <a:hlinkClick r:id="rId4"/>
              </a:rPr>
              <a:t>https://www.myworldofwork.co.uk/career-fact-or-fiction</a:t>
            </a:r>
            <a:endParaRPr lang="en-US" dirty="0" smtClean="0"/>
          </a:p>
          <a:p>
            <a:pPr lvl="0"/>
            <a:endParaRPr lang="en-US" sz="1200" b="0" u="none" kern="1200" baseline="0" dirty="0" smtClean="0">
              <a:solidFill>
                <a:schemeClr val="tx1"/>
              </a:solidFill>
              <a:latin typeface="+mn-lt"/>
              <a:ea typeface="+mn-ea"/>
              <a:cs typeface="+mn-cs"/>
            </a:endParaRPr>
          </a:p>
          <a:p>
            <a:pPr lvl="0"/>
            <a:r>
              <a:rPr lang="en-GB" dirty="0" smtClean="0"/>
              <a:t>Go to</a:t>
            </a:r>
            <a:r>
              <a:rPr lang="en-GB" b="1" dirty="0" smtClean="0"/>
              <a:t> </a:t>
            </a:r>
            <a:r>
              <a:rPr lang="en-US" b="1" u="sng" dirty="0" smtClean="0">
                <a:hlinkClick r:id="rId5"/>
              </a:rPr>
              <a:t>www.bewhatyouwant.org.uk</a:t>
            </a:r>
            <a:r>
              <a:rPr lang="en-GB" dirty="0" smtClean="0"/>
              <a:t> to get more information on choosing the right career path. ‘Be what you want’ is a campaign to stop gender segregation in the world of work</a:t>
            </a:r>
          </a:p>
          <a:p>
            <a:pPr lvl="0"/>
            <a:endParaRPr lang="en-GB" dirty="0" smtClean="0"/>
          </a:p>
          <a:p>
            <a:pPr lvl="0"/>
            <a:r>
              <a:rPr lang="en-GB" dirty="0" smtClean="0"/>
              <a:t>Go to the </a:t>
            </a:r>
            <a:r>
              <a:rPr lang="en-GB" b="1" u="sng" dirty="0" smtClean="0">
                <a:hlinkClick r:id="rId6"/>
              </a:rPr>
              <a:t>Institute of Physics</a:t>
            </a:r>
            <a:r>
              <a:rPr lang="en-GB" dirty="0" smtClean="0"/>
              <a:t> website to get more information and resources on improving gender balance in science subjects .</a:t>
            </a:r>
          </a:p>
          <a:p>
            <a:pPr lvl="0"/>
            <a:endParaRPr lang="en-GB" dirty="0" smtClean="0"/>
          </a:p>
          <a:p>
            <a:pPr lvl="0"/>
            <a:endParaRPr lang="en-US" sz="1200" b="0" u="none" kern="1200" baseline="0" dirty="0" smtClean="0">
              <a:solidFill>
                <a:schemeClr val="tx1"/>
              </a:solidFill>
              <a:latin typeface="+mn-lt"/>
              <a:ea typeface="+mn-ea"/>
              <a:cs typeface="+mn-cs"/>
            </a:endParaRPr>
          </a:p>
          <a:p>
            <a:pPr lvl="0"/>
            <a:endParaRPr lang="en-GB" sz="1200" kern="1200" dirty="0" smtClean="0">
              <a:solidFill>
                <a:schemeClr val="tx1"/>
              </a:solidFill>
              <a:latin typeface="+mn-lt"/>
              <a:ea typeface="+mn-ea"/>
              <a:cs typeface="+mn-cs"/>
            </a:endParaRPr>
          </a:p>
          <a:p>
            <a:pPr lvl="0"/>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FD6F0BE-AE87-4ABA-98B8-5A97BEBE51FE}" type="slidenum">
              <a:rPr lang="en-GB" smtClean="0"/>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www.myworldofwork.co.uk/" TargetMode="Externa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8"/>
            <a:ext cx="7772400" cy="1470025"/>
          </a:xfrm>
        </p:spPr>
        <p:txBody>
          <a:bodyPr/>
          <a:lstStyle>
            <a:lvl1pPr>
              <a:defRPr>
                <a:solidFill>
                  <a:schemeClr val="bg1"/>
                </a:solidFill>
              </a:defRPr>
            </a:lvl1pPr>
          </a:lstStyle>
          <a:p>
            <a:r>
              <a:rPr lang="en-GB" dirty="0" smtClean="0"/>
              <a:t>Click to edit Master title style</a:t>
            </a:r>
            <a:endParaRPr lang="en-US" dirty="0"/>
          </a:p>
        </p:txBody>
      </p:sp>
      <p:pic>
        <p:nvPicPr>
          <p:cNvPr id="7" name="Picture 3"/>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74638" y="809625"/>
            <a:ext cx="16891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userDrawn="1"/>
        </p:nvCxnSpPr>
        <p:spPr>
          <a:xfrm>
            <a:off x="274638" y="1555750"/>
            <a:ext cx="8682037"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2" descr="E:\Downloads\SDS_FINAL_POWERPOINTS\sdslogo.png"/>
          <p:cNvPicPr>
            <a:picLocks noChangeAspect="1" noChangeArrowheads="1"/>
          </p:cNvPicPr>
          <p:nvPr userDrawn="1"/>
        </p:nvPicPr>
        <p:blipFill>
          <a:blip r:embed="rId4"/>
          <a:srcRect/>
          <a:stretch>
            <a:fillRect/>
          </a:stretch>
        </p:blipFill>
        <p:spPr bwMode="auto">
          <a:xfrm>
            <a:off x="7515013" y="5691248"/>
            <a:ext cx="1886373" cy="1333007"/>
          </a:xfrm>
          <a:prstGeom prst="rect">
            <a:avLst/>
          </a:prstGeom>
          <a:noFill/>
        </p:spPr>
      </p:pic>
      <p:sp>
        <p:nvSpPr>
          <p:cNvPr id="11" name="TextBox 10"/>
          <p:cNvSpPr txBox="1"/>
          <p:nvPr userDrawn="1"/>
        </p:nvSpPr>
        <p:spPr>
          <a:xfrm>
            <a:off x="7350566" y="1316402"/>
            <a:ext cx="1591733" cy="153888"/>
          </a:xfrm>
          <a:prstGeom prst="rect">
            <a:avLst/>
          </a:prstGeom>
          <a:noFill/>
        </p:spPr>
        <p:txBody>
          <a:bodyPr wrap="square" lIns="0" tIns="0" rIns="0" bIns="0" rtlCol="0">
            <a:spAutoFit/>
          </a:bodyPr>
          <a:lstStyle/>
          <a:p>
            <a:pPr algn="r"/>
            <a:r>
              <a:rPr lang="en-US" sz="1000" dirty="0" smtClean="0">
                <a:solidFill>
                  <a:srgbClr val="FFFFFF"/>
                </a:solidFill>
              </a:rPr>
              <a:t>My career</a:t>
            </a:r>
            <a:r>
              <a:rPr lang="en-US" sz="1000" baseline="0" dirty="0" smtClean="0">
                <a:solidFill>
                  <a:srgbClr val="FFFFFF"/>
                </a:solidFill>
              </a:rPr>
              <a:t> options</a:t>
            </a:r>
            <a:endParaRPr lang="en-US" sz="1000" dirty="0">
              <a:solidFill>
                <a:srgbClr val="FFFFFF"/>
              </a:solidFill>
            </a:endParaRPr>
          </a:p>
        </p:txBody>
      </p:sp>
      <p:pic>
        <p:nvPicPr>
          <p:cNvPr id="13" name="Picture 12" descr="my-career-options.eps"/>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8587556" y="914034"/>
            <a:ext cx="354743" cy="354743"/>
          </a:xfrm>
          <a:prstGeom prst="rect">
            <a:avLst/>
          </a:prstGeom>
        </p:spPr>
      </p:pic>
    </p:spTree>
    <p:extLst>
      <p:ext uri="{BB962C8B-B14F-4D97-AF65-F5344CB8AC3E}">
        <p14:creationId xmlns:p14="http://schemas.microsoft.com/office/powerpoint/2010/main" xmlns="" val="118553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mpact slide">
    <p:bg>
      <p:bgPr>
        <a:solidFill>
          <a:srgbClr val="92AF2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FFFFFF"/>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8229600" cy="10165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Content Placeholder 2"/>
          <p:cNvSpPr>
            <a:spLocks noGrp="1"/>
          </p:cNvSpPr>
          <p:nvPr>
            <p:ph idx="13"/>
          </p:nvPr>
        </p:nvSpPr>
        <p:spPr>
          <a:xfrm>
            <a:off x="457200" y="3583285"/>
            <a:ext cx="2801972" cy="815753"/>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2"/>
          <p:cNvSpPr>
            <a:spLocks noGrp="1"/>
          </p:cNvSpPr>
          <p:nvPr>
            <p:ph idx="14"/>
          </p:nvPr>
        </p:nvSpPr>
        <p:spPr>
          <a:xfrm>
            <a:off x="3259171" y="3583285"/>
            <a:ext cx="2611694" cy="815753"/>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Content Placeholder 2"/>
          <p:cNvSpPr>
            <a:spLocks noGrp="1"/>
          </p:cNvSpPr>
          <p:nvPr>
            <p:ph idx="15"/>
          </p:nvPr>
        </p:nvSpPr>
        <p:spPr>
          <a:xfrm>
            <a:off x="5870865" y="3583285"/>
            <a:ext cx="2815934" cy="815753"/>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Date Placeholder 3"/>
          <p:cNvSpPr>
            <a:spLocks noGrp="1"/>
          </p:cNvSpPr>
          <p:nvPr>
            <p:ph type="dt" sz="half" idx="16"/>
          </p:nvPr>
        </p:nvSpPr>
        <p:spPr/>
        <p:txBody>
          <a:bodyPr/>
          <a:lstStyle>
            <a:lvl1pPr>
              <a:defRPr/>
            </a:lvl1pPr>
          </a:lstStyle>
          <a:p>
            <a:pPr>
              <a:defRPr/>
            </a:pPr>
            <a:fld id="{D773B47D-CE35-1C44-8C19-8CC101F3D943}" type="datetimeFigureOut">
              <a:rPr lang="en-US"/>
              <a:pPr>
                <a:defRPr/>
              </a:pPr>
              <a:t>4/18/2017</a:t>
            </a:fld>
            <a:endParaRPr lang="en-US"/>
          </a:p>
        </p:txBody>
      </p:sp>
      <p:sp>
        <p:nvSpPr>
          <p:cNvPr id="11"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pPr>
              <a:defRPr/>
            </a:pPr>
            <a:fld id="{1DF4D756-5F2B-5342-8DB3-3A3EA9E7D1BE}" type="slidenum">
              <a:rPr lang="en-US"/>
              <a:pPr>
                <a:defRPr/>
              </a:pPr>
              <a:t>‹#›</a:t>
            </a:fld>
            <a:endParaRPr lang="en-US"/>
          </a:p>
        </p:txBody>
      </p:sp>
      <p:sp>
        <p:nvSpPr>
          <p:cNvPr id="14" name="Rectangle 13"/>
          <p:cNvSpPr/>
          <p:nvPr userDrawn="1"/>
        </p:nvSpPr>
        <p:spPr>
          <a:xfrm>
            <a:off x="0" y="6387272"/>
            <a:ext cx="9144000" cy="477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pic>
        <p:nvPicPr>
          <p:cNvPr id="20" name="Picture 19" descr="sdslogo.png"/>
          <p:cNvPicPr>
            <a:picLocks noChangeAspect="1"/>
          </p:cNvPicPr>
          <p:nvPr userDrawn="1"/>
        </p:nvPicPr>
        <p:blipFill>
          <a:blip r:embed="rId2"/>
          <a:stretch>
            <a:fillRect/>
          </a:stretch>
        </p:blipFill>
        <p:spPr>
          <a:xfrm>
            <a:off x="57150" y="6200894"/>
            <a:ext cx="1203008" cy="850106"/>
          </a:xfrm>
          <a:prstGeom prst="rect">
            <a:avLst/>
          </a:prstGeom>
        </p:spPr>
      </p:pic>
      <p:sp>
        <p:nvSpPr>
          <p:cNvPr id="16" name="TextBox 15"/>
          <p:cNvSpPr txBox="1"/>
          <p:nvPr userDrawn="1"/>
        </p:nvSpPr>
        <p:spPr>
          <a:xfrm>
            <a:off x="7390342" y="6567587"/>
            <a:ext cx="1591733" cy="153888"/>
          </a:xfrm>
          <a:prstGeom prst="rect">
            <a:avLst/>
          </a:prstGeom>
          <a:noFill/>
        </p:spPr>
        <p:txBody>
          <a:bodyPr wrap="square" lIns="0" tIns="0" rIns="0" bIns="0" rtlCol="0">
            <a:spAutoFit/>
          </a:bodyPr>
          <a:lstStyle/>
          <a:p>
            <a:pPr algn="l"/>
            <a:r>
              <a:rPr lang="en-US" sz="1000" dirty="0" smtClean="0">
                <a:solidFill>
                  <a:schemeClr val="accent3"/>
                </a:solidFill>
              </a:rPr>
              <a:t>My career</a:t>
            </a:r>
            <a:r>
              <a:rPr lang="en-US" sz="1000" baseline="0" dirty="0" smtClean="0">
                <a:solidFill>
                  <a:schemeClr val="accent3"/>
                </a:solidFill>
              </a:rPr>
              <a:t> options</a:t>
            </a:r>
            <a:endParaRPr lang="en-US" sz="1000" dirty="0">
              <a:solidFill>
                <a:schemeClr val="accent3"/>
              </a:solidFill>
            </a:endParaRPr>
          </a:p>
        </p:txBody>
      </p:sp>
      <p:pic>
        <p:nvPicPr>
          <p:cNvPr id="17" name="Picture 16" descr="ppoint-ftr-career.2png.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8441187" y="6499515"/>
            <a:ext cx="267012" cy="267012"/>
          </a:xfrm>
          <a:prstGeom prst="rect">
            <a:avLst/>
          </a:prstGeom>
        </p:spPr>
      </p:pic>
    </p:spTree>
    <p:extLst>
      <p:ext uri="{BB962C8B-B14F-4D97-AF65-F5344CB8AC3E}">
        <p14:creationId xmlns:p14="http://schemas.microsoft.com/office/powerpoint/2010/main" xmlns="" val="12961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74638" y="809625"/>
            <a:ext cx="16891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userDrawn="1"/>
        </p:nvCxnSpPr>
        <p:spPr>
          <a:xfrm>
            <a:off x="230982" y="1555750"/>
            <a:ext cx="8682037"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7350566" y="1316402"/>
            <a:ext cx="1591733" cy="153888"/>
          </a:xfrm>
          <a:prstGeom prst="rect">
            <a:avLst/>
          </a:prstGeom>
          <a:noFill/>
        </p:spPr>
        <p:txBody>
          <a:bodyPr wrap="square" lIns="0" tIns="0" rIns="0" bIns="0" rtlCol="0">
            <a:spAutoFit/>
          </a:bodyPr>
          <a:lstStyle/>
          <a:p>
            <a:pPr algn="r"/>
            <a:r>
              <a:rPr lang="en-US" sz="1000" dirty="0" smtClean="0">
                <a:solidFill>
                  <a:srgbClr val="FFFFFF"/>
                </a:solidFill>
              </a:rPr>
              <a:t>My career</a:t>
            </a:r>
            <a:r>
              <a:rPr lang="en-US" sz="1000" baseline="0" dirty="0" smtClean="0">
                <a:solidFill>
                  <a:srgbClr val="FFFFFF"/>
                </a:solidFill>
              </a:rPr>
              <a:t> options</a:t>
            </a:r>
            <a:endParaRPr lang="en-US" sz="1000" dirty="0">
              <a:solidFill>
                <a:srgbClr val="FFFFFF"/>
              </a:solidFill>
            </a:endParaRPr>
          </a:p>
        </p:txBody>
      </p:sp>
      <p:pic>
        <p:nvPicPr>
          <p:cNvPr id="12" name="Picture 11" descr="my-career-options.eps"/>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8747067" y="1079562"/>
            <a:ext cx="195232" cy="195232"/>
          </a:xfrm>
          <a:prstGeom prst="rect">
            <a:avLst/>
          </a:prstGeom>
        </p:spPr>
      </p:pic>
      <p:sp>
        <p:nvSpPr>
          <p:cNvPr id="9" name="TextBox 8"/>
          <p:cNvSpPr txBox="1"/>
          <p:nvPr userDrawn="1"/>
        </p:nvSpPr>
        <p:spPr>
          <a:xfrm>
            <a:off x="742857" y="2782669"/>
            <a:ext cx="7423335" cy="1292662"/>
          </a:xfrm>
          <a:prstGeom prst="rect">
            <a:avLst/>
          </a:prstGeom>
          <a:noFill/>
        </p:spPr>
        <p:txBody>
          <a:bodyPr wrap="square" rtlCol="0">
            <a:spAutoFit/>
          </a:bodyPr>
          <a:lstStyle/>
          <a:p>
            <a:pPr marL="0" marR="0" indent="0" algn="ctr" defTabSz="457200" rtl="0" eaLnBrk="1" fontAlgn="base" latinLnBrk="0" hangingPunct="1">
              <a:lnSpc>
                <a:spcPct val="100000"/>
              </a:lnSpc>
              <a:spcBef>
                <a:spcPct val="0"/>
              </a:spcBef>
              <a:spcAft>
                <a:spcPct val="0"/>
              </a:spcAft>
              <a:buClrTx/>
              <a:buSzTx/>
              <a:buFontTx/>
              <a:buNone/>
              <a:tabLst/>
              <a:defRPr/>
            </a:pPr>
            <a:r>
              <a:rPr lang="en-GB" sz="2600" b="0" dirty="0" smtClean="0">
                <a:solidFill>
                  <a:srgbClr val="FFFFFF"/>
                </a:solidFill>
                <a:latin typeface="Trebuchet MS"/>
                <a:cs typeface="Trebuchet MS"/>
              </a:rPr>
              <a:t>Go to </a:t>
            </a:r>
            <a:r>
              <a:rPr lang="en-GB" sz="2600" b="1" dirty="0" smtClean="0">
                <a:solidFill>
                  <a:srgbClr val="FFFFFF"/>
                </a:solidFill>
                <a:latin typeface="Trebuchet MS"/>
                <a:cs typeface="Trebuchet MS"/>
                <a:hlinkClick r:id="rId5"/>
              </a:rPr>
              <a:t>myworldofwork.co.uk</a:t>
            </a:r>
            <a:r>
              <a:rPr lang="en-GB" sz="2600" b="0" dirty="0" smtClean="0">
                <a:solidFill>
                  <a:srgbClr val="FFFFFF"/>
                </a:solidFill>
                <a:latin typeface="Trebuchet MS"/>
                <a:cs typeface="Trebuchet MS"/>
              </a:rPr>
              <a:t> and explore My career options</a:t>
            </a:r>
          </a:p>
          <a:p>
            <a:pPr algn="ctr"/>
            <a:endParaRPr lang="en-US" sz="2600" dirty="0">
              <a:solidFill>
                <a:srgbClr val="FFFFFF"/>
              </a:solidFill>
              <a:latin typeface="Trebuchet MS"/>
              <a:cs typeface="Trebuchet MS"/>
            </a:endParaRPr>
          </a:p>
        </p:txBody>
      </p:sp>
      <p:sp>
        <p:nvSpPr>
          <p:cNvPr id="11" name="Rectangle 10"/>
          <p:cNvSpPr/>
          <p:nvPr userDrawn="1"/>
        </p:nvSpPr>
        <p:spPr>
          <a:xfrm>
            <a:off x="7669194" y="1555750"/>
            <a:ext cx="1273105" cy="338554"/>
          </a:xfrm>
          <a:prstGeom prst="rect">
            <a:avLst/>
          </a:prstGeom>
        </p:spPr>
        <p:txBody>
          <a:bodyPr wrap="none">
            <a:spAutoFit/>
          </a:bodyPr>
          <a:lstStyle/>
          <a:p>
            <a:pPr algn="r"/>
            <a:r>
              <a:rPr lang="en-GB" sz="1600" dirty="0" smtClean="0">
                <a:solidFill>
                  <a:srgbClr val="FFFFFF"/>
                </a:solidFill>
              </a:rPr>
              <a:t>Stereotypes</a:t>
            </a:r>
            <a:endParaRPr lang="en-US" sz="1600" dirty="0">
              <a:solidFill>
                <a:srgbClr val="FFFFFF"/>
              </a:solidFill>
            </a:endParaRPr>
          </a:p>
        </p:txBody>
      </p:sp>
      <p:pic>
        <p:nvPicPr>
          <p:cNvPr id="13" name="Picture 2" descr="E:\Downloads\SDS_FINAL_POWERPOINTS\sdslogo.png"/>
          <p:cNvPicPr>
            <a:picLocks noChangeAspect="1" noChangeArrowheads="1"/>
          </p:cNvPicPr>
          <p:nvPr userDrawn="1"/>
        </p:nvPicPr>
        <p:blipFill>
          <a:blip r:embed="rId6"/>
          <a:srcRect/>
          <a:stretch>
            <a:fillRect/>
          </a:stretch>
        </p:blipFill>
        <p:spPr bwMode="auto">
          <a:xfrm>
            <a:off x="7515013" y="5691248"/>
            <a:ext cx="1886373" cy="1333007"/>
          </a:xfrm>
          <a:prstGeom prst="rect">
            <a:avLst/>
          </a:prstGeom>
          <a:noFill/>
        </p:spPr>
      </p:pic>
    </p:spTree>
    <p:extLst>
      <p:ext uri="{BB962C8B-B14F-4D97-AF65-F5344CB8AC3E}">
        <p14:creationId xmlns:p14="http://schemas.microsoft.com/office/powerpoint/2010/main" xmlns="" val="70704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st-slide">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3999" cy="1196578"/>
          </a:xfrm>
          <a:prstGeom prst="rect">
            <a:avLst/>
          </a:prstGeom>
        </p:spPr>
      </p:pic>
      <p:sp>
        <p:nvSpPr>
          <p:cNvPr id="15" name="Rectangle 14"/>
          <p:cNvSpPr/>
          <p:nvPr userDrawn="1"/>
        </p:nvSpPr>
        <p:spPr>
          <a:xfrm>
            <a:off x="0" y="6387272"/>
            <a:ext cx="9144000" cy="477520"/>
          </a:xfrm>
          <a:prstGeom prst="rect">
            <a:avLst/>
          </a:prstGeom>
          <a:solidFill>
            <a:srgbClr val="92AF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17" name="Content Placeholder 2"/>
          <p:cNvSpPr>
            <a:spLocks noGrp="1"/>
          </p:cNvSpPr>
          <p:nvPr>
            <p:ph idx="1"/>
          </p:nvPr>
        </p:nvSpPr>
        <p:spPr>
          <a:xfrm>
            <a:off x="457200" y="1600200"/>
            <a:ext cx="8229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pic>
        <p:nvPicPr>
          <p:cNvPr id="18" name="Picture 3"/>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57200" y="293036"/>
            <a:ext cx="953452" cy="372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Box 20"/>
          <p:cNvSpPr txBox="1"/>
          <p:nvPr userDrawn="1"/>
        </p:nvSpPr>
        <p:spPr>
          <a:xfrm>
            <a:off x="5990165" y="419593"/>
            <a:ext cx="2628337" cy="246221"/>
          </a:xfrm>
          <a:prstGeom prst="rect">
            <a:avLst/>
          </a:prstGeom>
          <a:noFill/>
        </p:spPr>
        <p:txBody>
          <a:bodyPr wrap="square" lIns="0" tIns="0" rIns="0" bIns="0" rtlCol="0">
            <a:spAutoFit/>
          </a:bodyPr>
          <a:lstStyle/>
          <a:p>
            <a:pPr algn="r"/>
            <a:r>
              <a:rPr lang="en-US" sz="1600" dirty="0" smtClean="0">
                <a:solidFill>
                  <a:schemeClr val="bg1"/>
                </a:solidFill>
              </a:rPr>
              <a:t>Stereotypes</a:t>
            </a:r>
            <a:endParaRPr lang="en-US" sz="1600" dirty="0">
              <a:solidFill>
                <a:schemeClr val="bg1"/>
              </a:solidFill>
            </a:endParaRPr>
          </a:p>
        </p:txBody>
      </p:sp>
      <p:cxnSp>
        <p:nvCxnSpPr>
          <p:cNvPr id="22" name="Straight Connector 21"/>
          <p:cNvCxnSpPr/>
          <p:nvPr userDrawn="1"/>
        </p:nvCxnSpPr>
        <p:spPr>
          <a:xfrm>
            <a:off x="452593" y="740733"/>
            <a:ext cx="8234207"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5" descr="sdslogo.png"/>
          <p:cNvPicPr>
            <a:picLocks noChangeAspect="1"/>
          </p:cNvPicPr>
          <p:nvPr userDrawn="1"/>
        </p:nvPicPr>
        <p:blipFill>
          <a:blip r:embed="rId4"/>
          <a:stretch>
            <a:fillRect/>
          </a:stretch>
        </p:blipFill>
        <p:spPr>
          <a:xfrm>
            <a:off x="69103" y="6200894"/>
            <a:ext cx="1203008" cy="850106"/>
          </a:xfrm>
          <a:prstGeom prst="rect">
            <a:avLst/>
          </a:prstGeom>
        </p:spPr>
      </p:pic>
      <p:sp>
        <p:nvSpPr>
          <p:cNvPr id="12" name="TextBox 11"/>
          <p:cNvSpPr txBox="1"/>
          <p:nvPr userDrawn="1"/>
        </p:nvSpPr>
        <p:spPr>
          <a:xfrm>
            <a:off x="7234700" y="6548222"/>
            <a:ext cx="1086908" cy="153888"/>
          </a:xfrm>
          <a:prstGeom prst="rect">
            <a:avLst/>
          </a:prstGeom>
          <a:noFill/>
        </p:spPr>
        <p:txBody>
          <a:bodyPr wrap="square" lIns="0" tIns="0" rIns="0" bIns="0" rtlCol="0">
            <a:spAutoFit/>
          </a:bodyPr>
          <a:lstStyle/>
          <a:p>
            <a:pPr algn="l"/>
            <a:r>
              <a:rPr lang="en-US" sz="1000" dirty="0" smtClean="0">
                <a:solidFill>
                  <a:srgbClr val="FFFFFF"/>
                </a:solidFill>
              </a:rPr>
              <a:t>My career</a:t>
            </a:r>
            <a:r>
              <a:rPr lang="en-US" sz="1000" baseline="0" dirty="0" smtClean="0">
                <a:solidFill>
                  <a:srgbClr val="FFFFFF"/>
                </a:solidFill>
              </a:rPr>
              <a:t> options</a:t>
            </a:r>
            <a:endParaRPr lang="en-US" sz="1000" dirty="0">
              <a:solidFill>
                <a:srgbClr val="FFFFFF"/>
              </a:solidFill>
            </a:endParaRPr>
          </a:p>
        </p:txBody>
      </p:sp>
      <p:pic>
        <p:nvPicPr>
          <p:cNvPr id="19" name="Picture 18" descr="ppoint-ftr-career.png"/>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8409961" y="6494433"/>
            <a:ext cx="276838" cy="276838"/>
          </a:xfrm>
          <a:prstGeom prst="rect">
            <a:avLst/>
          </a:prstGeom>
        </p:spPr>
      </p:pic>
    </p:spTree>
    <p:extLst>
      <p:ext uri="{BB962C8B-B14F-4D97-AF65-F5344CB8AC3E}">
        <p14:creationId xmlns:p14="http://schemas.microsoft.com/office/powerpoint/2010/main" xmlns="" val="59490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3999" cy="1196578"/>
          </a:xfrm>
          <a:prstGeom prst="rect">
            <a:avLst/>
          </a:prstGeom>
        </p:spPr>
      </p:pic>
      <p:sp>
        <p:nvSpPr>
          <p:cNvPr id="9" name="Rectangle 8"/>
          <p:cNvSpPr/>
          <p:nvPr userDrawn="1"/>
        </p:nvSpPr>
        <p:spPr>
          <a:xfrm>
            <a:off x="0" y="6387272"/>
            <a:ext cx="9144000" cy="477520"/>
          </a:xfrm>
          <a:prstGeom prst="rect">
            <a:avLst/>
          </a:prstGeom>
          <a:solidFill>
            <a:srgbClr val="92AF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3"/>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57200" y="293036"/>
            <a:ext cx="953452" cy="372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p:cNvSpPr txBox="1"/>
          <p:nvPr userDrawn="1"/>
        </p:nvSpPr>
        <p:spPr>
          <a:xfrm>
            <a:off x="5990165" y="419593"/>
            <a:ext cx="2628337" cy="246221"/>
          </a:xfrm>
          <a:prstGeom prst="rect">
            <a:avLst/>
          </a:prstGeom>
          <a:noFill/>
        </p:spPr>
        <p:txBody>
          <a:bodyPr wrap="square" lIns="0" tIns="0" rIns="0" bIns="0" rtlCol="0">
            <a:spAutoFit/>
          </a:bodyPr>
          <a:lstStyle/>
          <a:p>
            <a:pPr algn="r"/>
            <a:r>
              <a:rPr lang="en-US" sz="1600" dirty="0" smtClean="0">
                <a:solidFill>
                  <a:schemeClr val="bg1"/>
                </a:solidFill>
              </a:rPr>
              <a:t>Stereotypes</a:t>
            </a:r>
            <a:endParaRPr lang="en-US" sz="1600" dirty="0">
              <a:solidFill>
                <a:schemeClr val="bg1"/>
              </a:solidFill>
            </a:endParaRPr>
          </a:p>
        </p:txBody>
      </p:sp>
      <p:cxnSp>
        <p:nvCxnSpPr>
          <p:cNvPr id="19" name="Straight Connector 18"/>
          <p:cNvCxnSpPr/>
          <p:nvPr userDrawn="1"/>
        </p:nvCxnSpPr>
        <p:spPr>
          <a:xfrm>
            <a:off x="452593" y="740733"/>
            <a:ext cx="8234207"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7390343" y="6548222"/>
            <a:ext cx="1086908" cy="153888"/>
          </a:xfrm>
          <a:prstGeom prst="rect">
            <a:avLst/>
          </a:prstGeom>
          <a:noFill/>
        </p:spPr>
        <p:txBody>
          <a:bodyPr wrap="square" lIns="0" tIns="0" rIns="0" bIns="0" rtlCol="0">
            <a:spAutoFit/>
          </a:bodyPr>
          <a:lstStyle/>
          <a:p>
            <a:pPr algn="l"/>
            <a:r>
              <a:rPr lang="en-US" sz="1000" dirty="0" smtClean="0">
                <a:solidFill>
                  <a:srgbClr val="FFFFFF"/>
                </a:solidFill>
              </a:rPr>
              <a:t>My career</a:t>
            </a:r>
            <a:r>
              <a:rPr lang="en-US" sz="1000" baseline="0" dirty="0" smtClean="0">
                <a:solidFill>
                  <a:srgbClr val="FFFFFF"/>
                </a:solidFill>
              </a:rPr>
              <a:t> options</a:t>
            </a:r>
            <a:endParaRPr lang="en-US" sz="1000" dirty="0">
              <a:solidFill>
                <a:srgbClr val="FFFFFF"/>
              </a:solidFill>
            </a:endParaRPr>
          </a:p>
        </p:txBody>
      </p:sp>
      <p:pic>
        <p:nvPicPr>
          <p:cNvPr id="12" name="Picture 11" descr="my-career-options.eps"/>
          <p:cNvPicPr>
            <a:picLocks noChangeAspect="1"/>
          </p:cNvPicPr>
          <p:nvPr userDrawn="1"/>
        </p:nvPicPr>
        <p:blipFill>
          <a:blip r:embed="rId4">
            <a:biLevel thresh="50000"/>
            <a:extLst>
              <a:ext uri="{28A0092B-C50C-407E-A947-70E740481C1C}">
                <a14:useLocalDpi xmlns:a14="http://schemas.microsoft.com/office/drawing/2010/main" xmlns="" val="0"/>
              </a:ext>
            </a:extLst>
          </a:blip>
          <a:stretch>
            <a:fillRect/>
          </a:stretch>
        </p:blipFill>
        <p:spPr>
          <a:xfrm>
            <a:off x="8442142" y="6500597"/>
            <a:ext cx="266057" cy="266057"/>
          </a:xfrm>
          <a:prstGeom prst="rect">
            <a:avLst/>
          </a:prstGeom>
        </p:spPr>
      </p:pic>
      <p:pic>
        <p:nvPicPr>
          <p:cNvPr id="14" name="Picture 13" descr="sdslogo.png"/>
          <p:cNvPicPr>
            <a:picLocks noChangeAspect="1"/>
          </p:cNvPicPr>
          <p:nvPr userDrawn="1"/>
        </p:nvPicPr>
        <p:blipFill>
          <a:blip r:embed="rId5"/>
          <a:stretch>
            <a:fillRect/>
          </a:stretch>
        </p:blipFill>
        <p:spPr>
          <a:xfrm>
            <a:off x="69103" y="6200894"/>
            <a:ext cx="1203008" cy="850106"/>
          </a:xfrm>
          <a:prstGeom prst="rect">
            <a:avLst/>
          </a:prstGeom>
        </p:spPr>
      </p:pic>
    </p:spTree>
    <p:extLst>
      <p:ext uri="{BB962C8B-B14F-4D97-AF65-F5344CB8AC3E}">
        <p14:creationId xmlns:p14="http://schemas.microsoft.com/office/powerpoint/2010/main" xmlns="" val="1104801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95513D8C-0E75-8340-8AB7-57C3256D2DC7}" type="datetimeFigureOut">
              <a:rPr lang="en-US"/>
              <a:pPr>
                <a:defRPr/>
              </a:pPr>
              <a:t>4/18/2017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9839CAC2-7424-5546-876C-C89FB28511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807" r:id="rId2"/>
    <p:sldLayoutId id="2147483808" r:id="rId3"/>
    <p:sldLayoutId id="2147483809" r:id="rId4"/>
    <p:sldLayoutId id="2147483796" r:id="rId5"/>
  </p:sldLayoutIdLst>
  <p:txStyles>
    <p:titleStyle>
      <a:lvl1pPr algn="ctr" defTabSz="457200" rtl="0" fontAlgn="base">
        <a:spcBef>
          <a:spcPct val="0"/>
        </a:spcBef>
        <a:spcAft>
          <a:spcPct val="0"/>
        </a:spcAft>
        <a:defRPr sz="40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000">
          <a:solidFill>
            <a:schemeClr val="tx1"/>
          </a:solidFill>
          <a:latin typeface="Trebuchet MS" charset="0"/>
          <a:ea typeface="ＭＳ Ｐゴシック" charset="0"/>
          <a:cs typeface="ＭＳ Ｐゴシック" charset="0"/>
        </a:defRPr>
      </a:lvl2pPr>
      <a:lvl3pPr algn="ctr" defTabSz="457200" rtl="0" fontAlgn="base">
        <a:spcBef>
          <a:spcPct val="0"/>
        </a:spcBef>
        <a:spcAft>
          <a:spcPct val="0"/>
        </a:spcAft>
        <a:defRPr sz="4000">
          <a:solidFill>
            <a:schemeClr val="tx1"/>
          </a:solidFill>
          <a:latin typeface="Trebuchet MS" charset="0"/>
          <a:ea typeface="ＭＳ Ｐゴシック" charset="0"/>
          <a:cs typeface="ＭＳ Ｐゴシック" charset="0"/>
        </a:defRPr>
      </a:lvl3pPr>
      <a:lvl4pPr algn="ctr" defTabSz="457200" rtl="0" fontAlgn="base">
        <a:spcBef>
          <a:spcPct val="0"/>
        </a:spcBef>
        <a:spcAft>
          <a:spcPct val="0"/>
        </a:spcAft>
        <a:defRPr sz="4000">
          <a:solidFill>
            <a:schemeClr val="tx1"/>
          </a:solidFill>
          <a:latin typeface="Trebuchet MS" charset="0"/>
          <a:ea typeface="ＭＳ Ｐゴシック" charset="0"/>
          <a:cs typeface="ＭＳ Ｐゴシック" charset="0"/>
        </a:defRPr>
      </a:lvl4pPr>
      <a:lvl5pPr algn="ctr" defTabSz="457200" rtl="0" fontAlgn="base">
        <a:spcBef>
          <a:spcPct val="0"/>
        </a:spcBef>
        <a:spcAft>
          <a:spcPct val="0"/>
        </a:spcAft>
        <a:defRPr sz="4000">
          <a:solidFill>
            <a:schemeClr val="tx1"/>
          </a:solidFill>
          <a:latin typeface="Trebuchet MS" charset="0"/>
          <a:ea typeface="ＭＳ Ｐゴシック" charset="0"/>
          <a:cs typeface="ＭＳ Ｐゴシック" charset="0"/>
        </a:defRPr>
      </a:lvl5pPr>
      <a:lvl6pPr marL="457200" algn="ctr" defTabSz="457200" rtl="0" fontAlgn="base">
        <a:spcBef>
          <a:spcPct val="0"/>
        </a:spcBef>
        <a:spcAft>
          <a:spcPct val="0"/>
        </a:spcAft>
        <a:defRPr sz="40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0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0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000">
          <a:solidFill>
            <a:schemeClr val="tx1"/>
          </a:solidFill>
          <a:latin typeface="Trebuchet MS"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685800" y="2693988"/>
            <a:ext cx="7772400" cy="1470025"/>
          </a:xfrm>
        </p:spPr>
        <p:txBody>
          <a:bodyPr/>
          <a:lstStyle/>
          <a:p>
            <a:r>
              <a:rPr lang="en-US" dirty="0" smtClean="0">
                <a:latin typeface="Trebuchet MS" charset="0"/>
              </a:rPr>
              <a:t>Stereotypes</a:t>
            </a:r>
            <a:endParaRPr lang="en-US" dirty="0">
              <a:latin typeface="Trebuchet MS"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fontAlgn="auto">
              <a:lnSpc>
                <a:spcPct val="120000"/>
              </a:lnSpc>
              <a:spcBef>
                <a:spcPts val="0"/>
              </a:spcBef>
              <a:spcAft>
                <a:spcPts val="600"/>
              </a:spcAft>
              <a:buNone/>
              <a:defRPr/>
            </a:pPr>
            <a:r>
              <a:rPr lang="en-US" sz="2600" dirty="0">
                <a:solidFill>
                  <a:srgbClr val="92AF2B"/>
                </a:solidFill>
                <a:latin typeface="+mj-lt"/>
              </a:rPr>
              <a:t>Learning intention</a:t>
            </a:r>
          </a:p>
          <a:p>
            <a:pPr fontAlgn="auto">
              <a:lnSpc>
                <a:spcPct val="120000"/>
              </a:lnSpc>
              <a:spcBef>
                <a:spcPts val="576"/>
              </a:spcBef>
              <a:spcAft>
                <a:spcPts val="0"/>
              </a:spcAft>
              <a:buClr>
                <a:srgbClr val="92AF2B"/>
              </a:buClr>
              <a:buFont typeface="Arial"/>
              <a:buChar char="•"/>
              <a:defRPr/>
            </a:pPr>
            <a:r>
              <a:rPr lang="en-US" sz="2200" dirty="0">
                <a:ea typeface="+mn-ea"/>
              </a:rPr>
              <a:t>I will explore and challenge my </a:t>
            </a:r>
            <a:r>
              <a:rPr lang="en-US" sz="2200" dirty="0" smtClean="0">
                <a:ea typeface="+mn-ea"/>
              </a:rPr>
              <a:t>views about jobs</a:t>
            </a:r>
            <a:endParaRPr lang="en-GB" sz="2200" dirty="0">
              <a:ea typeface="+mn-ea"/>
            </a:endParaRPr>
          </a:p>
          <a:p>
            <a:pPr marL="0" indent="0" fontAlgn="auto">
              <a:lnSpc>
                <a:spcPct val="120000"/>
              </a:lnSpc>
              <a:spcBef>
                <a:spcPts val="1200"/>
              </a:spcBef>
              <a:spcAft>
                <a:spcPts val="600"/>
              </a:spcAft>
              <a:buNone/>
              <a:defRPr/>
            </a:pPr>
            <a:r>
              <a:rPr lang="en-US" sz="2600" dirty="0">
                <a:solidFill>
                  <a:srgbClr val="92AF2B"/>
                </a:solidFill>
                <a:latin typeface="+mj-lt"/>
              </a:rPr>
              <a:t>Success criteria</a:t>
            </a:r>
          </a:p>
          <a:p>
            <a:pPr lvl="0" fontAlgn="auto">
              <a:lnSpc>
                <a:spcPct val="120000"/>
              </a:lnSpc>
              <a:spcBef>
                <a:spcPts val="576"/>
              </a:spcBef>
              <a:spcAft>
                <a:spcPts val="0"/>
              </a:spcAft>
              <a:buClr>
                <a:srgbClr val="92AF2B"/>
              </a:buClr>
              <a:buFont typeface="Arial"/>
              <a:buChar char="•"/>
              <a:defRPr/>
            </a:pPr>
            <a:r>
              <a:rPr lang="en-US" sz="2200" dirty="0" smtClean="0"/>
              <a:t>I can discuss my views about jobs along with my peers and show respect for other people’s opinions</a:t>
            </a:r>
            <a:endParaRPr lang="en-GB" sz="2200" dirty="0" smtClean="0"/>
          </a:p>
          <a:p>
            <a:pPr fontAlgn="auto">
              <a:lnSpc>
                <a:spcPct val="120000"/>
              </a:lnSpc>
              <a:spcBef>
                <a:spcPts val="576"/>
              </a:spcBef>
              <a:spcAft>
                <a:spcPts val="0"/>
              </a:spcAft>
              <a:buClr>
                <a:srgbClr val="92AF2B"/>
              </a:buClr>
              <a:buFont typeface="Arial"/>
              <a:buChar char="•"/>
              <a:defRPr/>
            </a:pPr>
            <a:endParaRPr lang="en-US" dirty="0">
              <a:ea typeface="+mn-ea"/>
              <a:cs typeface="+mn-cs"/>
            </a:endParaRPr>
          </a:p>
          <a:p>
            <a:pPr marL="0" indent="0" fontAlgn="auto">
              <a:lnSpc>
                <a:spcPct val="120000"/>
              </a:lnSpc>
              <a:spcAft>
                <a:spcPts val="0"/>
              </a:spcAft>
              <a:buFont typeface="Arial"/>
              <a:buNone/>
              <a:defRPr/>
            </a:pPr>
            <a:endParaRPr lang="en-US" dirty="0" smtClean="0">
              <a:ea typeface="+mn-ea"/>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600200"/>
            <a:ext cx="8229600" cy="1107489"/>
          </a:xfrm>
        </p:spPr>
        <p:txBody>
          <a:bodyPr/>
          <a:lstStyle/>
          <a:p>
            <a:pPr marL="0" indent="0" algn="ctr" eaLnBrk="1" fontAlgn="auto" hangingPunct="1">
              <a:spcBef>
                <a:spcPts val="1600"/>
              </a:spcBef>
              <a:spcAft>
                <a:spcPts val="0"/>
              </a:spcAft>
              <a:buFont typeface="Arial" pitchFamily="34" charset="0"/>
              <a:buNone/>
              <a:defRPr/>
            </a:pPr>
            <a:r>
              <a:rPr lang="en-US" sz="2600" dirty="0" smtClean="0">
                <a:solidFill>
                  <a:schemeClr val="accent3"/>
                </a:solidFill>
                <a:latin typeface="+mj-lt"/>
              </a:rPr>
              <a:t>Quickly write down your observations about this person’s career path to share with the class.</a:t>
            </a:r>
            <a:endParaRPr lang="en-US" sz="2600" dirty="0">
              <a:solidFill>
                <a:schemeClr val="accent3"/>
              </a:solidFill>
              <a:latin typeface="+mj-lt"/>
            </a:endParaRPr>
          </a:p>
        </p:txBody>
      </p:sp>
      <p:pic>
        <p:nvPicPr>
          <p:cNvPr id="2" name="Picture 1" descr="Tracey Jefferso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58103" y="3000572"/>
            <a:ext cx="2840494" cy="2806022"/>
          </a:xfrm>
          <a:prstGeom prst="ellipse">
            <a:avLst/>
          </a:prstGeom>
          <a:ln w="38100" cap="rnd" cmpd="sng">
            <a:solidFill>
              <a:schemeClr val="bg1"/>
            </a:solidFill>
            <a:prstDash val="solid"/>
          </a:ln>
          <a:effectLst>
            <a:outerShdw blurRad="63500" sx="102000" sy="102000" algn="ctr" rotWithShape="0">
              <a:prstClr val="black">
                <a:alpha val="10000"/>
              </a:prstClr>
            </a:outerShdw>
          </a:effectLst>
          <a:scene3d>
            <a:camera prst="perspectiveFront" fov="5400000"/>
            <a:lightRig rig="threePt" dir="t">
              <a:rot lat="0" lon="0" rev="19200000"/>
            </a:lightRig>
          </a:scene3d>
          <a:sp3d extrusionH="25400">
            <a:extrusionClr>
              <a:srgbClr val="000000"/>
            </a:extrusion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6767010" y="4353259"/>
            <a:ext cx="1082200" cy="1070780"/>
          </a:xfrm>
          <a:prstGeom prst="ellipse">
            <a:avLst/>
          </a:prstGeom>
          <a:noFill/>
          <a:ln w="444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p:cNvSpPr/>
          <p:nvPr/>
        </p:nvSpPr>
        <p:spPr>
          <a:xfrm>
            <a:off x="6762127" y="3373639"/>
            <a:ext cx="1258934" cy="589007"/>
          </a:xfrm>
          <a:prstGeom prst="rect">
            <a:avLst/>
          </a:prstGeom>
        </p:spPr>
        <p:txBody>
          <a:bodyPr wrap="none">
            <a:spAutoFit/>
          </a:bodyPr>
          <a:lstStyle/>
          <a:p>
            <a:pPr fontAlgn="auto">
              <a:lnSpc>
                <a:spcPct val="140000"/>
              </a:lnSpc>
              <a:spcBef>
                <a:spcPts val="0"/>
              </a:spcBef>
              <a:spcAft>
                <a:spcPts val="600"/>
              </a:spcAft>
              <a:defRPr/>
            </a:pPr>
            <a:r>
              <a:rPr lang="en-GB" sz="2600" dirty="0" smtClean="0">
                <a:solidFill>
                  <a:schemeClr val="bg1"/>
                </a:solidFill>
              </a:rPr>
              <a:t>Tracey </a:t>
            </a:r>
            <a:endParaRPr lang="en-GB" sz="2600" dirty="0">
              <a:solidFill>
                <a:schemeClr val="bg1"/>
              </a:solidFill>
            </a:endParaRPr>
          </a:p>
        </p:txBody>
      </p:sp>
      <p:pic>
        <p:nvPicPr>
          <p:cNvPr id="1027" name="Picture 3" descr="E:\Downloads\SDS_FINAL_POWERPOINTS\images\chemistry.png"/>
          <p:cNvPicPr>
            <a:picLocks noChangeAspect="1" noChangeArrowheads="1"/>
          </p:cNvPicPr>
          <p:nvPr/>
        </p:nvPicPr>
        <p:blipFill>
          <a:blip r:embed="rId3"/>
          <a:srcRect/>
          <a:stretch>
            <a:fillRect/>
          </a:stretch>
        </p:blipFill>
        <p:spPr bwMode="auto">
          <a:xfrm>
            <a:off x="7082749" y="4473790"/>
            <a:ext cx="450723" cy="715710"/>
          </a:xfrm>
          <a:prstGeom prst="rect">
            <a:avLst/>
          </a:prstGeom>
          <a:noFill/>
        </p:spPr>
      </p:pic>
      <p:pic>
        <p:nvPicPr>
          <p:cNvPr id="10" name="Picture 9" descr="Tracey Jefferson.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02672" y="655957"/>
            <a:ext cx="2610875" cy="2579190"/>
          </a:xfrm>
          <a:prstGeom prst="ellipse">
            <a:avLst/>
          </a:prstGeom>
          <a:ln w="38100" cap="rnd" cmpd="sng">
            <a:solidFill>
              <a:schemeClr val="bg1"/>
            </a:solidFill>
            <a:prstDash val="solid"/>
          </a:ln>
          <a:effectLst>
            <a:outerShdw blurRad="63500" sx="102000" sy="102000" algn="ctr" rotWithShape="0">
              <a:prstClr val="black">
                <a:alpha val="10000"/>
              </a:prstClr>
            </a:outerShdw>
          </a:effectLst>
          <a:scene3d>
            <a:camera prst="perspectiveFront" fov="5400000"/>
            <a:lightRig rig="threePt" dir="t">
              <a:rot lat="0" lon="0" rev="19200000"/>
            </a:lightRig>
          </a:scene3d>
          <a:sp3d extrusionH="25400">
            <a:extrusionClr>
              <a:srgbClr val="000000"/>
            </a:extrusionClr>
          </a:sp3d>
        </p:spPr>
      </p:pic>
      <p:sp>
        <p:nvSpPr>
          <p:cNvPr id="7" name="Rectangle 6"/>
          <p:cNvSpPr/>
          <p:nvPr/>
        </p:nvSpPr>
        <p:spPr>
          <a:xfrm>
            <a:off x="419100" y="655957"/>
            <a:ext cx="5583572" cy="4001095"/>
          </a:xfrm>
          <a:prstGeom prst="rect">
            <a:avLst/>
          </a:prstGeom>
        </p:spPr>
        <p:txBody>
          <a:bodyPr wrap="square">
            <a:spAutoFit/>
          </a:bodyPr>
          <a:lstStyle/>
          <a:p>
            <a:pPr>
              <a:spcBef>
                <a:spcPts val="1200"/>
              </a:spcBef>
              <a:spcAft>
                <a:spcPts val="1200"/>
              </a:spcAft>
            </a:pPr>
            <a:r>
              <a:rPr lang="en-GB" sz="2400" b="1" smtClean="0">
                <a:solidFill>
                  <a:schemeClr val="bg1"/>
                </a:solidFill>
              </a:rPr>
              <a:t>Construction supervisor</a:t>
            </a:r>
            <a:endParaRPr lang="en-GB" sz="2400" b="1" dirty="0" smtClean="0">
              <a:solidFill>
                <a:schemeClr val="bg1"/>
              </a:solidFill>
            </a:endParaRPr>
          </a:p>
          <a:p>
            <a:r>
              <a:rPr lang="en-GB" sz="2000" dirty="0" smtClean="0">
                <a:solidFill>
                  <a:schemeClr val="bg1"/>
                </a:solidFill>
              </a:rPr>
              <a:t>After school Tracey had a few different jobs, including office junior, hotel receptionist and gym instructor. </a:t>
            </a:r>
          </a:p>
          <a:p>
            <a:endParaRPr lang="en-GB" sz="2000" dirty="0" smtClean="0">
              <a:solidFill>
                <a:schemeClr val="bg1"/>
              </a:solidFill>
            </a:endParaRPr>
          </a:p>
          <a:p>
            <a:r>
              <a:rPr lang="en-GB" sz="2000" dirty="0" smtClean="0">
                <a:solidFill>
                  <a:schemeClr val="bg1"/>
                </a:solidFill>
              </a:rPr>
              <a:t>She was made redundant and found an opportunity to do an apprenticeship in joinery. </a:t>
            </a:r>
          </a:p>
          <a:p>
            <a:r>
              <a:rPr lang="en-GB" sz="2000" dirty="0" smtClean="0">
                <a:solidFill>
                  <a:schemeClr val="bg1"/>
                </a:solidFill>
              </a:rPr>
              <a:t>She’s now training to be a construction manager.  </a:t>
            </a:r>
          </a:p>
          <a:p>
            <a:endParaRPr lang="en-GB" sz="2000" dirty="0" smtClean="0">
              <a:solidFill>
                <a:schemeClr val="bg1"/>
              </a:solidFill>
            </a:endParaRPr>
          </a:p>
          <a:p>
            <a:r>
              <a:rPr lang="en-GB" sz="2000" dirty="0" smtClean="0">
                <a:solidFill>
                  <a:schemeClr val="bg1"/>
                </a:solidFill>
              </a:rPr>
              <a:t>‘If being indoors is not for you then I think construction would be ideal,’ says Tracey.  </a:t>
            </a:r>
          </a:p>
        </p:txBody>
      </p:sp>
    </p:spTree>
    <p:extLst>
      <p:ext uri="{BB962C8B-B14F-4D97-AF65-F5344CB8AC3E}">
        <p14:creationId xmlns:p14="http://schemas.microsoft.com/office/powerpoint/2010/main" xmlns="" val="832075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3326" y="2424666"/>
            <a:ext cx="184666" cy="369332"/>
          </a:xfrm>
          <a:prstGeom prst="rect">
            <a:avLst/>
          </a:prstGeom>
          <a:noFill/>
        </p:spPr>
        <p:txBody>
          <a:bodyPr wrap="none" rtlCol="0">
            <a:spAutoFit/>
          </a:bodyPr>
          <a:lstStyle/>
          <a:p>
            <a:endParaRPr lang="en-US" dirty="0"/>
          </a:p>
        </p:txBody>
      </p:sp>
      <p:grpSp>
        <p:nvGrpSpPr>
          <p:cNvPr id="7" name="Group 6"/>
          <p:cNvGrpSpPr/>
          <p:nvPr/>
        </p:nvGrpSpPr>
        <p:grpSpPr>
          <a:xfrm>
            <a:off x="611049" y="2308196"/>
            <a:ext cx="7850126" cy="3995375"/>
            <a:chOff x="395881" y="2036688"/>
            <a:chExt cx="8221862" cy="4136713"/>
          </a:xfrm>
        </p:grpSpPr>
        <p:sp>
          <p:nvSpPr>
            <p:cNvPr id="5" name="Oval 4"/>
            <p:cNvSpPr/>
            <p:nvPr/>
          </p:nvSpPr>
          <p:spPr>
            <a:xfrm flipH="1">
              <a:off x="395882" y="2294746"/>
              <a:ext cx="1485901" cy="1476375"/>
            </a:xfrm>
            <a:prstGeom prst="ellipse">
              <a:avLst/>
            </a:prstGeom>
            <a:blipFill dpi="0" rotWithShape="0">
              <a:blip r:embed="rId3"/>
              <a:srcRect/>
              <a:stretch>
                <a:fillRect l="-6000" t="-6000" r="-6000" b="-6000"/>
              </a:stretch>
            </a:blipFill>
            <a:ln w="44450">
              <a:solidFill>
                <a:schemeClr val="bg1"/>
              </a:solidFill>
            </a:ln>
            <a:effectLst>
              <a:outerShdw blurRad="63500" sx="101000" sy="1010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Oval 21"/>
            <p:cNvSpPr/>
            <p:nvPr/>
          </p:nvSpPr>
          <p:spPr>
            <a:xfrm flipH="1">
              <a:off x="2079872" y="2294746"/>
              <a:ext cx="1485901" cy="1476375"/>
            </a:xfrm>
            <a:prstGeom prst="ellipse">
              <a:avLst/>
            </a:prstGeom>
            <a:blipFill>
              <a:blip r:embed="rId4"/>
              <a:stretch>
                <a:fillRect l="-6000" t="-6000" r="-6000" b="-6000"/>
              </a:stretch>
            </a:blipFill>
            <a:ln w="44450">
              <a:solidFill>
                <a:schemeClr val="bg1"/>
              </a:solidFill>
            </a:ln>
            <a:effectLst>
              <a:outerShdw blurRad="63500" sx="101000" sy="1010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Oval 22"/>
            <p:cNvSpPr/>
            <p:nvPr/>
          </p:nvSpPr>
          <p:spPr>
            <a:xfrm flipH="1">
              <a:off x="3763862" y="2294746"/>
              <a:ext cx="1485901" cy="1476375"/>
            </a:xfrm>
            <a:prstGeom prst="ellipse">
              <a:avLst/>
            </a:prstGeom>
            <a:blipFill dpi="0" rotWithShape="0">
              <a:blip r:embed="rId5"/>
              <a:srcRect/>
              <a:stretch>
                <a:fillRect l="-6000" t="-6000" r="-6000" b="-6000"/>
              </a:stretch>
            </a:blipFill>
            <a:ln w="44450">
              <a:solidFill>
                <a:schemeClr val="bg1"/>
              </a:solidFill>
            </a:ln>
            <a:effectLst>
              <a:outerShdw blurRad="63500" sx="101000" sy="1010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Oval 23"/>
            <p:cNvSpPr/>
            <p:nvPr/>
          </p:nvSpPr>
          <p:spPr>
            <a:xfrm flipH="1">
              <a:off x="5447852" y="2294746"/>
              <a:ext cx="1485901" cy="1476375"/>
            </a:xfrm>
            <a:prstGeom prst="ellipse">
              <a:avLst/>
            </a:prstGeom>
            <a:blipFill dpi="0" rotWithShape="0">
              <a:blip r:embed="rId6"/>
              <a:srcRect/>
              <a:stretch>
                <a:fillRect l="-6000" t="-6000" r="-6000" b="-6000"/>
              </a:stretch>
            </a:blipFill>
            <a:ln w="44450">
              <a:solidFill>
                <a:schemeClr val="bg1"/>
              </a:solidFill>
            </a:ln>
            <a:effectLst>
              <a:outerShdw blurRad="63500" sx="101000" sy="1010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Oval 24"/>
            <p:cNvSpPr/>
            <p:nvPr/>
          </p:nvSpPr>
          <p:spPr>
            <a:xfrm flipH="1">
              <a:off x="7131842" y="2294746"/>
              <a:ext cx="1485901" cy="1476375"/>
            </a:xfrm>
            <a:prstGeom prst="ellipse">
              <a:avLst/>
            </a:prstGeom>
            <a:blipFill dpi="0" rotWithShape="0">
              <a:blip r:embed="rId7"/>
              <a:srcRect/>
              <a:stretch>
                <a:fillRect l="-6000" t="-6000" r="-6000" b="-6000"/>
              </a:stretch>
            </a:blipFill>
            <a:ln w="44450">
              <a:solidFill>
                <a:schemeClr val="bg1"/>
              </a:solidFill>
            </a:ln>
            <a:effectLst>
              <a:outerShdw blurRad="63500" sx="101000" sy="1010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Oval 26"/>
            <p:cNvSpPr/>
            <p:nvPr/>
          </p:nvSpPr>
          <p:spPr>
            <a:xfrm flipH="1">
              <a:off x="395881" y="4177529"/>
              <a:ext cx="1485901" cy="1476375"/>
            </a:xfrm>
            <a:prstGeom prst="ellipse">
              <a:avLst/>
            </a:prstGeom>
            <a:blipFill dpi="0" rotWithShape="0">
              <a:blip r:embed="rId8"/>
              <a:srcRect/>
              <a:stretch>
                <a:fillRect l="-6000" t="-6000" r="-6000" b="-6000"/>
              </a:stretch>
            </a:blipFill>
            <a:ln w="44450">
              <a:solidFill>
                <a:schemeClr val="bg1"/>
              </a:solidFill>
            </a:ln>
            <a:effectLst>
              <a:outerShdw blurRad="63500" sx="101000" sy="1010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Oval 27"/>
            <p:cNvSpPr/>
            <p:nvPr/>
          </p:nvSpPr>
          <p:spPr>
            <a:xfrm flipH="1">
              <a:off x="2079871" y="4177529"/>
              <a:ext cx="1485901" cy="1476375"/>
            </a:xfrm>
            <a:prstGeom prst="ellipse">
              <a:avLst/>
            </a:prstGeom>
            <a:blipFill dpi="0" rotWithShape="0">
              <a:blip r:embed="rId9"/>
              <a:srcRect/>
              <a:stretch>
                <a:fillRect l="-6000" t="-6000" r="-6000" b="-6000"/>
              </a:stretch>
            </a:blipFill>
            <a:ln w="44450">
              <a:solidFill>
                <a:schemeClr val="bg1"/>
              </a:solidFill>
            </a:ln>
            <a:effectLst>
              <a:outerShdw blurRad="63500" sx="101000" sy="1010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Oval 28"/>
            <p:cNvSpPr/>
            <p:nvPr/>
          </p:nvSpPr>
          <p:spPr>
            <a:xfrm flipH="1">
              <a:off x="3763861" y="4177529"/>
              <a:ext cx="1485901" cy="1476375"/>
            </a:xfrm>
            <a:prstGeom prst="ellipse">
              <a:avLst/>
            </a:prstGeom>
            <a:blipFill dpi="0" rotWithShape="0">
              <a:blip r:embed="rId10"/>
              <a:srcRect/>
              <a:stretch>
                <a:fillRect l="-6000" t="-6000" r="-6000" b="-6000"/>
              </a:stretch>
            </a:blipFill>
            <a:ln w="44450">
              <a:solidFill>
                <a:schemeClr val="bg1"/>
              </a:solidFill>
            </a:ln>
            <a:effectLst>
              <a:outerShdw blurRad="63500" sx="101000" sy="1010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Oval 29"/>
            <p:cNvSpPr/>
            <p:nvPr/>
          </p:nvSpPr>
          <p:spPr>
            <a:xfrm flipH="1">
              <a:off x="5447851" y="4177529"/>
              <a:ext cx="1485901" cy="1476375"/>
            </a:xfrm>
            <a:prstGeom prst="ellipse">
              <a:avLst/>
            </a:prstGeom>
            <a:blipFill dpi="0" rotWithShape="0">
              <a:blip r:embed="rId11"/>
              <a:srcRect/>
              <a:stretch>
                <a:fillRect l="-6000" t="-6000" r="-6000" b="-6000"/>
              </a:stretch>
            </a:blipFill>
            <a:ln w="44450">
              <a:solidFill>
                <a:schemeClr val="bg1"/>
              </a:solidFill>
            </a:ln>
            <a:effectLst>
              <a:outerShdw blurRad="63500" sx="101000" sy="1010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Oval 30"/>
            <p:cNvSpPr/>
            <p:nvPr/>
          </p:nvSpPr>
          <p:spPr>
            <a:xfrm flipH="1">
              <a:off x="7131841" y="4177529"/>
              <a:ext cx="1485901" cy="1476375"/>
            </a:xfrm>
            <a:prstGeom prst="ellipse">
              <a:avLst/>
            </a:prstGeom>
            <a:blipFill dpi="0" rotWithShape="0">
              <a:blip r:embed="rId12"/>
              <a:srcRect/>
              <a:stretch>
                <a:fillRect l="-6000" t="-6000" r="-6000" b="-6000"/>
              </a:stretch>
            </a:blipFill>
            <a:ln w="44450">
              <a:solidFill>
                <a:schemeClr val="bg1"/>
              </a:solidFill>
            </a:ln>
            <a:effectLst>
              <a:outerShdw blurRad="63500" sx="101000" sy="101000" algn="ctr"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xtBox 3"/>
            <p:cNvSpPr txBox="1">
              <a:spLocks noChangeArrowheads="1"/>
            </p:cNvSpPr>
            <p:nvPr/>
          </p:nvSpPr>
          <p:spPr bwMode="auto">
            <a:xfrm>
              <a:off x="3610397" y="5950336"/>
              <a:ext cx="1387118" cy="223065"/>
            </a:xfrm>
            <a:prstGeom prst="rect">
              <a:avLst/>
            </a:prstGeom>
            <a:noFill/>
            <a:ln w="9525">
              <a:noFill/>
              <a:miter lim="800000"/>
              <a:headEnd/>
              <a:tailEnd/>
            </a:ln>
          </p:spPr>
          <p:txBody>
            <a:bodyPr wrap="none">
              <a:spAutoFit/>
            </a:bodyPr>
            <a:lstStyle/>
            <a:p>
              <a:r>
                <a:rPr lang="en-GB" sz="800" dirty="0" smtClean="0"/>
                <a:t>Image courtesy of </a:t>
              </a:r>
              <a:r>
                <a:rPr lang="en-GB" sz="800" dirty="0" err="1" smtClean="0"/>
                <a:t>iCould</a:t>
              </a:r>
              <a:endParaRPr lang="en-GB" sz="800" dirty="0"/>
            </a:p>
          </p:txBody>
        </p:sp>
        <p:grpSp>
          <p:nvGrpSpPr>
            <p:cNvPr id="4" name="Group 3"/>
            <p:cNvGrpSpPr/>
            <p:nvPr/>
          </p:nvGrpSpPr>
          <p:grpSpPr>
            <a:xfrm>
              <a:off x="395881" y="2036688"/>
              <a:ext cx="6987961" cy="258058"/>
              <a:chOff x="395881" y="2036688"/>
              <a:chExt cx="6987961" cy="258058"/>
            </a:xfrm>
          </p:grpSpPr>
          <p:sp>
            <p:nvSpPr>
              <p:cNvPr id="2" name="Oval 1"/>
              <p:cNvSpPr/>
              <p:nvPr/>
            </p:nvSpPr>
            <p:spPr>
              <a:xfrm>
                <a:off x="395881" y="2036688"/>
                <a:ext cx="252000" cy="2520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dirty="0" smtClean="0">
                    <a:solidFill>
                      <a:schemeClr val="accent1">
                        <a:lumMod val="75000"/>
                      </a:schemeClr>
                    </a:solidFill>
                  </a:rPr>
                  <a:t>1</a:t>
                </a:r>
                <a:endParaRPr lang="en-GB" sz="1050" b="1" dirty="0">
                  <a:solidFill>
                    <a:schemeClr val="accent1">
                      <a:lumMod val="75000"/>
                    </a:schemeClr>
                  </a:solidFill>
                </a:endParaRPr>
              </a:p>
            </p:txBody>
          </p:sp>
          <p:sp>
            <p:nvSpPr>
              <p:cNvPr id="18" name="Oval 17"/>
              <p:cNvSpPr/>
              <p:nvPr/>
            </p:nvSpPr>
            <p:spPr>
              <a:xfrm>
                <a:off x="2079871" y="2042746"/>
                <a:ext cx="252000" cy="2520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dirty="0">
                    <a:solidFill>
                      <a:schemeClr val="accent1">
                        <a:lumMod val="75000"/>
                      </a:schemeClr>
                    </a:solidFill>
                  </a:rPr>
                  <a:t>2</a:t>
                </a:r>
              </a:p>
            </p:txBody>
          </p:sp>
          <p:sp>
            <p:nvSpPr>
              <p:cNvPr id="19" name="Oval 18"/>
              <p:cNvSpPr/>
              <p:nvPr/>
            </p:nvSpPr>
            <p:spPr>
              <a:xfrm>
                <a:off x="3763862" y="2042746"/>
                <a:ext cx="252000" cy="2520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dirty="0">
                    <a:solidFill>
                      <a:schemeClr val="accent1">
                        <a:lumMod val="75000"/>
                      </a:schemeClr>
                    </a:solidFill>
                  </a:rPr>
                  <a:t>3</a:t>
                </a:r>
              </a:p>
            </p:txBody>
          </p:sp>
          <p:sp>
            <p:nvSpPr>
              <p:cNvPr id="20" name="Oval 19"/>
              <p:cNvSpPr/>
              <p:nvPr/>
            </p:nvSpPr>
            <p:spPr>
              <a:xfrm>
                <a:off x="5452830" y="2036688"/>
                <a:ext cx="252000" cy="2520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dirty="0" smtClean="0">
                    <a:solidFill>
                      <a:schemeClr val="accent1">
                        <a:lumMod val="75000"/>
                      </a:schemeClr>
                    </a:solidFill>
                  </a:rPr>
                  <a:t>4</a:t>
                </a:r>
                <a:endParaRPr lang="en-GB" sz="1050" b="1" dirty="0">
                  <a:solidFill>
                    <a:schemeClr val="accent1">
                      <a:lumMod val="75000"/>
                    </a:schemeClr>
                  </a:solidFill>
                </a:endParaRPr>
              </a:p>
            </p:txBody>
          </p:sp>
          <p:sp>
            <p:nvSpPr>
              <p:cNvPr id="21" name="Oval 20"/>
              <p:cNvSpPr/>
              <p:nvPr/>
            </p:nvSpPr>
            <p:spPr>
              <a:xfrm>
                <a:off x="7131842" y="2042746"/>
                <a:ext cx="252000" cy="2520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dirty="0">
                    <a:solidFill>
                      <a:schemeClr val="accent1">
                        <a:lumMod val="75000"/>
                      </a:schemeClr>
                    </a:solidFill>
                  </a:rPr>
                  <a:t>5</a:t>
                </a:r>
              </a:p>
            </p:txBody>
          </p:sp>
        </p:grpSp>
        <p:grpSp>
          <p:nvGrpSpPr>
            <p:cNvPr id="26" name="Group 25"/>
            <p:cNvGrpSpPr/>
            <p:nvPr/>
          </p:nvGrpSpPr>
          <p:grpSpPr>
            <a:xfrm>
              <a:off x="395881" y="3919471"/>
              <a:ext cx="6987961" cy="258058"/>
              <a:chOff x="395881" y="2036688"/>
              <a:chExt cx="6987961" cy="258058"/>
            </a:xfrm>
          </p:grpSpPr>
          <p:sp>
            <p:nvSpPr>
              <p:cNvPr id="32" name="Oval 31"/>
              <p:cNvSpPr/>
              <p:nvPr/>
            </p:nvSpPr>
            <p:spPr>
              <a:xfrm>
                <a:off x="395881" y="2036688"/>
                <a:ext cx="252000" cy="2520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dirty="0">
                    <a:solidFill>
                      <a:schemeClr val="accent1">
                        <a:lumMod val="75000"/>
                      </a:schemeClr>
                    </a:solidFill>
                  </a:rPr>
                  <a:t>6</a:t>
                </a:r>
              </a:p>
            </p:txBody>
          </p:sp>
          <p:sp>
            <p:nvSpPr>
              <p:cNvPr id="33" name="Oval 32"/>
              <p:cNvSpPr/>
              <p:nvPr/>
            </p:nvSpPr>
            <p:spPr>
              <a:xfrm>
                <a:off x="2079871" y="2042746"/>
                <a:ext cx="252000" cy="2520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dirty="0" smtClean="0">
                    <a:solidFill>
                      <a:schemeClr val="accent1">
                        <a:lumMod val="75000"/>
                      </a:schemeClr>
                    </a:solidFill>
                  </a:rPr>
                  <a:t>7</a:t>
                </a:r>
                <a:endParaRPr lang="en-GB" sz="1050" b="1" dirty="0">
                  <a:solidFill>
                    <a:schemeClr val="accent1">
                      <a:lumMod val="75000"/>
                    </a:schemeClr>
                  </a:solidFill>
                </a:endParaRPr>
              </a:p>
            </p:txBody>
          </p:sp>
          <p:sp>
            <p:nvSpPr>
              <p:cNvPr id="36" name="Oval 35"/>
              <p:cNvSpPr/>
              <p:nvPr/>
            </p:nvSpPr>
            <p:spPr>
              <a:xfrm>
                <a:off x="3763862" y="2042746"/>
                <a:ext cx="252000" cy="2520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dirty="0" smtClean="0">
                    <a:solidFill>
                      <a:schemeClr val="accent1">
                        <a:lumMod val="75000"/>
                      </a:schemeClr>
                    </a:solidFill>
                  </a:rPr>
                  <a:t>8</a:t>
                </a:r>
                <a:endParaRPr lang="en-GB" sz="1050" b="1" dirty="0">
                  <a:solidFill>
                    <a:schemeClr val="accent1">
                      <a:lumMod val="75000"/>
                    </a:schemeClr>
                  </a:solidFill>
                </a:endParaRPr>
              </a:p>
            </p:txBody>
          </p:sp>
          <p:sp>
            <p:nvSpPr>
              <p:cNvPr id="37" name="Oval 36"/>
              <p:cNvSpPr/>
              <p:nvPr/>
            </p:nvSpPr>
            <p:spPr>
              <a:xfrm>
                <a:off x="5452830" y="2036688"/>
                <a:ext cx="252000" cy="2520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dirty="0">
                    <a:solidFill>
                      <a:schemeClr val="accent1">
                        <a:lumMod val="75000"/>
                      </a:schemeClr>
                    </a:solidFill>
                  </a:rPr>
                  <a:t>9</a:t>
                </a:r>
              </a:p>
            </p:txBody>
          </p:sp>
          <p:sp>
            <p:nvSpPr>
              <p:cNvPr id="38" name="Oval 37"/>
              <p:cNvSpPr/>
              <p:nvPr/>
            </p:nvSpPr>
            <p:spPr>
              <a:xfrm>
                <a:off x="7131842" y="2042746"/>
                <a:ext cx="252000" cy="2520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50" b="1" dirty="0" smtClean="0">
                    <a:solidFill>
                      <a:schemeClr val="accent1">
                        <a:lumMod val="75000"/>
                      </a:schemeClr>
                    </a:solidFill>
                  </a:rPr>
                  <a:t>10</a:t>
                </a:r>
                <a:endParaRPr lang="en-GB" sz="1050" b="1" dirty="0">
                  <a:solidFill>
                    <a:schemeClr val="accent1">
                      <a:lumMod val="75000"/>
                    </a:schemeClr>
                  </a:solidFill>
                </a:endParaRPr>
              </a:p>
            </p:txBody>
          </p:sp>
        </p:grpSp>
      </p:grpSp>
      <p:sp>
        <p:nvSpPr>
          <p:cNvPr id="39" name="Content Placeholder 38"/>
          <p:cNvSpPr>
            <a:spLocks noGrp="1"/>
          </p:cNvSpPr>
          <p:nvPr>
            <p:ph idx="1"/>
          </p:nvPr>
        </p:nvSpPr>
        <p:spPr>
          <a:xfrm>
            <a:off x="457200" y="1600201"/>
            <a:ext cx="8229600" cy="4201622"/>
          </a:xfrm>
        </p:spPr>
        <p:txBody>
          <a:bodyPr/>
          <a:lstStyle/>
          <a:p>
            <a:pPr marL="0" indent="0" fontAlgn="auto">
              <a:spcBef>
                <a:spcPts val="0"/>
              </a:spcBef>
              <a:spcAft>
                <a:spcPts val="600"/>
              </a:spcAft>
              <a:buNone/>
              <a:defRPr/>
            </a:pPr>
            <a:r>
              <a:rPr lang="en-US" sz="2600" dirty="0" smtClean="0">
                <a:solidFill>
                  <a:srgbClr val="92AF2B"/>
                </a:solidFill>
                <a:latin typeface="+mj-lt"/>
              </a:rPr>
              <a:t>Job matching</a:t>
            </a:r>
            <a:endParaRPr lang="en-US" sz="2600" dirty="0">
              <a:solidFill>
                <a:srgbClr val="92AF2B"/>
              </a:solidFill>
              <a:latin typeface="+mj-lt"/>
            </a:endParaRPr>
          </a:p>
        </p:txBody>
      </p:sp>
      <p:sp>
        <p:nvSpPr>
          <p:cNvPr id="35" name="TextBox 3"/>
          <p:cNvSpPr txBox="1">
            <a:spLocks noChangeArrowheads="1"/>
          </p:cNvSpPr>
          <p:nvPr/>
        </p:nvSpPr>
        <p:spPr bwMode="auto">
          <a:xfrm>
            <a:off x="1779928" y="4291343"/>
            <a:ext cx="325730" cy="369332"/>
          </a:xfrm>
          <a:prstGeom prst="rect">
            <a:avLst/>
          </a:prstGeom>
          <a:noFill/>
          <a:ln w="9525">
            <a:noFill/>
            <a:miter lim="800000"/>
            <a:headEnd/>
            <a:tailEnd/>
          </a:ln>
        </p:spPr>
        <p:txBody>
          <a:bodyPr wrap="square">
            <a:spAutoFit/>
          </a:bodyPr>
          <a:lstStyle/>
          <a:p>
            <a:r>
              <a:rPr lang="en-GB" dirty="0" smtClean="0">
                <a:solidFill>
                  <a:srgbClr val="92AF2B"/>
                </a:solidFill>
              </a:rPr>
              <a:t>*</a:t>
            </a:r>
            <a:endParaRPr lang="en-GB" dirty="0">
              <a:solidFill>
                <a:srgbClr val="92AF2B"/>
              </a:solidFill>
            </a:endParaRPr>
          </a:p>
        </p:txBody>
      </p:sp>
      <p:sp>
        <p:nvSpPr>
          <p:cNvPr id="40" name="TextBox 3"/>
          <p:cNvSpPr txBox="1">
            <a:spLocks noChangeArrowheads="1"/>
          </p:cNvSpPr>
          <p:nvPr/>
        </p:nvSpPr>
        <p:spPr bwMode="auto">
          <a:xfrm>
            <a:off x="6632021" y="4291343"/>
            <a:ext cx="325730" cy="369332"/>
          </a:xfrm>
          <a:prstGeom prst="rect">
            <a:avLst/>
          </a:prstGeom>
          <a:noFill/>
          <a:ln w="9525">
            <a:noFill/>
            <a:miter lim="800000"/>
            <a:headEnd/>
            <a:tailEnd/>
          </a:ln>
        </p:spPr>
        <p:txBody>
          <a:bodyPr wrap="square">
            <a:spAutoFit/>
          </a:bodyPr>
          <a:lstStyle/>
          <a:p>
            <a:r>
              <a:rPr lang="en-GB" dirty="0" smtClean="0">
                <a:solidFill>
                  <a:srgbClr val="92AF2B"/>
                </a:solidFill>
              </a:rPr>
              <a:t>*</a:t>
            </a:r>
            <a:endParaRPr lang="en-GB" dirty="0">
              <a:solidFill>
                <a:srgbClr val="92AF2B"/>
              </a:solidFill>
            </a:endParaRPr>
          </a:p>
        </p:txBody>
      </p:sp>
      <p:sp>
        <p:nvSpPr>
          <p:cNvPr id="41" name="TextBox 3"/>
          <p:cNvSpPr txBox="1">
            <a:spLocks noChangeArrowheads="1"/>
          </p:cNvSpPr>
          <p:nvPr/>
        </p:nvSpPr>
        <p:spPr bwMode="auto">
          <a:xfrm>
            <a:off x="3573443" y="6032155"/>
            <a:ext cx="325730" cy="369332"/>
          </a:xfrm>
          <a:prstGeom prst="rect">
            <a:avLst/>
          </a:prstGeom>
          <a:noFill/>
          <a:ln w="9525">
            <a:noFill/>
            <a:miter lim="800000"/>
            <a:headEnd/>
            <a:tailEnd/>
          </a:ln>
        </p:spPr>
        <p:txBody>
          <a:bodyPr wrap="square">
            <a:spAutoFit/>
          </a:bodyPr>
          <a:lstStyle/>
          <a:p>
            <a:r>
              <a:rPr lang="en-GB" dirty="0" smtClean="0">
                <a:solidFill>
                  <a:srgbClr val="92AF2B"/>
                </a:solidFill>
              </a:rPr>
              <a:t>*</a:t>
            </a:r>
            <a:endParaRPr lang="en-GB" dirty="0">
              <a:solidFill>
                <a:srgbClr val="92AF2B"/>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57200" y="1260475"/>
            <a:ext cx="7929563"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600"/>
              </a:spcBef>
              <a:buFont typeface="Arial" charset="0"/>
              <a:buNone/>
              <a:defRPr/>
            </a:pPr>
            <a:endParaRPr lang="en-US" sz="2000" dirty="0">
              <a:solidFill>
                <a:schemeClr val="accent5">
                  <a:lumMod val="50000"/>
                </a:schemeClr>
              </a:solidFill>
              <a:latin typeface="Trebuchet MS"/>
              <a:cs typeface="Trebuchet MS"/>
            </a:endParaRPr>
          </a:p>
        </p:txBody>
      </p:sp>
      <p:sp>
        <p:nvSpPr>
          <p:cNvPr id="3" name="TextBox 2"/>
          <p:cNvSpPr txBox="1"/>
          <p:nvPr/>
        </p:nvSpPr>
        <p:spPr>
          <a:xfrm>
            <a:off x="-543326" y="2424666"/>
            <a:ext cx="184666" cy="369332"/>
          </a:xfrm>
          <a:prstGeom prst="rect">
            <a:avLst/>
          </a:prstGeom>
          <a:noFill/>
        </p:spPr>
        <p:txBody>
          <a:bodyPr wrap="none" rtlCol="0">
            <a:spAutoFit/>
          </a:bodyPr>
          <a:lstStyle/>
          <a:p>
            <a:endParaRPr lang="en-US" dirty="0"/>
          </a:p>
        </p:txBody>
      </p:sp>
      <p:sp>
        <p:nvSpPr>
          <p:cNvPr id="5" name="Content Placeholder 2"/>
          <p:cNvSpPr>
            <a:spLocks noGrp="1"/>
          </p:cNvSpPr>
          <p:nvPr>
            <p:ph idx="1"/>
          </p:nvPr>
        </p:nvSpPr>
        <p:spPr/>
        <p:txBody>
          <a:bodyPr/>
          <a:lstStyle/>
          <a:p>
            <a:pPr marL="0" indent="0" fontAlgn="auto">
              <a:spcBef>
                <a:spcPts val="0"/>
              </a:spcBef>
              <a:spcAft>
                <a:spcPts val="600"/>
              </a:spcAft>
              <a:buNone/>
              <a:defRPr/>
            </a:pPr>
            <a:r>
              <a:rPr lang="en-US" sz="2600" dirty="0">
                <a:solidFill>
                  <a:srgbClr val="92AF2B"/>
                </a:solidFill>
                <a:latin typeface="+mj-lt"/>
              </a:rPr>
              <a:t>Discussion</a:t>
            </a:r>
          </a:p>
          <a:p>
            <a:pPr fontAlgn="auto">
              <a:spcBef>
                <a:spcPts val="576"/>
              </a:spcBef>
              <a:spcAft>
                <a:spcPts val="0"/>
              </a:spcAft>
              <a:buClr>
                <a:srgbClr val="92AF2B"/>
              </a:buClr>
              <a:buFont typeface="Arial"/>
              <a:buChar char="•"/>
              <a:defRPr/>
            </a:pPr>
            <a:r>
              <a:rPr lang="en-US" sz="2200" dirty="0">
                <a:ea typeface="+mn-ea"/>
              </a:rPr>
              <a:t>Did you match the correct pictures to the job titles?</a:t>
            </a:r>
          </a:p>
          <a:p>
            <a:pPr fontAlgn="auto">
              <a:spcBef>
                <a:spcPts val="576"/>
              </a:spcBef>
              <a:spcAft>
                <a:spcPts val="0"/>
              </a:spcAft>
              <a:buClr>
                <a:srgbClr val="92AF2B"/>
              </a:buClr>
              <a:buFont typeface="Arial"/>
              <a:buChar char="•"/>
              <a:defRPr/>
            </a:pPr>
            <a:r>
              <a:rPr lang="en-US" sz="2200" dirty="0">
                <a:ea typeface="+mn-ea"/>
              </a:rPr>
              <a:t>Are you surprised by the results?</a:t>
            </a:r>
          </a:p>
          <a:p>
            <a:pPr marL="0" indent="0">
              <a:spcBef>
                <a:spcPts val="1600"/>
              </a:spcBef>
              <a:buFont typeface="Arial" charset="0"/>
              <a:buNone/>
            </a:pPr>
            <a:endParaRPr lang="en-GB" b="1" dirty="0">
              <a:latin typeface="Arial" charset="0"/>
              <a:cs typeface="Arial" charset="0"/>
            </a:endParaRPr>
          </a:p>
          <a:p>
            <a:pPr marL="0" indent="0">
              <a:spcBef>
                <a:spcPts val="1600"/>
              </a:spcBef>
              <a:buFont typeface="Arial" charset="0"/>
              <a:buNone/>
            </a:pPr>
            <a:endParaRPr lang="en-GB" b="1" dirty="0">
              <a:solidFill>
                <a:srgbClr val="92AF2B"/>
              </a:solidFill>
            </a:endParaRPr>
          </a:p>
          <a:p>
            <a:pPr marL="0" indent="0">
              <a:spcBef>
                <a:spcPts val="1600"/>
              </a:spcBef>
              <a:buFont typeface="Arial" charset="0"/>
              <a:buNone/>
            </a:pPr>
            <a:endParaRPr lang="en-GB" b="1" dirty="0">
              <a:latin typeface="Arial" charset="0"/>
              <a:cs typeface="Arial" charset="0"/>
            </a:endParaRPr>
          </a:p>
        </p:txBody>
      </p:sp>
    </p:spTree>
    <p:extLst>
      <p:ext uri="{BB962C8B-B14F-4D97-AF65-F5344CB8AC3E}">
        <p14:creationId xmlns:p14="http://schemas.microsoft.com/office/powerpoint/2010/main" xmlns="" val="4032199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WW">
      <a:dk1>
        <a:srgbClr val="545454"/>
      </a:dk1>
      <a:lt1>
        <a:sysClr val="window" lastClr="FFFFFF"/>
      </a:lt1>
      <a:dk2>
        <a:srgbClr val="1F497D"/>
      </a:dk2>
      <a:lt2>
        <a:srgbClr val="EEECE1"/>
      </a:lt2>
      <a:accent1>
        <a:srgbClr val="4F81BD"/>
      </a:accent1>
      <a:accent2>
        <a:srgbClr val="C0504D"/>
      </a:accent2>
      <a:accent3>
        <a:srgbClr val="859E27"/>
      </a:accent3>
      <a:accent4>
        <a:srgbClr val="8064A2"/>
      </a:accent4>
      <a:accent5>
        <a:srgbClr val="4BACC6"/>
      </a:accent5>
      <a:accent6>
        <a:srgbClr val="F79646"/>
      </a:accent6>
      <a:hlink>
        <a:srgbClr val="859E27"/>
      </a:hlink>
      <a:folHlink>
        <a:srgbClr val="859E27"/>
      </a:folHlink>
    </a:clrScheme>
    <a:fontScheme name="MWW">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ClassificationTaxHTField0 xmlns="7b89bba3-8027-45bd-a570-d8b0d030bad0">
      <Terms xmlns="http://schemas.microsoft.com/office/infopath/2007/PartnerControls"/>
    </InformationClassificationTaxHTField0>
    <EDRMSOwner xmlns="7b89bba3-8027-45bd-a570-d8b0d030bad0">
      <UserInfo>
        <DisplayName/>
        <AccountId xsi:nil="true"/>
        <AccountType/>
      </UserInfo>
    </EDRMSOwner>
    <EDRMSRegionTaxHTField0 xmlns="7b89bba3-8027-45bd-a570-d8b0d030bad0">
      <Terms xmlns="http://schemas.microsoft.com/office/infopath/2007/PartnerControls"/>
    </EDRMSRegionTaxHTField0>
    <EDRMSUpdateDate xmlns="7b89bba3-8027-45bd-a570-d8b0d030bad0">2018-04-13T08:28:48+00:00</EDRMSUpdateDate>
    <EDRMSUpdatedAsRecord xmlns="7b89bba3-8027-45bd-a570-d8b0d030bad0">false</EDRMSUpdatedAsRecord>
    <EDRMSUpdatePeriod xmlns="7b89bba3-8027-45bd-a570-d8b0d030bad0">2</EDRMSUpdatePeriod>
    <xd_ProgID xmlns="http://schemas.microsoft.com/sharepoint/v3" xsi:nil="true"/>
    <TaxCatchAll xmlns="57a8fc3a-2b1c-4d0f-9d31-9e891fd94e66"/>
    <TaxKeywordTaxHTField xmlns="7b89bba3-8027-45bd-a570-d8b0d030bad0">
      <Terms xmlns="http://schemas.microsoft.com/office/infopath/2007/PartnerControls"/>
    </TaxKeywordTaxHTField>
    <EDRMSBCSTaxHTField0 xmlns="7b89bba3-8027-45bd-a570-d8b0d030bad0">
      <Terms xmlns="http://schemas.microsoft.com/office/infopath/2007/PartnerControls"/>
    </EDRMSBCSTaxHTField0>
    <EDRMSIsArchived xmlns="7b89bba3-8027-45bd-a570-d8b0d030bad0">false</EDRMSIsArchived>
    <TemplateUrl xmlns="http://schemas.microsoft.com/sharepoint/v3" xsi:nil="true"/>
    <EDRMSArchiveDate xmlns="7b89bba3-8027-45bd-a570-d8b0d030bad0" xsi:nil="true"/>
    <EDRMSExpiryDate xmlns="7b89bba3-8027-45bd-a570-d8b0d030bad0" xsi:nil="true"/>
    <EDRMSStatus xmlns="7b89bba3-8027-45bd-a570-d8b0d030bad0">Active</EDRMSStatus>
  </documentManagement>
</p:properties>
</file>

<file path=customXml/item2.xml><?xml version="1.0" encoding="utf-8"?>
<ct:contentTypeSchema xmlns:ct="http://schemas.microsoft.com/office/2006/metadata/contentType" xmlns:ma="http://schemas.microsoft.com/office/2006/metadata/properties/metaAttributes" ct:_="" ma:_="" ma:contentTypeName="SDS Base Document" ma:contentTypeID="0x010100ED2642B7FA5E4DA4BAD5093338A237AF00EFA01646D6F1BA47B26E97A5DD071D02" ma:contentTypeVersion="0" ma:contentTypeDescription="Base document type for SDS EDRMS Project" ma:contentTypeScope="" ma:versionID="b5ce2a6b5f5631e7acf1f1cfa7d9c40f">
  <xsd:schema xmlns:xsd="http://www.w3.org/2001/XMLSchema" xmlns:xs="http://www.w3.org/2001/XMLSchema" xmlns:p="http://schemas.microsoft.com/office/2006/metadata/properties" xmlns:ns1="http://schemas.microsoft.com/sharepoint/v3" xmlns:ns2="7b89bba3-8027-45bd-a570-d8b0d030bad0" xmlns:ns3="57a8fc3a-2b1c-4d0f-9d31-9e891fd94e66" targetNamespace="http://schemas.microsoft.com/office/2006/metadata/properties" ma:root="true" ma:fieldsID="a97003f7c0bf3832e5c96b806129eb76" ns1:_="" ns2:_="" ns3:_="">
    <xsd:import namespace="http://schemas.microsoft.com/sharepoint/v3"/>
    <xsd:import namespace="7b89bba3-8027-45bd-a570-d8b0d030bad0"/>
    <xsd:import namespace="57a8fc3a-2b1c-4d0f-9d31-9e891fd94e66"/>
    <xsd:element name="properties">
      <xsd:complexType>
        <xsd:sequence>
          <xsd:element name="documentManagement">
            <xsd:complexType>
              <xsd:all>
                <xsd:element ref="ns1:TemplateUrl" minOccurs="0"/>
                <xsd:element ref="ns1:xd_ProgID" minOccurs="0"/>
                <xsd:element ref="ns1:xd_Signature" minOccurs="0"/>
                <xsd:element ref="ns2:EDRMSUpdatePeriod"/>
                <xsd:element ref="ns2:EDRMSExpiryDate" minOccurs="0"/>
                <xsd:element ref="ns2:EDRMSArchiveDate" minOccurs="0"/>
                <xsd:element ref="ns2:EDRMSUpdateDate" minOccurs="0"/>
                <xsd:element ref="ns2:EDRMSIsArchived" minOccurs="0"/>
                <xsd:element ref="ns2:EDRMSStatus"/>
                <xsd:element ref="ns2:EDRMSOwner" minOccurs="0"/>
                <xsd:element ref="ns2:EDRMSUpdatedAsRecord" minOccurs="0"/>
                <xsd:element ref="ns2:InformationClassificationTaxHTField0" minOccurs="0"/>
                <xsd:element ref="ns2:EDRMSRegionTaxHTField0" minOccurs="0"/>
                <xsd:element ref="ns2:EDRMSBCSTaxHTField0" minOccurs="0"/>
                <xsd:element ref="ns2:TaxKeywordTaxHTField" minOccurs="0"/>
                <xsd:element ref="ns3:TaxCatchAll" minOccurs="0"/>
                <xsd:element ref="ns3:TaxCatchAllLabel" minOccurs="0"/>
                <xsd:element ref="ns1:_vti_ItemDeclaredRecor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emplateUrl" ma:index="8" nillable="true" ma:displayName="Template Link" ma:hidden="true" ma:internalName="TemplateUrl">
      <xsd:simpleType>
        <xsd:restriction base="dms:Text"/>
      </xsd:simpleType>
    </xsd:element>
    <xsd:element name="xd_ProgID" ma:index="9" nillable="true" ma:displayName="HTML File Link" ma:hidden="true" ma:internalName="xd_ProgID">
      <xsd:simpleType>
        <xsd:restriction base="dms:Text"/>
      </xsd:simpleType>
    </xsd:element>
    <xsd:element name="xd_Signature" ma:index="10" nillable="true" ma:displayName="Is Signed" ma:hidden="true" ma:internalName="xd_Signature" ma:readOnly="true">
      <xsd:simpleType>
        <xsd:restriction base="dms:Boolean"/>
      </xsd:simpleType>
    </xsd:element>
    <xsd:element name="_vti_ItemDeclaredRecord" ma:index="31" nillable="true" ma:displayName="Declared Record" ma:hidden="true" ma:internalName="_vti_ItemDeclaredRecord"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b89bba3-8027-45bd-a570-d8b0d030bad0" elementFormDefault="qualified">
    <xsd:import namespace="http://schemas.microsoft.com/office/2006/documentManagement/types"/>
    <xsd:import namespace="http://schemas.microsoft.com/office/infopath/2007/PartnerControls"/>
    <xsd:element name="EDRMSUpdatePeriod" ma:index="13" ma:displayName="Update Period" ma:description="An email will be sent to you to update your document when due" ma:list="{9504B316-6E32-4390-AA3A-3C31F229E6A6}" ma:internalName="EDRMSUpdatePeriod" ma:readOnly="false" ma:showField="LinkTitleNoMenu" ma:web="{7b89bba3-8027-45bd-a570-d8b0d030bad0}">
      <xsd:simpleType>
        <xsd:restriction base="dms:Lookup"/>
      </xsd:simpleType>
    </xsd:element>
    <xsd:element name="EDRMSExpiryDate" ma:index="14" nillable="true" ma:displayName="Expiry Date" ma:format="DateOnly" ma:hidden="true" ma:internalName="EDRMSExpiryDate">
      <xsd:simpleType>
        <xsd:restriction base="dms:DateTime"/>
      </xsd:simpleType>
    </xsd:element>
    <xsd:element name="EDRMSArchiveDate" ma:index="15" nillable="true" ma:displayName="Archive Date" ma:format="DateOnly" ma:hidden="true" ma:internalName="EDRMSArchiveDate">
      <xsd:simpleType>
        <xsd:restriction base="dms:DateTime"/>
      </xsd:simpleType>
    </xsd:element>
    <xsd:element name="EDRMSUpdateDate" ma:index="16" nillable="true" ma:displayName="Update Date" ma:format="DateOnly" ma:hidden="true" ma:internalName="EDRMSUpdateDate">
      <xsd:simpleType>
        <xsd:restriction base="dms:DateTime"/>
      </xsd:simpleType>
    </xsd:element>
    <xsd:element name="EDRMSIsArchived" ma:index="17" nillable="true" ma:displayName="Is Archived" ma:default="0" ma:description="Selecting this option will send your document directly to archive and results in deletion of your document after 1 year.&#10;" ma:internalName="EDRMSIsArchived">
      <xsd:simpleType>
        <xsd:restriction base="dms:Boolean"/>
      </xsd:simpleType>
    </xsd:element>
    <xsd:element name="EDRMSStatus" ma:index="18" ma:displayName="Status" ma:default="Active" ma:description="Only active should be selected for new documents, the 'pending review' option is only used when the document is due to be updated, i.e. the update period has passed&#10;" ma:format="Dropdown" ma:internalName="EDRMSStatus">
      <xsd:simpleType>
        <xsd:restriction base="dms:Choice">
          <xsd:enumeration value="Active"/>
          <xsd:enumeration value="Pending Review"/>
        </xsd:restriction>
      </xsd:simpleType>
    </xsd:element>
    <xsd:element name="EDRMSOwner" ma:index="19" nillable="true" ma:displayName="Owner" ma:hidden="true" ma:internalName="EDRMS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RMSUpdatedAsRecord" ma:index="20" nillable="true" ma:displayName="Updated as Record" ma:default="0" ma:hidden="true" ma:internalName="EDRMSUpdatedAsRecord">
      <xsd:simpleType>
        <xsd:restriction base="dms:Boolean"/>
      </xsd:simpleType>
    </xsd:element>
    <xsd:element name="InformationClassificationTaxHTField0" ma:index="21" nillable="true" ma:taxonomy="true" ma:internalName="InformationClassificationTaxHTField0" ma:taxonomyFieldName="InformationClassification" ma:displayName="Information Classification" ma:default="" ma:fieldId="{046323e4-ade6-4a04-9a1b-52b4f00820bc}" ma:sspId="5289a0cf-168a-4f00-bb0d-a4a166c330d4" ma:termSetId="13cebbc5-52ff-4f4a-88c5-6420a156752f" ma:anchorId="00000000-0000-0000-0000-000000000000" ma:open="false" ma:isKeyword="false">
      <xsd:complexType>
        <xsd:sequence>
          <xsd:element ref="pc:Terms" minOccurs="0" maxOccurs="1"/>
        </xsd:sequence>
      </xsd:complexType>
    </xsd:element>
    <xsd:element name="EDRMSRegionTaxHTField0" ma:index="23" nillable="true" ma:taxonomy="true" ma:internalName="EDRMSRegionTaxHTField0" ma:taxonomyFieldName="EDRMSRegion" ma:displayName="Region" ma:default="" ma:fieldId="{241d3029-344a-4cbe-b402-2720249832e5}" ma:sspId="5289a0cf-168a-4f00-bb0d-a4a166c330d4" ma:termSetId="78027aae-b842-4b81-8fed-794cb79b10e4" ma:anchorId="00000000-0000-0000-0000-000000000000" ma:open="false" ma:isKeyword="false">
      <xsd:complexType>
        <xsd:sequence>
          <xsd:element ref="pc:Terms" minOccurs="0" maxOccurs="1"/>
        </xsd:sequence>
      </xsd:complexType>
    </xsd:element>
    <xsd:element name="EDRMSBCSTaxHTField0" ma:index="25" nillable="true" ma:taxonomy="true" ma:internalName="EDRMSBCSTaxHTField0" ma:taxonomyFieldName="EDRMSBCS" ma:displayName="BCS" ma:default="" ma:fieldId="{47527ecc-9713-46d4-a02c-bae5233fa58a}" ma:sspId="5289a0cf-168a-4f00-bb0d-a4a166c330d4" ma:termSetId="01f65eac-6df1-45e4-830e-d571c06956a9" ma:anchorId="00000000-0000-0000-0000-000000000000" ma:open="false" ma:isKeyword="false">
      <xsd:complexType>
        <xsd:sequence>
          <xsd:element ref="pc:Terms" minOccurs="0" maxOccurs="1"/>
        </xsd:sequence>
      </xsd:complexType>
    </xsd:element>
    <xsd:element name="TaxKeywordTaxHTField" ma:index="27" nillable="true" ma:taxonomy="true" ma:internalName="TaxKeywordTaxHTField" ma:taxonomyFieldName="TaxKeyword" ma:displayName="Enterprise Keywords" ma:fieldId="{23f27201-bee3-471e-b2e7-b64fd8b7ca38}" ma:taxonomyMulti="true" ma:sspId="8ef9f2a5-bad0-43e8-820b-637d68c9086f"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7a8fc3a-2b1c-4d0f-9d31-9e891fd94e66" elementFormDefault="qualified">
    <xsd:import namespace="http://schemas.microsoft.com/office/2006/documentManagement/types"/>
    <xsd:import namespace="http://schemas.microsoft.com/office/infopath/2007/PartnerControls"/>
    <xsd:element name="TaxCatchAll" ma:index="29" nillable="true" ma:displayName="Taxonomy Catch All Column" ma:description="" ma:hidden="true" ma:list="{95ec228b-203d-4ba5-b00f-3930a945fc01}" ma:internalName="TaxCatchAll" ma:showField="CatchAllData" ma:web="57a8fc3a-2b1c-4d0f-9d31-9e891fd94e66">
      <xsd:complexType>
        <xsd:complexContent>
          <xsd:extension base="dms:MultiChoiceLookup">
            <xsd:sequence>
              <xsd:element name="Value" type="dms:Lookup" maxOccurs="unbounded" minOccurs="0" nillable="true"/>
            </xsd:sequence>
          </xsd:extension>
        </xsd:complexContent>
      </xsd:complexType>
    </xsd:element>
    <xsd:element name="TaxCatchAllLabel" ma:index="30" nillable="true" ma:displayName="Taxonomy Catch All Column1" ma:description="" ma:hidden="true" ma:list="{95ec228b-203d-4ba5-b00f-3930a945fc01}" ma:internalName="TaxCatchAllLabel" ma:readOnly="true" ma:showField="CatchAllDataLabel" ma:web="57a8fc3a-2b1c-4d0f-9d31-9e891fd94e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4BA78F-2A99-4217-BDC5-B3E4A474F04F}">
  <ds:schemaRefs>
    <ds:schemaRef ds:uri="http://schemas.microsoft.com/office/2006/metadata/properties"/>
    <ds:schemaRef ds:uri="http://schemas.microsoft.com/office/infopath/2007/PartnerControls"/>
    <ds:schemaRef ds:uri="7b89bba3-8027-45bd-a570-d8b0d030bad0"/>
    <ds:schemaRef ds:uri="http://schemas.microsoft.com/sharepoint/v3"/>
    <ds:schemaRef ds:uri="57a8fc3a-2b1c-4d0f-9d31-9e891fd94e66"/>
  </ds:schemaRefs>
</ds:datastoreItem>
</file>

<file path=customXml/itemProps2.xml><?xml version="1.0" encoding="utf-8"?>
<ds:datastoreItem xmlns:ds="http://schemas.openxmlformats.org/officeDocument/2006/customXml" ds:itemID="{5B8CCA1F-32CB-43D6-959F-05B69CE05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89bba3-8027-45bd-a570-d8b0d030bad0"/>
    <ds:schemaRef ds:uri="57a8fc3a-2b1c-4d0f-9d31-9e891fd94e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E654D0-832A-4A28-A8F8-B35BEAE4E968}">
  <ds:schemaRefs>
    <ds:schemaRef ds:uri="http://schemas.microsoft.com/sharepoint/events"/>
  </ds:schemaRefs>
</ds:datastoreItem>
</file>

<file path=customXml/itemProps4.xml><?xml version="1.0" encoding="utf-8"?>
<ds:datastoreItem xmlns:ds="http://schemas.openxmlformats.org/officeDocument/2006/customXml" ds:itemID="{BD21CABA-DBC1-4CCC-B103-4F127326F2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1277</TotalTime>
  <Words>845</Words>
  <Application>Microsoft Office PowerPoint</Application>
  <PresentationFormat>On-screen Show (4:3)</PresentationFormat>
  <Paragraphs>110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Stereotypes</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mccalla</cp:lastModifiedBy>
  <cp:revision>85</cp:revision>
  <dcterms:created xsi:type="dcterms:W3CDTF">2016-01-17T19:14:16Z</dcterms:created>
  <dcterms:modified xsi:type="dcterms:W3CDTF">2017-04-18T12:55:41Z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0x010100ED2642B7FA5E4DA4BAD5093338A237AF00EFA01646D6F1BA47B26E97A5DD071D02</vt:lpwstr>
  </property>
  <property fmtid="{D5CDD505-2E9C-101B-9397-08002B2CF9AE}" pid="4" name="InformationClassification">
    <vt:lpwstr/>
  </property>
  <property fmtid="{D5CDD505-2E9C-101B-9397-08002B2CF9AE}" pid="5" name="EDRMSRegion">
    <vt:lpwstr/>
  </property>
  <property fmtid="{D5CDD505-2E9C-101B-9397-08002B2CF9AE}" pid="6" name="EDRMSBCS">
    <vt:lpwstr/>
  </property>
</Properties>
</file>