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2" r:id="rId4"/>
  </p:sldMasterIdLst>
  <p:notesMasterIdLst>
    <p:notesMasterId r:id="rId48"/>
  </p:notesMasterIdLst>
  <p:sldIdLst>
    <p:sldId id="256" r:id="rId5"/>
    <p:sldId id="301" r:id="rId6"/>
    <p:sldId id="306" r:id="rId7"/>
    <p:sldId id="307" r:id="rId8"/>
    <p:sldId id="308" r:id="rId9"/>
    <p:sldId id="282" r:id="rId10"/>
    <p:sldId id="263" r:id="rId11"/>
    <p:sldId id="309" r:id="rId12"/>
    <p:sldId id="272" r:id="rId13"/>
    <p:sldId id="310" r:id="rId14"/>
    <p:sldId id="311" r:id="rId15"/>
    <p:sldId id="274" r:id="rId16"/>
    <p:sldId id="283" r:id="rId17"/>
    <p:sldId id="312" r:id="rId18"/>
    <p:sldId id="285" r:id="rId19"/>
    <p:sldId id="286" r:id="rId20"/>
    <p:sldId id="288" r:id="rId21"/>
    <p:sldId id="284" r:id="rId22"/>
    <p:sldId id="287" r:id="rId23"/>
    <p:sldId id="313" r:id="rId24"/>
    <p:sldId id="292" r:id="rId25"/>
    <p:sldId id="291" r:id="rId26"/>
    <p:sldId id="295" r:id="rId27"/>
    <p:sldId id="294" r:id="rId28"/>
    <p:sldId id="314" r:id="rId29"/>
    <p:sldId id="315" r:id="rId30"/>
    <p:sldId id="316" r:id="rId31"/>
    <p:sldId id="317" r:id="rId32"/>
    <p:sldId id="304" r:id="rId33"/>
    <p:sldId id="259" r:id="rId34"/>
    <p:sldId id="318" r:id="rId35"/>
    <p:sldId id="319" r:id="rId36"/>
    <p:sldId id="320" r:id="rId37"/>
    <p:sldId id="321" r:id="rId38"/>
    <p:sldId id="298" r:id="rId39"/>
    <p:sldId id="322" r:id="rId40"/>
    <p:sldId id="271" r:id="rId41"/>
    <p:sldId id="260" r:id="rId42"/>
    <p:sldId id="323" r:id="rId43"/>
    <p:sldId id="324" r:id="rId44"/>
    <p:sldId id="325" r:id="rId45"/>
    <p:sldId id="326" r:id="rId46"/>
    <p:sldId id="265" r:id="rId47"/>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291" autoAdjust="0"/>
  </p:normalViewPr>
  <p:slideViewPr>
    <p:cSldViewPr snapToGrid="0">
      <p:cViewPr varScale="1">
        <p:scale>
          <a:sx n="62" d="100"/>
          <a:sy n="62" d="100"/>
        </p:scale>
        <p:origin x="1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7192CC-C1F2-4CD3-AD5B-0B37CB1B6510}"/>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144B812-D421-42E9-8230-58E64731CFEE}"/>
              </a:ext>
            </a:extLst>
          </p:cNvPr>
          <p:cNvSpPr>
            <a:spLocks noGrp="1"/>
          </p:cNvSpPr>
          <p:nvPr>
            <p:ph type="dt" idx="1"/>
          </p:nvPr>
        </p:nvSpPr>
        <p:spPr>
          <a:xfrm>
            <a:off x="3856038" y="0"/>
            <a:ext cx="2951162"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498E7CB-5EF4-41BA-9C9B-7268FF4295EA}" type="datetimeFigureOut">
              <a:rPr lang="en-GB"/>
              <a:pPr>
                <a:defRPr/>
              </a:pPr>
              <a:t>18/08/2020</a:t>
            </a:fld>
            <a:endParaRPr lang="en-GB"/>
          </a:p>
        </p:txBody>
      </p:sp>
      <p:sp>
        <p:nvSpPr>
          <p:cNvPr id="4" name="Slide Image Placeholder 3">
            <a:extLst>
              <a:ext uri="{FF2B5EF4-FFF2-40B4-BE49-F238E27FC236}">
                <a16:creationId xmlns:a16="http://schemas.microsoft.com/office/drawing/2014/main" id="{84769D13-DCF0-4622-B3E7-D97612E4C32D}"/>
              </a:ext>
            </a:extLst>
          </p:cNvPr>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1997AB5-9E11-4929-99FC-359F94D44DF3}"/>
              </a:ext>
            </a:extLst>
          </p:cNvPr>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B45FA1D4-1484-4F09-BCBC-4FFBF8EF82D6}"/>
              </a:ext>
            </a:extLst>
          </p:cNvPr>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113A9644-1D84-4A2C-A399-875B002A6F0D}"/>
              </a:ext>
            </a:extLst>
          </p:cNvPr>
          <p:cNvSpPr>
            <a:spLocks noGrp="1"/>
          </p:cNvSpPr>
          <p:nvPr>
            <p:ph type="sldNum" sz="quarter" idx="5"/>
          </p:nvPr>
        </p:nvSpPr>
        <p:spPr>
          <a:xfrm>
            <a:off x="3856038" y="9442450"/>
            <a:ext cx="2951162"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0378FA6-ECD7-46EE-813B-FD6D2CCA767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207E134-2034-444A-8607-E45ACD38C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B73DA36C-3A6F-4D5A-AD59-65B0779162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14340" name="Slide Number Placeholder 3">
            <a:extLst>
              <a:ext uri="{FF2B5EF4-FFF2-40B4-BE49-F238E27FC236}">
                <a16:creationId xmlns:a16="http://schemas.microsoft.com/office/drawing/2014/main" id="{0789044C-DBE0-40BE-8DC0-02A6236EFF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84344191-BFDC-4CF9-A302-7325995E4227}"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B6E419E-FC48-4DF3-B75B-E1E42F09C3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2484BEE-DFA3-4961-ABC2-5672C74F8D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a:t>Ask the group what they know about laws associated with these substances. Discuss their general ideas without (at this stage) correcting any misinformation</a:t>
            </a:r>
          </a:p>
        </p:txBody>
      </p:sp>
      <p:sp>
        <p:nvSpPr>
          <p:cNvPr id="20484" name="Slide Number Placeholder 3">
            <a:extLst>
              <a:ext uri="{FF2B5EF4-FFF2-40B4-BE49-F238E27FC236}">
                <a16:creationId xmlns:a16="http://schemas.microsoft.com/office/drawing/2014/main" id="{88FE06A1-CF16-4743-AE33-1E501083A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424A07C0-45B7-4E89-81CD-83C78E183C24}"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99D4336-E578-4489-85DC-10466CF98C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59337C8-2DC4-446B-A58E-6780A46DB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3556" name="Slide Number Placeholder 3">
            <a:extLst>
              <a:ext uri="{FF2B5EF4-FFF2-40B4-BE49-F238E27FC236}">
                <a16:creationId xmlns:a16="http://schemas.microsoft.com/office/drawing/2014/main" id="{FD05CBBA-D0F4-436E-89DA-3529E13AE2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02166722-30B0-4974-8DA0-B72E940CFF12}" type="slidenum">
              <a:rPr lang="en-GB" altLang="en-US">
                <a:latin typeface="Calibri" panose="020F0502020204030204" pitchFamily="34" charset="0"/>
              </a:rPr>
              <a:pPr/>
              <a:t>16</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5D897F6-6689-4F24-A111-10D36BA69B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5E44F7C-B384-4456-91AA-238A8E750B71}"/>
              </a:ext>
            </a:extLst>
          </p:cNvPr>
          <p:cNvSpPr>
            <a:spLocks noGrp="1"/>
          </p:cNvSpPr>
          <p:nvPr>
            <p:ph type="body" idx="1"/>
          </p:nvPr>
        </p:nvSpPr>
        <p:spPr/>
        <p:txBody>
          <a:bodyPr/>
          <a:lstStyle/>
          <a:p>
            <a:pPr marL="171450" indent="-171450">
              <a:buFont typeface="Arial" panose="020B0604020202020204" pitchFamily="34" charset="0"/>
              <a:buChar char="•"/>
              <a:defRPr/>
            </a:pPr>
            <a:r>
              <a:rPr lang="en-GB" dirty="0"/>
              <a:t>Discuss as a class the implication this may have on a variety of different life experiences </a:t>
            </a:r>
            <a:r>
              <a:rPr lang="en-GB" dirty="0" err="1"/>
              <a:t>i.e</a:t>
            </a:r>
            <a:r>
              <a:rPr lang="en-GB" dirty="0"/>
              <a:t> depending on class of drug may result in jail, permanent records, jobs, careers, family life, social circles.</a:t>
            </a:r>
          </a:p>
          <a:p>
            <a:pPr marL="171450" indent="-171450">
              <a:buFont typeface="Arial" panose="020B0604020202020204" pitchFamily="34" charset="0"/>
              <a:buChar char="•"/>
              <a:defRPr/>
            </a:pPr>
            <a:r>
              <a:rPr lang="en-GB" dirty="0"/>
              <a:t>Use the information sheet to confirm answers with pupils and initiate discussion.</a:t>
            </a:r>
          </a:p>
          <a:p>
            <a:pPr marL="171450" indent="-171450">
              <a:buFont typeface="Arial" panose="020B0604020202020204" pitchFamily="34" charset="0"/>
              <a:buChar char="•"/>
              <a:defRPr/>
            </a:pPr>
            <a:r>
              <a:rPr lang="en-US" dirty="0"/>
              <a:t>Consider inviting a local police officer to come to talk to the group about drug laws and the way they operate in the area. Prepare with the group before-hand, including identifying questions to ask.</a:t>
            </a:r>
            <a:endParaRPr lang="en-GB" dirty="0"/>
          </a:p>
          <a:p>
            <a:pPr>
              <a:defRPr/>
            </a:pPr>
            <a:endParaRPr lang="en-GB" dirty="0"/>
          </a:p>
        </p:txBody>
      </p:sp>
      <p:sp>
        <p:nvSpPr>
          <p:cNvPr id="26628" name="Slide Number Placeholder 3">
            <a:extLst>
              <a:ext uri="{FF2B5EF4-FFF2-40B4-BE49-F238E27FC236}">
                <a16:creationId xmlns:a16="http://schemas.microsoft.com/office/drawing/2014/main" id="{7C0933A3-438B-48B4-8FB7-2ED02B87C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6556A0B3-64B5-4954-A9D6-88D876F9A8BF}" type="slidenum">
              <a:rPr lang="en-GB" altLang="en-US">
                <a:latin typeface="Calibri" panose="020F0502020204030204" pitchFamily="34" charset="0"/>
              </a:rPr>
              <a:pPr/>
              <a:t>18</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39CAD2E-C2AB-48F2-ACE2-53D7F27495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95245FA4-483C-4841-8172-2FFB49480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altLang="en-US"/>
              <a:t>If caught drunk-driving over the limit the 'next morning, motorists face the same consequences as if they had been caught the night before.</a:t>
            </a:r>
          </a:p>
        </p:txBody>
      </p:sp>
      <p:sp>
        <p:nvSpPr>
          <p:cNvPr id="33796" name="Slide Number Placeholder 3">
            <a:extLst>
              <a:ext uri="{FF2B5EF4-FFF2-40B4-BE49-F238E27FC236}">
                <a16:creationId xmlns:a16="http://schemas.microsoft.com/office/drawing/2014/main" id="{7EF53151-5F37-4515-B11E-9E8147A976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856D9267-6F94-48D4-A3ED-2E9A60F4D0FE}" type="slidenum">
              <a:rPr lang="en-GB" altLang="en-US">
                <a:latin typeface="Calibri" panose="020F0502020204030204" pitchFamily="34" charset="0"/>
              </a:rPr>
              <a:pPr/>
              <a:t>24</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F77EC7A7-50FB-4D73-823C-344D3595C4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1292F192-4923-4E35-9331-F8989230B3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If time permits, please browse the above sites as groups or as a class so that pupils are familiar with the content of site and the support that is available.</a:t>
            </a:r>
          </a:p>
        </p:txBody>
      </p:sp>
      <p:sp>
        <p:nvSpPr>
          <p:cNvPr id="49156" name="Slide Number Placeholder 3">
            <a:extLst>
              <a:ext uri="{FF2B5EF4-FFF2-40B4-BE49-F238E27FC236}">
                <a16:creationId xmlns:a16="http://schemas.microsoft.com/office/drawing/2014/main" id="{8970F23F-161B-4044-A4F3-320FE708D3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fld id="{A6443619-DED4-4C2C-AA08-6DDAAE09A7D5}" type="slidenum">
              <a:rPr lang="en-GB" altLang="en-US">
                <a:latin typeface="Calibri" panose="020F0502020204030204" pitchFamily="34" charset="0"/>
              </a:rPr>
              <a:pPr/>
              <a:t>43</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BF18-C3ED-4548-B815-10BC60EF17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5AB54C-9D8C-4E97-AE69-39EF5FAE0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3BD8FB-4A6D-49B7-9F2F-16582C978DD5}"/>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5" name="Footer Placeholder 4">
            <a:extLst>
              <a:ext uri="{FF2B5EF4-FFF2-40B4-BE49-F238E27FC236}">
                <a16:creationId xmlns:a16="http://schemas.microsoft.com/office/drawing/2014/main" id="{9A361B8E-DB26-4D03-8E43-63BCF3A530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6D767C-1A81-4465-A0EE-CA9ECF4E0CA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564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F167-FB9D-4A16-ABFE-42261511A2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7A4DCC-5C1C-4461-A174-8F68CA5F23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CA5D53-7E28-4BCE-B890-B47C0899B0CB}"/>
              </a:ext>
            </a:extLst>
          </p:cNvPr>
          <p:cNvSpPr>
            <a:spLocks noGrp="1"/>
          </p:cNvSpPr>
          <p:nvPr>
            <p:ph type="dt" sz="half" idx="10"/>
          </p:nvPr>
        </p:nvSpPr>
        <p:spPr/>
        <p:txBody>
          <a:bodyPr/>
          <a:lstStyle/>
          <a:p>
            <a:fld id="{55C6B4A9-1611-4792-9094-5F34BCA07E0B}" type="datetimeFigureOut">
              <a:rPr lang="en-US" smtClean="0"/>
              <a:t>8/18/2020</a:t>
            </a:fld>
            <a:endParaRPr lang="en-US" dirty="0"/>
          </a:p>
        </p:txBody>
      </p:sp>
      <p:sp>
        <p:nvSpPr>
          <p:cNvPr id="5" name="Footer Placeholder 4">
            <a:extLst>
              <a:ext uri="{FF2B5EF4-FFF2-40B4-BE49-F238E27FC236}">
                <a16:creationId xmlns:a16="http://schemas.microsoft.com/office/drawing/2014/main" id="{03DF0F37-E255-4067-B286-504CDA6ABD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2537C4-6A0F-476E-BE0A-F067758179CE}"/>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57721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145699-D45B-4B91-962B-23FBD76878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AD6A35-3BD3-4B01-ACEA-8EF8FB8E9A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5F455-2E95-4FA7-99EF-64AA4D4C12F5}"/>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5" name="Footer Placeholder 4">
            <a:extLst>
              <a:ext uri="{FF2B5EF4-FFF2-40B4-BE49-F238E27FC236}">
                <a16:creationId xmlns:a16="http://schemas.microsoft.com/office/drawing/2014/main" id="{67346F66-AEA5-4A61-A5C1-E3082EF8FD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1E7687-E0D7-467A-97F9-EE886BFDB96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75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B06EAF-6AAD-4602-AD90-3214A7117151}"/>
              </a:ext>
            </a:extLst>
          </p:cNvPr>
          <p:cNvSpPr>
            <a:spLocks noGrp="1"/>
          </p:cNvSpPr>
          <p:nvPr>
            <p:ph type="dt" sz="half" idx="14"/>
          </p:nvPr>
        </p:nvSpPr>
        <p:spPr/>
        <p:txBody>
          <a:bodyPr/>
          <a:lstStyle>
            <a:lvl1pPr>
              <a:defRPr/>
            </a:lvl1pPr>
          </a:lstStyle>
          <a:p>
            <a:pPr>
              <a:defRPr/>
            </a:pPr>
            <a:fld id="{64F584A5-310B-47E0-A5E9-BD29E069051E}" type="datetimeFigureOut">
              <a:rPr lang="en-US"/>
              <a:pPr>
                <a:defRPr/>
              </a:pPr>
              <a:t>8/18/2020</a:t>
            </a:fld>
            <a:endParaRPr lang="en-US"/>
          </a:p>
        </p:txBody>
      </p:sp>
      <p:sp>
        <p:nvSpPr>
          <p:cNvPr id="5" name="Footer Placeholder 4">
            <a:extLst>
              <a:ext uri="{FF2B5EF4-FFF2-40B4-BE49-F238E27FC236}">
                <a16:creationId xmlns:a16="http://schemas.microsoft.com/office/drawing/2014/main" id="{9E2EAB05-B7DC-41C2-A507-D99195D245A2}"/>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633FCB-070A-493F-8E98-F352C0BC26E0}"/>
              </a:ext>
            </a:extLst>
          </p:cNvPr>
          <p:cNvSpPr>
            <a:spLocks noGrp="1"/>
          </p:cNvSpPr>
          <p:nvPr>
            <p:ph type="sldNum" sz="quarter" idx="16"/>
          </p:nvPr>
        </p:nvSpPr>
        <p:spPr/>
        <p:txBody>
          <a:bodyPr/>
          <a:lstStyle>
            <a:lvl1pPr>
              <a:defRPr/>
            </a:lvl1pPr>
          </a:lstStyle>
          <a:p>
            <a:fld id="{C3D8A868-8A7C-4B0A-8962-B8C9A6CD0A07}" type="slidenum">
              <a:rPr lang="en-US" altLang="en-US"/>
              <a:pPr/>
              <a:t>‹#›</a:t>
            </a:fld>
            <a:endParaRPr lang="en-US" altLang="en-US"/>
          </a:p>
        </p:txBody>
      </p:sp>
    </p:spTree>
    <p:extLst>
      <p:ext uri="{BB962C8B-B14F-4D97-AF65-F5344CB8AC3E}">
        <p14:creationId xmlns:p14="http://schemas.microsoft.com/office/powerpoint/2010/main" val="234120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D3D68D1-AEF9-4BDC-AFA8-C78CF18B535B}"/>
              </a:ext>
            </a:extLst>
          </p:cNvPr>
          <p:cNvSpPr>
            <a:spLocks noGrp="1"/>
          </p:cNvSpPr>
          <p:nvPr>
            <p:ph type="dt" sz="half" idx="15"/>
          </p:nvPr>
        </p:nvSpPr>
        <p:spPr/>
        <p:txBody>
          <a:bodyPr/>
          <a:lstStyle>
            <a:lvl1pPr>
              <a:defRPr/>
            </a:lvl1pPr>
          </a:lstStyle>
          <a:p>
            <a:pPr>
              <a:defRPr/>
            </a:pPr>
            <a:fld id="{3E284F44-1BD9-488A-9ED5-A98881EA3E7D}" type="datetimeFigureOut">
              <a:rPr lang="en-US"/>
              <a:pPr>
                <a:defRPr/>
              </a:pPr>
              <a:t>8/18/2020</a:t>
            </a:fld>
            <a:endParaRPr lang="en-US"/>
          </a:p>
        </p:txBody>
      </p:sp>
      <p:sp>
        <p:nvSpPr>
          <p:cNvPr id="6" name="Footer Placeholder 4">
            <a:extLst>
              <a:ext uri="{FF2B5EF4-FFF2-40B4-BE49-F238E27FC236}">
                <a16:creationId xmlns:a16="http://schemas.microsoft.com/office/drawing/2014/main" id="{6ACB4B9D-B056-45A7-872B-40EFAE7154F8}"/>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4B712-FFD6-4499-B987-7E6175DD0BC4}"/>
              </a:ext>
            </a:extLst>
          </p:cNvPr>
          <p:cNvSpPr>
            <a:spLocks noGrp="1"/>
          </p:cNvSpPr>
          <p:nvPr>
            <p:ph type="sldNum" sz="quarter" idx="17"/>
          </p:nvPr>
        </p:nvSpPr>
        <p:spPr/>
        <p:txBody>
          <a:bodyPr/>
          <a:lstStyle>
            <a:lvl1pPr>
              <a:defRPr/>
            </a:lvl1pPr>
          </a:lstStyle>
          <a:p>
            <a:fld id="{F57168A8-1A19-4215-8275-34275FFBFF31}" type="slidenum">
              <a:rPr lang="en-US" altLang="en-US"/>
              <a:pPr/>
              <a:t>‹#›</a:t>
            </a:fld>
            <a:endParaRPr lang="en-US" altLang="en-US"/>
          </a:p>
        </p:txBody>
      </p:sp>
    </p:spTree>
    <p:extLst>
      <p:ext uri="{BB962C8B-B14F-4D97-AF65-F5344CB8AC3E}">
        <p14:creationId xmlns:p14="http://schemas.microsoft.com/office/powerpoint/2010/main" val="329163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E9C0-87C5-41BD-8F0A-A9A17F87C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5A6689-F774-4907-B4B8-957722CB46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F077CF-5E4E-4E95-8B36-C6DD66D50181}"/>
              </a:ext>
            </a:extLst>
          </p:cNvPr>
          <p:cNvSpPr>
            <a:spLocks noGrp="1"/>
          </p:cNvSpPr>
          <p:nvPr>
            <p:ph type="dt" sz="half" idx="10"/>
          </p:nvPr>
        </p:nvSpPr>
        <p:spPr/>
        <p:txBody>
          <a:bodyPr/>
          <a:lstStyle/>
          <a:p>
            <a:fld id="{42A54C80-263E-416B-A8E0-580EDEADCBDC}" type="datetimeFigureOut">
              <a:rPr lang="en-US" smtClean="0"/>
              <a:t>8/18/2020</a:t>
            </a:fld>
            <a:endParaRPr lang="en-US" dirty="0"/>
          </a:p>
        </p:txBody>
      </p:sp>
      <p:sp>
        <p:nvSpPr>
          <p:cNvPr id="5" name="Footer Placeholder 4">
            <a:extLst>
              <a:ext uri="{FF2B5EF4-FFF2-40B4-BE49-F238E27FC236}">
                <a16:creationId xmlns:a16="http://schemas.microsoft.com/office/drawing/2014/main" id="{B3A64117-6BDC-4C8F-836F-1DC2BFDC7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245AC5-3C23-4D2D-9107-6E4E9DDA9270}"/>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03278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6B37-13E0-431A-B70C-CD454DC03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18641E3-316D-40C8-8C3A-57E61C2576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FDA28C-8D72-4ED1-AADB-36DA7354B0B6}"/>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5" name="Footer Placeholder 4">
            <a:extLst>
              <a:ext uri="{FF2B5EF4-FFF2-40B4-BE49-F238E27FC236}">
                <a16:creationId xmlns:a16="http://schemas.microsoft.com/office/drawing/2014/main" id="{B4E37E73-0A48-48A7-B507-3E4BBA51D3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9136EF-5971-4006-A6DA-19B161F47C9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3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05FF7-2265-481A-9040-049BB4C042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B7440E-3A7E-44BA-8A04-2E06D3A580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265839-DD5B-4011-99FE-65928F17C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4C793B-2341-4938-AD32-7F9B9C659AEC}"/>
              </a:ext>
            </a:extLst>
          </p:cNvPr>
          <p:cNvSpPr>
            <a:spLocks noGrp="1"/>
          </p:cNvSpPr>
          <p:nvPr>
            <p:ph type="dt" sz="half" idx="10"/>
          </p:nvPr>
        </p:nvSpPr>
        <p:spPr/>
        <p:txBody>
          <a:bodyPr/>
          <a:lstStyle/>
          <a:p>
            <a:fld id="{42A54C80-263E-416B-A8E0-580EDEADCBDC}" type="datetimeFigureOut">
              <a:rPr lang="en-US" smtClean="0"/>
              <a:t>8/18/2020</a:t>
            </a:fld>
            <a:endParaRPr lang="en-US" dirty="0"/>
          </a:p>
        </p:txBody>
      </p:sp>
      <p:sp>
        <p:nvSpPr>
          <p:cNvPr id="6" name="Footer Placeholder 5">
            <a:extLst>
              <a:ext uri="{FF2B5EF4-FFF2-40B4-BE49-F238E27FC236}">
                <a16:creationId xmlns:a16="http://schemas.microsoft.com/office/drawing/2014/main" id="{17EB46C5-188C-4D87-82CF-26323F49E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E3ACDB-7D93-4F4D-BEA3-53817B5031A6}"/>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017575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C7E2-E1AB-4D23-B0A5-197A07047A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E24B2C-2528-48F1-9B6A-825BFEB27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D9844-634A-40C7-99FB-75940C6C91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DD719C-CC27-4B66-B7B6-D8CC3C279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69BE88-51BF-41C0-84C5-83FFEA0D5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3252EE-AEFE-4CE2-A2C6-1C498CC20CCC}"/>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8" name="Footer Placeholder 7">
            <a:extLst>
              <a:ext uri="{FF2B5EF4-FFF2-40B4-BE49-F238E27FC236}">
                <a16:creationId xmlns:a16="http://schemas.microsoft.com/office/drawing/2014/main" id="{25E67242-391C-46F3-8E48-489B831BE35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97AE145-DE21-43D6-9900-DA386D15A95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77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8FC3-CCF5-48AF-9D52-538C72C453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D70DDC-A882-4D08-9105-C0F01EB26FC1}"/>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4" name="Footer Placeholder 3">
            <a:extLst>
              <a:ext uri="{FF2B5EF4-FFF2-40B4-BE49-F238E27FC236}">
                <a16:creationId xmlns:a16="http://schemas.microsoft.com/office/drawing/2014/main" id="{943BBBF0-B2F7-4438-AEB1-95BEEAF318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74F918-F018-4F54-ABD9-614C3907489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340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38BD0-247F-4653-8804-76D78A0F8305}"/>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3" name="Footer Placeholder 2">
            <a:extLst>
              <a:ext uri="{FF2B5EF4-FFF2-40B4-BE49-F238E27FC236}">
                <a16:creationId xmlns:a16="http://schemas.microsoft.com/office/drawing/2014/main" id="{0E474BF3-8427-4F46-96C1-4D1AD077B8D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D3ED106-AF50-4CED-B6D8-1101A64E664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70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C768-5D48-4ED0-808D-6CA40C6197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004EB-C51B-477B-9436-EC3C8843B9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B84884-9E1F-40A1-BFA5-82A9B0FC62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CDB794-FEB9-4CBA-B65F-8EFD862ADE65}"/>
              </a:ext>
            </a:extLst>
          </p:cNvPr>
          <p:cNvSpPr>
            <a:spLocks noGrp="1"/>
          </p:cNvSpPr>
          <p:nvPr>
            <p:ph type="dt" sz="half" idx="10"/>
          </p:nvPr>
        </p:nvSpPr>
        <p:spPr/>
        <p:txBody>
          <a:bodyPr/>
          <a:lstStyle/>
          <a:p>
            <a:fld id="{42A54C80-263E-416B-A8E0-580EDEADCBDC}" type="datetimeFigureOut">
              <a:rPr lang="en-US" smtClean="0"/>
              <a:t>8/18/2020</a:t>
            </a:fld>
            <a:endParaRPr lang="en-US" dirty="0"/>
          </a:p>
        </p:txBody>
      </p:sp>
      <p:sp>
        <p:nvSpPr>
          <p:cNvPr id="6" name="Footer Placeholder 5">
            <a:extLst>
              <a:ext uri="{FF2B5EF4-FFF2-40B4-BE49-F238E27FC236}">
                <a16:creationId xmlns:a16="http://schemas.microsoft.com/office/drawing/2014/main" id="{54FD853C-E4FE-4A84-B518-6A065EE0DB9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78A85CC-7648-41E5-B9CF-66B50CF22FDC}"/>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99005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21F7-4C3C-47E4-B295-96AF053F46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BED36D-0F8C-433B-A66F-65DA0116E8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F01FC1-FCBE-4E87-8D25-E258616BE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5CE42-6B07-44CE-A28F-EB357F5C19F9}"/>
              </a:ext>
            </a:extLst>
          </p:cNvPr>
          <p:cNvSpPr>
            <a:spLocks noGrp="1"/>
          </p:cNvSpPr>
          <p:nvPr>
            <p:ph type="dt" sz="half" idx="10"/>
          </p:nvPr>
        </p:nvSpPr>
        <p:spPr/>
        <p:txBody>
          <a:bodyPr/>
          <a:lstStyle/>
          <a:p>
            <a:fld id="{B61BEF0D-F0BB-DE4B-95CE-6DB70DBA9567}" type="datetimeFigureOut">
              <a:rPr lang="en-US" smtClean="0"/>
              <a:pPr/>
              <a:t>8/18/2020</a:t>
            </a:fld>
            <a:endParaRPr lang="en-US" dirty="0"/>
          </a:p>
        </p:txBody>
      </p:sp>
      <p:sp>
        <p:nvSpPr>
          <p:cNvPr id="6" name="Footer Placeholder 5">
            <a:extLst>
              <a:ext uri="{FF2B5EF4-FFF2-40B4-BE49-F238E27FC236}">
                <a16:creationId xmlns:a16="http://schemas.microsoft.com/office/drawing/2014/main" id="{4E1D672C-7410-4B63-8775-B54307B42B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B08AA7-77F3-4363-AC5E-FA946B6F804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75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9F2FBB-F7BD-47BD-8875-3018A80DAD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1269C8-1980-47C0-A209-A7C31A0BAF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452211-28AB-4111-92A8-21B984163C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8/18/2020</a:t>
            </a:fld>
            <a:endParaRPr lang="en-US" dirty="0"/>
          </a:p>
        </p:txBody>
      </p:sp>
      <p:sp>
        <p:nvSpPr>
          <p:cNvPr id="5" name="Footer Placeholder 4">
            <a:extLst>
              <a:ext uri="{FF2B5EF4-FFF2-40B4-BE49-F238E27FC236}">
                <a16:creationId xmlns:a16="http://schemas.microsoft.com/office/drawing/2014/main" id="{22061A07-65AE-49E2-942D-B0831C948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F01FEB0-E1CE-4771-899D-037B73438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12905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fco.gov.uk/"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www.nhsggc.org.uk/your-health/healthy-living/smokefree/quit-your-way/" TargetMode="External"/><Relationship Id="rId3" Type="http://schemas.openxmlformats.org/officeDocument/2006/relationships/hyperlink" Target="http://www.phrd.scot.nhs.uk/HPAC/" TargetMode="External"/><Relationship Id="rId7" Type="http://schemas.openxmlformats.org/officeDocument/2006/relationships/hyperlink" Target="https://young.scot/choices-for-life/"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ayemind.com/" TargetMode="External"/><Relationship Id="rId5" Type="http://schemas.openxmlformats.org/officeDocument/2006/relationships/hyperlink" Target="http://www.alcohol-focus-scotland.org.uk/" TargetMode="External"/><Relationship Id="rId10" Type="http://schemas.openxmlformats.org/officeDocument/2006/relationships/hyperlink" Target="http://www.youthworkessentials.org/youth-tobacco.aspx" TargetMode="External"/><Relationship Id="rId4" Type="http://schemas.openxmlformats.org/officeDocument/2006/relationships/hyperlink" Target="http://knowthescore.info/drugs-a-z/" TargetMode="External"/><Relationship Id="rId9" Type="http://schemas.openxmlformats.org/officeDocument/2006/relationships/hyperlink" Target="http://www.talktofrank.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749BC1B-F965-413C-AC21-CAEF06043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CB20FAA-94C8-4373-B15C-A3A88DA25309}"/>
              </a:ext>
            </a:extLst>
          </p:cNvPr>
          <p:cNvSpPr>
            <a:spLocks noGrp="1"/>
          </p:cNvSpPr>
          <p:nvPr>
            <p:ph type="ctrTitle"/>
          </p:nvPr>
        </p:nvSpPr>
        <p:spPr>
          <a:xfrm>
            <a:off x="643466" y="753626"/>
            <a:ext cx="5334930" cy="4126599"/>
          </a:xfrm>
        </p:spPr>
        <p:txBody>
          <a:bodyPr rtlCol="0">
            <a:normAutofit/>
          </a:bodyPr>
          <a:lstStyle/>
          <a:p>
            <a:pPr>
              <a:defRPr/>
            </a:pPr>
            <a:r>
              <a:rPr lang="en-GB" sz="5100" b="1" dirty="0">
                <a:solidFill>
                  <a:srgbClr val="FFFFFF"/>
                </a:solidFill>
                <a:latin typeface="Calibri"/>
                <a:cs typeface="Calibri"/>
              </a:rPr>
              <a:t>S2 SUBSTANCE MISUSE EDUCATION </a:t>
            </a:r>
            <a:br>
              <a:rPr lang="en-GB" sz="5100" dirty="0">
                <a:solidFill>
                  <a:srgbClr val="FFFFFF"/>
                </a:solidFill>
                <a:latin typeface="Calibri" panose="020F0502020204030204" pitchFamily="34" charset="0"/>
                <a:cs typeface="Calibri" panose="020F0502020204030204" pitchFamily="34" charset="0"/>
              </a:rPr>
            </a:br>
            <a:endParaRPr lang="en-GB" sz="5100" dirty="0">
              <a:solidFill>
                <a:srgbClr val="FFFFFF"/>
              </a:solidFill>
              <a:latin typeface="Calibri" panose="020F0502020204030204" pitchFamily="34" charset="0"/>
              <a:cs typeface="Calibri" panose="020F0502020204030204" pitchFamily="34" charset="0"/>
            </a:endParaRPr>
          </a:p>
        </p:txBody>
      </p:sp>
      <p:sp>
        <p:nvSpPr>
          <p:cNvPr id="6147" name="Subtitle 2">
            <a:extLst>
              <a:ext uri="{FF2B5EF4-FFF2-40B4-BE49-F238E27FC236}">
                <a16:creationId xmlns:a16="http://schemas.microsoft.com/office/drawing/2014/main" id="{572412C3-77FF-42AC-9627-0E7A535A5443}"/>
              </a:ext>
            </a:extLst>
          </p:cNvPr>
          <p:cNvSpPr>
            <a:spLocks noGrp="1" noChangeArrowheads="1"/>
          </p:cNvSpPr>
          <p:nvPr>
            <p:ph type="subTitle" idx="1"/>
          </p:nvPr>
        </p:nvSpPr>
        <p:spPr>
          <a:xfrm>
            <a:off x="643465" y="3849845"/>
            <a:ext cx="5334931" cy="2189214"/>
          </a:xfrm>
        </p:spPr>
        <p:txBody>
          <a:bodyPr>
            <a:normAutofit/>
          </a:bodyPr>
          <a:lstStyle/>
          <a:p>
            <a:endParaRPr lang="en-GB" altLang="en-US" b="1" dirty="0">
              <a:solidFill>
                <a:srgbClr val="FFFFFF"/>
              </a:solidFill>
              <a:latin typeface="Calibri" panose="020F0502020204030204" pitchFamily="34" charset="0"/>
              <a:cs typeface="Calibri" panose="020F0502020204030204" pitchFamily="34" charset="0"/>
            </a:endParaRPr>
          </a:p>
        </p:txBody>
      </p:sp>
      <p:sp>
        <p:nvSpPr>
          <p:cNvPr id="76" name="Oval 75">
            <a:extLst>
              <a:ext uri="{FF2B5EF4-FFF2-40B4-BE49-F238E27FC236}">
                <a16:creationId xmlns:a16="http://schemas.microsoft.com/office/drawing/2014/main" id="{F35BC0E3-6FE4-4491-BA19-C0126066A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9082" y="939707"/>
            <a:ext cx="603494" cy="603494"/>
          </a:xfrm>
          <a:prstGeom prst="ellipse">
            <a:avLst/>
          </a:prstGeom>
          <a:noFill/>
          <a:ln w="127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DB11BD18-218F-49C7-BE16-82AEA08B2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1453" y="-4098"/>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4"/>
          </a:solidFill>
          <a:ln w="9525" cap="flat">
            <a:noFill/>
            <a:prstDash val="solid"/>
            <a:miter/>
          </a:ln>
        </p:spPr>
        <p:txBody>
          <a:bodyPr rtlCol="0" anchor="ctr"/>
          <a:lstStyle/>
          <a:p>
            <a:endParaRPr lang="en-US" dirty="0"/>
          </a:p>
        </p:txBody>
      </p:sp>
      <p:pic>
        <p:nvPicPr>
          <p:cNvPr id="5" name="Picture 4" descr="A picture containing colorful, field, food&#10;&#10;Description automatically generated">
            <a:extLst>
              <a:ext uri="{FF2B5EF4-FFF2-40B4-BE49-F238E27FC236}">
                <a16:creationId xmlns:a16="http://schemas.microsoft.com/office/drawing/2014/main" id="{BD0A07DC-7312-4789-ADA2-76B183CE47F4}"/>
              </a:ext>
            </a:extLst>
          </p:cNvPr>
          <p:cNvPicPr>
            <a:picLocks noChangeAspect="1"/>
          </p:cNvPicPr>
          <p:nvPr/>
        </p:nvPicPr>
        <p:blipFill rotWithShape="1">
          <a:blip r:embed="rId2"/>
          <a:srcRect l="839" r="8485" b="-1"/>
          <a:stretch/>
        </p:blipFill>
        <p:spPr>
          <a:xfrm>
            <a:off x="9547017" y="4405333"/>
            <a:ext cx="2644983" cy="2452667"/>
          </a:xfrm>
          <a:custGeom>
            <a:avLst/>
            <a:gdLst/>
            <a:ahLst/>
            <a:cxnLst/>
            <a:rect l="l" t="t" r="r" b="b"/>
            <a:pathLst>
              <a:path w="2644983" h="2452667">
                <a:moveTo>
                  <a:pt x="1542711" y="0"/>
                </a:moveTo>
                <a:cubicBezTo>
                  <a:pt x="1942094" y="0"/>
                  <a:pt x="2306029" y="151765"/>
                  <a:pt x="2579995" y="400769"/>
                </a:cubicBezTo>
                <a:lnTo>
                  <a:pt x="2644983" y="468935"/>
                </a:lnTo>
                <a:lnTo>
                  <a:pt x="2644983" y="2452667"/>
                </a:lnTo>
                <a:lnTo>
                  <a:pt x="299206" y="2452667"/>
                </a:lnTo>
                <a:lnTo>
                  <a:pt x="233100" y="2358504"/>
                </a:lnTo>
                <a:cubicBezTo>
                  <a:pt x="85367" y="2121846"/>
                  <a:pt x="0" y="1842248"/>
                  <a:pt x="0" y="1542711"/>
                </a:cubicBezTo>
                <a:cubicBezTo>
                  <a:pt x="0" y="690695"/>
                  <a:pt x="690695" y="0"/>
                  <a:pt x="1542711" y="0"/>
                </a:cubicBezTo>
                <a:close/>
              </a:path>
            </a:pathLst>
          </a:custGeom>
        </p:spPr>
      </p:pic>
      <p:pic>
        <p:nvPicPr>
          <p:cNvPr id="6149" name="Picture 4">
            <a:extLst>
              <a:ext uri="{FF2B5EF4-FFF2-40B4-BE49-F238E27FC236}">
                <a16:creationId xmlns:a16="http://schemas.microsoft.com/office/drawing/2014/main" id="{B183CACE-B45B-4342-95F4-1EF4E25F33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6" r="32635" b="3"/>
          <a:stretch/>
        </p:blipFill>
        <p:spPr bwMode="auto">
          <a:xfrm>
            <a:off x="6436488" y="1830647"/>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a:extLst>
              <a:ext uri="{FF2B5EF4-FFF2-40B4-BE49-F238E27FC236}">
                <a16:creationId xmlns:a16="http://schemas.microsoft.com/office/drawing/2014/main" id="{12C59C92-C60B-47EA-B3B6-C8D3D07825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550" r="1" b="909"/>
          <a:stretch/>
        </p:blipFill>
        <p:spPr bwMode="auto">
          <a:xfrm>
            <a:off x="9490668" y="10"/>
            <a:ext cx="2701332" cy="2553877"/>
          </a:xfrm>
          <a:custGeom>
            <a:avLst/>
            <a:gdLst/>
            <a:ahLst/>
            <a:cxnLst/>
            <a:rect l="l" t="t" r="r" b="b"/>
            <a:pathLst>
              <a:path w="2701332" h="2553887">
                <a:moveTo>
                  <a:pt x="348631" y="0"/>
                </a:moveTo>
                <a:lnTo>
                  <a:pt x="2701332" y="0"/>
                </a:lnTo>
                <a:lnTo>
                  <a:pt x="2701332" y="2072295"/>
                </a:lnTo>
                <a:lnTo>
                  <a:pt x="2554656" y="2207207"/>
                </a:lnTo>
                <a:cubicBezTo>
                  <a:pt x="2285380" y="2424077"/>
                  <a:pt x="1943034" y="2553887"/>
                  <a:pt x="1570370" y="2553887"/>
                </a:cubicBezTo>
                <a:cubicBezTo>
                  <a:pt x="703078" y="2553887"/>
                  <a:pt x="0" y="1850809"/>
                  <a:pt x="0" y="983517"/>
                </a:cubicBezTo>
                <a:cubicBezTo>
                  <a:pt x="0" y="640496"/>
                  <a:pt x="109980" y="323163"/>
                  <a:pt x="296602" y="6485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Straight Connector 79">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598158" y="2804429"/>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82" name="Freeform: Shape 81">
            <a:extLst>
              <a:ext uri="{FF2B5EF4-FFF2-40B4-BE49-F238E27FC236}">
                <a16:creationId xmlns:a16="http://schemas.microsoft.com/office/drawing/2014/main" id="{EA996627-3E00-4A50-8640-F4F7D38C5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85468" y="3311355"/>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A619555D-3337-4F1A-9AFF-1DA3B921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50037" y="5349205"/>
            <a:ext cx="1835725" cy="1850365"/>
          </a:xfrm>
          <a:custGeom>
            <a:avLst/>
            <a:gdLst>
              <a:gd name="connsiteX0" fmla="*/ 1801138 w 1835725"/>
              <a:gd name="connsiteY0" fmla="*/ 1622662 h 1850365"/>
              <a:gd name="connsiteX1" fmla="*/ 1835717 w 1835725"/>
              <a:gd name="connsiteY1" fmla="*/ 1680254 h 1850365"/>
              <a:gd name="connsiteX2" fmla="*/ 1815722 w 1835725"/>
              <a:gd name="connsiteY2" fmla="*/ 1850365 h 1850365"/>
              <a:gd name="connsiteX3" fmla="*/ 1693039 w 1835725"/>
              <a:gd name="connsiteY3" fmla="*/ 1808259 h 1850365"/>
              <a:gd name="connsiteX4" fmla="*/ 1708939 w 1835725"/>
              <a:gd name="connsiteY4" fmla="*/ 1673301 h 1850365"/>
              <a:gd name="connsiteX5" fmla="*/ 1778129 w 1835725"/>
              <a:gd name="connsiteY5" fmla="*/ 1615979 h 1850365"/>
              <a:gd name="connsiteX6" fmla="*/ 1801138 w 1835725"/>
              <a:gd name="connsiteY6" fmla="*/ 1622662 h 1850365"/>
              <a:gd name="connsiteX7" fmla="*/ 1585229 w 1835725"/>
              <a:gd name="connsiteY7" fmla="*/ 764759 h 1850365"/>
              <a:gd name="connsiteX8" fmla="*/ 1623024 w 1835725"/>
              <a:gd name="connsiteY8" fmla="*/ 792810 h 1850365"/>
              <a:gd name="connsiteX9" fmla="*/ 1777614 w 1835725"/>
              <a:gd name="connsiteY9" fmla="*/ 1157141 h 1850365"/>
              <a:gd name="connsiteX10" fmla="*/ 1733799 w 1835725"/>
              <a:gd name="connsiteY10" fmla="*/ 1235532 h 1850365"/>
              <a:gd name="connsiteX11" fmla="*/ 1716464 w 1835725"/>
              <a:gd name="connsiteY11" fmla="*/ 1237722 h 1850365"/>
              <a:gd name="connsiteX12" fmla="*/ 1716464 w 1835725"/>
              <a:gd name="connsiteY12" fmla="*/ 1237913 h 1850365"/>
              <a:gd name="connsiteX13" fmla="*/ 1655409 w 1835725"/>
              <a:gd name="connsiteY13" fmla="*/ 1191717 h 1850365"/>
              <a:gd name="connsiteX14" fmla="*/ 1513200 w 1835725"/>
              <a:gd name="connsiteY14" fmla="*/ 856627 h 1850365"/>
              <a:gd name="connsiteX15" fmla="*/ 1538499 w 1835725"/>
              <a:gd name="connsiteY15" fmla="*/ 770415 h 1850365"/>
              <a:gd name="connsiteX16" fmla="*/ 1585229 w 1835725"/>
              <a:gd name="connsiteY16" fmla="*/ 764759 h 1850365"/>
              <a:gd name="connsiteX17" fmla="*/ 477919 w 1835725"/>
              <a:gd name="connsiteY17" fmla="*/ 21437 h 1850365"/>
              <a:gd name="connsiteX18" fmla="*/ 509236 w 1835725"/>
              <a:gd name="connsiteY18" fmla="*/ 84182 h 1850365"/>
              <a:gd name="connsiteX19" fmla="*/ 445829 w 1835725"/>
              <a:gd name="connsiteY19" fmla="*/ 139871 h 1850365"/>
              <a:gd name="connsiteX20" fmla="*/ 437447 w 1835725"/>
              <a:gd name="connsiteY20" fmla="*/ 139395 h 1850365"/>
              <a:gd name="connsiteX21" fmla="*/ 73211 w 1835725"/>
              <a:gd name="connsiteY21" fmla="*/ 137204 h 1850365"/>
              <a:gd name="connsiteX22" fmla="*/ 749 w 1835725"/>
              <a:gd name="connsiteY22" fmla="*/ 84082 h 1850365"/>
              <a:gd name="connsiteX23" fmla="*/ 53871 w 1835725"/>
              <a:gd name="connsiteY23" fmla="*/ 11621 h 1850365"/>
              <a:gd name="connsiteX24" fmla="*/ 58352 w 1835725"/>
              <a:gd name="connsiteY24" fmla="*/ 11093 h 1850365"/>
              <a:gd name="connsiteX25" fmla="*/ 454020 w 1835725"/>
              <a:gd name="connsiteY25" fmla="*/ 13474 h 1850365"/>
              <a:gd name="connsiteX26" fmla="*/ 477919 w 1835725"/>
              <a:gd name="connsiteY26" fmla="*/ 21437 h 1850365"/>
              <a:gd name="connsiteX27" fmla="*/ 957797 w 1835725"/>
              <a:gd name="connsiteY27" fmla="*/ 167970 h 1850365"/>
              <a:gd name="connsiteX28" fmla="*/ 1286982 w 1835725"/>
              <a:gd name="connsiteY28" fmla="*/ 387616 h 1850365"/>
              <a:gd name="connsiteX29" fmla="*/ 1293725 w 1835725"/>
              <a:gd name="connsiteY29" fmla="*/ 477075 h 1850365"/>
              <a:gd name="connsiteX30" fmla="*/ 1245453 w 1835725"/>
              <a:gd name="connsiteY30" fmla="*/ 499154 h 1850365"/>
              <a:gd name="connsiteX31" fmla="*/ 1245167 w 1835725"/>
              <a:gd name="connsiteY31" fmla="*/ 499154 h 1850365"/>
              <a:gd name="connsiteX32" fmla="*/ 1203638 w 1835725"/>
              <a:gd name="connsiteY32" fmla="*/ 484104 h 1850365"/>
              <a:gd name="connsiteX33" fmla="*/ 900647 w 1835725"/>
              <a:gd name="connsiteY33" fmla="*/ 281508 h 1850365"/>
              <a:gd name="connsiteX34" fmla="*/ 872454 w 1835725"/>
              <a:gd name="connsiteY34" fmla="*/ 196164 h 1850365"/>
              <a:gd name="connsiteX35" fmla="*/ 957797 w 1835725"/>
              <a:gd name="connsiteY35" fmla="*/ 167970 h 185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5725" h="1850365">
                <a:moveTo>
                  <a:pt x="1801138" y="1622662"/>
                </a:moveTo>
                <a:cubicBezTo>
                  <a:pt x="1822106" y="1633400"/>
                  <a:pt x="1836117" y="1655372"/>
                  <a:pt x="1835717" y="1680254"/>
                </a:cubicBezTo>
                <a:lnTo>
                  <a:pt x="1815722" y="1850365"/>
                </a:lnTo>
                <a:lnTo>
                  <a:pt x="1693039" y="1808259"/>
                </a:lnTo>
                <a:lnTo>
                  <a:pt x="1708939" y="1673301"/>
                </a:ln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86" name="Freeform: Shape 85">
            <a:extLst>
              <a:ext uri="{FF2B5EF4-FFF2-40B4-BE49-F238E27FC236}">
                <a16:creationId xmlns:a16="http://schemas.microsoft.com/office/drawing/2014/main" id="{CF5E7AE0-415D-4236-B5E6-F2FC68DB9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1302" y="6106160"/>
            <a:ext cx="1804272" cy="746882"/>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8B54BE-1F6D-497D-8959-9A10DA3E0A5C}"/>
              </a:ext>
            </a:extLst>
          </p:cNvPr>
          <p:cNvSpPr>
            <a:spLocks noGrp="1"/>
          </p:cNvSpPr>
          <p:nvPr>
            <p:ph type="title"/>
          </p:nvPr>
        </p:nvSpPr>
        <p:spPr>
          <a:xfrm>
            <a:off x="686834" y="1153572"/>
            <a:ext cx="3200400" cy="4461163"/>
          </a:xfrm>
        </p:spPr>
        <p:txBody>
          <a:bodyPr>
            <a:normAutofit/>
          </a:bodyPr>
          <a:lstStyle/>
          <a:p>
            <a:r>
              <a:rPr lang="en-GB">
                <a:solidFill>
                  <a:srgbClr val="FFFFFF"/>
                </a:solidFill>
              </a:rPr>
              <a:t>Learning Intentions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3B1022-5EBA-4C97-9D03-2F9307FA09E2}"/>
              </a:ext>
            </a:extLst>
          </p:cNvPr>
          <p:cNvSpPr>
            <a:spLocks noGrp="1"/>
          </p:cNvSpPr>
          <p:nvPr>
            <p:ph idx="1"/>
          </p:nvPr>
        </p:nvSpPr>
        <p:spPr>
          <a:xfrm>
            <a:off x="4447308" y="591344"/>
            <a:ext cx="6906491" cy="5585619"/>
          </a:xfrm>
        </p:spPr>
        <p:txBody>
          <a:bodyPr anchor="ctr">
            <a:normAutofit/>
          </a:bodyPr>
          <a:lstStyle/>
          <a:p>
            <a:pPr marL="0" indent="0">
              <a:buNone/>
            </a:pPr>
            <a:r>
              <a:rPr lang="en-US" sz="3600" dirty="0">
                <a:latin typeface="Calibri" panose="020F0502020204030204" pitchFamily="34" charset="0"/>
                <a:ea typeface="Times New Roman" panose="02020603050405020304" pitchFamily="18" charset="0"/>
                <a:cs typeface="Calibri" panose="020F0502020204030204" pitchFamily="34" charset="0"/>
              </a:rPr>
              <a:t>To understand the basic laws regarding commonly used drugs / substances.</a:t>
            </a:r>
            <a:endParaRPr lang="en-GB" sz="36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83377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FCC59-C03C-46FB-A6B5-C27B3FC22E87}"/>
              </a:ext>
            </a:extLst>
          </p:cNvPr>
          <p:cNvSpPr>
            <a:spLocks noGrp="1"/>
          </p:cNvSpPr>
          <p:nvPr>
            <p:ph type="title"/>
          </p:nvPr>
        </p:nvSpPr>
        <p:spPr>
          <a:xfrm>
            <a:off x="686834" y="591344"/>
            <a:ext cx="3200400" cy="5585619"/>
          </a:xfrm>
        </p:spPr>
        <p:txBody>
          <a:bodyPr>
            <a:normAutofit/>
          </a:bodyPr>
          <a:lstStyle/>
          <a:p>
            <a:r>
              <a:rPr lang="en-GB">
                <a:solidFill>
                  <a:srgbClr val="FFFFFF"/>
                </a:solidFill>
              </a:rPr>
              <a:t>Experiences and 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C14E39E-ECC6-41FE-8CB4-95E39C13D224}"/>
              </a:ext>
            </a:extLst>
          </p:cNvPr>
          <p:cNvSpPr>
            <a:spLocks noGrp="1"/>
          </p:cNvSpPr>
          <p:nvPr>
            <p:ph idx="1"/>
          </p:nvPr>
        </p:nvSpPr>
        <p:spPr>
          <a:xfrm>
            <a:off x="4447308" y="591344"/>
            <a:ext cx="6906491" cy="5585619"/>
          </a:xfrm>
        </p:spPr>
        <p:txBody>
          <a:bodyPr anchor="ctr">
            <a:normAutofit/>
          </a:bodyPr>
          <a:lstStyle/>
          <a:p>
            <a:pPr>
              <a:spcAft>
                <a:spcPts val="1000"/>
              </a:spcAft>
            </a:pPr>
            <a:r>
              <a:rPr lang="en-GB" sz="1800">
                <a:ea typeface="Calibri" panose="020F0502020204030204" pitchFamily="34" charset="0"/>
                <a:cs typeface="Calibri"/>
              </a:rPr>
              <a:t>I understand the positive effects that some substances can have on the mind and body but I am also aware of the negative and serious physical, mental, emotional social and legal consequences of the misuse of substances. </a:t>
            </a:r>
            <a:endParaRPr lang="en-GB" sz="1800">
              <a:effectLst/>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GB" sz="1800" b="1">
                <a:effectLst/>
                <a:latin typeface="Calibri" panose="020F0502020204030204" pitchFamily="34" charset="0"/>
                <a:ea typeface="Calibri" panose="020F0502020204030204" pitchFamily="34" charset="0"/>
                <a:cs typeface="Calibri" panose="020F0502020204030204" pitchFamily="34" charset="0"/>
              </a:rPr>
              <a:t>HWB 3-38a / HWB 4-38a</a:t>
            </a:r>
          </a:p>
          <a:p>
            <a:pPr>
              <a:spcAft>
                <a:spcPts val="1000"/>
              </a:spcAft>
            </a:pPr>
            <a:r>
              <a:rPr lang="en-GB" sz="1800">
                <a:ea typeface="Calibri" panose="020F0502020204030204" pitchFamily="34" charset="0"/>
                <a:cs typeface="Calibri"/>
              </a:rPr>
              <a:t>I know how to access information and support for substance related issues. </a:t>
            </a:r>
          </a:p>
          <a:p>
            <a:pPr>
              <a:spcAft>
                <a:spcPts val="1000"/>
              </a:spcAft>
            </a:pPr>
            <a:r>
              <a:rPr lang="en-GB" sz="1800" b="1">
                <a:effectLst/>
                <a:latin typeface="Calibri" panose="020F0502020204030204" pitchFamily="34" charset="0"/>
                <a:ea typeface="Calibri" panose="020F0502020204030204" pitchFamily="34" charset="0"/>
                <a:cs typeface="Calibri" panose="020F0502020204030204" pitchFamily="34" charset="0"/>
              </a:rPr>
              <a:t>HWB 3-40b / HWB 4-40b</a:t>
            </a:r>
          </a:p>
          <a:p>
            <a:pPr>
              <a:spcAft>
                <a:spcPts val="1000"/>
              </a:spcAft>
              <a:defRPr/>
            </a:pPr>
            <a:r>
              <a:rPr lang="en-GB" sz="1800">
                <a:ea typeface="Calibri" panose="020F0502020204030204" pitchFamily="34" charset="0"/>
                <a:cs typeface="Calibri"/>
              </a:rPr>
              <a:t>After assessing options and the consequences of my decisions, I can identify safe and unsafe behaviours and actions.</a:t>
            </a:r>
            <a:endParaRPr lang="en-GB" sz="1800" b="1">
              <a:ea typeface="Calibri" panose="020F0502020204030204" pitchFamily="34" charset="0"/>
              <a:cs typeface="Calibri"/>
            </a:endParaRPr>
          </a:p>
          <a:p>
            <a:pPr>
              <a:spcAft>
                <a:spcPts val="1000"/>
              </a:spcAft>
              <a:defRPr/>
            </a:pPr>
            <a:r>
              <a:rPr lang="en-GB" sz="1800" b="1">
                <a:latin typeface="Calibri" panose="020F0502020204030204" pitchFamily="34" charset="0"/>
                <a:ea typeface="Calibri" panose="020F0502020204030204" pitchFamily="34" charset="0"/>
                <a:cs typeface="Calibri" panose="020F0502020204030204" pitchFamily="34" charset="0"/>
              </a:rPr>
              <a:t>HWB 3-41a / HWB 4-41a</a:t>
            </a:r>
          </a:p>
          <a:p>
            <a:pPr>
              <a:spcAft>
                <a:spcPts val="1000"/>
              </a:spcAft>
            </a:pPr>
            <a:r>
              <a:rPr lang="en-GB" sz="1800">
                <a:ea typeface="Calibri" panose="020F0502020204030204" pitchFamily="34" charset="0"/>
                <a:cs typeface="Calibri"/>
              </a:rPr>
              <a:t>I know the action I should take in the management of incidents and emergencies related to substance misuse. </a:t>
            </a:r>
            <a:endParaRPr lang="en-GB" sz="1800" b="1">
              <a:ea typeface="Calibri" panose="020F0502020204030204" pitchFamily="34" charset="0"/>
              <a:cs typeface="Calibri" panose="020F0502020204030204" pitchFamily="34" charset="0"/>
            </a:endParaRPr>
          </a:p>
          <a:p>
            <a:pPr>
              <a:spcAft>
                <a:spcPts val="1000"/>
              </a:spcAft>
              <a:defRPr/>
            </a:pPr>
            <a:r>
              <a:rPr lang="en-GB" sz="1800" b="1">
                <a:latin typeface="Calibri" panose="020F0502020204030204" pitchFamily="34" charset="0"/>
                <a:ea typeface="Calibri" panose="020F0502020204030204" pitchFamily="34" charset="0"/>
                <a:cs typeface="Calibri" panose="020F0502020204030204" pitchFamily="34" charset="0"/>
              </a:rPr>
              <a:t>HWB 3-42a / HWB 4-42a</a:t>
            </a:r>
            <a:endParaRPr lang="en-GB" sz="180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a:p>
        </p:txBody>
      </p:sp>
    </p:spTree>
    <p:extLst>
      <p:ext uri="{BB962C8B-B14F-4D97-AF65-F5344CB8AC3E}">
        <p14:creationId xmlns:p14="http://schemas.microsoft.com/office/powerpoint/2010/main" val="382300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75953B2-2255-45DD-91E0-611D3D0D2836}"/>
              </a:ext>
            </a:extLst>
          </p:cNvPr>
          <p:cNvSpPr>
            <a:spLocks noGrp="1"/>
          </p:cNvSpPr>
          <p:nvPr>
            <p:ph type="title"/>
          </p:nvPr>
        </p:nvSpPr>
        <p:spPr>
          <a:xfrm>
            <a:off x="838201" y="365125"/>
            <a:ext cx="5393360" cy="1325563"/>
          </a:xfrm>
        </p:spPr>
        <p:txBody>
          <a:bodyPr rtlCol="0">
            <a:normAutofit/>
          </a:bodyPr>
          <a:lstStyle/>
          <a:p>
            <a:pPr>
              <a:defRPr/>
            </a:pPr>
            <a:r>
              <a:rPr lang="en-GB" b="1" dirty="0">
                <a:latin typeface="Calibri" panose="020F0502020204030204" pitchFamily="34" charset="0"/>
                <a:cs typeface="Calibri" panose="020F0502020204030204" pitchFamily="34" charset="0"/>
              </a:rPr>
              <a:t>Task 1</a:t>
            </a:r>
          </a:p>
        </p:txBody>
      </p:sp>
      <p:sp>
        <p:nvSpPr>
          <p:cNvPr id="31" name="Freeform: Shape 3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AB231E-2669-4DE2-BCBE-FB216F98C97E}"/>
              </a:ext>
            </a:extLst>
          </p:cNvPr>
          <p:cNvSpPr>
            <a:spLocks noGrp="1"/>
          </p:cNvSpPr>
          <p:nvPr>
            <p:ph sz="quarter" idx="13"/>
          </p:nvPr>
        </p:nvSpPr>
        <p:spPr>
          <a:xfrm>
            <a:off x="838200" y="1825625"/>
            <a:ext cx="5393361" cy="4351338"/>
          </a:xfrm>
        </p:spPr>
        <p:txBody>
          <a:bodyPr rtlCol="0">
            <a:normAutofit/>
          </a:bodyPr>
          <a:lstStyle/>
          <a:p>
            <a:pPr fontAlgn="auto">
              <a:spcAft>
                <a:spcPts val="0"/>
              </a:spcAft>
              <a:buFont typeface="Arial" panose="020B0604020202020204" pitchFamily="34" charset="0"/>
              <a:buChar char="•"/>
              <a:defRPr/>
            </a:pPr>
            <a:r>
              <a:rPr lang="en-US" sz="2600">
                <a:latin typeface="Calibri"/>
                <a:cs typeface="Calibri"/>
              </a:rPr>
              <a:t>In groups, consider and discuss the following questions:</a:t>
            </a:r>
          </a:p>
          <a:p>
            <a:pPr>
              <a:buFont typeface="Arial" charset="2"/>
              <a:buChar char="•"/>
              <a:defRPr/>
            </a:pPr>
            <a:r>
              <a:rPr lang="en-US" sz="2600">
                <a:latin typeface="Calibri"/>
                <a:cs typeface="Calibri"/>
              </a:rPr>
              <a:t>what do we mean by something being 'illegal' and 'against the law’? </a:t>
            </a:r>
            <a:endParaRPr lang="en-US" sz="2600">
              <a:latin typeface="Calibri" panose="020F0502020204030204" pitchFamily="34" charset="0"/>
              <a:cs typeface="Calibri" panose="020F0502020204030204" pitchFamily="34" charset="0"/>
            </a:endParaRPr>
          </a:p>
          <a:p>
            <a:pPr fontAlgn="auto">
              <a:spcAft>
                <a:spcPts val="0"/>
              </a:spcAft>
              <a:buFont typeface="Arial" charset="2"/>
              <a:buChar char="•"/>
              <a:defRPr/>
            </a:pPr>
            <a:r>
              <a:rPr lang="en-GB" sz="2600">
                <a:latin typeface="Calibri"/>
                <a:cs typeface="Calibri"/>
              </a:rPr>
              <a:t>Can you give some examples?</a:t>
            </a:r>
          </a:p>
          <a:p>
            <a:pPr fontAlgn="auto">
              <a:spcAft>
                <a:spcPts val="0"/>
              </a:spcAft>
              <a:buFont typeface="Arial" charset="2"/>
              <a:buChar char="•"/>
              <a:defRPr/>
            </a:pPr>
            <a:r>
              <a:rPr lang="en-US" sz="2600">
                <a:latin typeface="Calibri"/>
                <a:cs typeface="Calibri"/>
              </a:rPr>
              <a:t>what happens when people are found to have broken the law?</a:t>
            </a:r>
          </a:p>
          <a:p>
            <a:pPr fontAlgn="auto">
              <a:spcAft>
                <a:spcPts val="0"/>
              </a:spcAft>
              <a:buFont typeface="Arial" charset="2"/>
              <a:buChar char="•"/>
              <a:defRPr/>
            </a:pPr>
            <a:endParaRPr lang="en-US" sz="2600">
              <a:latin typeface="Calibri" panose="020F0502020204030204" pitchFamily="34" charset="0"/>
              <a:cs typeface="Calibri" panose="020F0502020204030204" pitchFamily="34" charset="0"/>
            </a:endParaRPr>
          </a:p>
          <a:p>
            <a:pPr marL="0" indent="0" fontAlgn="auto">
              <a:spcAft>
                <a:spcPts val="0"/>
              </a:spcAft>
              <a:buNone/>
              <a:defRPr/>
            </a:pPr>
            <a:r>
              <a:rPr lang="en-US" sz="2600" b="1">
                <a:latin typeface="Calibri"/>
                <a:cs typeface="Calibri"/>
              </a:rPr>
              <a:t>Be prepared to share with the class.</a:t>
            </a:r>
            <a:endParaRPr lang="en-GB" sz="2600" b="1">
              <a:latin typeface="Calibri"/>
              <a:cs typeface="Calibri"/>
            </a:endParaRPr>
          </a:p>
          <a:p>
            <a:pPr marL="0" indent="0" fontAlgn="auto">
              <a:spcAft>
                <a:spcPts val="0"/>
              </a:spcAft>
              <a:buFont typeface="Arial" panose="020B0604020202020204" pitchFamily="34" charset="0"/>
              <a:buNone/>
              <a:defRPr/>
            </a:pPr>
            <a:endParaRPr lang="en-US" sz="2600" b="1"/>
          </a:p>
        </p:txBody>
      </p:sp>
      <p:sp>
        <p:nvSpPr>
          <p:cNvPr id="33" name="Oval 3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6" name="Picture 5" descr="A picture containing table&#10;&#10;Description automatically generated">
            <a:extLst>
              <a:ext uri="{FF2B5EF4-FFF2-40B4-BE49-F238E27FC236}">
                <a16:creationId xmlns:a16="http://schemas.microsoft.com/office/drawing/2014/main" id="{3985CF92-E26B-4E54-BD1F-DC20C722CF9F}"/>
              </a:ext>
            </a:extLst>
          </p:cNvPr>
          <p:cNvPicPr>
            <a:picLocks noChangeAspect="1"/>
          </p:cNvPicPr>
          <p:nvPr/>
        </p:nvPicPr>
        <p:blipFill rotWithShape="1">
          <a:blip r:embed="rId2"/>
          <a:srcRect l="9619" r="12881"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7" name="Freeform: Shape 3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9" name="Straight Connector 3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A419A-8B51-4248-82B8-40109EDAC74F}"/>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defRPr/>
            </a:pPr>
            <a:r>
              <a:rPr lang="en-US" sz="6000" b="1"/>
              <a:t>Task 2</a:t>
            </a:r>
          </a:p>
        </p:txBody>
      </p:sp>
      <p:sp>
        <p:nvSpPr>
          <p:cNvPr id="3" name="Content Placeholder 2">
            <a:extLst>
              <a:ext uri="{FF2B5EF4-FFF2-40B4-BE49-F238E27FC236}">
                <a16:creationId xmlns:a16="http://schemas.microsoft.com/office/drawing/2014/main" id="{73C53776-DF9D-466C-BA81-3830CB34BD8C}"/>
              </a:ext>
            </a:extLst>
          </p:cNvPr>
          <p:cNvSpPr>
            <a:spLocks noGrp="1"/>
          </p:cNvSpPr>
          <p:nvPr>
            <p:ph sz="quarter" idx="13"/>
          </p:nvPr>
        </p:nvSpPr>
        <p:spPr>
          <a:xfrm>
            <a:off x="6194715" y="3836197"/>
            <a:ext cx="5334931" cy="2189214"/>
          </a:xfrm>
        </p:spPr>
        <p:txBody>
          <a:bodyPr vert="horz" lIns="91440" tIns="45720" rIns="91440" bIns="45720" rtlCol="0">
            <a:normAutofit/>
          </a:bodyPr>
          <a:lstStyle/>
          <a:p>
            <a:pPr marL="0" indent="0" algn="ctr" fontAlgn="auto">
              <a:spcAft>
                <a:spcPts val="0"/>
              </a:spcAft>
              <a:buNone/>
              <a:defRPr/>
            </a:pPr>
            <a:r>
              <a:rPr lang="en-US" sz="2400"/>
              <a:t>Consider ‘commonly used’ drugs – what do you think these could be?</a:t>
            </a:r>
          </a:p>
        </p:txBody>
      </p:sp>
      <p:sp>
        <p:nvSpPr>
          <p:cNvPr id="31" name="Freeform: Shape 3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6" name="Picture 5" descr="A close up of a toy&#10;&#10;Description automatically generated">
            <a:extLst>
              <a:ext uri="{FF2B5EF4-FFF2-40B4-BE49-F238E27FC236}">
                <a16:creationId xmlns:a16="http://schemas.microsoft.com/office/drawing/2014/main" id="{7059B920-2E80-47F1-B57B-754CA9E9DFDB}"/>
              </a:ext>
            </a:extLst>
          </p:cNvPr>
          <p:cNvPicPr>
            <a:picLocks noChangeAspect="1"/>
          </p:cNvPicPr>
          <p:nvPr/>
        </p:nvPicPr>
        <p:blipFill rotWithShape="1">
          <a:blip r:embed="rId3"/>
          <a:srcRect r="-1" b="-1"/>
          <a:stretch/>
        </p:blipFill>
        <p:spPr>
          <a:xfrm>
            <a:off x="1108100" y="1281290"/>
            <a:ext cx="4166191" cy="416619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1" name="Freeform: Shape 4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A5366-43B1-4173-BE02-E52E463F4E93}"/>
              </a:ext>
            </a:extLst>
          </p:cNvPr>
          <p:cNvSpPr>
            <a:spLocks noGrp="1"/>
          </p:cNvSpPr>
          <p:nvPr>
            <p:ph type="title"/>
          </p:nvPr>
        </p:nvSpPr>
        <p:spPr>
          <a:xfrm>
            <a:off x="838200" y="365125"/>
            <a:ext cx="5558489" cy="1325563"/>
          </a:xfrm>
        </p:spPr>
        <p:txBody>
          <a:bodyPr>
            <a:normAutofit/>
          </a:bodyPr>
          <a:lstStyle/>
          <a:p>
            <a:endParaRPr lang="en-GB"/>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1AB6DB-668E-4CEC-8880-233481D3C72D}"/>
              </a:ext>
            </a:extLst>
          </p:cNvPr>
          <p:cNvSpPr>
            <a:spLocks noGrp="1"/>
          </p:cNvSpPr>
          <p:nvPr>
            <p:ph idx="1"/>
          </p:nvPr>
        </p:nvSpPr>
        <p:spPr>
          <a:xfrm>
            <a:off x="838200" y="1439650"/>
            <a:ext cx="5558489" cy="4737313"/>
          </a:xfrm>
        </p:spPr>
        <p:txBody>
          <a:bodyPr>
            <a:normAutofit/>
          </a:bodyPr>
          <a:lstStyle/>
          <a:p>
            <a:pPr marL="0" indent="0" fontAlgn="auto">
              <a:spcAft>
                <a:spcPts val="0"/>
              </a:spcAft>
              <a:buNone/>
              <a:defRPr/>
            </a:pPr>
            <a:r>
              <a:rPr lang="en-GB" dirty="0">
                <a:cs typeface="Calibri"/>
              </a:rPr>
              <a:t>Did you think of any of the following?</a:t>
            </a:r>
          </a:p>
          <a:p>
            <a:pPr>
              <a:buFont typeface="Arial" charset="2"/>
              <a:buChar char="•"/>
              <a:defRPr/>
            </a:pPr>
            <a:r>
              <a:rPr lang="en-GB" dirty="0">
                <a:cs typeface="Calibri"/>
              </a:rPr>
              <a:t>Caffeine</a:t>
            </a:r>
          </a:p>
          <a:p>
            <a:pPr>
              <a:buFont typeface="Arial" charset="2"/>
              <a:buChar char="•"/>
              <a:defRPr/>
            </a:pPr>
            <a:r>
              <a:rPr lang="en-GB" dirty="0">
                <a:cs typeface="Calibri"/>
              </a:rPr>
              <a:t>Alcohol</a:t>
            </a:r>
          </a:p>
          <a:p>
            <a:pPr>
              <a:buFont typeface="Arial" charset="2"/>
              <a:buChar char="•"/>
              <a:defRPr/>
            </a:pPr>
            <a:r>
              <a:rPr lang="en-GB" dirty="0">
                <a:cs typeface="Calibri"/>
              </a:rPr>
              <a:t>Tobacco</a:t>
            </a:r>
          </a:p>
          <a:p>
            <a:pPr>
              <a:buFont typeface="Arial" charset="2"/>
              <a:buChar char="•"/>
              <a:defRPr/>
            </a:pPr>
            <a:r>
              <a:rPr lang="en-GB" dirty="0">
                <a:cs typeface="Calibri"/>
              </a:rPr>
              <a:t>Solvents</a:t>
            </a:r>
          </a:p>
          <a:p>
            <a:pPr>
              <a:buFont typeface="Arial" charset="2"/>
              <a:buChar char="•"/>
              <a:defRPr/>
            </a:pPr>
            <a:r>
              <a:rPr lang="en-GB" dirty="0">
                <a:cs typeface="Calibri"/>
              </a:rPr>
              <a:t>medicines like paracetamol or aspirin</a:t>
            </a:r>
          </a:p>
          <a:p>
            <a:pPr>
              <a:buFont typeface="Arial" charset="2"/>
              <a:buChar char="•"/>
              <a:defRPr/>
            </a:pPr>
            <a:r>
              <a:rPr lang="en-GB" dirty="0">
                <a:cs typeface="Calibri"/>
              </a:rPr>
              <a:t>cannabis and other controlled drugs</a:t>
            </a:r>
          </a:p>
          <a:p>
            <a:pPr marL="0" indent="0">
              <a:buNone/>
            </a:pPr>
            <a:endParaRPr lang="en-GB" sz="26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06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9F858-81BF-4166-B4DA-0AD2182DC8A5}"/>
              </a:ext>
            </a:extLst>
          </p:cNvPr>
          <p:cNvSpPr>
            <a:spLocks noGrp="1"/>
          </p:cNvSpPr>
          <p:nvPr>
            <p:ph type="title"/>
          </p:nvPr>
        </p:nvSpPr>
        <p:spPr>
          <a:xfrm>
            <a:off x="686834" y="1153572"/>
            <a:ext cx="3200400" cy="4461163"/>
          </a:xfrm>
        </p:spPr>
        <p:txBody>
          <a:bodyPr rtlCol="0">
            <a:normAutofit/>
          </a:bodyPr>
          <a:lstStyle/>
          <a:p>
            <a:pPr fontAlgn="auto">
              <a:spcAft>
                <a:spcPts val="0"/>
              </a:spcAft>
              <a:defRPr/>
            </a:pPr>
            <a:r>
              <a:rPr lang="en-GB" sz="5400" b="1" dirty="0">
                <a:solidFill>
                  <a:srgbClr val="FFFFFF"/>
                </a:solidFill>
                <a:latin typeface="Calibri" panose="020F0502020204030204" pitchFamily="34" charset="0"/>
                <a:cs typeface="Calibri" panose="020F0502020204030204" pitchFamily="34" charset="0"/>
              </a:rPr>
              <a:t>Think…</a:t>
            </a:r>
          </a:p>
        </p:txBody>
      </p:sp>
      <p:sp>
        <p:nvSpPr>
          <p:cNvPr id="1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3F933E0-BBC4-405E-A103-2EF78269517A}"/>
              </a:ext>
            </a:extLst>
          </p:cNvPr>
          <p:cNvSpPr>
            <a:spLocks noGrp="1"/>
          </p:cNvSpPr>
          <p:nvPr>
            <p:ph sz="quarter" idx="13"/>
          </p:nvPr>
        </p:nvSpPr>
        <p:spPr>
          <a:xfrm>
            <a:off x="4447308" y="591344"/>
            <a:ext cx="6906491" cy="5585619"/>
          </a:xfrm>
        </p:spPr>
        <p:txBody>
          <a:bodyPr rtlCol="0" anchor="ctr">
            <a:normAutofit/>
          </a:bodyPr>
          <a:lstStyle/>
          <a:p>
            <a:pPr fontAlgn="auto">
              <a:spcAft>
                <a:spcPts val="0"/>
              </a:spcAft>
              <a:buFont typeface="Arial" charset="2"/>
              <a:buChar char="•"/>
              <a:defRPr/>
            </a:pPr>
            <a:r>
              <a:rPr lang="en-GB" dirty="0">
                <a:latin typeface="Calibri"/>
                <a:cs typeface="Calibri"/>
              </a:rPr>
              <a:t>What is the difference between ‘possession’ and ‘supplying’?</a:t>
            </a:r>
            <a:endParaRPr lang="en-US" dirty="0">
              <a:latin typeface="Calibri"/>
              <a:cs typeface="Calibri"/>
            </a:endParaRPr>
          </a:p>
          <a:p>
            <a:pPr fontAlgn="auto">
              <a:spcAft>
                <a:spcPts val="0"/>
              </a:spcAft>
              <a:buFont typeface="Arial" charset="2"/>
              <a:buChar char="•"/>
              <a:defRPr/>
            </a:pPr>
            <a:r>
              <a:rPr lang="en-GB" dirty="0">
                <a:latin typeface="Calibri"/>
                <a:cs typeface="Calibri"/>
              </a:rPr>
              <a:t>Do you know what class each drug belongs to?</a:t>
            </a:r>
          </a:p>
          <a:p>
            <a:pPr>
              <a:buFont typeface="Arial" charset="2"/>
              <a:buChar char="•"/>
              <a:defRPr/>
            </a:pPr>
            <a:r>
              <a:rPr lang="en-GB" dirty="0">
                <a:latin typeface="Calibri"/>
                <a:cs typeface="Calibri"/>
              </a:rPr>
              <a:t>how long that equates to in prison if caught ‘</a:t>
            </a:r>
            <a:r>
              <a:rPr lang="en-GB" i="1" dirty="0">
                <a:latin typeface="Calibri"/>
                <a:cs typeface="Calibri"/>
              </a:rPr>
              <a:t>in possession</a:t>
            </a:r>
            <a:r>
              <a:rPr lang="en-GB" dirty="0">
                <a:latin typeface="Calibri"/>
                <a:cs typeface="Calibri"/>
              </a:rPr>
              <a:t>’ or ‘</a:t>
            </a:r>
            <a:r>
              <a:rPr lang="en-GB" i="1" dirty="0">
                <a:latin typeface="Calibri"/>
                <a:cs typeface="Calibri"/>
              </a:rPr>
              <a:t>dealing</a:t>
            </a:r>
            <a:r>
              <a:rPr lang="en-GB" dirty="0">
                <a:latin typeface="Calibri"/>
                <a:cs typeface="Calibri"/>
              </a:rPr>
              <a:t>’</a:t>
            </a:r>
          </a:p>
          <a:p>
            <a:pPr marL="0" indent="0">
              <a:spcAft>
                <a:spcPts val="0"/>
              </a:spcAft>
              <a:buNone/>
              <a:defRPr/>
            </a:pPr>
            <a:r>
              <a:rPr lang="en-GB" dirty="0">
                <a:latin typeface="Calibri"/>
                <a:cs typeface="Calibri"/>
              </a:rPr>
              <a:t>Lets see….</a:t>
            </a:r>
            <a:endParaRPr lang="en-GB" dirty="0"/>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E5756DC-A28F-46F0-A3D7-4A250AA09CED}"/>
              </a:ext>
            </a:extLst>
          </p:cNvPr>
          <p:cNvGraphicFramePr>
            <a:graphicFrameLocks noGrp="1"/>
          </p:cNvGraphicFramePr>
          <p:nvPr>
            <p:extLst>
              <p:ext uri="{D42A27DB-BD31-4B8C-83A1-F6EECF244321}">
                <p14:modId xmlns:p14="http://schemas.microsoft.com/office/powerpoint/2010/main" val="3853731725"/>
              </p:ext>
            </p:extLst>
          </p:nvPr>
        </p:nvGraphicFramePr>
        <p:xfrm>
          <a:off x="643467" y="897924"/>
          <a:ext cx="10905068" cy="5062152"/>
        </p:xfrm>
        <a:graphic>
          <a:graphicData uri="http://schemas.openxmlformats.org/drawingml/2006/table">
            <a:tbl>
              <a:tblPr firstRow="1" firstCol="1" bandRow="1">
                <a:tableStyleId>{5C22544A-7EE6-4342-B048-85BDC9FD1C3A}</a:tableStyleId>
              </a:tblPr>
              <a:tblGrid>
                <a:gridCol w="857093">
                  <a:extLst>
                    <a:ext uri="{9D8B030D-6E8A-4147-A177-3AD203B41FA5}">
                      <a16:colId xmlns:a16="http://schemas.microsoft.com/office/drawing/2014/main" val="2068316038"/>
                    </a:ext>
                  </a:extLst>
                </a:gridCol>
                <a:gridCol w="3754411">
                  <a:extLst>
                    <a:ext uri="{9D8B030D-6E8A-4147-A177-3AD203B41FA5}">
                      <a16:colId xmlns:a16="http://schemas.microsoft.com/office/drawing/2014/main" val="2814065315"/>
                    </a:ext>
                  </a:extLst>
                </a:gridCol>
                <a:gridCol w="3366654">
                  <a:extLst>
                    <a:ext uri="{9D8B030D-6E8A-4147-A177-3AD203B41FA5}">
                      <a16:colId xmlns:a16="http://schemas.microsoft.com/office/drawing/2014/main" val="4049447667"/>
                    </a:ext>
                  </a:extLst>
                </a:gridCol>
                <a:gridCol w="2926910">
                  <a:extLst>
                    <a:ext uri="{9D8B030D-6E8A-4147-A177-3AD203B41FA5}">
                      <a16:colId xmlns:a16="http://schemas.microsoft.com/office/drawing/2014/main" val="3226845381"/>
                    </a:ext>
                  </a:extLst>
                </a:gridCol>
              </a:tblGrid>
              <a:tr h="351420">
                <a:tc gridSpan="4">
                  <a:txBody>
                    <a:bodyPr/>
                    <a:lstStyle/>
                    <a:p>
                      <a:pPr algn="ctr">
                        <a:lnSpc>
                          <a:spcPct val="115000"/>
                        </a:lnSpc>
                        <a:spcAft>
                          <a:spcPts val="0"/>
                        </a:spcAft>
                      </a:pPr>
                      <a:r>
                        <a:rPr lang="en-GB" sz="1900">
                          <a:effectLst/>
                        </a:rPr>
                        <a:t>The Consequences</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37933382"/>
                  </a:ext>
                </a:extLst>
              </a:tr>
              <a:tr h="351420">
                <a:tc>
                  <a:txBody>
                    <a:bodyPr/>
                    <a:lstStyle/>
                    <a:p>
                      <a:pPr algn="ctr">
                        <a:lnSpc>
                          <a:spcPct val="115000"/>
                        </a:lnSpc>
                        <a:spcAft>
                          <a:spcPts val="0"/>
                        </a:spcAft>
                      </a:pPr>
                      <a:r>
                        <a:rPr lang="en-GB" sz="1900">
                          <a:effectLst/>
                        </a:rPr>
                        <a:t>Class</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700">
                          <a:effectLst/>
                        </a:rPr>
                        <a:t>Drug</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Possession</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Supply and production</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extLst>
                  <a:ext uri="{0D108BD9-81ED-4DB2-BD59-A6C34878D82A}">
                    <a16:rowId xmlns:a16="http://schemas.microsoft.com/office/drawing/2014/main" val="1692159229"/>
                  </a:ext>
                </a:extLst>
              </a:tr>
              <a:tr h="1193566">
                <a:tc>
                  <a:txBody>
                    <a:bodyPr/>
                    <a:lstStyle/>
                    <a:p>
                      <a:pPr algn="l">
                        <a:lnSpc>
                          <a:spcPct val="115000"/>
                        </a:lnSpc>
                        <a:spcAft>
                          <a:spcPts val="0"/>
                        </a:spcAft>
                      </a:pPr>
                      <a:r>
                        <a:rPr lang="en-GB" sz="1900">
                          <a:effectLst/>
                        </a:rPr>
                        <a:t>A</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700">
                          <a:effectLst/>
                        </a:rPr>
                        <a:t>Crack cocaine, cocaine, ecstasy (MDMA), heroin, LSD, magic mushrooms, methadone, methamphetamine (crystal meth)</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7 years in prison, an unlimited fine or both</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life in prison, an unlimited fine or both</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extLst>
                  <a:ext uri="{0D108BD9-81ED-4DB2-BD59-A6C34878D82A}">
                    <a16:rowId xmlns:a16="http://schemas.microsoft.com/office/drawing/2014/main" val="438152910"/>
                  </a:ext>
                </a:extLst>
              </a:tr>
              <a:tr h="1486475">
                <a:tc>
                  <a:txBody>
                    <a:bodyPr/>
                    <a:lstStyle/>
                    <a:p>
                      <a:pPr algn="l">
                        <a:lnSpc>
                          <a:spcPct val="115000"/>
                        </a:lnSpc>
                        <a:spcAft>
                          <a:spcPts val="0"/>
                        </a:spcAft>
                      </a:pPr>
                      <a:r>
                        <a:rPr lang="en-GB" sz="1900">
                          <a:effectLst/>
                        </a:rPr>
                        <a:t>B</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700">
                          <a:effectLst/>
                        </a:rPr>
                        <a:t>Amphetamines, barbiturates, cannabis, codeine, ketamine, methylphenidate (Ritalin), synthetic cannabinoids, synthetic cathinones (eg mephedrone, methoxetamine)</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5 years in prison, an unlimited fine or both</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14 years in prison, an unlimited fine or both</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extLst>
                  <a:ext uri="{0D108BD9-81ED-4DB2-BD59-A6C34878D82A}">
                    <a16:rowId xmlns:a16="http://schemas.microsoft.com/office/drawing/2014/main" val="2600687319"/>
                  </a:ext>
                </a:extLst>
              </a:tr>
              <a:tr h="1679271">
                <a:tc>
                  <a:txBody>
                    <a:bodyPr/>
                    <a:lstStyle/>
                    <a:p>
                      <a:pPr algn="l">
                        <a:lnSpc>
                          <a:spcPct val="115000"/>
                        </a:lnSpc>
                        <a:spcAft>
                          <a:spcPts val="0"/>
                        </a:spcAft>
                      </a:pPr>
                      <a:r>
                        <a:rPr lang="en-GB" sz="1900">
                          <a:effectLst/>
                        </a:rPr>
                        <a:t>C</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700">
                          <a:effectLst/>
                        </a:rPr>
                        <a:t>Anabolic steroids, benzodiazepines (diazepam), gamma hydroxybutyrate (GHB), gamma-butyrolactone (GBL), piperazines (BZP), khat</a:t>
                      </a:r>
                      <a:endParaRPr lang="en-GB" sz="17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2 years in prison, an unlimited fine or both (except anabolic steroids - it’s not an offence to possess them for personal use)</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tc>
                  <a:txBody>
                    <a:bodyPr/>
                    <a:lstStyle/>
                    <a:p>
                      <a:pPr algn="l">
                        <a:lnSpc>
                          <a:spcPct val="115000"/>
                        </a:lnSpc>
                        <a:spcAft>
                          <a:spcPts val="0"/>
                        </a:spcAft>
                      </a:pPr>
                      <a:r>
                        <a:rPr lang="en-GB" sz="1900">
                          <a:effectLst/>
                        </a:rPr>
                        <a:t>Up to 14 years in prison, an unlimited fine or both</a:t>
                      </a:r>
                      <a:endParaRPr lang="en-GB" sz="1900">
                        <a:effectLst/>
                        <a:latin typeface="Calibri" panose="020F0502020204030204" pitchFamily="34" charset="0"/>
                        <a:ea typeface="Calibri" panose="020F0502020204030204" pitchFamily="34" charset="0"/>
                        <a:cs typeface="Times New Roman" panose="02020603050405020304" pitchFamily="18" charset="0"/>
                      </a:endParaRPr>
                    </a:p>
                  </a:txBody>
                  <a:tcPr marL="65348" marR="65348" marT="0" marB="0"/>
                </a:tc>
                <a:extLst>
                  <a:ext uri="{0D108BD9-81ED-4DB2-BD59-A6C34878D82A}">
                    <a16:rowId xmlns:a16="http://schemas.microsoft.com/office/drawing/2014/main" val="127538384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29A60-59FF-4312-BBAF-D3CA359D7330}"/>
              </a:ext>
            </a:extLst>
          </p:cNvPr>
          <p:cNvSpPr>
            <a:spLocks noGrp="1"/>
          </p:cNvSpPr>
          <p:nvPr>
            <p:ph type="title"/>
          </p:nvPr>
        </p:nvSpPr>
        <p:spPr>
          <a:xfrm>
            <a:off x="686834" y="1153572"/>
            <a:ext cx="3200400" cy="4461163"/>
          </a:xfrm>
        </p:spPr>
        <p:txBody>
          <a:bodyPr rtlCol="0">
            <a:normAutofit/>
          </a:bodyPr>
          <a:lstStyle/>
          <a:p>
            <a:pPr>
              <a:defRPr/>
            </a:pPr>
            <a:r>
              <a:rPr lang="en-GB" b="1" dirty="0">
                <a:solidFill>
                  <a:srgbClr val="FFFFFF"/>
                </a:solidFill>
                <a:latin typeface="Calibri"/>
                <a:cs typeface="Calibri"/>
              </a:rPr>
              <a:t>‘Legal Highs’ &amp; New Psychoactive Substances (NPS)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6ECD5F-7186-4465-856D-965209DB3D0C}"/>
              </a:ext>
            </a:extLst>
          </p:cNvPr>
          <p:cNvSpPr>
            <a:spLocks noGrp="1" noChangeArrowheads="1"/>
          </p:cNvSpPr>
          <p:nvPr>
            <p:ph sz="quarter" idx="13"/>
          </p:nvPr>
        </p:nvSpPr>
        <p:spPr>
          <a:xfrm>
            <a:off x="4447308" y="591344"/>
            <a:ext cx="6906491" cy="5585619"/>
          </a:xfrm>
        </p:spPr>
        <p:txBody>
          <a:bodyPr anchor="ctr">
            <a:normAutofit/>
          </a:bodyPr>
          <a:lstStyle/>
          <a:p>
            <a:pPr>
              <a:buFont typeface="Arial" charset="2"/>
              <a:buChar char="•"/>
            </a:pPr>
            <a:r>
              <a:rPr lang="en-GB" altLang="en-US">
                <a:latin typeface="Calibri"/>
                <a:cs typeface="Calibri"/>
              </a:rPr>
              <a:t>The </a:t>
            </a:r>
            <a:r>
              <a:rPr lang="en-GB" altLang="en-US" b="1" i="1">
                <a:latin typeface="Calibri"/>
                <a:cs typeface="Calibri"/>
              </a:rPr>
              <a:t>Psychoactive Substances Act 2016 </a:t>
            </a:r>
            <a:r>
              <a:rPr lang="en-GB" altLang="en-US">
                <a:latin typeface="Calibri"/>
                <a:cs typeface="Calibri"/>
              </a:rPr>
              <a:t>makes it an offence to produce, supply, offer to supply, possess with intent to supply, possess on custodial premises, import or export psychoactive substances; that is, any substance intended for human consumption that is capable of producing a psychoactive effect. The maximum sentence will be 7 years’ imprisonment. </a:t>
            </a:r>
            <a:endParaRPr lang="en-US"/>
          </a:p>
          <a:p>
            <a:pPr>
              <a:buFont typeface="Arial" charset="2"/>
              <a:buChar char="•"/>
            </a:pPr>
            <a:r>
              <a:rPr lang="en-GB" altLang="en-US">
                <a:latin typeface="Calibri"/>
                <a:cs typeface="Calibri"/>
              </a:rPr>
              <a:t>Possession </a:t>
            </a:r>
            <a:r>
              <a:rPr lang="en-GB" altLang="en-US" b="1">
                <a:latin typeface="Calibri"/>
                <a:cs typeface="Calibri"/>
              </a:rPr>
              <a:t>is not an offence</a:t>
            </a:r>
            <a:r>
              <a:rPr lang="en-GB" altLang="en-US">
                <a:latin typeface="Calibri"/>
                <a:cs typeface="Calibri"/>
              </a:rPr>
              <a:t>, except in a ‘custodial institution’ (prison, young offender centre, removal centre etc.).</a:t>
            </a:r>
            <a:r>
              <a:rPr lang="en-GB" altLang="en-US" b="1">
                <a:latin typeface="Calibri"/>
                <a:cs typeface="Calibri"/>
              </a:rPr>
              <a:t>	</a:t>
            </a:r>
            <a:endParaRPr lang="en-GB" altLang="en-US">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988FF-CB0C-4629-8C8E-E88A1226D31B}"/>
              </a:ext>
            </a:extLst>
          </p:cNvPr>
          <p:cNvSpPr>
            <a:spLocks noGrp="1"/>
          </p:cNvSpPr>
          <p:nvPr>
            <p:ph type="title"/>
          </p:nvPr>
        </p:nvSpPr>
        <p:spPr>
          <a:xfrm>
            <a:off x="686834" y="1153572"/>
            <a:ext cx="3200400" cy="4461163"/>
          </a:xfrm>
        </p:spPr>
        <p:txBody>
          <a:bodyPr rtlCol="0">
            <a:normAutofit/>
          </a:bodyPr>
          <a:lstStyle/>
          <a:p>
            <a:pPr fontAlgn="auto">
              <a:spcAft>
                <a:spcPts val="0"/>
              </a:spcAft>
              <a:defRPr/>
            </a:pPr>
            <a:r>
              <a:rPr lang="en-GB" sz="3700" b="1" dirty="0">
                <a:solidFill>
                  <a:srgbClr val="FFFFFF"/>
                </a:solidFill>
                <a:latin typeface="Calibri" panose="020F0502020204030204" pitchFamily="34" charset="0"/>
                <a:cs typeface="Calibri" panose="020F0502020204030204" pitchFamily="34" charset="0"/>
              </a:rPr>
              <a:t>Facing the Consequences</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603" name="Content Placeholder 2">
            <a:extLst>
              <a:ext uri="{FF2B5EF4-FFF2-40B4-BE49-F238E27FC236}">
                <a16:creationId xmlns:a16="http://schemas.microsoft.com/office/drawing/2014/main" id="{566F11DA-D040-4E9C-9255-2E7D037C30A4}"/>
              </a:ext>
            </a:extLst>
          </p:cNvPr>
          <p:cNvSpPr>
            <a:spLocks noGrp="1" noChangeArrowheads="1"/>
          </p:cNvSpPr>
          <p:nvPr>
            <p:ph sz="quarter" idx="13"/>
          </p:nvPr>
        </p:nvSpPr>
        <p:spPr>
          <a:xfrm>
            <a:off x="4447308" y="591344"/>
            <a:ext cx="6906491" cy="5585619"/>
          </a:xfrm>
        </p:spPr>
        <p:txBody>
          <a:bodyPr anchor="ctr">
            <a:normAutofit/>
          </a:bodyPr>
          <a:lstStyle/>
          <a:p>
            <a:pPr marL="0" indent="0">
              <a:buNone/>
            </a:pPr>
            <a:r>
              <a:rPr lang="en-GB" altLang="en-US">
                <a:latin typeface="Calibri"/>
                <a:cs typeface="Calibri"/>
              </a:rPr>
              <a:t>WHAT WOULD HAPPEN IF YOU WERE CAUGHT WITH ILLEGAL DRUGS?</a:t>
            </a:r>
            <a:endParaRPr lang="en-US" dirty="0">
              <a:latin typeface="Trebuchet MS" panose="020B0603020202020204"/>
              <a:cs typeface="Calibri"/>
            </a:endParaRPr>
          </a:p>
          <a:p>
            <a:pPr marL="0" indent="0">
              <a:buNone/>
            </a:pPr>
            <a:r>
              <a:rPr lang="en-GB" altLang="en-US">
                <a:latin typeface="Calibri"/>
                <a:cs typeface="Calibri"/>
              </a:rPr>
              <a:t>In your groups, discuss the impact on the following:</a:t>
            </a:r>
            <a:endParaRPr lang="en-US" dirty="0">
              <a:latin typeface="Trebuchet MS" panose="020B0603020202020204"/>
              <a:cs typeface="Calibri"/>
            </a:endParaRPr>
          </a:p>
          <a:p>
            <a:pPr>
              <a:buFont typeface="Arial" charset="2"/>
              <a:buChar char="•"/>
            </a:pPr>
            <a:r>
              <a:rPr lang="en-GB" altLang="en-US">
                <a:latin typeface="Calibri"/>
                <a:cs typeface="Calibri"/>
              </a:rPr>
              <a:t>Reputation</a:t>
            </a:r>
            <a:endParaRPr lang="en-US" dirty="0">
              <a:latin typeface="Trebuchet MS" panose="020B0603020202020204"/>
              <a:cs typeface="Calibri"/>
            </a:endParaRPr>
          </a:p>
          <a:p>
            <a:pPr>
              <a:buFont typeface="Arial" charset="2"/>
              <a:buChar char="•"/>
            </a:pPr>
            <a:r>
              <a:rPr lang="en-GB" altLang="en-US">
                <a:latin typeface="Calibri"/>
                <a:cs typeface="Calibri"/>
              </a:rPr>
              <a:t>Permanent criminal record</a:t>
            </a:r>
            <a:endParaRPr lang="en-US" dirty="0">
              <a:latin typeface="Trebuchet MS" panose="020B0603020202020204"/>
              <a:cs typeface="Calibri"/>
            </a:endParaRPr>
          </a:p>
          <a:p>
            <a:pPr>
              <a:buFont typeface="Arial" charset="2"/>
              <a:buChar char="•"/>
            </a:pPr>
            <a:r>
              <a:rPr lang="en-GB" altLang="en-US">
                <a:latin typeface="Calibri"/>
                <a:cs typeface="Calibri"/>
              </a:rPr>
              <a:t>Travel visa</a:t>
            </a:r>
            <a:endParaRPr lang="en-US" dirty="0">
              <a:latin typeface="Trebuchet MS" panose="020B0603020202020204"/>
              <a:cs typeface="Calibri"/>
            </a:endParaRPr>
          </a:p>
          <a:p>
            <a:pPr>
              <a:buFont typeface="Arial" charset="2"/>
              <a:buChar char="•"/>
            </a:pPr>
            <a:r>
              <a:rPr lang="en-GB" altLang="en-US">
                <a:latin typeface="Calibri"/>
                <a:cs typeface="Calibri"/>
              </a:rPr>
              <a:t>Uni/college/modern apprenticeships/employment</a:t>
            </a:r>
            <a:endParaRPr lang="en-US">
              <a:latin typeface="Trebuchet MS" panose="020B0603020202020204"/>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3" name="Rectangle 71">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C2EDF86-31D8-4367-AAEA-4E857EB48508}"/>
              </a:ext>
            </a:extLst>
          </p:cNvPr>
          <p:cNvSpPr>
            <a:spLocks noGrp="1"/>
          </p:cNvSpPr>
          <p:nvPr>
            <p:ph type="title"/>
          </p:nvPr>
        </p:nvSpPr>
        <p:spPr>
          <a:xfrm>
            <a:off x="311422" y="365125"/>
            <a:ext cx="5920139" cy="1325563"/>
          </a:xfrm>
        </p:spPr>
        <p:txBody>
          <a:bodyPr vert="horz" lIns="91440" tIns="45720" rIns="91440" bIns="45720" rtlCol="0" anchor="ctr">
            <a:normAutofit/>
          </a:bodyPr>
          <a:lstStyle/>
          <a:p>
            <a:pPr fontAlgn="auto">
              <a:spcAft>
                <a:spcPts val="0"/>
              </a:spcAft>
              <a:defRPr/>
            </a:pPr>
            <a:r>
              <a:rPr lang="en-US" b="1" dirty="0"/>
              <a:t>Drugs and … Studying</a:t>
            </a:r>
          </a:p>
        </p:txBody>
      </p:sp>
      <p:sp>
        <p:nvSpPr>
          <p:cNvPr id="27654" name="Freeform: Shape 73">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09044118-3717-4AA5-9954-76AA4846F348}"/>
              </a:ext>
            </a:extLst>
          </p:cNvPr>
          <p:cNvSpPr>
            <a:spLocks noGrp="1"/>
          </p:cNvSpPr>
          <p:nvPr>
            <p:ph sz="quarter" idx="14"/>
          </p:nvPr>
        </p:nvSpPr>
        <p:spPr>
          <a:xfrm>
            <a:off x="390418" y="1825625"/>
            <a:ext cx="6246688" cy="4351338"/>
          </a:xfrm>
        </p:spPr>
        <p:txBody>
          <a:bodyPr vert="horz" lIns="91440" tIns="45720" rIns="91440" bIns="45720" rtlCol="0">
            <a:noAutofit/>
          </a:bodyPr>
          <a:lstStyle/>
          <a:p>
            <a:pPr marL="0">
              <a:defRPr/>
            </a:pPr>
            <a:r>
              <a:rPr lang="en-US" sz="2400" b="1" dirty="0"/>
              <a:t>Some people might take drugs to stay awake, maybe to cram in hours of studying. </a:t>
            </a:r>
          </a:p>
          <a:p>
            <a:pPr marL="0">
              <a:defRPr/>
            </a:pPr>
            <a:r>
              <a:rPr lang="en-US" sz="2400" dirty="0"/>
              <a:t>In actual fact, most drugs will have an adverse effect and could have an impact on your memory and concentration. </a:t>
            </a:r>
          </a:p>
          <a:p>
            <a:pPr marL="0">
              <a:defRPr/>
            </a:pPr>
            <a:r>
              <a:rPr lang="en-US" sz="2400" b="1" dirty="0"/>
              <a:t>Each school, college and university has its own policies and practices about what will happen if you are caught with illegal substances. </a:t>
            </a:r>
          </a:p>
          <a:p>
            <a:pPr marL="0" fontAlgn="auto">
              <a:defRPr/>
            </a:pPr>
            <a:r>
              <a:rPr lang="en-US" sz="2400" dirty="0"/>
              <a:t>You will be dealt will appropriately by the establishment and in most cases you could be excluded.</a:t>
            </a:r>
          </a:p>
        </p:txBody>
      </p:sp>
      <p:sp>
        <p:nvSpPr>
          <p:cNvPr id="27655" name="Oval 75">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7651" name="Content Placeholder 6" descr="A picture containing indoor, table, cup, bottle&#10;&#10;Description generated with high confidence">
            <a:extLst>
              <a:ext uri="{FF2B5EF4-FFF2-40B4-BE49-F238E27FC236}">
                <a16:creationId xmlns:a16="http://schemas.microsoft.com/office/drawing/2014/main" id="{F7E4D0A7-269C-470C-9FBF-933580F4AD10}"/>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16248" r="33253" b="2"/>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80" name="Freeform: Shape 79">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2" name="Straight Connector 81">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Arc 7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578" name="Title 3">
            <a:extLst>
              <a:ext uri="{FF2B5EF4-FFF2-40B4-BE49-F238E27FC236}">
                <a16:creationId xmlns:a16="http://schemas.microsoft.com/office/drawing/2014/main" id="{BFF368F3-E73F-4DA9-84A3-BE4D82B716C8}"/>
              </a:ext>
            </a:extLst>
          </p:cNvPr>
          <p:cNvSpPr>
            <a:spLocks noGrp="1" noChangeArrowheads="1"/>
          </p:cNvSpPr>
          <p:nvPr>
            <p:ph type="ctrTitle"/>
          </p:nvPr>
        </p:nvSpPr>
        <p:spPr>
          <a:xfrm>
            <a:off x="4038600" y="1939159"/>
            <a:ext cx="7644627" cy="2751086"/>
          </a:xfrm>
        </p:spPr>
        <p:txBody>
          <a:bodyPr>
            <a:normAutofit fontScale="90000"/>
          </a:bodyPr>
          <a:lstStyle/>
          <a:p>
            <a:r>
              <a:rPr lang="en-GB" altLang="en-US" sz="5100" b="1" dirty="0">
                <a:latin typeface="Calibri"/>
                <a:cs typeface="Calibri"/>
              </a:rPr>
              <a:t>Lesson 1 </a:t>
            </a:r>
            <a:br>
              <a:rPr lang="en-GB" altLang="en-US" sz="5100" b="1" dirty="0">
                <a:latin typeface="Calibri"/>
                <a:cs typeface="Calibri"/>
              </a:rPr>
            </a:br>
            <a:r>
              <a:rPr lang="en-GB" altLang="en-US" sz="5100" b="1" dirty="0">
                <a:latin typeface="Calibri"/>
                <a:cs typeface="Calibri"/>
              </a:rPr>
              <a:t>Names, effects, benefits &amp; potential harm of a wide range of drugs</a:t>
            </a:r>
            <a:endParaRPr lang="en-GB" altLang="en-US" sz="5100" b="1" dirty="0">
              <a:latin typeface="Calibri" panose="020F0502020204030204" pitchFamily="34" charset="0"/>
              <a:cs typeface="Calibri" panose="020F0502020204030204" pitchFamily="34" charset="0"/>
            </a:endParaRPr>
          </a:p>
        </p:txBody>
      </p:sp>
      <p:sp>
        <p:nvSpPr>
          <p:cNvPr id="24579" name="Subtitle 4">
            <a:extLst>
              <a:ext uri="{FF2B5EF4-FFF2-40B4-BE49-F238E27FC236}">
                <a16:creationId xmlns:a16="http://schemas.microsoft.com/office/drawing/2014/main" id="{872333B9-4028-4B8F-ABF7-29285BE32EEE}"/>
              </a:ext>
            </a:extLst>
          </p:cNvPr>
          <p:cNvSpPr>
            <a:spLocks noGrp="1" noChangeArrowheads="1"/>
          </p:cNvSpPr>
          <p:nvPr>
            <p:ph type="subTitle" idx="1"/>
          </p:nvPr>
        </p:nvSpPr>
        <p:spPr>
          <a:xfrm>
            <a:off x="4038600" y="4782320"/>
            <a:ext cx="7644627" cy="1329443"/>
          </a:xfrm>
        </p:spPr>
        <p:txBody>
          <a:bodyPr>
            <a:normAutofit/>
          </a:bodyPr>
          <a:lstStyle/>
          <a:p>
            <a:pPr algn="r"/>
            <a:endParaRPr lang="en-GB" altLang="en-US"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593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80A216E-CE73-4C2F-B07F-9461CD450AE3}"/>
              </a:ext>
            </a:extLst>
          </p:cNvPr>
          <p:cNvSpPr>
            <a:spLocks noGrp="1"/>
          </p:cNvSpPr>
          <p:nvPr>
            <p:ph type="title"/>
          </p:nvPr>
        </p:nvSpPr>
        <p:spPr>
          <a:xfrm>
            <a:off x="462337" y="365125"/>
            <a:ext cx="5769224" cy="1325563"/>
          </a:xfrm>
        </p:spPr>
        <p:txBody>
          <a:bodyPr vert="horz" lIns="91440" tIns="45720" rIns="91440" bIns="45720" rtlCol="0" anchor="ctr">
            <a:normAutofit/>
          </a:bodyPr>
          <a:lstStyle/>
          <a:p>
            <a:r>
              <a:rPr lang="en-US" dirty="0"/>
              <a:t>Drugs…..and future employment</a:t>
            </a:r>
          </a:p>
        </p:txBody>
      </p:sp>
      <p:sp>
        <p:nvSpPr>
          <p:cNvPr id="12" name="Freeform: Shape 1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35040D3D-423E-479E-8C74-BC910209D8BA}"/>
              </a:ext>
            </a:extLst>
          </p:cNvPr>
          <p:cNvSpPr/>
          <p:nvPr/>
        </p:nvSpPr>
        <p:spPr>
          <a:xfrm>
            <a:off x="462337" y="1825625"/>
            <a:ext cx="6287265" cy="435133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altLang="en-US" sz="2800" b="1" dirty="0"/>
              <a:t>An increasing number of professions automatically exclude individuals with past convictions related to drugs. </a:t>
            </a:r>
            <a:endParaRPr lang="en-US" sz="2800" b="1" dirty="0"/>
          </a:p>
          <a:p>
            <a:pPr indent="-228600">
              <a:lnSpc>
                <a:spcPct val="90000"/>
              </a:lnSpc>
              <a:spcAft>
                <a:spcPts val="600"/>
              </a:spcAft>
              <a:buFont typeface="Arial" panose="020B0604020202020204" pitchFamily="34" charset="0"/>
              <a:buChar char="•"/>
            </a:pPr>
            <a:r>
              <a:rPr lang="en-US" altLang="en-US" sz="2800" dirty="0"/>
              <a:t>You could be asked about previous convictions on your application and may also be required to do a drugs test for a job interview or at random intervals during your employment, even if you do not have a record. </a:t>
            </a:r>
          </a:p>
          <a:p>
            <a:pPr indent="-228600">
              <a:lnSpc>
                <a:spcPct val="90000"/>
              </a:lnSpc>
              <a:spcAft>
                <a:spcPts val="600"/>
              </a:spcAft>
              <a:buFont typeface="Arial" panose="020B0604020202020204" pitchFamily="34" charset="0"/>
              <a:buChar char="•"/>
            </a:pPr>
            <a:r>
              <a:rPr lang="en-US" altLang="en-US" sz="2800" b="1" dirty="0"/>
              <a:t>Lying about something like this could hinder your application.</a:t>
            </a:r>
          </a:p>
        </p:txBody>
      </p:sp>
      <p:sp>
        <p:nvSpPr>
          <p:cNvPr id="14" name="Oval 1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Content Placeholder 3">
            <a:extLst>
              <a:ext uri="{FF2B5EF4-FFF2-40B4-BE49-F238E27FC236}">
                <a16:creationId xmlns:a16="http://schemas.microsoft.com/office/drawing/2014/main" id="{D9CFE288-98B6-462C-AB5F-536BF36F12F4}"/>
              </a:ext>
            </a:extLst>
          </p:cNvPr>
          <p:cNvPicPr>
            <a:picLocks noGrp="1" noChangeAspect="1"/>
          </p:cNvPicPr>
          <p:nvPr>
            <p:ph idx="1"/>
          </p:nvPr>
        </p:nvPicPr>
        <p:blipFill rotWithShape="1">
          <a:blip r:embed="rId2"/>
          <a:srcRect r="4004"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Freeform: Shape 1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0" name="Straight Connector 1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5606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A8818BE-B26C-4050-AA85-B27AD9AE7E0F}"/>
              </a:ext>
            </a:extLst>
          </p:cNvPr>
          <p:cNvSpPr>
            <a:spLocks noGrp="1"/>
          </p:cNvSpPr>
          <p:nvPr>
            <p:ph type="title"/>
          </p:nvPr>
        </p:nvSpPr>
        <p:spPr>
          <a:xfrm>
            <a:off x="838201" y="365125"/>
            <a:ext cx="5393360" cy="1325563"/>
          </a:xfrm>
        </p:spPr>
        <p:txBody>
          <a:bodyPr vert="horz" lIns="91440" tIns="45720" rIns="91440" bIns="45720" rtlCol="0" anchor="ctr">
            <a:normAutofit/>
          </a:bodyPr>
          <a:lstStyle/>
          <a:p>
            <a:pPr>
              <a:defRPr/>
            </a:pPr>
            <a:r>
              <a:rPr lang="en-US" sz="2800" b="1" dirty="0"/>
              <a:t>Drugs and … Travelling Abroad</a:t>
            </a:r>
            <a:br>
              <a:rPr lang="en-US" sz="2800" dirty="0"/>
            </a:br>
            <a:endParaRPr lang="en-US" sz="2800" dirty="0"/>
          </a:p>
        </p:txBody>
      </p:sp>
      <p:sp>
        <p:nvSpPr>
          <p:cNvPr id="75" name="Freeform: Shape 7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C61C4A5-F9C2-45E1-A3FA-E33CA6C699DA}"/>
              </a:ext>
            </a:extLst>
          </p:cNvPr>
          <p:cNvSpPr>
            <a:spLocks noGrp="1"/>
          </p:cNvSpPr>
          <p:nvPr>
            <p:ph sz="quarter" idx="13"/>
          </p:nvPr>
        </p:nvSpPr>
        <p:spPr>
          <a:xfrm>
            <a:off x="311422" y="1212351"/>
            <a:ext cx="6384926" cy="4964612"/>
          </a:xfrm>
        </p:spPr>
        <p:txBody>
          <a:bodyPr vert="horz" lIns="91440" tIns="45720" rIns="91440" bIns="45720" rtlCol="0">
            <a:normAutofit fontScale="92500" lnSpcReduction="20000"/>
          </a:bodyPr>
          <a:lstStyle/>
          <a:p>
            <a:pPr>
              <a:defRPr/>
            </a:pPr>
            <a:r>
              <a:rPr lang="en-US" b="1" dirty="0"/>
              <a:t>You are required to admit past substance use and offences when completing visa forms for travel to certain countries. </a:t>
            </a:r>
          </a:p>
          <a:p>
            <a:pPr>
              <a:defRPr/>
            </a:pPr>
            <a:r>
              <a:rPr lang="en-US" dirty="0"/>
              <a:t>With a previous conviction you could be refused entry to certain countries, or even sent back.</a:t>
            </a:r>
          </a:p>
          <a:p>
            <a:pPr>
              <a:defRPr/>
            </a:pPr>
            <a:r>
              <a:rPr lang="en-US" b="1" dirty="0"/>
              <a:t>You also need to be aware of the different laws around drug use and smuggling in other countries. Some countries have more severe penalties than the UK including the death penalty.</a:t>
            </a:r>
            <a:r>
              <a:rPr lang="en-US" dirty="0"/>
              <a:t> </a:t>
            </a:r>
          </a:p>
          <a:p>
            <a:pPr>
              <a:defRPr/>
            </a:pPr>
            <a:r>
              <a:rPr lang="en-US" dirty="0"/>
              <a:t>Individual embassies can provide you with more information about travelling. Visit the Foreign and </a:t>
            </a:r>
            <a:r>
              <a:rPr lang="en-US" dirty="0">
                <a:hlinkClick r:id="rId2"/>
              </a:rPr>
              <a:t>Commonwealth Office website</a:t>
            </a:r>
            <a:r>
              <a:rPr lang="en-US" dirty="0"/>
              <a:t> for further information.</a:t>
            </a:r>
          </a:p>
          <a:p>
            <a:pPr fontAlgn="auto">
              <a:defRPr/>
            </a:pPr>
            <a:endParaRPr lang="en-US" sz="2000" dirty="0"/>
          </a:p>
        </p:txBody>
      </p:sp>
      <p:sp>
        <p:nvSpPr>
          <p:cNvPr id="77" name="Oval 7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29700" name="Content Placeholder 5" descr="A picture containing indoor, cake, table, small&#10;&#10;Description generated with very high confidence">
            <a:extLst>
              <a:ext uri="{FF2B5EF4-FFF2-40B4-BE49-F238E27FC236}">
                <a16:creationId xmlns:a16="http://schemas.microsoft.com/office/drawing/2014/main" id="{6BC2AE23-DD6C-46F0-9B2D-C818B789EAA4}"/>
              </a:ext>
            </a:extLst>
          </p:cNvPr>
          <p:cNvPicPr>
            <a:picLocks noGrp="1" noChangeAspect="1" noChangeArrowheads="1"/>
          </p:cNvPicPr>
          <p:nvPr>
            <p:ph sz="quarter" idx="14"/>
          </p:nvPr>
        </p:nvPicPr>
        <p:blipFill rotWithShape="1">
          <a:blip r:embed="rId3">
            <a:extLst>
              <a:ext uri="{28A0092B-C50C-407E-A947-70E740481C1C}">
                <a14:useLocalDpi xmlns:a14="http://schemas.microsoft.com/office/drawing/2010/main" val="0"/>
              </a:ext>
            </a:extLst>
          </a:blip>
          <a:srcRect l="34115" r="18192"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81" name="Freeform: Shape 8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3" name="Straight Connector 8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D647C87-94FB-4DC2-9E58-CEA1A5E463A5}"/>
              </a:ext>
            </a:extLst>
          </p:cNvPr>
          <p:cNvSpPr>
            <a:spLocks noGrp="1"/>
          </p:cNvSpPr>
          <p:nvPr>
            <p:ph type="title"/>
          </p:nvPr>
        </p:nvSpPr>
        <p:spPr>
          <a:xfrm>
            <a:off x="838201" y="365125"/>
            <a:ext cx="5393360" cy="1325563"/>
          </a:xfrm>
        </p:spPr>
        <p:txBody>
          <a:bodyPr vert="horz" lIns="91440" tIns="45720" rIns="91440" bIns="45720" rtlCol="0" anchor="ctr">
            <a:normAutofit/>
          </a:bodyPr>
          <a:lstStyle/>
          <a:p>
            <a:pPr>
              <a:defRPr/>
            </a:pPr>
            <a:r>
              <a:rPr lang="en-US" b="1" dirty="0"/>
              <a:t>Drugs and … Driving</a:t>
            </a:r>
            <a:endParaRPr lang="en-US" dirty="0"/>
          </a:p>
        </p:txBody>
      </p:sp>
      <p:sp>
        <p:nvSpPr>
          <p:cNvPr id="75" name="Freeform: Shape 74">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24" name="Content Placeholder 3">
            <a:extLst>
              <a:ext uri="{FF2B5EF4-FFF2-40B4-BE49-F238E27FC236}">
                <a16:creationId xmlns:a16="http://schemas.microsoft.com/office/drawing/2014/main" id="{50931576-6D95-4EAC-807F-24CFA8DEAE68}"/>
              </a:ext>
            </a:extLst>
          </p:cNvPr>
          <p:cNvSpPr>
            <a:spLocks noGrp="1" noChangeArrowheads="1"/>
          </p:cNvSpPr>
          <p:nvPr>
            <p:ph sz="quarter" idx="14"/>
          </p:nvPr>
        </p:nvSpPr>
        <p:spPr>
          <a:xfrm>
            <a:off x="838200" y="1825625"/>
            <a:ext cx="5393361" cy="4351338"/>
          </a:xfrm>
        </p:spPr>
        <p:txBody>
          <a:bodyPr vert="horz" lIns="91440" tIns="45720" rIns="91440" bIns="45720" rtlCol="0">
            <a:normAutofit/>
          </a:bodyPr>
          <a:lstStyle/>
          <a:p>
            <a:r>
              <a:rPr lang="en-US" altLang="en-US" sz="2600" b="1" dirty="0"/>
              <a:t>It is an offence to drive a motor vehicle whilst impaired through the use of drugs.</a:t>
            </a:r>
            <a:endParaRPr lang="en-US" sz="2600" b="1" dirty="0"/>
          </a:p>
          <a:p>
            <a:r>
              <a:rPr lang="en-US" altLang="en-US" sz="2600" dirty="0"/>
              <a:t>Causing death by dangerous driving whilst under the influence of drink or drugs will result in a maximum 14-year jail sentence and a minimum 2-year driving ban.</a:t>
            </a:r>
          </a:p>
          <a:p>
            <a:r>
              <a:rPr lang="en-US" altLang="en-US" sz="2600" b="1" dirty="0"/>
              <a:t>Think-pair-share – what are the effects of being on drugs whilst driving? (5mins)</a:t>
            </a:r>
          </a:p>
          <a:p>
            <a:endParaRPr lang="en-US" altLang="en-US" sz="2600" dirty="0"/>
          </a:p>
        </p:txBody>
      </p:sp>
      <p:sp>
        <p:nvSpPr>
          <p:cNvPr id="77" name="Oval 76">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30723" name="Content Placeholder 5">
            <a:extLst>
              <a:ext uri="{FF2B5EF4-FFF2-40B4-BE49-F238E27FC236}">
                <a16:creationId xmlns:a16="http://schemas.microsoft.com/office/drawing/2014/main" id="{77FC84CE-0149-4C71-A12B-1503CFD26FFE}"/>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l="33762" r="10238"/>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81" name="Freeform: Shape 80">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83" name="Straight Connector 82">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5" name="Freeform: Shape 84">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E6C8A02-C4AD-40F7-92DE-AAD253C75861}"/>
              </a:ext>
            </a:extLst>
          </p:cNvPr>
          <p:cNvSpPr>
            <a:spLocks noGrp="1"/>
          </p:cNvSpPr>
          <p:nvPr>
            <p:ph type="title"/>
          </p:nvPr>
        </p:nvSpPr>
        <p:spPr>
          <a:xfrm>
            <a:off x="838201" y="365125"/>
            <a:ext cx="5393360" cy="1325563"/>
          </a:xfrm>
        </p:spPr>
        <p:txBody>
          <a:bodyPr rtlCol="0">
            <a:normAutofit/>
          </a:bodyPr>
          <a:lstStyle/>
          <a:p>
            <a:pPr>
              <a:defRPr/>
            </a:pPr>
            <a:r>
              <a:rPr lang="en-GB" b="1" dirty="0">
                <a:latin typeface="Calibri"/>
                <a:cs typeface="Calibri"/>
              </a:rPr>
              <a:t>Drug Driving</a:t>
            </a:r>
          </a:p>
        </p:txBody>
      </p:sp>
      <p:sp>
        <p:nvSpPr>
          <p:cNvPr id="140" name="Freeform: Shape 139">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EC22BCA3-07C6-4E1A-B7FC-954E4DB7478F}"/>
              </a:ext>
            </a:extLst>
          </p:cNvPr>
          <p:cNvSpPr>
            <a:spLocks noGrp="1" noChangeArrowheads="1"/>
          </p:cNvSpPr>
          <p:nvPr>
            <p:ph sz="quarter" idx="13"/>
          </p:nvPr>
        </p:nvSpPr>
        <p:spPr>
          <a:xfrm>
            <a:off x="838200" y="1825625"/>
            <a:ext cx="5393361" cy="4351338"/>
          </a:xfrm>
        </p:spPr>
        <p:txBody>
          <a:bodyPr>
            <a:normAutofit/>
          </a:bodyPr>
          <a:lstStyle/>
          <a:p>
            <a:pPr>
              <a:buFont typeface="Arial" charset="2"/>
              <a:buChar char="•"/>
            </a:pPr>
            <a:r>
              <a:rPr lang="en-GB" altLang="en-US" sz="2600">
                <a:latin typeface="Calibri"/>
                <a:cs typeface="Calibri"/>
              </a:rPr>
              <a:t>Slower reaction times</a:t>
            </a:r>
            <a:endParaRPr lang="en-US" sz="2600"/>
          </a:p>
          <a:p>
            <a:pPr>
              <a:buFont typeface="Arial" charset="2"/>
              <a:buChar char="•"/>
            </a:pPr>
            <a:r>
              <a:rPr lang="en-GB" altLang="en-US" sz="2600">
                <a:latin typeface="Calibri"/>
                <a:cs typeface="Calibri"/>
              </a:rPr>
              <a:t>Impaired co-ordination</a:t>
            </a:r>
          </a:p>
          <a:p>
            <a:pPr>
              <a:buFont typeface="Arial" charset="2"/>
              <a:buChar char="•"/>
            </a:pPr>
            <a:r>
              <a:rPr lang="en-GB" altLang="en-US" sz="2600">
                <a:latin typeface="Calibri"/>
                <a:cs typeface="Calibri"/>
              </a:rPr>
              <a:t>Blurred vision</a:t>
            </a:r>
          </a:p>
          <a:p>
            <a:pPr>
              <a:buFont typeface="Arial" charset="2"/>
              <a:buChar char="•"/>
            </a:pPr>
            <a:r>
              <a:rPr lang="en-GB" altLang="en-US" sz="2600">
                <a:latin typeface="Calibri"/>
                <a:cs typeface="Calibri"/>
              </a:rPr>
              <a:t>Over-confidence</a:t>
            </a:r>
          </a:p>
          <a:p>
            <a:pPr>
              <a:buFont typeface="Arial" charset="2"/>
              <a:buChar char="•"/>
            </a:pPr>
            <a:r>
              <a:rPr lang="en-GB" altLang="en-US" sz="2600">
                <a:latin typeface="Calibri"/>
                <a:cs typeface="Calibri"/>
              </a:rPr>
              <a:t>Loss of concentration</a:t>
            </a:r>
          </a:p>
          <a:p>
            <a:pPr>
              <a:buFont typeface="Arial" charset="2"/>
              <a:buChar char="•"/>
            </a:pPr>
            <a:r>
              <a:rPr lang="en-GB" altLang="en-US" sz="2600">
                <a:latin typeface="Calibri"/>
                <a:cs typeface="Calibri"/>
              </a:rPr>
              <a:t>Increased risk-taking behaviour</a:t>
            </a:r>
          </a:p>
          <a:p>
            <a:pPr>
              <a:buFont typeface="Arial" charset="2"/>
              <a:buChar char="•"/>
            </a:pPr>
            <a:r>
              <a:rPr lang="en-GB" altLang="en-US" sz="2600">
                <a:latin typeface="Calibri"/>
                <a:cs typeface="Calibri"/>
              </a:rPr>
              <a:t>Inappropriate driving</a:t>
            </a:r>
          </a:p>
          <a:p>
            <a:pPr>
              <a:buFont typeface="Arial" charset="2"/>
              <a:buChar char="•"/>
            </a:pPr>
            <a:r>
              <a:rPr lang="en-GB" altLang="en-US" sz="2600">
                <a:latin typeface="Calibri"/>
                <a:cs typeface="Calibri"/>
              </a:rPr>
              <a:t>Not being able to judge distances and speeds properly</a:t>
            </a:r>
          </a:p>
          <a:p>
            <a:endParaRPr lang="en-GB" altLang="en-US" sz="2600"/>
          </a:p>
        </p:txBody>
      </p:sp>
      <p:sp>
        <p:nvSpPr>
          <p:cNvPr id="142" name="Oval 141">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Picture 3" descr="A close up of a clock&#10;&#10;Description automatically generated">
            <a:extLst>
              <a:ext uri="{FF2B5EF4-FFF2-40B4-BE49-F238E27FC236}">
                <a16:creationId xmlns:a16="http://schemas.microsoft.com/office/drawing/2014/main" id="{34D9F20D-CE3C-48A5-93F6-501ABB361207}"/>
              </a:ext>
            </a:extLst>
          </p:cNvPr>
          <p:cNvPicPr>
            <a:picLocks noChangeAspect="1"/>
          </p:cNvPicPr>
          <p:nvPr/>
        </p:nvPicPr>
        <p:blipFill rotWithShape="1">
          <a:blip r:embed="rId2"/>
          <a:srcRect t="1235" b="3547"/>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46" name="Freeform: Shape 145">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8" name="Straight Connector 147">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0" name="Freeform: Shape 149">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2" name="Freeform: Shape 151">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7109" name="TextBox 6">
            <a:extLst>
              <a:ext uri="{FF2B5EF4-FFF2-40B4-BE49-F238E27FC236}">
                <a16:creationId xmlns:a16="http://schemas.microsoft.com/office/drawing/2014/main" id="{06D7648F-A738-4C1C-996E-1159BAF14097}"/>
              </a:ext>
            </a:extLst>
          </p:cNvPr>
          <p:cNvSpPr txBox="1">
            <a:spLocks noChangeArrowheads="1"/>
          </p:cNvSpPr>
          <p:nvPr/>
        </p:nvSpPr>
        <p:spPr bwMode="auto">
          <a:xfrm>
            <a:off x="8493125" y="3309938"/>
            <a:ext cx="30083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4400" b="1" u="sng"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nodePh="1">
                                  <p:stCondLst>
                                    <p:cond delay="0"/>
                                  </p:stCondLst>
                                  <p:endCondLst>
                                    <p:cond evt="begin" delay="0">
                                      <p:tn val="53"/>
                                    </p:cond>
                                  </p:endCondLst>
                                  <p:childTnLst>
                                    <p:set>
                                      <p:cBhvr>
                                        <p:cTn id="54" dur="1" fill="hold">
                                          <p:stCondLst>
                                            <p:cond delay="0"/>
                                          </p:stCondLst>
                                        </p:cTn>
                                        <p:tgtEl>
                                          <p:spTgt spid="47109">
                                            <p:txEl>
                                              <p:pRg st="0" end="0"/>
                                            </p:txEl>
                                          </p:spTgt>
                                        </p:tgtEl>
                                        <p:attrNameLst>
                                          <p:attrName>style.visibility</p:attrName>
                                        </p:attrNameLst>
                                      </p:cBhvr>
                                      <p:to>
                                        <p:strVal val="visible"/>
                                      </p:to>
                                    </p:set>
                                    <p:anim calcmode="lin" valueType="num">
                                      <p:cBhvr additive="base">
                                        <p:cTn id="55" dur="500" fill="hold"/>
                                        <p:tgtEl>
                                          <p:spTgt spid="4710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1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0">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2">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B9C6CE-022E-4B5F-AB1D-AB213ED897B1}"/>
              </a:ext>
            </a:extLst>
          </p:cNvPr>
          <p:cNvSpPr>
            <a:spLocks noGrp="1"/>
          </p:cNvSpPr>
          <p:nvPr>
            <p:ph type="title"/>
          </p:nvPr>
        </p:nvSpPr>
        <p:spPr>
          <a:xfrm>
            <a:off x="956826" y="1112969"/>
            <a:ext cx="3937298" cy="4166010"/>
          </a:xfrm>
        </p:spPr>
        <p:txBody>
          <a:bodyPr rtlCol="0">
            <a:normAutofit/>
          </a:bodyPr>
          <a:lstStyle/>
          <a:p>
            <a:pPr>
              <a:defRPr/>
            </a:pPr>
            <a:r>
              <a:rPr lang="en-GB" b="1" dirty="0">
                <a:solidFill>
                  <a:srgbClr val="FFFFFF"/>
                </a:solidFill>
                <a:latin typeface="Calibri"/>
                <a:cs typeface="Calibri"/>
              </a:rPr>
              <a:t>For your information…</a:t>
            </a:r>
          </a:p>
        </p:txBody>
      </p:sp>
      <p:sp>
        <p:nvSpPr>
          <p:cNvPr id="22" name="Freeform: Shape 14">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A839438C-015A-4598-ACEA-A18A7991B79B}"/>
              </a:ext>
            </a:extLst>
          </p:cNvPr>
          <p:cNvSpPr>
            <a:spLocks noGrp="1" noChangeArrowheads="1"/>
          </p:cNvSpPr>
          <p:nvPr>
            <p:ph sz="quarter" idx="13"/>
          </p:nvPr>
        </p:nvSpPr>
        <p:spPr>
          <a:xfrm>
            <a:off x="5548045" y="1972638"/>
            <a:ext cx="6359703" cy="3737592"/>
          </a:xfrm>
        </p:spPr>
        <p:txBody>
          <a:bodyPr vert="horz" lIns="91440" tIns="45720" rIns="91440" bIns="45720" rtlCol="0" anchor="t">
            <a:noAutofit/>
          </a:bodyPr>
          <a:lstStyle/>
          <a:p>
            <a:pPr marL="0" indent="0">
              <a:buNone/>
            </a:pPr>
            <a:r>
              <a:rPr lang="en-GB" altLang="en-US" sz="3200" dirty="0">
                <a:latin typeface="Calibri"/>
                <a:cs typeface="Calibri"/>
              </a:rPr>
              <a:t>It doesn’t matter if you are ‘</a:t>
            </a:r>
            <a:r>
              <a:rPr lang="en-GB" altLang="en-US" sz="3200" i="1" dirty="0">
                <a:latin typeface="Calibri"/>
                <a:cs typeface="Calibri"/>
              </a:rPr>
              <a:t>just over</a:t>
            </a:r>
            <a:r>
              <a:rPr lang="en-GB" altLang="en-US" sz="3200" dirty="0">
                <a:latin typeface="Calibri"/>
                <a:cs typeface="Calibri"/>
              </a:rPr>
              <a:t>’ or ‘</a:t>
            </a:r>
            <a:r>
              <a:rPr lang="en-GB" altLang="en-US" sz="3200" i="1" dirty="0">
                <a:latin typeface="Calibri"/>
                <a:cs typeface="Calibri"/>
              </a:rPr>
              <a:t>well over</a:t>
            </a:r>
            <a:r>
              <a:rPr lang="en-GB" altLang="en-US" sz="3200" dirty="0">
                <a:latin typeface="Calibri"/>
                <a:cs typeface="Calibri"/>
              </a:rPr>
              <a:t>’ the limit – in the eyes of the law you are still a convicted drunk-driver or drug-driver. </a:t>
            </a:r>
            <a:r>
              <a:rPr lang="en-GB" altLang="en-US" sz="3200" b="1" dirty="0">
                <a:latin typeface="Calibri"/>
                <a:cs typeface="Calibri"/>
              </a:rPr>
              <a:t>the consequences are exactly the same</a:t>
            </a:r>
            <a:r>
              <a:rPr lang="en-GB" altLang="en-US" sz="3200" dirty="0">
                <a:latin typeface="Calibri"/>
                <a:cs typeface="Calibri"/>
              </a:rPr>
              <a:t>. </a:t>
            </a:r>
            <a:endParaRPr lang="en-US" sz="3200" dirty="0">
              <a:latin typeface="Calibri"/>
              <a:cs typeface="Calibri"/>
            </a:endParaRPr>
          </a:p>
        </p:txBody>
      </p:sp>
      <p:sp>
        <p:nvSpPr>
          <p:cNvPr id="21" name="Freeform: Shape 2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8C442B9-9E37-4D63-BDCD-03A57C6F2465}"/>
              </a:ext>
            </a:extLst>
          </p:cNvPr>
          <p:cNvSpPr>
            <a:spLocks noGrp="1"/>
          </p:cNvSpPr>
          <p:nvPr>
            <p:ph type="title"/>
          </p:nvPr>
        </p:nvSpPr>
        <p:spPr>
          <a:xfrm>
            <a:off x="838201" y="365125"/>
            <a:ext cx="5393360" cy="1325563"/>
          </a:xfrm>
        </p:spPr>
        <p:txBody>
          <a:bodyPr>
            <a:normAutofit/>
          </a:bodyPr>
          <a:lstStyle/>
          <a:p>
            <a:endParaRPr lang="en-GB"/>
          </a:p>
        </p:txBody>
      </p:sp>
      <p:sp>
        <p:nvSpPr>
          <p:cNvPr id="52" name="Freeform: Shape 5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5DED997-DFCC-4C28-8406-7A658EBBD993}"/>
              </a:ext>
            </a:extLst>
          </p:cNvPr>
          <p:cNvSpPr>
            <a:spLocks noGrp="1"/>
          </p:cNvSpPr>
          <p:nvPr>
            <p:ph idx="1"/>
          </p:nvPr>
        </p:nvSpPr>
        <p:spPr>
          <a:xfrm>
            <a:off x="311422" y="955497"/>
            <a:ext cx="6384926" cy="5221466"/>
          </a:xfrm>
        </p:spPr>
        <p:txBody>
          <a:bodyPr>
            <a:normAutofit fontScale="85000" lnSpcReduction="20000"/>
          </a:bodyPr>
          <a:lstStyle/>
          <a:p>
            <a:pPr marL="0" indent="0">
              <a:buNone/>
            </a:pPr>
            <a:r>
              <a:rPr lang="en-GB" altLang="en-US" dirty="0">
                <a:cs typeface="Calibri"/>
              </a:rPr>
              <a:t>Police Scotland has officers in every area of the country who are trained to detect drug-drivers. If a Police officer suspects a driver is under the influence, they can be taken to a police station where a doctor will take a blood sample for testing.</a:t>
            </a:r>
          </a:p>
          <a:p>
            <a:pPr marL="0" indent="0">
              <a:buNone/>
            </a:pPr>
            <a:r>
              <a:rPr lang="en-GB" altLang="en-US" dirty="0">
                <a:cs typeface="Calibri"/>
              </a:rPr>
              <a:t>Driving, or attempting to drive, whilst over the limit or while under the influence of drugs will result in:</a:t>
            </a:r>
          </a:p>
          <a:p>
            <a:pPr marL="0" indent="0">
              <a:buNone/>
            </a:pPr>
            <a:endParaRPr lang="en-GB" altLang="en-US" dirty="0">
              <a:cs typeface="Calibri"/>
            </a:endParaRPr>
          </a:p>
          <a:p>
            <a:pPr lvl="1"/>
            <a:r>
              <a:rPr lang="en-GB" altLang="en-US" sz="2800" dirty="0">
                <a:cs typeface="Calibri"/>
              </a:rPr>
              <a:t>Loss of licence with an automatic 12-month driving ban</a:t>
            </a:r>
          </a:p>
          <a:p>
            <a:pPr lvl="1"/>
            <a:r>
              <a:rPr lang="en-GB" altLang="en-US" sz="2800" dirty="0">
                <a:cs typeface="Calibri"/>
              </a:rPr>
              <a:t>A fine of up to £5,000</a:t>
            </a:r>
          </a:p>
          <a:p>
            <a:pPr lvl="1"/>
            <a:r>
              <a:rPr lang="en-GB" altLang="en-US" sz="2800" dirty="0">
                <a:cs typeface="Calibri"/>
              </a:rPr>
              <a:t>A criminal record for a minimum of 20 years</a:t>
            </a:r>
          </a:p>
          <a:p>
            <a:pPr lvl="1"/>
            <a:r>
              <a:rPr lang="en-GB" altLang="en-US" sz="2800" dirty="0">
                <a:cs typeface="Calibri"/>
              </a:rPr>
              <a:t>An offence which stays on your licence for 11 years</a:t>
            </a:r>
          </a:p>
          <a:p>
            <a:pPr lvl="1"/>
            <a:r>
              <a:rPr lang="en-GB" altLang="en-US" sz="2800" dirty="0">
                <a:cs typeface="Calibri"/>
              </a:rPr>
              <a:t>Potential loss of your vehicle</a:t>
            </a:r>
          </a:p>
          <a:p>
            <a:pPr marL="0" indent="0">
              <a:buNone/>
            </a:pPr>
            <a:endParaRPr lang="en-GB" sz="1100" dirty="0"/>
          </a:p>
        </p:txBody>
      </p:sp>
      <p:sp>
        <p:nvSpPr>
          <p:cNvPr id="54" name="Oval 5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picture containing table, indoor, container, glass&#10;&#10;Description automatically generated">
            <a:extLst>
              <a:ext uri="{FF2B5EF4-FFF2-40B4-BE49-F238E27FC236}">
                <a16:creationId xmlns:a16="http://schemas.microsoft.com/office/drawing/2014/main" id="{8FB2C068-89BE-4F4E-A9FB-CB2A6972904D}"/>
              </a:ext>
            </a:extLst>
          </p:cNvPr>
          <p:cNvPicPr>
            <a:picLocks noChangeAspect="1"/>
          </p:cNvPicPr>
          <p:nvPr/>
        </p:nvPicPr>
        <p:blipFill rotWithShape="1">
          <a:blip r:embed="rId2"/>
          <a:srcRect l="23152" r="12792"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8" name="Freeform: Shape 5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60" name="Straight Connector 5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3347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8F8D0E-58F1-4517-9AEB-6D74C056D6BA}"/>
              </a:ext>
            </a:extLst>
          </p:cNvPr>
          <p:cNvSpPr/>
          <p:nvPr/>
        </p:nvSpPr>
        <p:spPr>
          <a:xfrm>
            <a:off x="883578" y="828288"/>
            <a:ext cx="8260422" cy="6124754"/>
          </a:xfrm>
          <a:prstGeom prst="rect">
            <a:avLst/>
          </a:prstGeom>
        </p:spPr>
        <p:txBody>
          <a:bodyPr wrap="square">
            <a:spAutoFit/>
          </a:bodyPr>
          <a:lstStyle/>
          <a:p>
            <a:r>
              <a:rPr lang="en-GB" altLang="en-US" sz="2800" dirty="0">
                <a:cs typeface="Calibri"/>
              </a:rPr>
              <a:t>Police Scotland has officers in every area of the country who are trained to detect drug-drivers. If a Police officer suspects a driver is under the influence, they can be taken to a police station where a doctor will take a blood sample for testing.  Driving, or attempting to drive, whilst over the limit or while under the influence of drugs will result in:</a:t>
            </a:r>
          </a:p>
          <a:p>
            <a:endParaRPr lang="en-GB" altLang="en-US" sz="2800" dirty="0">
              <a:cs typeface="Calibri"/>
            </a:endParaRPr>
          </a:p>
          <a:p>
            <a:pPr marL="457200" indent="-457200">
              <a:buFont typeface="Arial" panose="020B0604020202020204" pitchFamily="34" charset="0"/>
              <a:buChar char="•"/>
            </a:pPr>
            <a:r>
              <a:rPr lang="en-GB" altLang="en-US" sz="2800" dirty="0">
                <a:cs typeface="Calibri"/>
              </a:rPr>
              <a:t>Loss of licence with an automatic 12-month driving ban</a:t>
            </a:r>
          </a:p>
          <a:p>
            <a:pPr marL="457200" indent="-457200">
              <a:buFont typeface="Arial" panose="020B0604020202020204" pitchFamily="34" charset="0"/>
              <a:buChar char="•"/>
            </a:pPr>
            <a:r>
              <a:rPr lang="en-GB" altLang="en-US" sz="2800" dirty="0">
                <a:cs typeface="Calibri"/>
              </a:rPr>
              <a:t>A fine of up to £5,000</a:t>
            </a:r>
          </a:p>
          <a:p>
            <a:pPr marL="457200" indent="-457200">
              <a:buFont typeface="Arial" panose="020B0604020202020204" pitchFamily="34" charset="0"/>
              <a:buChar char="•"/>
            </a:pPr>
            <a:r>
              <a:rPr lang="en-GB" altLang="en-US" sz="2800" dirty="0">
                <a:cs typeface="Calibri"/>
              </a:rPr>
              <a:t>A criminal record for a minimum of 20 years</a:t>
            </a:r>
          </a:p>
          <a:p>
            <a:pPr marL="457200" indent="-457200">
              <a:buFont typeface="Arial" panose="020B0604020202020204" pitchFamily="34" charset="0"/>
              <a:buChar char="•"/>
            </a:pPr>
            <a:r>
              <a:rPr lang="en-GB" altLang="en-US" sz="2800" dirty="0">
                <a:cs typeface="Calibri"/>
              </a:rPr>
              <a:t>An offence which stays on your licence for 11 years</a:t>
            </a:r>
          </a:p>
          <a:p>
            <a:pPr marL="457200" indent="-457200">
              <a:buFont typeface="Arial" panose="020B0604020202020204" pitchFamily="34" charset="0"/>
              <a:buChar char="•"/>
            </a:pPr>
            <a:r>
              <a:rPr lang="en-GB" altLang="en-US" sz="2800" dirty="0">
                <a:cs typeface="Calibri"/>
              </a:rPr>
              <a:t>Potential loss of your vehicle</a:t>
            </a:r>
          </a:p>
        </p:txBody>
      </p:sp>
    </p:spTree>
    <p:extLst>
      <p:ext uri="{BB962C8B-B14F-4D97-AF65-F5344CB8AC3E}">
        <p14:creationId xmlns:p14="http://schemas.microsoft.com/office/powerpoint/2010/main" val="2088430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5D051-2172-49F0-9A14-BBA8F990A49A}"/>
              </a:ext>
            </a:extLst>
          </p:cNvPr>
          <p:cNvSpPr>
            <a:spLocks noGrp="1"/>
          </p:cNvSpPr>
          <p:nvPr>
            <p:ph type="title"/>
          </p:nvPr>
        </p:nvSpPr>
        <p:spPr>
          <a:xfrm>
            <a:off x="686834" y="1153572"/>
            <a:ext cx="3200400" cy="4461163"/>
          </a:xfrm>
        </p:spPr>
        <p:txBody>
          <a:bodyPr>
            <a:normAutofit/>
          </a:bodyPr>
          <a:lstStyle/>
          <a:p>
            <a:r>
              <a:rPr lang="en-GB" dirty="0">
                <a:solidFill>
                  <a:srgbClr val="FFFFFF"/>
                </a:solidFill>
              </a:rPr>
              <a:t>The law on driving under the influence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B0ADC29-EA43-4C9D-8079-C80603AA61CF}"/>
              </a:ext>
            </a:extLst>
          </p:cNvPr>
          <p:cNvSpPr>
            <a:spLocks noGrp="1"/>
          </p:cNvSpPr>
          <p:nvPr>
            <p:ph idx="1"/>
          </p:nvPr>
        </p:nvSpPr>
        <p:spPr>
          <a:xfrm>
            <a:off x="4447308" y="591344"/>
            <a:ext cx="7357699" cy="5585619"/>
          </a:xfrm>
        </p:spPr>
        <p:txBody>
          <a:bodyPr anchor="ctr">
            <a:normAutofit/>
          </a:bodyPr>
          <a:lstStyle/>
          <a:p>
            <a:pPr marL="0" indent="0">
              <a:buNone/>
            </a:pPr>
            <a:r>
              <a:rPr lang="en-GB" altLang="en-US" sz="2400" dirty="0">
                <a:cs typeface="Calibri"/>
              </a:rPr>
              <a:t>Police Scotland has officers in every area of the country who are trained to detect drug-drivers. If a Police officer suspects a driver is under the influence, they can be taken to a police station where a doctor will take a blood sample for testing.  Driving, or attempting to drive, whilst over the limit or while under the influence of drugs will result in:</a:t>
            </a:r>
          </a:p>
          <a:p>
            <a:endParaRPr lang="en-GB" altLang="en-US" sz="2400" dirty="0">
              <a:cs typeface="Calibri"/>
            </a:endParaRPr>
          </a:p>
          <a:p>
            <a:pPr marL="457200" indent="-457200"/>
            <a:r>
              <a:rPr lang="en-GB" altLang="en-US" sz="2400" dirty="0">
                <a:cs typeface="Calibri"/>
              </a:rPr>
              <a:t>Loss of licence with an automatic 12-month driving ban</a:t>
            </a:r>
          </a:p>
          <a:p>
            <a:pPr marL="457200" indent="-457200"/>
            <a:r>
              <a:rPr lang="en-GB" altLang="en-US" sz="2400" dirty="0">
                <a:cs typeface="Calibri"/>
              </a:rPr>
              <a:t>A fine of up to £5,000</a:t>
            </a:r>
          </a:p>
          <a:p>
            <a:pPr marL="457200" indent="-457200"/>
            <a:r>
              <a:rPr lang="en-GB" altLang="en-US" sz="2400" dirty="0">
                <a:cs typeface="Calibri"/>
              </a:rPr>
              <a:t>A criminal record for a minimum of 20 years</a:t>
            </a:r>
          </a:p>
          <a:p>
            <a:pPr marL="457200" indent="-457200"/>
            <a:r>
              <a:rPr lang="en-GB" altLang="en-US" sz="2400" dirty="0">
                <a:cs typeface="Calibri"/>
              </a:rPr>
              <a:t>An offence which stays on your licence for 11 years</a:t>
            </a:r>
          </a:p>
          <a:p>
            <a:pPr marL="457200" indent="-457200"/>
            <a:r>
              <a:rPr lang="en-GB" altLang="en-US" sz="2400" dirty="0">
                <a:cs typeface="Calibri"/>
              </a:rPr>
              <a:t>Potential loss of your vehicle</a:t>
            </a:r>
          </a:p>
          <a:p>
            <a:pPr marL="0" indent="0">
              <a:buNone/>
            </a:pPr>
            <a:endParaRPr lang="en-GB" sz="2200" dirty="0"/>
          </a:p>
        </p:txBody>
      </p:sp>
    </p:spTree>
    <p:extLst>
      <p:ext uri="{BB962C8B-B14F-4D97-AF65-F5344CB8AC3E}">
        <p14:creationId xmlns:p14="http://schemas.microsoft.com/office/powerpoint/2010/main" val="103852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0393C5B-0EF4-493E-8D64-AFE0ED061D6E}"/>
              </a:ext>
            </a:extLst>
          </p:cNvPr>
          <p:cNvSpPr>
            <a:spLocks noGrp="1"/>
          </p:cNvSpPr>
          <p:nvPr>
            <p:ph type="title"/>
          </p:nvPr>
        </p:nvSpPr>
        <p:spPr>
          <a:xfrm>
            <a:off x="838201" y="365125"/>
            <a:ext cx="5393360" cy="1325563"/>
          </a:xfrm>
        </p:spPr>
        <p:txBody>
          <a:bodyPr>
            <a:normAutofit/>
          </a:bodyPr>
          <a:lstStyle/>
          <a:p>
            <a:r>
              <a:rPr lang="en-GB" dirty="0"/>
              <a:t>Task 3</a:t>
            </a:r>
          </a:p>
        </p:txBody>
      </p:sp>
      <p:sp>
        <p:nvSpPr>
          <p:cNvPr id="52" name="Freeform: Shape 51">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E0E345E-DCCF-4103-961F-85AB897D9A32}"/>
              </a:ext>
            </a:extLst>
          </p:cNvPr>
          <p:cNvSpPr>
            <a:spLocks noGrp="1"/>
          </p:cNvSpPr>
          <p:nvPr>
            <p:ph idx="1"/>
          </p:nvPr>
        </p:nvSpPr>
        <p:spPr>
          <a:xfrm>
            <a:off x="838200" y="2445249"/>
            <a:ext cx="5393361" cy="3731714"/>
          </a:xfrm>
        </p:spPr>
        <p:txBody>
          <a:bodyPr>
            <a:normAutofit/>
          </a:bodyPr>
          <a:lstStyle/>
          <a:p>
            <a:pPr marL="0" indent="0">
              <a:buNone/>
            </a:pPr>
            <a:r>
              <a:rPr lang="en-GB" sz="3600" dirty="0">
                <a:cs typeface="Calibri"/>
              </a:rPr>
              <a:t>Complete the worksheet -  ‘Are these people breaking the law?’.</a:t>
            </a:r>
          </a:p>
          <a:p>
            <a:pPr marL="0" indent="0">
              <a:buNone/>
            </a:pPr>
            <a:endParaRPr lang="en-GB" dirty="0"/>
          </a:p>
        </p:txBody>
      </p:sp>
      <p:sp>
        <p:nvSpPr>
          <p:cNvPr id="54" name="Oval 53">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toy&#10;&#10;Description automatically generated">
            <a:extLst>
              <a:ext uri="{FF2B5EF4-FFF2-40B4-BE49-F238E27FC236}">
                <a16:creationId xmlns:a16="http://schemas.microsoft.com/office/drawing/2014/main" id="{32735440-FA4F-4BBB-8590-27F596321B1A}"/>
              </a:ext>
            </a:extLst>
          </p:cNvPr>
          <p:cNvPicPr>
            <a:picLocks noChangeAspect="1"/>
          </p:cNvPicPr>
          <p:nvPr/>
        </p:nvPicPr>
        <p:blipFill rotWithShape="1">
          <a:blip r:embed="rId2"/>
          <a:srcRect r="-1"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58" name="Freeform: Shape 57">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60" name="Straight Connector 59">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2" name="Freeform: Shape 61">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 name="Freeform: Shape 63">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52554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Arc 7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578" name="Title 3">
            <a:extLst>
              <a:ext uri="{FF2B5EF4-FFF2-40B4-BE49-F238E27FC236}">
                <a16:creationId xmlns:a16="http://schemas.microsoft.com/office/drawing/2014/main" id="{BFF368F3-E73F-4DA9-84A3-BE4D82B716C8}"/>
              </a:ext>
            </a:extLst>
          </p:cNvPr>
          <p:cNvSpPr>
            <a:spLocks noGrp="1" noChangeArrowheads="1"/>
          </p:cNvSpPr>
          <p:nvPr>
            <p:ph type="ctrTitle"/>
          </p:nvPr>
        </p:nvSpPr>
        <p:spPr>
          <a:xfrm>
            <a:off x="4038600" y="1939159"/>
            <a:ext cx="7644627" cy="2751086"/>
          </a:xfrm>
        </p:spPr>
        <p:txBody>
          <a:bodyPr>
            <a:normAutofit/>
          </a:bodyPr>
          <a:lstStyle/>
          <a:p>
            <a:pPr algn="r"/>
            <a:r>
              <a:rPr lang="en-GB" altLang="en-US" b="1">
                <a:latin typeface="Calibri"/>
                <a:cs typeface="Calibri"/>
              </a:rPr>
              <a:t>Lesson 3 – So what do you think about alcohol?</a:t>
            </a:r>
            <a:endParaRPr lang="en-GB" altLang="en-US" b="1">
              <a:latin typeface="Calibri" panose="020F0502020204030204" pitchFamily="34" charset="0"/>
              <a:cs typeface="Calibri" panose="020F0502020204030204" pitchFamily="34" charset="0"/>
            </a:endParaRPr>
          </a:p>
        </p:txBody>
      </p:sp>
      <p:sp>
        <p:nvSpPr>
          <p:cNvPr id="24579" name="Subtitle 4">
            <a:extLst>
              <a:ext uri="{FF2B5EF4-FFF2-40B4-BE49-F238E27FC236}">
                <a16:creationId xmlns:a16="http://schemas.microsoft.com/office/drawing/2014/main" id="{872333B9-4028-4B8F-ABF7-29285BE32EEE}"/>
              </a:ext>
            </a:extLst>
          </p:cNvPr>
          <p:cNvSpPr>
            <a:spLocks noGrp="1" noChangeArrowheads="1"/>
          </p:cNvSpPr>
          <p:nvPr>
            <p:ph type="subTitle" idx="1"/>
          </p:nvPr>
        </p:nvSpPr>
        <p:spPr>
          <a:xfrm>
            <a:off x="4038600" y="4782320"/>
            <a:ext cx="7644627" cy="1329443"/>
          </a:xfrm>
        </p:spPr>
        <p:txBody>
          <a:bodyPr>
            <a:normAutofit/>
          </a:bodyPr>
          <a:lstStyle/>
          <a:p>
            <a:pPr algn="r"/>
            <a:endParaRPr lang="en-GB" altLang="en-US"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4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4BAFCC-93CB-4866-AB54-2A8CF441C846}"/>
              </a:ext>
            </a:extLst>
          </p:cNvPr>
          <p:cNvSpPr>
            <a:spLocks noGrp="1"/>
          </p:cNvSpPr>
          <p:nvPr>
            <p:ph type="title"/>
          </p:nvPr>
        </p:nvSpPr>
        <p:spPr>
          <a:xfrm>
            <a:off x="686834" y="1153572"/>
            <a:ext cx="3200400" cy="4461163"/>
          </a:xfrm>
        </p:spPr>
        <p:txBody>
          <a:bodyPr>
            <a:normAutofit/>
          </a:bodyPr>
          <a:lstStyle/>
          <a:p>
            <a:r>
              <a:rPr lang="en-GB">
                <a:solidFill>
                  <a:srgbClr val="FFFFFF"/>
                </a:solidFill>
              </a:rPr>
              <a:t>Learning Intentions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54D5DF-86F8-4162-A07D-ACC3A4B92D31}"/>
              </a:ext>
            </a:extLst>
          </p:cNvPr>
          <p:cNvSpPr>
            <a:spLocks noGrp="1"/>
          </p:cNvSpPr>
          <p:nvPr>
            <p:ph idx="1"/>
          </p:nvPr>
        </p:nvSpPr>
        <p:spPr>
          <a:xfrm>
            <a:off x="4447308" y="591344"/>
            <a:ext cx="6906491" cy="5585619"/>
          </a:xfrm>
        </p:spPr>
        <p:txBody>
          <a:bodyPr anchor="ctr">
            <a:normAutofit/>
          </a:bodyPr>
          <a:lstStyle/>
          <a:p>
            <a:pPr marL="0" lvl="0" indent="0" fontAlgn="base">
              <a:spcBef>
                <a:spcPts val="13"/>
              </a:spcBef>
              <a:spcAft>
                <a:spcPct val="0"/>
              </a:spcAft>
              <a:buClr>
                <a:srgbClr val="00B0F0"/>
              </a:buClr>
              <a:buSzPts val="1200"/>
              <a:buNone/>
              <a:tabLst>
                <a:tab pos="269875" algn="l"/>
              </a:tabLst>
            </a:pPr>
            <a:endParaRPr kumimoji="0" lang="en-US" altLang="en-US" b="0" i="0" u="none" strike="noStrike" cap="none" normalizeH="0" baseline="0">
              <a:ln>
                <a:noFill/>
              </a:ln>
              <a:effectLst/>
              <a:latin typeface="+mn-lt"/>
              <a:cs typeface="Times New Roman" panose="02020603050405020304" pitchFamily="18" charset="0"/>
            </a:endParaRPr>
          </a:p>
          <a:p>
            <a:pPr marL="457200" lvl="0" indent="-457200" fontAlgn="base">
              <a:spcBef>
                <a:spcPts val="13"/>
              </a:spcBef>
              <a:spcAft>
                <a:spcPct val="0"/>
              </a:spcAft>
              <a:buClr>
                <a:srgbClr val="00B0F0"/>
              </a:buClr>
              <a:buSzPts val="1200"/>
              <a:buFont typeface="Arial" panose="05000000000000000000" pitchFamily="2" charset="2"/>
              <a:buChar char="•"/>
              <a:tabLst>
                <a:tab pos="269875" algn="l"/>
              </a:tabLst>
            </a:pPr>
            <a:r>
              <a:rPr lang="en-US" altLang="en-US" dirty="0">
                <a:latin typeface="Calibri" panose="020F0502020204030204" pitchFamily="34" charset="0"/>
                <a:cs typeface="Calibri" panose="020F0502020204030204" pitchFamily="34" charset="0"/>
              </a:rPr>
              <a:t>Be able to identify a wide range of drugs / substances along with their effects, benefits and potential harm</a:t>
            </a:r>
            <a:endParaRPr lang="en-US" altLang="en-US">
              <a:latin typeface="Calibri" panose="020F0502020204030204" pitchFamily="34" charset="0"/>
              <a:cs typeface="Calibri" panose="020F0502020204030204" pitchFamily="34" charset="0"/>
            </a:endParaRPr>
          </a:p>
          <a:p>
            <a:pPr marL="457200" lvl="0" indent="-457200" fontAlgn="base">
              <a:spcBef>
                <a:spcPts val="13"/>
              </a:spcBef>
              <a:spcAft>
                <a:spcPct val="0"/>
              </a:spcAft>
              <a:buClr>
                <a:srgbClr val="00B0F0"/>
              </a:buClr>
              <a:buSzPts val="1200"/>
              <a:buFont typeface="Arial" panose="05000000000000000000" pitchFamily="2" charset="2"/>
              <a:buChar char="•"/>
              <a:tabLst>
                <a:tab pos="269875" algn="l"/>
              </a:tabLst>
            </a:pPr>
            <a:endParaRPr lang="en-GB" altLang="en-US">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Lst>
            </a:pPr>
            <a:r>
              <a:rPr lang="en-US" altLang="en-US" dirty="0">
                <a:latin typeface="Calibri" panose="020F0502020204030204" pitchFamily="34" charset="0"/>
                <a:cs typeface="Calibri" panose="020F0502020204030204" pitchFamily="34" charset="0"/>
              </a:rPr>
              <a:t>Understand that different drugs / substances can be easily confused with each other</a:t>
            </a:r>
            <a:endParaRPr lang="en-US" altLang="en-US">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Lst>
            </a:pPr>
            <a:endParaRPr lang="en-GB" altLang="en-US">
              <a:latin typeface="Calibri" panose="020F0502020204030204" pitchFamily="34" charset="0"/>
              <a:cs typeface="Calibri" panose="020F0502020204030204" pitchFamily="34" charset="0"/>
            </a:endParaRPr>
          </a:p>
          <a:p>
            <a:pPr marL="457200" lvl="0" indent="-457200" fontAlgn="base">
              <a:spcBef>
                <a:spcPts val="25"/>
              </a:spcBef>
              <a:spcAft>
                <a:spcPct val="0"/>
              </a:spcAft>
              <a:buClr>
                <a:srgbClr val="00B0F0"/>
              </a:buClr>
              <a:buSzPts val="1200"/>
              <a:buFont typeface="Arial" panose="05000000000000000000" pitchFamily="2" charset="2"/>
              <a:buChar char="•"/>
              <a:tabLst>
                <a:tab pos="269875" algn="l"/>
              </a:tabLst>
            </a:pPr>
            <a:r>
              <a:rPr lang="en-US" altLang="en-US" dirty="0">
                <a:latin typeface="Calibri" panose="020F0502020204030204" pitchFamily="34" charset="0"/>
                <a:cs typeface="Calibri" panose="020F0502020204030204" pitchFamily="34" charset="0"/>
              </a:rPr>
              <a:t>Understand key facts about legal and illegal drugs / substances</a:t>
            </a:r>
            <a:endParaRPr lang="en-GB" altLang="en-US">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2109997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4E81-B56C-400F-9CF4-DC02319E0343}"/>
              </a:ext>
            </a:extLst>
          </p:cNvPr>
          <p:cNvSpPr>
            <a:spLocks noGrp="1"/>
          </p:cNvSpPr>
          <p:nvPr>
            <p:ph type="title"/>
          </p:nvPr>
        </p:nvSpPr>
        <p:spPr/>
        <p:txBody>
          <a:bodyPr rtlCol="0">
            <a:normAutofit/>
          </a:bodyPr>
          <a:lstStyle/>
          <a:p>
            <a:pPr>
              <a:defRPr/>
            </a:pPr>
            <a:r>
              <a:rPr lang="en-GB" sz="4000" b="1" dirty="0">
                <a:latin typeface="Calibri"/>
                <a:cs typeface="Calibri"/>
              </a:rPr>
              <a:t>Lesson 3 - Learning Intentions</a:t>
            </a:r>
          </a:p>
        </p:txBody>
      </p:sp>
      <p:graphicFrame>
        <p:nvGraphicFramePr>
          <p:cNvPr id="4" name="Content Placeholder 3">
            <a:extLst>
              <a:ext uri="{FF2B5EF4-FFF2-40B4-BE49-F238E27FC236}">
                <a16:creationId xmlns:a16="http://schemas.microsoft.com/office/drawing/2014/main" id="{55F1B77B-4D64-433F-A297-2BF45170C861}"/>
              </a:ext>
            </a:extLst>
          </p:cNvPr>
          <p:cNvGraphicFramePr>
            <a:graphicFrameLocks noGrp="1"/>
          </p:cNvGraphicFramePr>
          <p:nvPr>
            <p:ph sz="quarter" idx="13"/>
            <p:extLst>
              <p:ext uri="{D42A27DB-BD31-4B8C-83A1-F6EECF244321}">
                <p14:modId xmlns:p14="http://schemas.microsoft.com/office/powerpoint/2010/main" val="4035653266"/>
              </p:ext>
            </p:extLst>
          </p:nvPr>
        </p:nvGraphicFramePr>
        <p:xfrm>
          <a:off x="914400" y="2349500"/>
          <a:ext cx="8145463" cy="3898900"/>
        </p:xfrm>
        <a:graphic>
          <a:graphicData uri="http://schemas.openxmlformats.org/drawingml/2006/table">
            <a:tbl>
              <a:tblPr/>
              <a:tblGrid>
                <a:gridCol w="8145463">
                  <a:extLst>
                    <a:ext uri="{9D8B030D-6E8A-4147-A177-3AD203B41FA5}">
                      <a16:colId xmlns:a16="http://schemas.microsoft.com/office/drawing/2014/main" val="1652608129"/>
                    </a:ext>
                  </a:extLst>
                </a:gridCol>
              </a:tblGrid>
              <a:tr h="3898900">
                <a:tc>
                  <a:txBody>
                    <a:bodyPr/>
                    <a:lstStyle>
                      <a:lvl1pPr marL="342900" indent="-342900">
                        <a:lnSpc>
                          <a:spcPct val="120000"/>
                        </a:lnSpc>
                        <a:spcBef>
                          <a:spcPts val="1000"/>
                        </a:spcBef>
                        <a:buClr>
                          <a:schemeClr val="tx1"/>
                        </a:buClr>
                        <a:buFont typeface="Arial" panose="020B0604020202020204" pitchFamily="34" charset="0"/>
                        <a:tabLst>
                          <a:tab pos="269875" algn="l"/>
                        </a:tabLst>
                        <a:defRPr>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tabLst>
                          <a:tab pos="269875" algn="l"/>
                        </a:tabLst>
                        <a:defRPr sz="1600">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tabLst>
                          <a:tab pos="269875" algn="l"/>
                        </a:tabLst>
                        <a:defRPr sz="14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Lst>
                        <a:defRPr sz="1200">
                          <a:solidFill>
                            <a:schemeClr val="tx1"/>
                          </a:solidFill>
                          <a:latin typeface="Tw Cen MT" panose="020B0602020104020603" pitchFamily="34" charset="0"/>
                        </a:defRPr>
                      </a:lvl9pPr>
                    </a:lstStyle>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a:buChar char="•"/>
                        <a:tabLst>
                          <a:tab pos="269875" algn="l"/>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Examined their own attitudes towards the use of alcohol</a:t>
                      </a: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a:buChar char="•"/>
                        <a:tabLst>
                          <a:tab pos="269875" algn="l"/>
                        </a:tabLst>
                      </a:pP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a:buChar char="•"/>
                        <a:tabLst>
                          <a:tab pos="269875" algn="l"/>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Considered what other young people's attitudes are</a:t>
                      </a: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a:buChar char="•"/>
                        <a:tabLst>
                          <a:tab pos="269875" algn="l"/>
                        </a:tabLst>
                      </a:pP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a:buChar char="•"/>
                        <a:tabLst>
                          <a:tab pos="269875" algn="l"/>
                        </a:tabLst>
                      </a:pPr>
                      <a:r>
                        <a:rPr kumimoji="0" lang="en-US"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Discussed differing attitudes towards the use of alcohol</a:t>
                      </a:r>
                      <a:endParaRPr kumimoji="0" lang="en-GB" alt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114304" marR="114304"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C"/>
                    </a:solidFill>
                  </a:tcPr>
                </a:tc>
                <a:extLst>
                  <a:ext uri="{0D108BD9-81ED-4DB2-BD59-A6C34878D82A}">
                    <a16:rowId xmlns:a16="http://schemas.microsoft.com/office/drawing/2014/main" val="1193595177"/>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8B104-F30C-465A-A7E3-B850B309C69C}"/>
              </a:ext>
            </a:extLst>
          </p:cNvPr>
          <p:cNvSpPr>
            <a:spLocks noGrp="1"/>
          </p:cNvSpPr>
          <p:nvPr>
            <p:ph type="title"/>
          </p:nvPr>
        </p:nvSpPr>
        <p:spPr>
          <a:xfrm>
            <a:off x="686834" y="1153572"/>
            <a:ext cx="3200400" cy="4461163"/>
          </a:xfrm>
        </p:spPr>
        <p:txBody>
          <a:bodyPr>
            <a:normAutofit/>
          </a:bodyPr>
          <a:lstStyle/>
          <a:p>
            <a:r>
              <a:rPr lang="en-GB">
                <a:solidFill>
                  <a:srgbClr val="FFFFFF"/>
                </a:solidFill>
              </a:rPr>
              <a:t>Learning Intentions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4F2DBC4-EDE7-49E1-8B8B-95C81E1F9A10}"/>
              </a:ext>
            </a:extLst>
          </p:cNvPr>
          <p:cNvSpPr>
            <a:spLocks noGrp="1"/>
          </p:cNvSpPr>
          <p:nvPr>
            <p:ph idx="1"/>
          </p:nvPr>
        </p:nvSpPr>
        <p:spPr>
          <a:xfrm>
            <a:off x="4447308" y="591344"/>
            <a:ext cx="6906491" cy="5585619"/>
          </a:xfrm>
        </p:spPr>
        <p:txBody>
          <a:bodyPr anchor="ctr">
            <a:normAutofit/>
          </a:bodyPr>
          <a:lstStyle/>
          <a:p>
            <a:pPr marL="457200" lvl="0" indent="-457200" fontAlgn="base">
              <a:spcBef>
                <a:spcPct val="0"/>
              </a:spcBef>
              <a:spcAft>
                <a:spcPct val="0"/>
              </a:spcAft>
              <a:buClr>
                <a:srgbClr val="00B0F0"/>
              </a:buClr>
              <a:buSzPts val="1200"/>
              <a:buFont typeface="Arial"/>
              <a:buChar char="•"/>
              <a:tabLst>
                <a:tab pos="269875" algn="l"/>
              </a:tabLst>
            </a:pPr>
            <a:r>
              <a:rPr lang="en-US" altLang="en-US" dirty="0">
                <a:latin typeface="Calibri" panose="020F0502020204030204" pitchFamily="34" charset="0"/>
                <a:cs typeface="Calibri" panose="020F0502020204030204" pitchFamily="34" charset="0"/>
              </a:rPr>
              <a:t>Examined their own attitudes towards the use of alcohol</a:t>
            </a:r>
          </a:p>
          <a:p>
            <a:pPr marL="457200" lvl="0" indent="-457200" fontAlgn="base">
              <a:spcBef>
                <a:spcPct val="0"/>
              </a:spcBef>
              <a:spcAft>
                <a:spcPct val="0"/>
              </a:spcAft>
              <a:buClr>
                <a:srgbClr val="00B0F0"/>
              </a:buClr>
              <a:buSzPts val="1200"/>
              <a:buFont typeface="Arial"/>
              <a:buChar char="•"/>
              <a:tabLst>
                <a:tab pos="269875" algn="l"/>
              </a:tabLst>
            </a:pPr>
            <a:endParaRPr lang="en-GB" altLang="en-US" dirty="0">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a:buChar char="•"/>
              <a:tabLst>
                <a:tab pos="269875" algn="l"/>
              </a:tabLst>
            </a:pPr>
            <a:r>
              <a:rPr lang="en-US" altLang="en-US" dirty="0">
                <a:latin typeface="Calibri" panose="020F0502020204030204" pitchFamily="34" charset="0"/>
                <a:cs typeface="Calibri" panose="020F0502020204030204" pitchFamily="34" charset="0"/>
              </a:rPr>
              <a:t>Considered what other young people's attitudes are</a:t>
            </a:r>
          </a:p>
          <a:p>
            <a:pPr marL="457200" lvl="0" indent="-457200" fontAlgn="base">
              <a:spcBef>
                <a:spcPct val="0"/>
              </a:spcBef>
              <a:spcAft>
                <a:spcPct val="0"/>
              </a:spcAft>
              <a:buClr>
                <a:srgbClr val="00B0F0"/>
              </a:buClr>
              <a:buSzPts val="1200"/>
              <a:buFont typeface="Arial"/>
              <a:buChar char="•"/>
              <a:tabLst>
                <a:tab pos="269875" algn="l"/>
              </a:tabLst>
            </a:pPr>
            <a:endParaRPr lang="en-GB" altLang="en-US" dirty="0">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a:buChar char="•"/>
              <a:tabLst>
                <a:tab pos="269875" algn="l"/>
              </a:tabLst>
            </a:pPr>
            <a:r>
              <a:rPr lang="en-US" altLang="en-US" dirty="0">
                <a:latin typeface="Calibri" panose="020F0502020204030204" pitchFamily="34" charset="0"/>
                <a:cs typeface="Calibri" panose="020F0502020204030204" pitchFamily="34" charset="0"/>
              </a:rPr>
              <a:t>Discussed differing attitudes towards the use of alcohol</a:t>
            </a:r>
            <a:endParaRPr lang="en-GB" altLang="en-US"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24170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A824B-F67F-417D-9265-3DE15CDD4CE6}"/>
              </a:ext>
            </a:extLst>
          </p:cNvPr>
          <p:cNvSpPr>
            <a:spLocks noGrp="1"/>
          </p:cNvSpPr>
          <p:nvPr>
            <p:ph type="title"/>
          </p:nvPr>
        </p:nvSpPr>
        <p:spPr>
          <a:xfrm>
            <a:off x="686834" y="1153572"/>
            <a:ext cx="3200400" cy="4461163"/>
          </a:xfrm>
        </p:spPr>
        <p:txBody>
          <a:bodyPr>
            <a:normAutofit/>
          </a:bodyPr>
          <a:lstStyle/>
          <a:p>
            <a:r>
              <a:rPr lang="en-GB">
                <a:solidFill>
                  <a:srgbClr val="FFFFFF"/>
                </a:solidFill>
              </a:rPr>
              <a:t>Experiences and 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F77FCE4-8A08-4F9B-8240-B1C9CD6CBA2B}"/>
              </a:ext>
            </a:extLst>
          </p:cNvPr>
          <p:cNvSpPr>
            <a:spLocks noGrp="1"/>
          </p:cNvSpPr>
          <p:nvPr>
            <p:ph idx="1"/>
          </p:nvPr>
        </p:nvSpPr>
        <p:spPr>
          <a:xfrm>
            <a:off x="4447308" y="591344"/>
            <a:ext cx="6906491" cy="5585619"/>
          </a:xfrm>
        </p:spPr>
        <p:txBody>
          <a:bodyPr anchor="ctr">
            <a:normAutofit/>
          </a:bodyPr>
          <a:lstStyle/>
          <a:p>
            <a:pPr marL="0" lvl="0" indent="0">
              <a:spcBef>
                <a:spcPts val="0"/>
              </a:spcBef>
              <a:spcAft>
                <a:spcPts val="1000"/>
              </a:spcAft>
              <a:buNone/>
            </a:pPr>
            <a:r>
              <a:rPr lang="en-GB" sz="2000">
                <a:ea typeface="Calibri" panose="020F0502020204030204" pitchFamily="34" charset="0"/>
                <a:cs typeface="Calibri"/>
              </a:rPr>
              <a:t>I understand the positive effects that some substances can have on the mind and body but I am also aware of the negative and serious physical, mental, emotional social and legal consequences of the misuse of substances. </a:t>
            </a:r>
          </a:p>
          <a:p>
            <a:pPr>
              <a:spcAft>
                <a:spcPts val="1000"/>
              </a:spcAft>
            </a:pPr>
            <a:r>
              <a:rPr lang="en-GB" sz="2000" b="1">
                <a:effectLst/>
                <a:latin typeface="Calibri" panose="020F0502020204030204" pitchFamily="34" charset="0"/>
                <a:ea typeface="Calibri" panose="020F0502020204030204" pitchFamily="34" charset="0"/>
                <a:cs typeface="Calibri" panose="020F0502020204030204" pitchFamily="34" charset="0"/>
              </a:rPr>
              <a:t>HWB 3-38a / HWB 4-38a</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GB" sz="2000">
                <a:ea typeface="Calibri" panose="020F0502020204030204" pitchFamily="34" charset="0"/>
                <a:cs typeface="Calibri"/>
              </a:rPr>
              <a:t>Through investigation, I can explain how images of substance misuse can influence peoples behaviour. </a:t>
            </a:r>
          </a:p>
          <a:p>
            <a:pPr>
              <a:spcAft>
                <a:spcPts val="1000"/>
              </a:spcAft>
            </a:pPr>
            <a:r>
              <a:rPr lang="en-GB" sz="2000" b="1">
                <a:effectLst/>
                <a:latin typeface="Calibri" panose="020F0502020204030204" pitchFamily="34" charset="0"/>
                <a:ea typeface="Calibri" panose="020F0502020204030204" pitchFamily="34" charset="0"/>
                <a:cs typeface="Calibri" panose="020F0502020204030204" pitchFamily="34" charset="0"/>
              </a:rPr>
              <a:t>HWB 4-39a</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en-GB" sz="2000">
                <a:ea typeface="Calibri" panose="020F0502020204030204" pitchFamily="34" charset="0"/>
                <a:cs typeface="Calibri"/>
              </a:rPr>
              <a:t>I am developing a range of skills which can support decision making about substance use.  I can demonstrate strategies for making informed choices to maintain and improve my health and wellbeing and can apply these in situations that  may be stressful or challenging or involve peer pressure. </a:t>
            </a:r>
          </a:p>
          <a:p>
            <a:pPr>
              <a:spcAft>
                <a:spcPts val="1000"/>
              </a:spcAft>
            </a:pPr>
            <a:r>
              <a:rPr lang="en-GB" sz="2000" b="1">
                <a:effectLst/>
                <a:latin typeface="Calibri" panose="020F0502020204030204" pitchFamily="34" charset="0"/>
                <a:ea typeface="Calibri" panose="020F0502020204030204" pitchFamily="34" charset="0"/>
                <a:cs typeface="Calibri" panose="020F0502020204030204" pitchFamily="34" charset="0"/>
              </a:rPr>
              <a:t>HWB 3-40a / HWB 4-40a</a:t>
            </a:r>
            <a:endParaRPr lang="en-GB" sz="200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2000"/>
          </a:p>
        </p:txBody>
      </p:sp>
    </p:spTree>
    <p:extLst>
      <p:ext uri="{BB962C8B-B14F-4D97-AF65-F5344CB8AC3E}">
        <p14:creationId xmlns:p14="http://schemas.microsoft.com/office/powerpoint/2010/main" val="82243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DE2A4-1F67-4642-AE7D-57CB3542FF8F}"/>
              </a:ext>
            </a:extLst>
          </p:cNvPr>
          <p:cNvSpPr>
            <a:spLocks noGrp="1"/>
          </p:cNvSpPr>
          <p:nvPr>
            <p:ph type="title"/>
          </p:nvPr>
        </p:nvSpPr>
        <p:spPr>
          <a:xfrm>
            <a:off x="686834" y="1153572"/>
            <a:ext cx="3200400" cy="4461163"/>
          </a:xfrm>
        </p:spPr>
        <p:txBody>
          <a:bodyPr>
            <a:normAutofit/>
          </a:bodyPr>
          <a:lstStyle/>
          <a:p>
            <a:r>
              <a:rPr lang="en-GB">
                <a:solidFill>
                  <a:srgbClr val="FFFFFF"/>
                </a:solidFill>
              </a:rPr>
              <a:t>Experiences and 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C123878-8882-453E-8D71-5065E8BB978F}"/>
              </a:ext>
            </a:extLst>
          </p:cNvPr>
          <p:cNvSpPr>
            <a:spLocks noGrp="1"/>
          </p:cNvSpPr>
          <p:nvPr>
            <p:ph idx="1"/>
          </p:nvPr>
        </p:nvSpPr>
        <p:spPr>
          <a:xfrm>
            <a:off x="4447308" y="591344"/>
            <a:ext cx="6906491" cy="5585619"/>
          </a:xfrm>
        </p:spPr>
        <p:txBody>
          <a:bodyPr anchor="ctr">
            <a:normAutofit/>
          </a:bodyPr>
          <a:lstStyle/>
          <a:p>
            <a:pPr marL="0" indent="0">
              <a:spcAft>
                <a:spcPts val="1000"/>
              </a:spcAft>
              <a:buNone/>
              <a:defRPr/>
            </a:pPr>
            <a:r>
              <a:rPr lang="en-GB" sz="2400">
                <a:ea typeface="Calibri" panose="020F0502020204030204" pitchFamily="34" charset="0"/>
                <a:cs typeface="Calibri"/>
              </a:rPr>
              <a:t>After assessing options and the consequences of my decisions, I can identify safe and unsafe behaviours and actions.</a:t>
            </a:r>
          </a:p>
          <a:p>
            <a:pPr marL="0" indent="0">
              <a:spcAft>
                <a:spcPts val="1000"/>
              </a:spcAft>
              <a:buNone/>
              <a:defRPr/>
            </a:pPr>
            <a:r>
              <a:rPr lang="en-GB" sz="2400" b="1">
                <a:ea typeface="Calibri" panose="020F0502020204030204" pitchFamily="34" charset="0"/>
                <a:cs typeface="Calibri"/>
              </a:rPr>
              <a:t>HWB 3-41a / HWB 4-41a</a:t>
            </a:r>
          </a:p>
          <a:p>
            <a:pPr marL="0" indent="0">
              <a:spcAft>
                <a:spcPts val="1000"/>
              </a:spcAft>
              <a:buNone/>
              <a:defRPr/>
            </a:pPr>
            <a:r>
              <a:rPr lang="en-GB" sz="2400">
                <a:ea typeface="Calibri" panose="020F0502020204030204" pitchFamily="34" charset="0"/>
                <a:cs typeface="Calibri"/>
              </a:rPr>
              <a:t>know that the use of alcohol and drugs can affect behaviour and the decisions that people make about relationships and sexual health. </a:t>
            </a:r>
            <a:endParaRPr lang="en-GB" sz="2400">
              <a:ea typeface="Calibri" panose="020F0502020204030204" pitchFamily="34" charset="0"/>
              <a:cs typeface="Calibri" panose="020F0502020204030204" pitchFamily="34" charset="0"/>
            </a:endParaRPr>
          </a:p>
          <a:p>
            <a:pPr marL="0" indent="0">
              <a:spcAft>
                <a:spcPts val="1000"/>
              </a:spcAft>
              <a:buNone/>
              <a:defRPr/>
            </a:pPr>
            <a:r>
              <a:rPr lang="en-GB" sz="2400" b="1">
                <a:ea typeface="Calibri" panose="020F0502020204030204" pitchFamily="34" charset="0"/>
                <a:cs typeface="Calibri"/>
              </a:rPr>
              <a:t>HWB 3-41b / HWB 4-41b</a:t>
            </a:r>
            <a:endParaRPr lang="en-GB" sz="2400">
              <a:ea typeface="Calibri" panose="020F0502020204030204" pitchFamily="34" charset="0"/>
              <a:cs typeface="Calibri"/>
            </a:endParaRPr>
          </a:p>
          <a:p>
            <a:pPr marL="0" indent="0">
              <a:spcAft>
                <a:spcPts val="1000"/>
              </a:spcAft>
              <a:buNone/>
              <a:defRPr/>
            </a:pPr>
            <a:r>
              <a:rPr lang="en-GB" sz="2400">
                <a:ea typeface="Calibri" panose="020F0502020204030204" pitchFamily="34" charset="0"/>
                <a:cs typeface="Calibri"/>
              </a:rPr>
              <a:t>I understand the impact that ongoing misuse of substances can have on a person’s health, future life choices and options.</a:t>
            </a:r>
            <a:endParaRPr lang="en-GB" sz="2400">
              <a:cs typeface="Calibri"/>
            </a:endParaRPr>
          </a:p>
          <a:p>
            <a:pPr marL="0" indent="0">
              <a:spcAft>
                <a:spcPts val="1000"/>
              </a:spcAft>
              <a:buNone/>
              <a:defRPr/>
            </a:pPr>
            <a:r>
              <a:rPr lang="en-GB" sz="2400" b="1">
                <a:cs typeface="Calibri"/>
              </a:rPr>
              <a:t>HWB 3-43a / HWB 4-43a</a:t>
            </a:r>
            <a:endParaRPr lang="en-GB" sz="2400">
              <a:ea typeface="Calibri" panose="020F0502020204030204" pitchFamily="34" charset="0"/>
              <a:cs typeface="Calibri"/>
            </a:endParaRPr>
          </a:p>
          <a:p>
            <a:pPr marL="0" indent="0">
              <a:buNone/>
            </a:pPr>
            <a:endParaRPr lang="en-GB" sz="2400"/>
          </a:p>
        </p:txBody>
      </p:sp>
    </p:spTree>
    <p:extLst>
      <p:ext uri="{BB962C8B-B14F-4D97-AF65-F5344CB8AC3E}">
        <p14:creationId xmlns:p14="http://schemas.microsoft.com/office/powerpoint/2010/main" val="3999993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1DD07-62EB-4B0A-8073-56728BFDEBB7}"/>
              </a:ext>
            </a:extLst>
          </p:cNvPr>
          <p:cNvSpPr>
            <a:spLocks noGrp="1"/>
          </p:cNvSpPr>
          <p:nvPr>
            <p:ph type="title"/>
          </p:nvPr>
        </p:nvSpPr>
        <p:spPr>
          <a:xfrm>
            <a:off x="838200" y="365125"/>
            <a:ext cx="5558489" cy="1325563"/>
          </a:xfrm>
        </p:spPr>
        <p:txBody>
          <a:bodyPr>
            <a:normAutofit/>
          </a:bodyPr>
          <a:lstStyle/>
          <a:p>
            <a:r>
              <a:rPr lang="en-GB" dirty="0"/>
              <a:t>Task 1</a:t>
            </a:r>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8F1C13C-28BF-41BD-BB07-CEB2652FBDDE}"/>
              </a:ext>
            </a:extLst>
          </p:cNvPr>
          <p:cNvSpPr>
            <a:spLocks noGrp="1"/>
          </p:cNvSpPr>
          <p:nvPr>
            <p:ph idx="1"/>
          </p:nvPr>
        </p:nvSpPr>
        <p:spPr>
          <a:xfrm>
            <a:off x="838200" y="1825625"/>
            <a:ext cx="5558489" cy="4351338"/>
          </a:xfrm>
        </p:spPr>
        <p:txBody>
          <a:bodyPr>
            <a:normAutofit/>
          </a:bodyPr>
          <a:lstStyle/>
          <a:p>
            <a:pPr marL="0" indent="0" fontAlgn="auto">
              <a:spcAft>
                <a:spcPts val="0"/>
              </a:spcAft>
              <a:buNone/>
              <a:defRPr/>
            </a:pPr>
            <a:r>
              <a:rPr lang="en-GB" dirty="0">
                <a:cs typeface="Calibri"/>
              </a:rPr>
              <a:t>There are 4 signs PLACED Around the room– </a:t>
            </a:r>
            <a:r>
              <a:rPr lang="en-GB" b="1" dirty="0">
                <a:cs typeface="Calibri"/>
              </a:rPr>
              <a:t>strongly agree, agree, disagree, strongly disagree.</a:t>
            </a:r>
          </a:p>
          <a:p>
            <a:pPr marL="0" indent="0">
              <a:buNone/>
              <a:defRPr/>
            </a:pPr>
            <a:r>
              <a:rPr lang="en-GB" dirty="0">
                <a:cs typeface="Calibri"/>
              </a:rPr>
              <a:t>For each of the following statements, decide </a:t>
            </a:r>
            <a:r>
              <a:rPr lang="en-GB" i="1" dirty="0">
                <a:cs typeface="Calibri"/>
              </a:rPr>
              <a:t>individually</a:t>
            </a:r>
            <a:r>
              <a:rPr lang="en-GB" dirty="0">
                <a:cs typeface="Calibri"/>
              </a:rPr>
              <a:t> which applies to you most AND GO TO THAT AREA OF THE ROOM.</a:t>
            </a:r>
          </a:p>
          <a:p>
            <a:pPr marL="0" indent="0">
              <a:buNone/>
              <a:defRPr/>
            </a:pPr>
            <a:endParaRPr lang="en-GB" dirty="0">
              <a:cs typeface="Calibri"/>
            </a:endParaRPr>
          </a:p>
          <a:p>
            <a:pPr marL="0" indent="0">
              <a:buNone/>
              <a:defRPr/>
            </a:pPr>
            <a:r>
              <a:rPr lang="en-GB" dirty="0">
                <a:cs typeface="Calibri"/>
              </a:rPr>
              <a:t>Why do you believe this? Can you back up your answer?</a:t>
            </a:r>
            <a:endParaRPr lang="en-GB" dirty="0"/>
          </a:p>
          <a:p>
            <a:pPr marL="0" indent="0">
              <a:buNone/>
            </a:pPr>
            <a:endParaRPr lang="en-GB" dirty="0"/>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79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C48B667-F642-4DD6-A5B0-222B22A10B90}"/>
              </a:ext>
            </a:extLst>
          </p:cNvPr>
          <p:cNvSpPr>
            <a:spLocks noGrp="1"/>
          </p:cNvSpPr>
          <p:nvPr>
            <p:ph type="title"/>
          </p:nvPr>
        </p:nvSpPr>
        <p:spPr>
          <a:xfrm>
            <a:off x="838201" y="365125"/>
            <a:ext cx="5393360" cy="1325563"/>
          </a:xfrm>
        </p:spPr>
        <p:txBody>
          <a:bodyPr rtlCol="0">
            <a:normAutofit/>
          </a:bodyPr>
          <a:lstStyle/>
          <a:p>
            <a:pPr fontAlgn="auto">
              <a:spcAft>
                <a:spcPts val="0"/>
              </a:spcAft>
              <a:defRPr/>
            </a:pPr>
            <a:r>
              <a:rPr lang="en-GB" b="1" dirty="0">
                <a:latin typeface="Calibri" panose="020F0502020204030204" pitchFamily="34" charset="0"/>
                <a:cs typeface="Calibri" panose="020F0502020204030204" pitchFamily="34" charset="0"/>
              </a:rPr>
              <a:t>Think….</a:t>
            </a:r>
          </a:p>
        </p:txBody>
      </p:sp>
      <p:sp>
        <p:nvSpPr>
          <p:cNvPr id="31" name="Freeform: Shape 3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33A8BC2-80D2-4004-B232-C224623D5C39}"/>
              </a:ext>
            </a:extLst>
          </p:cNvPr>
          <p:cNvSpPr>
            <a:spLocks noGrp="1"/>
          </p:cNvSpPr>
          <p:nvPr>
            <p:ph sz="quarter" idx="13"/>
          </p:nvPr>
        </p:nvSpPr>
        <p:spPr>
          <a:xfrm>
            <a:off x="523982" y="1621880"/>
            <a:ext cx="6026036" cy="4555083"/>
          </a:xfrm>
        </p:spPr>
        <p:txBody>
          <a:bodyPr vert="horz" lIns="91440" tIns="45720" rIns="91440" bIns="45720" rtlCol="0">
            <a:normAutofit/>
          </a:bodyPr>
          <a:lstStyle/>
          <a:p>
            <a:pPr fontAlgn="auto">
              <a:spcAft>
                <a:spcPts val="0"/>
              </a:spcAft>
              <a:buFont typeface="Arial" charset="2"/>
              <a:buChar char="•"/>
              <a:defRPr/>
            </a:pPr>
            <a:r>
              <a:rPr lang="en-US" sz="2400" b="1" dirty="0">
                <a:latin typeface="Calibri"/>
                <a:cs typeface="Calibri"/>
              </a:rPr>
              <a:t> </a:t>
            </a:r>
            <a:r>
              <a:rPr lang="en-US" sz="2400" dirty="0">
                <a:latin typeface="Calibri"/>
                <a:cs typeface="Calibri"/>
              </a:rPr>
              <a:t>What surprised you about the way in which you answered some of the statements?</a:t>
            </a:r>
            <a:endParaRPr lang="en-GB" sz="2400" dirty="0">
              <a:latin typeface="Calibri"/>
              <a:cs typeface="Calibri"/>
            </a:endParaRPr>
          </a:p>
          <a:p>
            <a:pPr fontAlgn="auto">
              <a:spcAft>
                <a:spcPts val="0"/>
              </a:spcAft>
              <a:buFont typeface="Arial" charset="2"/>
              <a:buChar char="•"/>
              <a:defRPr/>
            </a:pPr>
            <a:r>
              <a:rPr lang="en-US" sz="2400" dirty="0">
                <a:latin typeface="Calibri"/>
                <a:cs typeface="Calibri"/>
              </a:rPr>
              <a:t>What surprised you about the way in which some of the others answered the questions?</a:t>
            </a:r>
            <a:endParaRPr lang="en-GB" sz="2400" dirty="0">
              <a:latin typeface="Calibri"/>
              <a:cs typeface="Calibri"/>
            </a:endParaRPr>
          </a:p>
          <a:p>
            <a:pPr fontAlgn="auto">
              <a:spcAft>
                <a:spcPts val="0"/>
              </a:spcAft>
              <a:buFont typeface="Arial" charset="2"/>
              <a:buChar char="•"/>
              <a:defRPr/>
            </a:pPr>
            <a:r>
              <a:rPr lang="en-US" sz="2400" dirty="0">
                <a:latin typeface="Calibri"/>
                <a:cs typeface="Calibri"/>
              </a:rPr>
              <a:t>Have you changed any of your opinions as a result of this session?</a:t>
            </a:r>
            <a:endParaRPr lang="en-GB" sz="2400" dirty="0">
              <a:latin typeface="Calibri"/>
              <a:cs typeface="Calibri"/>
            </a:endParaRPr>
          </a:p>
          <a:p>
            <a:pPr fontAlgn="auto">
              <a:spcAft>
                <a:spcPts val="0"/>
              </a:spcAft>
              <a:buFont typeface="Arial" charset="2"/>
              <a:buChar char="•"/>
              <a:defRPr/>
            </a:pPr>
            <a:r>
              <a:rPr lang="en-US" sz="2400" dirty="0">
                <a:latin typeface="Calibri"/>
                <a:cs typeface="Calibri"/>
              </a:rPr>
              <a:t>What opinions have changed?</a:t>
            </a:r>
            <a:endParaRPr lang="en-GB" sz="2400" dirty="0">
              <a:latin typeface="Calibri"/>
              <a:cs typeface="Calibri"/>
            </a:endParaRPr>
          </a:p>
          <a:p>
            <a:pPr fontAlgn="auto">
              <a:spcAft>
                <a:spcPts val="0"/>
              </a:spcAft>
              <a:buFont typeface="Arial" charset="2"/>
              <a:buChar char="•"/>
              <a:defRPr/>
            </a:pPr>
            <a:r>
              <a:rPr lang="en-US" sz="2400" dirty="0">
                <a:latin typeface="Calibri"/>
                <a:cs typeface="Calibri"/>
              </a:rPr>
              <a:t>What would make you change some of your opinions about alcohol?</a:t>
            </a:r>
            <a:endParaRPr lang="en-GB" sz="2400" dirty="0">
              <a:latin typeface="Calibri"/>
              <a:cs typeface="Calibri"/>
            </a:endParaRPr>
          </a:p>
          <a:p>
            <a:pPr fontAlgn="auto">
              <a:spcAft>
                <a:spcPts val="0"/>
              </a:spcAft>
              <a:buFont typeface="Arial" charset="2"/>
              <a:buChar char="•"/>
              <a:defRPr/>
            </a:pPr>
            <a:r>
              <a:rPr lang="en-US" sz="2400" dirty="0">
                <a:latin typeface="Calibri"/>
                <a:cs typeface="Calibri"/>
              </a:rPr>
              <a:t>Anything else?</a:t>
            </a:r>
            <a:endParaRPr lang="en-GB" sz="2400" dirty="0">
              <a:latin typeface="Calibri"/>
              <a:cs typeface="Calibri"/>
            </a:endParaRPr>
          </a:p>
          <a:p>
            <a:pPr marL="0" indent="0" fontAlgn="auto">
              <a:spcAft>
                <a:spcPts val="0"/>
              </a:spcAft>
              <a:buFont typeface="Arial" panose="020B0604020202020204" pitchFamily="34" charset="0"/>
              <a:buNone/>
              <a:defRPr/>
            </a:pPr>
            <a:endParaRPr lang="en-GB" sz="2200" dirty="0"/>
          </a:p>
        </p:txBody>
      </p:sp>
      <p:sp>
        <p:nvSpPr>
          <p:cNvPr id="33" name="Oval 3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close up of a toy&#10;&#10;Description automatically generated">
            <a:extLst>
              <a:ext uri="{FF2B5EF4-FFF2-40B4-BE49-F238E27FC236}">
                <a16:creationId xmlns:a16="http://schemas.microsoft.com/office/drawing/2014/main" id="{B458802A-65BC-4127-8D00-11D687DF1304}"/>
              </a:ext>
            </a:extLst>
          </p:cNvPr>
          <p:cNvPicPr>
            <a:picLocks noChangeAspect="1"/>
          </p:cNvPicPr>
          <p:nvPr/>
        </p:nvPicPr>
        <p:blipFill rotWithShape="1">
          <a:blip r:embed="rId2"/>
          <a:srcRect r="-1" b="-1"/>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7" name="Freeform: Shape 3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39" name="Straight Connector 3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3E8C01-35F0-443F-87CC-F397FAED9496}"/>
              </a:ext>
            </a:extLst>
          </p:cNvPr>
          <p:cNvSpPr>
            <a:spLocks noGrp="1"/>
          </p:cNvSpPr>
          <p:nvPr>
            <p:ph type="title"/>
          </p:nvPr>
        </p:nvSpPr>
        <p:spPr>
          <a:xfrm>
            <a:off x="838200" y="365125"/>
            <a:ext cx="5558489" cy="1325563"/>
          </a:xfrm>
        </p:spPr>
        <p:txBody>
          <a:bodyPr>
            <a:normAutofit/>
          </a:bodyPr>
          <a:lstStyle/>
          <a:p>
            <a:endParaRPr lang="en-GB"/>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F63E3B3-0B20-465F-B089-F49491C047AA}"/>
              </a:ext>
            </a:extLst>
          </p:cNvPr>
          <p:cNvSpPr>
            <a:spLocks noGrp="1"/>
          </p:cNvSpPr>
          <p:nvPr>
            <p:ph idx="1"/>
          </p:nvPr>
        </p:nvSpPr>
        <p:spPr>
          <a:xfrm>
            <a:off x="838200" y="1825625"/>
            <a:ext cx="5558489" cy="4351338"/>
          </a:xfrm>
        </p:spPr>
        <p:txBody>
          <a:bodyPr>
            <a:normAutofit/>
          </a:bodyPr>
          <a:lstStyle/>
          <a:p>
            <a:pPr marL="0" indent="0" fontAlgn="auto">
              <a:spcAft>
                <a:spcPts val="0"/>
              </a:spcAft>
              <a:buNone/>
              <a:defRPr/>
            </a:pPr>
            <a:r>
              <a:rPr lang="en-GB" dirty="0">
                <a:cs typeface="Calibri"/>
              </a:rPr>
              <a:t>Think of what you have learned about yourself, and others in relation to Alcohol.</a:t>
            </a:r>
          </a:p>
          <a:p>
            <a:pPr marL="0" indent="0" fontAlgn="auto">
              <a:spcAft>
                <a:spcPts val="0"/>
              </a:spcAft>
              <a:buNone/>
              <a:defRPr/>
            </a:pPr>
            <a:r>
              <a:rPr lang="en-GB" dirty="0">
                <a:cs typeface="Calibri"/>
              </a:rPr>
              <a:t>Complete the following statement :</a:t>
            </a:r>
          </a:p>
          <a:p>
            <a:pPr marL="0" indent="0">
              <a:buNone/>
              <a:defRPr/>
            </a:pPr>
            <a:r>
              <a:rPr lang="en-GB" dirty="0">
                <a:cs typeface="Calibri"/>
              </a:rPr>
              <a:t> ‘</a:t>
            </a:r>
            <a:r>
              <a:rPr lang="en-GB" b="1" dirty="0">
                <a:cs typeface="Calibri"/>
              </a:rPr>
              <a:t>If I drink alcohol in the future I am going to make sure that I…”</a:t>
            </a:r>
            <a:endParaRPr lang="en-GB" dirty="0">
              <a:cs typeface="Calibri"/>
            </a:endParaRPr>
          </a:p>
          <a:p>
            <a:pPr marL="0" indent="0">
              <a:buNone/>
            </a:pPr>
            <a:endParaRPr lang="en-GB"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30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Arc 7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760B532-3D41-402F-BB7F-6AE753E08982}"/>
              </a:ext>
            </a:extLst>
          </p:cNvPr>
          <p:cNvSpPr>
            <a:spLocks noGrp="1"/>
          </p:cNvSpPr>
          <p:nvPr>
            <p:ph type="ctrTitle"/>
          </p:nvPr>
        </p:nvSpPr>
        <p:spPr>
          <a:xfrm>
            <a:off x="4038600" y="1939159"/>
            <a:ext cx="7644627" cy="2751086"/>
          </a:xfrm>
        </p:spPr>
        <p:txBody>
          <a:bodyPr rtlCol="0">
            <a:normAutofit/>
          </a:bodyPr>
          <a:lstStyle/>
          <a:p>
            <a:pPr algn="r">
              <a:defRPr/>
            </a:pPr>
            <a:r>
              <a:rPr lang="en-GB" b="1" dirty="0"/>
              <a:t>Lesson 4 – Why do people use drugs?</a:t>
            </a:r>
            <a:endParaRPr lang="en-GB" b="1"/>
          </a:p>
        </p:txBody>
      </p:sp>
      <p:sp>
        <p:nvSpPr>
          <p:cNvPr id="43011" name="Subtitle 4">
            <a:extLst>
              <a:ext uri="{FF2B5EF4-FFF2-40B4-BE49-F238E27FC236}">
                <a16:creationId xmlns:a16="http://schemas.microsoft.com/office/drawing/2014/main" id="{8F82E656-5CD6-41AD-8B61-0F95AB25F0E0}"/>
              </a:ext>
            </a:extLst>
          </p:cNvPr>
          <p:cNvSpPr>
            <a:spLocks noGrp="1" noChangeArrowheads="1"/>
          </p:cNvSpPr>
          <p:nvPr>
            <p:ph type="subTitle" idx="1"/>
          </p:nvPr>
        </p:nvSpPr>
        <p:spPr>
          <a:xfrm>
            <a:off x="4038600" y="4782320"/>
            <a:ext cx="7644627" cy="1329443"/>
          </a:xfrm>
        </p:spPr>
        <p:txBody>
          <a:bodyPr>
            <a:normAutofit/>
          </a:bodyPr>
          <a:lstStyle/>
          <a:p>
            <a:pPr algn="r"/>
            <a:endParaRPr lang="en-GB" altLang="en-US"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BA8E-DF7D-472F-81E8-E38DFE9E83C1}"/>
              </a:ext>
            </a:extLst>
          </p:cNvPr>
          <p:cNvSpPr>
            <a:spLocks noGrp="1"/>
          </p:cNvSpPr>
          <p:nvPr>
            <p:ph type="title"/>
          </p:nvPr>
        </p:nvSpPr>
        <p:spPr/>
        <p:txBody>
          <a:bodyPr rtlCol="0">
            <a:normAutofit/>
          </a:bodyPr>
          <a:lstStyle/>
          <a:p>
            <a:pPr fontAlgn="auto">
              <a:spcAft>
                <a:spcPts val="0"/>
              </a:spcAft>
              <a:defRPr/>
            </a:pPr>
            <a:r>
              <a:rPr lang="en-GB" sz="4000" b="1" dirty="0">
                <a:latin typeface="Calibri" panose="020F0502020204030204" pitchFamily="34" charset="0"/>
                <a:cs typeface="Calibri" panose="020F0502020204030204" pitchFamily="34" charset="0"/>
              </a:rPr>
              <a:t>Lesson 4 </a:t>
            </a:r>
            <a:br>
              <a:rPr lang="en-GB" sz="4000" b="1" dirty="0">
                <a:solidFill>
                  <a:schemeClr val="accent1">
                    <a:lumMod val="75000"/>
                  </a:schemeClr>
                </a:solidFill>
                <a:latin typeface="Calibri" panose="020F0502020204030204" pitchFamily="34" charset="0"/>
                <a:cs typeface="Calibri" panose="020F0502020204030204" pitchFamily="34" charset="0"/>
              </a:rPr>
            </a:br>
            <a:r>
              <a:rPr lang="en-GB" sz="4000" b="1" dirty="0">
                <a:latin typeface="Calibri" panose="020F0502020204030204" pitchFamily="34" charset="0"/>
                <a:cs typeface="Calibri" panose="020F0502020204030204" pitchFamily="34" charset="0"/>
              </a:rPr>
              <a:t>Learning Intentions</a:t>
            </a:r>
          </a:p>
        </p:txBody>
      </p:sp>
      <p:graphicFrame>
        <p:nvGraphicFramePr>
          <p:cNvPr id="4" name="Content Placeholder 3">
            <a:extLst>
              <a:ext uri="{FF2B5EF4-FFF2-40B4-BE49-F238E27FC236}">
                <a16:creationId xmlns:a16="http://schemas.microsoft.com/office/drawing/2014/main" id="{79324B6B-E9BC-4A20-9D76-FA5EF973F22B}"/>
              </a:ext>
            </a:extLst>
          </p:cNvPr>
          <p:cNvGraphicFramePr>
            <a:graphicFrameLocks noGrp="1"/>
          </p:cNvGraphicFramePr>
          <p:nvPr>
            <p:ph sz="quarter" idx="13"/>
            <p:extLst>
              <p:ext uri="{D42A27DB-BD31-4B8C-83A1-F6EECF244321}">
                <p14:modId xmlns:p14="http://schemas.microsoft.com/office/powerpoint/2010/main" val="2664078797"/>
              </p:ext>
            </p:extLst>
          </p:nvPr>
        </p:nvGraphicFramePr>
        <p:xfrm>
          <a:off x="914400" y="2214563"/>
          <a:ext cx="8088313" cy="3576637"/>
        </p:xfrm>
        <a:graphic>
          <a:graphicData uri="http://schemas.openxmlformats.org/drawingml/2006/table">
            <a:tbl>
              <a:tblPr/>
              <a:tblGrid>
                <a:gridCol w="8088313">
                  <a:extLst>
                    <a:ext uri="{9D8B030D-6E8A-4147-A177-3AD203B41FA5}">
                      <a16:colId xmlns:a16="http://schemas.microsoft.com/office/drawing/2014/main" val="2655110200"/>
                    </a:ext>
                  </a:extLst>
                </a:gridCol>
              </a:tblGrid>
              <a:tr h="3576637">
                <a:tc>
                  <a:txBody>
                    <a:bodyPr/>
                    <a:lstStyle>
                      <a:lvl1pPr marL="342900" indent="-342900">
                        <a:lnSpc>
                          <a:spcPct val="120000"/>
                        </a:lnSpc>
                        <a:spcBef>
                          <a:spcPts val="1000"/>
                        </a:spcBef>
                        <a:buClr>
                          <a:schemeClr val="tx1"/>
                        </a:buClr>
                        <a:buFont typeface="Arial" panose="020B0604020202020204" pitchFamily="34" charset="0"/>
                        <a:tabLst>
                          <a:tab pos="269875" algn="l"/>
                          <a:tab pos="2339975" algn="l"/>
                        </a:tabLst>
                        <a:defRPr>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tabLst>
                          <a:tab pos="269875" algn="l"/>
                          <a:tab pos="2339975" algn="l"/>
                        </a:tabLst>
                        <a:defRPr sz="1600">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tabLst>
                          <a:tab pos="269875" algn="l"/>
                          <a:tab pos="2339975" algn="l"/>
                        </a:tabLst>
                        <a:defRPr sz="14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5pPr>
                      <a:lvl6pPr marL="25146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6pPr>
                      <a:lvl7pPr marL="29718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7pPr>
                      <a:lvl8pPr marL="34290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8pPr>
                      <a:lvl9pPr marL="3886200" indent="-228600" eaLnBrk="0" fontAlgn="base" hangingPunct="0">
                        <a:lnSpc>
                          <a:spcPct val="120000"/>
                        </a:lnSpc>
                        <a:spcBef>
                          <a:spcPts val="500"/>
                        </a:spcBef>
                        <a:spcAft>
                          <a:spcPct val="0"/>
                        </a:spcAft>
                        <a:buClr>
                          <a:schemeClr val="tx1"/>
                        </a:buClr>
                        <a:buFont typeface="Arial" panose="020B0604020202020204" pitchFamily="34" charset="0"/>
                        <a:tabLst>
                          <a:tab pos="269875" algn="l"/>
                          <a:tab pos="2339975" algn="l"/>
                        </a:tabLst>
                        <a:defRPr sz="1200">
                          <a:solidFill>
                            <a:schemeClr val="tx1"/>
                          </a:solidFill>
                          <a:latin typeface="Tw Cen MT" panose="020B0602020104020603" pitchFamily="34" charset="0"/>
                        </a:defRPr>
                      </a:lvl9pPr>
                    </a:lstStyle>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Examined the issues that affect drug-use decisions</a:t>
                      </a: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endParaRPr kumimoji="0" lang="en-GB"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Considered the drug decisions of others</a:t>
                      </a: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endParaRPr kumimoji="0" lang="en-GB"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Challenged attitudes to drug use</a:t>
                      </a: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endParaRPr kumimoji="0" lang="en-GB"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0"/>
                        </a:spcAft>
                        <a:buClr>
                          <a:srgbClr val="00B0F0"/>
                        </a:buClr>
                        <a:buSzPts val="1200"/>
                        <a:buFont typeface="Arial" panose="05000000000000000000" pitchFamily="2" charset="2"/>
                        <a:buChar char="•"/>
                        <a:tabLst>
                          <a:tab pos="269875" algn="l"/>
                          <a:tab pos="2339975" algn="l"/>
                        </a:tabLst>
                      </a:pPr>
                      <a:r>
                        <a:rPr kumimoji="0" lang="en-US"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Reinforced drug prevention messages</a:t>
                      </a:r>
                      <a:endParaRPr kumimoji="0" lang="en-GB" altLang="en-US" sz="2800" b="0"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txBody>
                  <a:tcPr marL="114291" marR="114291"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C"/>
                    </a:solidFill>
                  </a:tcPr>
                </a:tc>
                <a:extLst>
                  <a:ext uri="{0D108BD9-81ED-4DB2-BD59-A6C34878D82A}">
                    <a16:rowId xmlns:a16="http://schemas.microsoft.com/office/drawing/2014/main" val="899485806"/>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EB9B66-26C7-4945-B898-A4E52469C4ED}"/>
              </a:ext>
            </a:extLst>
          </p:cNvPr>
          <p:cNvSpPr>
            <a:spLocks noGrp="1"/>
          </p:cNvSpPr>
          <p:nvPr>
            <p:ph type="title"/>
          </p:nvPr>
        </p:nvSpPr>
        <p:spPr>
          <a:xfrm>
            <a:off x="686834" y="1153572"/>
            <a:ext cx="3200400" cy="4461163"/>
          </a:xfrm>
        </p:spPr>
        <p:txBody>
          <a:bodyPr>
            <a:normAutofit/>
          </a:bodyPr>
          <a:lstStyle/>
          <a:p>
            <a:r>
              <a:rPr lang="en-GB">
                <a:solidFill>
                  <a:srgbClr val="FFFFFF"/>
                </a:solidFill>
              </a:rPr>
              <a:t>Learning Intentions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61C66E-68E5-4F86-9EDA-8F473832119F}"/>
              </a:ext>
            </a:extLst>
          </p:cNvPr>
          <p:cNvSpPr>
            <a:spLocks noGrp="1"/>
          </p:cNvSpPr>
          <p:nvPr>
            <p:ph idx="1"/>
          </p:nvPr>
        </p:nvSpPr>
        <p:spPr>
          <a:xfrm>
            <a:off x="4447308" y="591344"/>
            <a:ext cx="6906491" cy="5585619"/>
          </a:xfrm>
        </p:spPr>
        <p:txBody>
          <a:bodyPr anchor="ctr">
            <a:normAutofit/>
          </a:bodyPr>
          <a:lstStyle/>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r>
              <a:rPr lang="en-US" altLang="en-US" dirty="0">
                <a:latin typeface="Calibri" panose="020F0502020204030204" pitchFamily="34" charset="0"/>
                <a:cs typeface="Calibri" panose="020F0502020204030204" pitchFamily="34" charset="0"/>
              </a:rPr>
              <a:t>Examined the issues that affect drug-use decisions</a:t>
            </a: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endParaRPr lang="en-GB" altLang="en-US" dirty="0">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r>
              <a:rPr lang="en-US" altLang="en-US" dirty="0">
                <a:latin typeface="Calibri" panose="020F0502020204030204" pitchFamily="34" charset="0"/>
                <a:cs typeface="Calibri" panose="020F0502020204030204" pitchFamily="34" charset="0"/>
              </a:rPr>
              <a:t>Considered the drug decisions of others</a:t>
            </a: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endParaRPr lang="en-GB" altLang="en-US" dirty="0">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r>
              <a:rPr lang="en-US" altLang="en-US" dirty="0">
                <a:latin typeface="Calibri" panose="020F0502020204030204" pitchFamily="34" charset="0"/>
                <a:cs typeface="Calibri" panose="020F0502020204030204" pitchFamily="34" charset="0"/>
              </a:rPr>
              <a:t>Challenged attitudes to drug use</a:t>
            </a: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endParaRPr lang="en-GB" altLang="en-US" dirty="0">
              <a:latin typeface="Calibri" panose="020F0502020204030204" pitchFamily="34" charset="0"/>
              <a:cs typeface="Calibri" panose="020F0502020204030204" pitchFamily="34" charset="0"/>
            </a:endParaRPr>
          </a:p>
          <a:p>
            <a:pPr marL="457200" lvl="0" indent="-457200" fontAlgn="base">
              <a:spcBef>
                <a:spcPct val="0"/>
              </a:spcBef>
              <a:spcAft>
                <a:spcPct val="0"/>
              </a:spcAft>
              <a:buClr>
                <a:srgbClr val="00B0F0"/>
              </a:buClr>
              <a:buSzPts val="1200"/>
              <a:buFont typeface="Arial" panose="05000000000000000000" pitchFamily="2" charset="2"/>
              <a:buChar char="•"/>
              <a:tabLst>
                <a:tab pos="269875" algn="l"/>
                <a:tab pos="2339975" algn="l"/>
              </a:tabLst>
            </a:pPr>
            <a:r>
              <a:rPr lang="en-US" altLang="en-US" dirty="0">
                <a:latin typeface="Calibri" panose="020F0502020204030204" pitchFamily="34" charset="0"/>
                <a:cs typeface="Calibri" panose="020F0502020204030204" pitchFamily="34" charset="0"/>
              </a:rPr>
              <a:t>Reinforced drug prevention messages</a:t>
            </a:r>
            <a:endParaRPr lang="en-GB" altLang="en-US" dirty="0">
              <a:latin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423324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FB615-5BDF-4B4A-92C3-5839452B91F5}"/>
              </a:ext>
            </a:extLst>
          </p:cNvPr>
          <p:cNvSpPr>
            <a:spLocks noGrp="1"/>
          </p:cNvSpPr>
          <p:nvPr>
            <p:ph type="title"/>
          </p:nvPr>
        </p:nvSpPr>
        <p:spPr>
          <a:xfrm>
            <a:off x="686834" y="591344"/>
            <a:ext cx="3200400" cy="5585619"/>
          </a:xfrm>
        </p:spPr>
        <p:txBody>
          <a:bodyPr>
            <a:normAutofit/>
          </a:bodyPr>
          <a:lstStyle/>
          <a:p>
            <a:r>
              <a:rPr lang="en-GB">
                <a:solidFill>
                  <a:srgbClr val="FFFFFF"/>
                </a:solidFill>
              </a:rPr>
              <a:t>Experiences and Outcomes</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9D46C1C-39E8-4780-A928-548F3E1F692A}"/>
              </a:ext>
            </a:extLst>
          </p:cNvPr>
          <p:cNvSpPr>
            <a:spLocks noGrp="1"/>
          </p:cNvSpPr>
          <p:nvPr>
            <p:ph idx="1"/>
          </p:nvPr>
        </p:nvSpPr>
        <p:spPr>
          <a:xfrm>
            <a:off x="4447308" y="591344"/>
            <a:ext cx="6906491" cy="5585619"/>
          </a:xfrm>
        </p:spPr>
        <p:txBody>
          <a:bodyPr anchor="ctr">
            <a:normAutofit/>
          </a:bodyPr>
          <a:lstStyle/>
          <a:p>
            <a:pPr>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I understand the positive effects that some substances can have on the mind and body but I am also aware of the negative and serious physical, mental, emotional, social and legal consequences of the misuse of substances.</a:t>
            </a:r>
          </a:p>
          <a:p>
            <a:pPr>
              <a:spcAft>
                <a:spcPts val="1000"/>
              </a:spcAft>
            </a:pPr>
            <a:r>
              <a:rPr lang="en-GB" b="1" dirty="0">
                <a:latin typeface="Calibri" panose="020F0502020204030204" pitchFamily="34" charset="0"/>
                <a:ea typeface="Calibri" panose="020F0502020204030204" pitchFamily="34" charset="0"/>
                <a:cs typeface="Calibri" panose="020F0502020204030204" pitchFamily="34" charset="0"/>
              </a:rPr>
              <a:t>HWB 3-38a / HWB 4-38a</a:t>
            </a: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196909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D3D65A-7AD4-443A-9AA8-B7C7FEB1E97A}"/>
              </a:ext>
            </a:extLst>
          </p:cNvPr>
          <p:cNvSpPr>
            <a:spLocks noGrp="1"/>
          </p:cNvSpPr>
          <p:nvPr>
            <p:ph type="title"/>
          </p:nvPr>
        </p:nvSpPr>
        <p:spPr>
          <a:xfrm>
            <a:off x="686834" y="591344"/>
            <a:ext cx="3200400" cy="5585619"/>
          </a:xfrm>
        </p:spPr>
        <p:txBody>
          <a:bodyPr>
            <a:normAutofit/>
          </a:bodyPr>
          <a:lstStyle/>
          <a:p>
            <a:r>
              <a:rPr lang="en-GB">
                <a:solidFill>
                  <a:srgbClr val="FFFFFF"/>
                </a:solidFill>
              </a:rPr>
              <a:t>Experiences and Outcomes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68506D-9634-40AA-9A43-C09F9406616E}"/>
              </a:ext>
            </a:extLst>
          </p:cNvPr>
          <p:cNvSpPr>
            <a:spLocks noGrp="1"/>
          </p:cNvSpPr>
          <p:nvPr>
            <p:ph idx="1"/>
          </p:nvPr>
        </p:nvSpPr>
        <p:spPr>
          <a:xfrm>
            <a:off x="4447308" y="591344"/>
            <a:ext cx="6906491" cy="5585619"/>
          </a:xfrm>
        </p:spPr>
        <p:txBody>
          <a:bodyPr anchor="ctr">
            <a:normAutofit/>
          </a:bodyPr>
          <a:lstStyle/>
          <a:p>
            <a:pPr>
              <a:spcAft>
                <a:spcPts val="1000"/>
              </a:spcAft>
            </a:pPr>
            <a:r>
              <a:rPr lang="en-GB" sz="1800">
                <a:ea typeface="Calibri" panose="020F0502020204030204" pitchFamily="34" charset="0"/>
                <a:cs typeface="Calibri"/>
              </a:rPr>
              <a:t>I understand the positive effects that some substances have on the mind and body but I am also aware of the negative and serious physical, mental, emotional, social and legal consequences of the misuse of substances.  </a:t>
            </a:r>
            <a:r>
              <a:rPr lang="en-GB" sz="1800" b="1">
                <a:ea typeface="Calibri" panose="020F0502020204030204" pitchFamily="34" charset="0"/>
                <a:cs typeface="Calibri"/>
              </a:rPr>
              <a:t>HWB 3-38a / HWB 4-38a</a:t>
            </a:r>
            <a:endParaRPr lang="en-GB" sz="1800">
              <a:ea typeface="Calibri" panose="020F0502020204030204" pitchFamily="34" charset="0"/>
              <a:cs typeface="Calibri"/>
            </a:endParaRPr>
          </a:p>
          <a:p>
            <a:pPr>
              <a:spcAft>
                <a:spcPts val="1000"/>
              </a:spcAft>
            </a:pPr>
            <a:r>
              <a:rPr lang="en-GB" sz="1800">
                <a:ea typeface="Calibri" panose="020F0502020204030204" pitchFamily="34" charset="0"/>
                <a:cs typeface="Calibri"/>
              </a:rPr>
              <a:t>Through investigation, I can explain how images of substance use and misuse can influence peoples behaviour.  </a:t>
            </a:r>
            <a:r>
              <a:rPr lang="en-GB" sz="1800" b="1">
                <a:ea typeface="Calibri" panose="020F0502020204030204" pitchFamily="34" charset="0"/>
                <a:cs typeface="Calibri"/>
              </a:rPr>
              <a:t>HWB 4-39a</a:t>
            </a:r>
            <a:endParaRPr lang="en-GB" sz="1800">
              <a:ea typeface="Calibri" panose="020F0502020204030204" pitchFamily="34" charset="0"/>
              <a:cs typeface="Calibri"/>
            </a:endParaRPr>
          </a:p>
          <a:p>
            <a:pPr>
              <a:spcAft>
                <a:spcPts val="1000"/>
              </a:spcAft>
            </a:pPr>
            <a:r>
              <a:rPr lang="en-GB" sz="1800">
                <a:cs typeface="Calibri"/>
              </a:rPr>
              <a:t>After assessing options and the consequences of my decisions, I can identify safe and unsafe behaviours and actions.    </a:t>
            </a:r>
            <a:r>
              <a:rPr lang="en-GB" sz="1800" b="1">
                <a:cs typeface="Calibri"/>
              </a:rPr>
              <a:t>HWB 3-41a / HWB 4-41a</a:t>
            </a:r>
          </a:p>
          <a:p>
            <a:pPr marL="0" lvl="0" indent="0">
              <a:spcAft>
                <a:spcPts val="1000"/>
              </a:spcAft>
              <a:buNone/>
            </a:pPr>
            <a:r>
              <a:rPr lang="en-GB" sz="1800"/>
              <a:t>I know that the use of alcohol and drugs can affect behaviour and the decisions that people make about relationships and sexual health.  </a:t>
            </a:r>
            <a:r>
              <a:rPr lang="en-GB" sz="1800" b="1"/>
              <a:t>HWB 3-41b / HWB 4-41b</a:t>
            </a:r>
            <a:endParaRPr lang="en-US" sz="1800"/>
          </a:p>
          <a:p>
            <a:pPr marL="0" lvl="0" indent="0">
              <a:spcAft>
                <a:spcPts val="1000"/>
              </a:spcAft>
              <a:buNone/>
            </a:pPr>
            <a:r>
              <a:rPr lang="en-GB" sz="1800"/>
              <a:t>I understand the impact that ongoing misuse of substances can have on a person’s health, future life choices and options.  </a:t>
            </a:r>
            <a:r>
              <a:rPr lang="en-GB" sz="1800" b="1"/>
              <a:t>HWB 3-43a / HWB 4-43a</a:t>
            </a:r>
            <a:endParaRPr lang="en-GB" sz="1800"/>
          </a:p>
          <a:p>
            <a:pPr marL="0" indent="0">
              <a:buNone/>
            </a:pPr>
            <a:endParaRPr lang="en-GB" sz="1800"/>
          </a:p>
        </p:txBody>
      </p:sp>
    </p:spTree>
    <p:extLst>
      <p:ext uri="{BB962C8B-B14F-4D97-AF65-F5344CB8AC3E}">
        <p14:creationId xmlns:p14="http://schemas.microsoft.com/office/powerpoint/2010/main" val="3204162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31351-0121-4BF4-A556-F0652F72CE8A}"/>
              </a:ext>
            </a:extLst>
          </p:cNvPr>
          <p:cNvSpPr>
            <a:spLocks noGrp="1"/>
          </p:cNvSpPr>
          <p:nvPr>
            <p:ph type="title"/>
          </p:nvPr>
        </p:nvSpPr>
        <p:spPr>
          <a:xfrm>
            <a:off x="838200" y="365125"/>
            <a:ext cx="5558489" cy="1325563"/>
          </a:xfrm>
        </p:spPr>
        <p:txBody>
          <a:bodyPr>
            <a:normAutofit/>
          </a:bodyPr>
          <a:lstStyle/>
          <a:p>
            <a:r>
              <a:rPr lang="en-GB" dirty="0"/>
              <a:t>Task 1 (in groups)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77F1E05-C1FE-496B-AAC9-01F3D3955CC2}"/>
              </a:ext>
            </a:extLst>
          </p:cNvPr>
          <p:cNvSpPr>
            <a:spLocks noGrp="1"/>
          </p:cNvSpPr>
          <p:nvPr>
            <p:ph idx="1"/>
          </p:nvPr>
        </p:nvSpPr>
        <p:spPr>
          <a:xfrm>
            <a:off x="838200" y="1825625"/>
            <a:ext cx="5558489" cy="4351338"/>
          </a:xfrm>
        </p:spPr>
        <p:txBody>
          <a:bodyPr>
            <a:normAutofit lnSpcReduction="10000"/>
          </a:bodyPr>
          <a:lstStyle/>
          <a:p>
            <a:pPr marL="0" indent="0">
              <a:buNone/>
            </a:pPr>
            <a:r>
              <a:rPr lang="en-US" altLang="en-US" dirty="0"/>
              <a:t>Using prompt cards set 1, select the 9 pressures that you think represent the most powerful pressures, temptations and reasons for taking drugs in the first instance, or as a regular user.</a:t>
            </a:r>
            <a:endParaRPr lang="en-US" dirty="0"/>
          </a:p>
          <a:p>
            <a:pPr marL="285750" indent="-285750">
              <a:buFont typeface="Arial" charset="2"/>
              <a:buChar char="•"/>
            </a:pPr>
            <a:r>
              <a:rPr lang="en-US" altLang="en-US" dirty="0"/>
              <a:t>Place the most powerful at the top, and least powerful at the bottom.</a:t>
            </a:r>
          </a:p>
          <a:p>
            <a:pPr marL="285750" indent="-285750">
              <a:buFont typeface="Arial" charset="2"/>
              <a:buChar char="•"/>
            </a:pPr>
            <a:r>
              <a:rPr lang="en-US" altLang="en-US" dirty="0"/>
              <a:t>Each group will feedback to the class</a:t>
            </a:r>
          </a:p>
          <a:p>
            <a:pPr marL="0" indent="0">
              <a:buNone/>
            </a:pPr>
            <a:endParaRPr lang="en-GB" sz="26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154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D2E90A-72A8-4B95-9B70-F8BC3282E84B}"/>
              </a:ext>
            </a:extLst>
          </p:cNvPr>
          <p:cNvSpPr>
            <a:spLocks noGrp="1"/>
          </p:cNvSpPr>
          <p:nvPr>
            <p:ph type="title"/>
          </p:nvPr>
        </p:nvSpPr>
        <p:spPr>
          <a:xfrm>
            <a:off x="369870" y="365125"/>
            <a:ext cx="6026820" cy="1325563"/>
          </a:xfrm>
        </p:spPr>
        <p:txBody>
          <a:bodyPr>
            <a:normAutofit/>
          </a:bodyPr>
          <a:lstStyle/>
          <a:p>
            <a:r>
              <a:rPr lang="en-GB" sz="3600" dirty="0"/>
              <a:t>Task 2 (in groups)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18A1A18-7A97-4008-9F34-49792BE606C8}"/>
              </a:ext>
            </a:extLst>
          </p:cNvPr>
          <p:cNvSpPr>
            <a:spLocks noGrp="1"/>
          </p:cNvSpPr>
          <p:nvPr>
            <p:ph idx="1"/>
          </p:nvPr>
        </p:nvSpPr>
        <p:spPr>
          <a:xfrm>
            <a:off x="369870" y="1439650"/>
            <a:ext cx="6451439" cy="4737313"/>
          </a:xfrm>
        </p:spPr>
        <p:txBody>
          <a:bodyPr>
            <a:normAutofit fontScale="92500"/>
          </a:bodyPr>
          <a:lstStyle/>
          <a:p>
            <a:pPr marL="0" indent="0">
              <a:buNone/>
              <a:defRPr/>
            </a:pPr>
            <a:r>
              <a:rPr lang="en-GB" dirty="0">
                <a:cs typeface="Calibri"/>
              </a:rPr>
              <a:t>Using the same layout, repeat the process for Prompt Card – Set 2 - </a:t>
            </a:r>
            <a:r>
              <a:rPr lang="en-GB" i="1" dirty="0">
                <a:cs typeface="Calibri"/>
              </a:rPr>
              <a:t>Reasons to Stop or Not to Start Drug Use</a:t>
            </a:r>
            <a:r>
              <a:rPr lang="en-GB" dirty="0">
                <a:cs typeface="Calibri"/>
              </a:rPr>
              <a:t>.</a:t>
            </a:r>
          </a:p>
          <a:p>
            <a:pPr marL="0" indent="0">
              <a:buNone/>
              <a:defRPr/>
            </a:pPr>
            <a:endParaRPr lang="en-GB" dirty="0">
              <a:latin typeface="Calibri" panose="020F0502020204030204" pitchFamily="34" charset="0"/>
              <a:cs typeface="Calibri" panose="020F0502020204030204" pitchFamily="34" charset="0"/>
            </a:endParaRPr>
          </a:p>
          <a:p>
            <a:pPr marL="0" indent="0">
              <a:buNone/>
              <a:defRPr/>
            </a:pPr>
            <a:r>
              <a:rPr lang="en-GB" b="1" u="sng" dirty="0">
                <a:cs typeface="Calibri"/>
              </a:rPr>
              <a:t>Things to remember</a:t>
            </a:r>
          </a:p>
          <a:p>
            <a:pPr>
              <a:buFont typeface="Arial" charset="2"/>
              <a:buChar char="•"/>
              <a:defRPr/>
            </a:pPr>
            <a:r>
              <a:rPr lang="en-US" dirty="0">
                <a:cs typeface="Calibri"/>
              </a:rPr>
              <a:t>It is important to understand the powerful pressures, temptations or reasons young people start and continue drug use</a:t>
            </a:r>
            <a:endParaRPr lang="en-GB" dirty="0">
              <a:cs typeface="Calibri"/>
            </a:endParaRPr>
          </a:p>
          <a:p>
            <a:pPr>
              <a:buFont typeface="Arial" charset="2"/>
              <a:buChar char="•"/>
              <a:defRPr/>
            </a:pPr>
            <a:r>
              <a:rPr lang="en-US" dirty="0">
                <a:cs typeface="Calibri"/>
              </a:rPr>
              <a:t>Everyone is unique and different and it is important to understand that people's attitudes towards drug use will be different.</a:t>
            </a:r>
            <a:endParaRPr lang="en-GB" dirty="0">
              <a:cs typeface="Calibri"/>
            </a:endParaRPr>
          </a:p>
          <a:p>
            <a:pPr marL="0" indent="0">
              <a:buNone/>
            </a:pPr>
            <a:endParaRPr lang="en-GB" sz="22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934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DBF6F1-E47F-4F40-B1A1-0DBB9A2FCE4D}"/>
              </a:ext>
            </a:extLst>
          </p:cNvPr>
          <p:cNvSpPr>
            <a:spLocks noGrp="1"/>
          </p:cNvSpPr>
          <p:nvPr>
            <p:ph type="title"/>
          </p:nvPr>
        </p:nvSpPr>
        <p:spPr>
          <a:xfrm>
            <a:off x="686834" y="1153572"/>
            <a:ext cx="3200400" cy="4461163"/>
          </a:xfrm>
        </p:spPr>
        <p:txBody>
          <a:bodyPr rtlCol="0">
            <a:normAutofit/>
          </a:bodyPr>
          <a:lstStyle/>
          <a:p>
            <a:pPr fontAlgn="auto">
              <a:spcAft>
                <a:spcPts val="0"/>
              </a:spcAft>
              <a:defRPr/>
            </a:pPr>
            <a:r>
              <a:rPr lang="en-GB" b="1">
                <a:solidFill>
                  <a:srgbClr val="FFFFFF"/>
                </a:solidFill>
                <a:latin typeface="Calibri" panose="020F0502020204030204" pitchFamily="34" charset="0"/>
                <a:cs typeface="Calibri" panose="020F0502020204030204" pitchFamily="34" charset="0"/>
              </a:rPr>
              <a:t>Where to go for further support</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131" name="Content Placeholder 5">
            <a:extLst>
              <a:ext uri="{FF2B5EF4-FFF2-40B4-BE49-F238E27FC236}">
                <a16:creationId xmlns:a16="http://schemas.microsoft.com/office/drawing/2014/main" id="{365ACE91-FF16-4737-A49F-BEF97EC7BA0D}"/>
              </a:ext>
            </a:extLst>
          </p:cNvPr>
          <p:cNvSpPr>
            <a:spLocks noGrp="1" noChangeArrowheads="1"/>
          </p:cNvSpPr>
          <p:nvPr>
            <p:ph sz="quarter" idx="13"/>
          </p:nvPr>
        </p:nvSpPr>
        <p:spPr>
          <a:xfrm>
            <a:off x="4447308" y="591344"/>
            <a:ext cx="6906491" cy="5585619"/>
          </a:xfrm>
        </p:spPr>
        <p:txBody>
          <a:bodyPr anchor="ctr">
            <a:normAutofit/>
          </a:bodyPr>
          <a:lstStyle/>
          <a:p>
            <a:r>
              <a:rPr lang="en-GB" altLang="en-US" b="1" u="sng">
                <a:hlinkClick r:id="rId3"/>
              </a:rPr>
              <a:t>www.phrd.scot.nhs.uk/HPAC/</a:t>
            </a:r>
            <a:r>
              <a:rPr lang="en-GB" altLang="en-US" b="1" u="sng"/>
              <a:t> </a:t>
            </a:r>
          </a:p>
          <a:p>
            <a:r>
              <a:rPr lang="en-GB" altLang="en-US" b="1" u="sng">
                <a:hlinkClick r:id="rId4"/>
              </a:rPr>
              <a:t>http://knowthescore.info/drugs-a-z/</a:t>
            </a:r>
            <a:endParaRPr lang="en-GB" altLang="en-US" b="1" u="sng"/>
          </a:p>
          <a:p>
            <a:r>
              <a:rPr lang="en-GB" altLang="en-US" b="1" u="sng">
                <a:hlinkClick r:id="rId5"/>
              </a:rPr>
              <a:t>http://www.alcohol-focus-scotland.org.uk/</a:t>
            </a:r>
            <a:endParaRPr lang="en-GB" altLang="en-US" b="1" u="sng"/>
          </a:p>
          <a:p>
            <a:r>
              <a:rPr lang="en-GB" altLang="en-US" b="1" u="sng">
                <a:hlinkClick r:id="rId6"/>
              </a:rPr>
              <a:t>http://ayemind.com/</a:t>
            </a:r>
            <a:endParaRPr lang="en-GB" altLang="en-US" b="1" u="sng"/>
          </a:p>
          <a:p>
            <a:r>
              <a:rPr lang="en-GB" altLang="en-US" b="1" u="sng">
                <a:hlinkClick r:id="rId7"/>
              </a:rPr>
              <a:t>https://young.scot/choices-for-life/</a:t>
            </a:r>
            <a:endParaRPr lang="en-GB" altLang="en-US" b="1" u="sng"/>
          </a:p>
          <a:p>
            <a:r>
              <a:rPr lang="en-GB" altLang="en-US" b="1" u="sng">
                <a:hlinkClick r:id="rId8"/>
              </a:rPr>
              <a:t>http://www.nhsggc.org.uk/your-health/healthy-living/smokefree/quit-your-way/</a:t>
            </a:r>
            <a:endParaRPr lang="en-GB" altLang="en-US" b="1" u="sng"/>
          </a:p>
          <a:p>
            <a:r>
              <a:rPr lang="en-GB" altLang="en-US" b="1" u="sng">
                <a:hlinkClick r:id="rId9"/>
              </a:rPr>
              <a:t>http://www.talktofrank.com/</a:t>
            </a:r>
            <a:endParaRPr lang="en-GB" altLang="en-US" b="1" u="sng"/>
          </a:p>
          <a:p>
            <a:r>
              <a:rPr lang="en-GB" altLang="en-US" b="1" u="sng">
                <a:hlinkClick r:id="rId10"/>
              </a:rPr>
              <a:t>http://www.youthworkessentials.org/youth-tobacco.aspx</a:t>
            </a:r>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98FE2-1601-446B-ADD2-8372A4C6CC21}"/>
              </a:ext>
            </a:extLst>
          </p:cNvPr>
          <p:cNvSpPr>
            <a:spLocks noGrp="1"/>
          </p:cNvSpPr>
          <p:nvPr>
            <p:ph type="title"/>
          </p:nvPr>
        </p:nvSpPr>
        <p:spPr>
          <a:xfrm>
            <a:off x="838200" y="365125"/>
            <a:ext cx="5558489" cy="1325563"/>
          </a:xfrm>
        </p:spPr>
        <p:txBody>
          <a:bodyPr>
            <a:normAutofit/>
          </a:bodyPr>
          <a:lstStyle/>
          <a:p>
            <a:r>
              <a:rPr lang="en-GB" dirty="0"/>
              <a:t>Task 1 (20 mins)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36B9CFE-9F8F-43C8-8C51-183B629F0338}"/>
              </a:ext>
            </a:extLst>
          </p:cNvPr>
          <p:cNvSpPr>
            <a:spLocks noGrp="1"/>
          </p:cNvSpPr>
          <p:nvPr>
            <p:ph idx="1"/>
          </p:nvPr>
        </p:nvSpPr>
        <p:spPr>
          <a:xfrm>
            <a:off x="467362" y="1550992"/>
            <a:ext cx="6241664" cy="4625971"/>
          </a:xfrm>
        </p:spPr>
        <p:txBody>
          <a:bodyPr>
            <a:normAutofit fontScale="92500" lnSpcReduction="10000"/>
          </a:bodyPr>
          <a:lstStyle/>
          <a:p>
            <a:pPr marL="0" indent="0" fontAlgn="auto">
              <a:spcAft>
                <a:spcPts val="0"/>
              </a:spcAft>
              <a:buNone/>
              <a:defRPr/>
            </a:pPr>
            <a:r>
              <a:rPr lang="en-GB" dirty="0">
                <a:cs typeface="Calibri"/>
              </a:rPr>
              <a:t>Using the drug picture, law card and effects/risks cards, match them to each drug name card.</a:t>
            </a:r>
          </a:p>
          <a:p>
            <a:pPr marL="0" indent="0">
              <a:buNone/>
              <a:defRPr/>
            </a:pPr>
            <a:r>
              <a:rPr lang="en-GB" dirty="0">
                <a:cs typeface="Calibri"/>
              </a:rPr>
              <a:t>When you have complete this, compare to answers on the next slide.</a:t>
            </a:r>
          </a:p>
          <a:p>
            <a:pPr marL="285750" indent="-285750">
              <a:buFont typeface="Arial" charset="2"/>
              <a:buChar char="•"/>
              <a:defRPr/>
            </a:pPr>
            <a:r>
              <a:rPr lang="en-GB" dirty="0">
                <a:cs typeface="Calibri"/>
              </a:rPr>
              <a:t>How many did you get right?</a:t>
            </a:r>
            <a:endParaRPr lang="en-GB" dirty="0">
              <a:latin typeface="Trebuchet MS" panose="020B0603020202020204"/>
              <a:cs typeface="Calibri"/>
            </a:endParaRPr>
          </a:p>
          <a:p>
            <a:pPr marL="285750" indent="-285750">
              <a:buFont typeface="Arial" charset="2"/>
              <a:buChar char="•"/>
              <a:defRPr/>
            </a:pPr>
            <a:r>
              <a:rPr lang="en-GB" dirty="0">
                <a:cs typeface="Calibri"/>
              </a:rPr>
              <a:t>For the ones that you weren’t sure of, try to work out why you mis-matched the cards.</a:t>
            </a:r>
            <a:endParaRPr lang="en-GB" dirty="0">
              <a:latin typeface="Trebuchet MS" panose="020B0603020202020204"/>
              <a:cs typeface="Calibri"/>
            </a:endParaRPr>
          </a:p>
          <a:p>
            <a:pPr marL="0" indent="0">
              <a:spcAft>
                <a:spcPts val="0"/>
              </a:spcAft>
              <a:buNone/>
              <a:defRPr/>
            </a:pPr>
            <a:r>
              <a:rPr lang="en-GB" b="1" dirty="0">
                <a:cs typeface="Calibri"/>
              </a:rPr>
              <a:t>Make a note of 2 new pieces of information that you have learned by completing this task.</a:t>
            </a:r>
            <a:endParaRPr lang="en-GB" dirty="0"/>
          </a:p>
          <a:p>
            <a:pPr marL="0" indent="0">
              <a:buNone/>
            </a:pPr>
            <a:endParaRPr lang="en-GB" sz="22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094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6F626F-DC4C-4FC7-92B3-19AB5893FF71}"/>
              </a:ext>
            </a:extLst>
          </p:cNvPr>
          <p:cNvGraphicFramePr>
            <a:graphicFrameLocks noGrp="1"/>
          </p:cNvGraphicFramePr>
          <p:nvPr>
            <p:extLst>
              <p:ext uri="{D42A27DB-BD31-4B8C-83A1-F6EECF244321}">
                <p14:modId xmlns:p14="http://schemas.microsoft.com/office/powerpoint/2010/main" val="2123833414"/>
              </p:ext>
            </p:extLst>
          </p:nvPr>
        </p:nvGraphicFramePr>
        <p:xfrm>
          <a:off x="848932" y="643466"/>
          <a:ext cx="10494139" cy="5571072"/>
        </p:xfrm>
        <a:graphic>
          <a:graphicData uri="http://schemas.openxmlformats.org/drawingml/2006/table">
            <a:tbl>
              <a:tblPr firstRow="1" firstCol="1" bandRow="1">
                <a:tableStyleId>{69012ECD-51FC-41F1-AA8D-1B2483CD663E}</a:tableStyleId>
              </a:tblPr>
              <a:tblGrid>
                <a:gridCol w="4312881">
                  <a:extLst>
                    <a:ext uri="{9D8B030D-6E8A-4147-A177-3AD203B41FA5}">
                      <a16:colId xmlns:a16="http://schemas.microsoft.com/office/drawing/2014/main" val="2020179318"/>
                    </a:ext>
                  </a:extLst>
                </a:gridCol>
                <a:gridCol w="2577920">
                  <a:extLst>
                    <a:ext uri="{9D8B030D-6E8A-4147-A177-3AD203B41FA5}">
                      <a16:colId xmlns:a16="http://schemas.microsoft.com/office/drawing/2014/main" val="4292676722"/>
                    </a:ext>
                  </a:extLst>
                </a:gridCol>
                <a:gridCol w="1095641">
                  <a:extLst>
                    <a:ext uri="{9D8B030D-6E8A-4147-A177-3AD203B41FA5}">
                      <a16:colId xmlns:a16="http://schemas.microsoft.com/office/drawing/2014/main" val="1939227141"/>
                    </a:ext>
                  </a:extLst>
                </a:gridCol>
                <a:gridCol w="2507697">
                  <a:extLst>
                    <a:ext uri="{9D8B030D-6E8A-4147-A177-3AD203B41FA5}">
                      <a16:colId xmlns:a16="http://schemas.microsoft.com/office/drawing/2014/main" val="1435855773"/>
                    </a:ext>
                  </a:extLst>
                </a:gridCol>
              </a:tblGrid>
              <a:tr h="309504">
                <a:tc>
                  <a:txBody>
                    <a:bodyPr/>
                    <a:lstStyle/>
                    <a:p>
                      <a:pPr algn="ctr">
                        <a:lnSpc>
                          <a:spcPct val="115000"/>
                        </a:lnSpc>
                        <a:spcAft>
                          <a:spcPts val="0"/>
                        </a:spcAft>
                      </a:pPr>
                      <a:r>
                        <a:rPr lang="en-GB" sz="1700">
                          <a:effectLst/>
                        </a:rPr>
                        <a:t>Drug Name Card</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Drug Picture</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Law</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Drug Effects/Risks</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222367963"/>
                  </a:ext>
                </a:extLst>
              </a:tr>
              <a:tr h="309504">
                <a:tc>
                  <a:txBody>
                    <a:bodyPr/>
                    <a:lstStyle/>
                    <a:p>
                      <a:pPr algn="l">
                        <a:lnSpc>
                          <a:spcPct val="115000"/>
                        </a:lnSpc>
                        <a:spcAft>
                          <a:spcPts val="0"/>
                        </a:spcAft>
                      </a:pPr>
                      <a:r>
                        <a:rPr lang="en-GB" sz="1700">
                          <a:effectLst/>
                        </a:rPr>
                        <a:t>Alcohol</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16</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17</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9</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30392539"/>
                  </a:ext>
                </a:extLst>
              </a:tr>
              <a:tr h="309504">
                <a:tc>
                  <a:txBody>
                    <a:bodyPr/>
                    <a:lstStyle/>
                    <a:p>
                      <a:pPr algn="l">
                        <a:lnSpc>
                          <a:spcPct val="115000"/>
                        </a:lnSpc>
                        <a:spcAft>
                          <a:spcPts val="0"/>
                        </a:spcAft>
                      </a:pPr>
                      <a:r>
                        <a:rPr lang="en-GB" sz="1700">
                          <a:effectLst/>
                        </a:rPr>
                        <a:t>Amphetamine</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13</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9</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17</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320313474"/>
                  </a:ext>
                </a:extLst>
              </a:tr>
              <a:tr h="309504">
                <a:tc>
                  <a:txBody>
                    <a:bodyPr/>
                    <a:lstStyle/>
                    <a:p>
                      <a:pPr algn="l">
                        <a:lnSpc>
                          <a:spcPct val="115000"/>
                        </a:lnSpc>
                        <a:spcAft>
                          <a:spcPts val="0"/>
                        </a:spcAft>
                      </a:pPr>
                      <a:r>
                        <a:rPr lang="en-GB" sz="1700">
                          <a:effectLst/>
                        </a:rPr>
                        <a:t>Benzodiazepines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12</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6</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10</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2997346728"/>
                  </a:ext>
                </a:extLst>
              </a:tr>
              <a:tr h="309504">
                <a:tc>
                  <a:txBody>
                    <a:bodyPr/>
                    <a:lstStyle/>
                    <a:p>
                      <a:pPr algn="l">
                        <a:lnSpc>
                          <a:spcPct val="115000"/>
                        </a:lnSpc>
                        <a:spcAft>
                          <a:spcPts val="0"/>
                        </a:spcAft>
                      </a:pPr>
                      <a:r>
                        <a:rPr lang="en-GB" sz="1700">
                          <a:effectLst/>
                        </a:rPr>
                        <a:t>Caffeine</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5</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12</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3</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1127866922"/>
                  </a:ext>
                </a:extLst>
              </a:tr>
              <a:tr h="309504">
                <a:tc>
                  <a:txBody>
                    <a:bodyPr/>
                    <a:lstStyle/>
                    <a:p>
                      <a:pPr algn="l">
                        <a:lnSpc>
                          <a:spcPct val="115000"/>
                        </a:lnSpc>
                        <a:spcAft>
                          <a:spcPts val="0"/>
                        </a:spcAft>
                      </a:pPr>
                      <a:r>
                        <a:rPr lang="en-GB" sz="1700">
                          <a:effectLst/>
                        </a:rPr>
                        <a:t>Cannabis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10</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3</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12</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2196053609"/>
                  </a:ext>
                </a:extLst>
              </a:tr>
              <a:tr h="309504">
                <a:tc>
                  <a:txBody>
                    <a:bodyPr/>
                    <a:lstStyle/>
                    <a:p>
                      <a:pPr algn="l">
                        <a:lnSpc>
                          <a:spcPct val="115000"/>
                        </a:lnSpc>
                        <a:spcAft>
                          <a:spcPts val="0"/>
                        </a:spcAft>
                      </a:pPr>
                      <a:r>
                        <a:rPr lang="en-GB" sz="1700">
                          <a:effectLst/>
                        </a:rPr>
                        <a:t>Cocaine </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6</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14</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2146534052"/>
                  </a:ext>
                </a:extLst>
              </a:tr>
              <a:tr h="309504">
                <a:tc>
                  <a:txBody>
                    <a:bodyPr/>
                    <a:lstStyle/>
                    <a:p>
                      <a:pPr algn="l">
                        <a:lnSpc>
                          <a:spcPct val="115000"/>
                        </a:lnSpc>
                        <a:spcAft>
                          <a:spcPts val="0"/>
                        </a:spcAft>
                      </a:pPr>
                      <a:r>
                        <a:rPr lang="en-GB" sz="1700">
                          <a:effectLst/>
                        </a:rPr>
                        <a:t>Ecstasy</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11</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14</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732598400"/>
                  </a:ext>
                </a:extLst>
              </a:tr>
              <a:tr h="309504">
                <a:tc>
                  <a:txBody>
                    <a:bodyPr/>
                    <a:lstStyle/>
                    <a:p>
                      <a:pPr algn="l">
                        <a:lnSpc>
                          <a:spcPct val="115000"/>
                        </a:lnSpc>
                        <a:spcAft>
                          <a:spcPts val="0"/>
                        </a:spcAft>
                      </a:pPr>
                      <a:r>
                        <a:rPr lang="en-GB" sz="1700">
                          <a:effectLst/>
                        </a:rPr>
                        <a:t>Heroin</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7</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4</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8</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617405400"/>
                  </a:ext>
                </a:extLst>
              </a:tr>
              <a:tr h="309504">
                <a:tc>
                  <a:txBody>
                    <a:bodyPr/>
                    <a:lstStyle/>
                    <a:p>
                      <a:pPr algn="l">
                        <a:lnSpc>
                          <a:spcPct val="115000"/>
                        </a:lnSpc>
                        <a:spcAft>
                          <a:spcPts val="0"/>
                        </a:spcAft>
                      </a:pPr>
                      <a:r>
                        <a:rPr lang="en-GB" sz="1700">
                          <a:effectLst/>
                        </a:rPr>
                        <a:t>Ketamine</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3</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10</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6</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4065750499"/>
                  </a:ext>
                </a:extLst>
              </a:tr>
              <a:tr h="309504">
                <a:tc>
                  <a:txBody>
                    <a:bodyPr/>
                    <a:lstStyle/>
                    <a:p>
                      <a:pPr algn="l">
                        <a:lnSpc>
                          <a:spcPct val="115000"/>
                        </a:lnSpc>
                        <a:spcAft>
                          <a:spcPts val="0"/>
                        </a:spcAft>
                      </a:pPr>
                      <a:r>
                        <a:rPr lang="en-GB" sz="1700">
                          <a:effectLst/>
                        </a:rPr>
                        <a:t>LSD</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2</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8</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4</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3680078691"/>
                  </a:ext>
                </a:extLst>
              </a:tr>
              <a:tr h="309504">
                <a:tc>
                  <a:txBody>
                    <a:bodyPr/>
                    <a:lstStyle/>
                    <a:p>
                      <a:pPr algn="l">
                        <a:lnSpc>
                          <a:spcPct val="115000"/>
                        </a:lnSpc>
                        <a:spcAft>
                          <a:spcPts val="0"/>
                        </a:spcAft>
                      </a:pPr>
                      <a:r>
                        <a:rPr lang="en-GB" sz="1700">
                          <a:effectLst/>
                        </a:rPr>
                        <a:t>Magic Mushrooms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14</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15</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2</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3564560276"/>
                  </a:ext>
                </a:extLst>
              </a:tr>
              <a:tr h="309504">
                <a:tc>
                  <a:txBody>
                    <a:bodyPr/>
                    <a:lstStyle/>
                    <a:p>
                      <a:pPr algn="l">
                        <a:lnSpc>
                          <a:spcPct val="115000"/>
                        </a:lnSpc>
                        <a:spcAft>
                          <a:spcPts val="0"/>
                        </a:spcAft>
                      </a:pPr>
                      <a:r>
                        <a:rPr lang="en-GB" sz="1700">
                          <a:effectLst/>
                        </a:rPr>
                        <a:t>Methadone</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15</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5</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13</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177860790"/>
                  </a:ext>
                </a:extLst>
              </a:tr>
              <a:tr h="309504">
                <a:tc>
                  <a:txBody>
                    <a:bodyPr/>
                    <a:lstStyle/>
                    <a:p>
                      <a:pPr algn="just">
                        <a:lnSpc>
                          <a:spcPct val="115000"/>
                        </a:lnSpc>
                        <a:spcAft>
                          <a:spcPts val="0"/>
                        </a:spcAft>
                      </a:pPr>
                      <a:r>
                        <a:rPr lang="en-GB" sz="1700">
                          <a:effectLst/>
                        </a:rPr>
                        <a:t>New Psychoactive Substances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9</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13</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5</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141400550"/>
                  </a:ext>
                </a:extLst>
              </a:tr>
              <a:tr h="309504">
                <a:tc>
                  <a:txBody>
                    <a:bodyPr/>
                    <a:lstStyle/>
                    <a:p>
                      <a:pPr algn="l">
                        <a:lnSpc>
                          <a:spcPct val="115000"/>
                        </a:lnSpc>
                        <a:spcAft>
                          <a:spcPts val="0"/>
                        </a:spcAft>
                      </a:pPr>
                      <a:r>
                        <a:rPr lang="en-GB" sz="1700">
                          <a:effectLst/>
                        </a:rPr>
                        <a:t>Poppers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8</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2</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15</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1034344323"/>
                  </a:ext>
                </a:extLst>
              </a:tr>
              <a:tr h="309504">
                <a:tc>
                  <a:txBody>
                    <a:bodyPr/>
                    <a:lstStyle/>
                    <a:p>
                      <a:pPr algn="l">
                        <a:lnSpc>
                          <a:spcPct val="115000"/>
                        </a:lnSpc>
                        <a:spcAft>
                          <a:spcPts val="0"/>
                        </a:spcAft>
                      </a:pPr>
                      <a:r>
                        <a:rPr lang="en-GB" sz="1700">
                          <a:effectLst/>
                        </a:rPr>
                        <a:t>Solvents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4</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7</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11</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2002490591"/>
                  </a:ext>
                </a:extLst>
              </a:tr>
              <a:tr h="309504">
                <a:tc>
                  <a:txBody>
                    <a:bodyPr/>
                    <a:lstStyle/>
                    <a:p>
                      <a:pPr algn="l">
                        <a:lnSpc>
                          <a:spcPct val="115000"/>
                        </a:lnSpc>
                        <a:spcAft>
                          <a:spcPts val="0"/>
                        </a:spcAft>
                      </a:pPr>
                      <a:r>
                        <a:rPr lang="en-GB" sz="1700">
                          <a:effectLst/>
                        </a:rPr>
                        <a:t>Synthetic Cannabinoids</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17</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16</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16</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1398153396"/>
                  </a:ext>
                </a:extLst>
              </a:tr>
              <a:tr h="309504">
                <a:tc>
                  <a:txBody>
                    <a:bodyPr/>
                    <a:lstStyle/>
                    <a:p>
                      <a:pPr algn="l">
                        <a:lnSpc>
                          <a:spcPct val="115000"/>
                        </a:lnSpc>
                        <a:spcAft>
                          <a:spcPts val="0"/>
                        </a:spcAft>
                      </a:pPr>
                      <a:r>
                        <a:rPr lang="en-GB" sz="1700">
                          <a:effectLst/>
                        </a:rPr>
                        <a:t>Tobacco</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11</a:t>
                      </a:r>
                      <a:endParaRPr lang="en-GB" sz="1700">
                        <a:effectLst/>
                        <a:latin typeface="Calibri"/>
                        <a:ea typeface="Calibri" panose="020F0502020204030204" pitchFamily="34" charset="0"/>
                        <a:cs typeface="Times New Roman"/>
                      </a:endParaRPr>
                    </a:p>
                  </a:txBody>
                  <a:tcPr marL="26928" marR="26928" marT="0" marB="0"/>
                </a:tc>
                <a:tc>
                  <a:txBody>
                    <a:bodyPr/>
                    <a:lstStyle/>
                    <a:p>
                      <a:pPr algn="ctr">
                        <a:lnSpc>
                          <a:spcPct val="115000"/>
                        </a:lnSpc>
                        <a:spcAft>
                          <a:spcPts val="0"/>
                        </a:spcAft>
                      </a:pPr>
                      <a:r>
                        <a:rPr lang="en-GB" sz="1700">
                          <a:effectLst/>
                        </a:rPr>
                        <a:t>7</a:t>
                      </a:r>
                      <a:endParaRPr lang="en-GB" sz="1700">
                        <a:effectLst/>
                        <a:latin typeface="Calibri"/>
                        <a:ea typeface="Calibri" panose="020F0502020204030204" pitchFamily="34" charset="0"/>
                        <a:cs typeface="Times New Roman"/>
                      </a:endParaRPr>
                    </a:p>
                  </a:txBody>
                  <a:tcPr marL="26928" marR="26928" marT="0" marB="0"/>
                </a:tc>
                <a:extLst>
                  <a:ext uri="{0D108BD9-81ED-4DB2-BD59-A6C34878D82A}">
                    <a16:rowId xmlns:a16="http://schemas.microsoft.com/office/drawing/2014/main" val="374557799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3A14-040B-456E-BF31-F5A2C17DB633}"/>
              </a:ext>
            </a:extLst>
          </p:cNvPr>
          <p:cNvSpPr>
            <a:spLocks noGrp="1"/>
          </p:cNvSpPr>
          <p:nvPr>
            <p:ph type="title"/>
          </p:nvPr>
        </p:nvSpPr>
        <p:spPr>
          <a:xfrm>
            <a:off x="643467" y="816638"/>
            <a:ext cx="3367359" cy="5224724"/>
          </a:xfrm>
        </p:spPr>
        <p:txBody>
          <a:bodyPr rtlCol="0" anchor="ctr">
            <a:normAutofit/>
          </a:bodyPr>
          <a:lstStyle/>
          <a:p>
            <a:pPr>
              <a:defRPr/>
            </a:pPr>
            <a:r>
              <a:rPr lang="en-GB" b="1" dirty="0">
                <a:latin typeface="Calibri"/>
                <a:cs typeface="Calibri"/>
              </a:rPr>
              <a:t>Lesson 1 - Names, effects, benefits &amp; potential harm of wide range of drugs </a:t>
            </a:r>
            <a:endParaRPr lang="en-GB" b="1">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5E7345-813C-49B3-97F6-8E2FEEACBDA9}"/>
              </a:ext>
            </a:extLst>
          </p:cNvPr>
          <p:cNvSpPr>
            <a:spLocks noGrp="1"/>
          </p:cNvSpPr>
          <p:nvPr>
            <p:ph sz="quarter" idx="13"/>
          </p:nvPr>
        </p:nvSpPr>
        <p:spPr>
          <a:xfrm>
            <a:off x="4381126" y="816638"/>
            <a:ext cx="5338573" cy="6044232"/>
          </a:xfrm>
        </p:spPr>
        <p:txBody>
          <a:bodyPr vert="horz" lIns="91440" tIns="45720" rIns="91440" bIns="45720" rtlCol="0" anchor="ctr">
            <a:noAutofit/>
          </a:bodyPr>
          <a:lstStyle/>
          <a:p>
            <a:pPr marL="0" indent="0" algn="ctr" fontAlgn="auto">
              <a:spcAft>
                <a:spcPts val="0"/>
              </a:spcAft>
              <a:buNone/>
              <a:defRPr/>
            </a:pPr>
            <a:r>
              <a:rPr lang="en-GB" sz="2400" b="1" dirty="0">
                <a:latin typeface="Calibri"/>
                <a:cs typeface="Calibri"/>
              </a:rPr>
              <a:t>Things to consider:</a:t>
            </a:r>
            <a:endParaRPr lang="en-US" dirty="0"/>
          </a:p>
          <a:p>
            <a:pPr marL="0" indent="0" fontAlgn="auto">
              <a:spcAft>
                <a:spcPts val="0"/>
              </a:spcAft>
              <a:buNone/>
              <a:defRPr/>
            </a:pPr>
            <a:r>
              <a:rPr lang="en-GB" sz="2400" dirty="0">
                <a:latin typeface="Calibri"/>
                <a:cs typeface="Calibri"/>
              </a:rPr>
              <a:t>It is important to be able to identify the effects, benefits and potential harm of a wide range of drugs/substances to enable you to make positive healthy choices in your life.</a:t>
            </a:r>
          </a:p>
          <a:p>
            <a:pPr marL="0" indent="0" fontAlgn="auto">
              <a:spcAft>
                <a:spcPts val="0"/>
              </a:spcAft>
              <a:buNone/>
              <a:defRPr/>
            </a:pPr>
            <a:r>
              <a:rPr lang="en-GB" sz="2400" b="1" dirty="0">
                <a:latin typeface="Calibri"/>
                <a:cs typeface="Calibri"/>
              </a:rPr>
              <a:t>There are lots of confusing myths and facts about drugs / substances which can make the differentiation between drugs confusing for people.</a:t>
            </a:r>
          </a:p>
          <a:p>
            <a:pPr marL="0" indent="0" fontAlgn="auto">
              <a:spcAft>
                <a:spcPts val="0"/>
              </a:spcAft>
              <a:buNone/>
              <a:defRPr/>
            </a:pPr>
            <a:r>
              <a:rPr lang="en-GB" sz="2400" dirty="0">
                <a:latin typeface="Calibri"/>
                <a:cs typeface="Calibri"/>
              </a:rPr>
              <a:t>Sometimes it's confusing to understand. which drugs which are legal and illegal</a:t>
            </a:r>
          </a:p>
          <a:p>
            <a:pPr marL="0" indent="0" fontAlgn="auto">
              <a:spcAft>
                <a:spcPts val="0"/>
              </a:spcAft>
              <a:buNone/>
              <a:defRPr/>
            </a:pPr>
            <a:r>
              <a:rPr lang="en-GB" sz="2400" b="1" dirty="0">
                <a:latin typeface="Calibri"/>
                <a:cs typeface="Calibri"/>
              </a:rPr>
              <a:t>It’s important to have an understanding of the risks and consequences of using drugs.</a:t>
            </a:r>
          </a:p>
          <a:p>
            <a:pPr marL="0" indent="0" fontAlgn="auto">
              <a:spcAft>
                <a:spcPts val="0"/>
              </a:spcAft>
              <a:buFont typeface="Arial" panose="020B0604020202020204" pitchFamily="34" charset="0"/>
              <a:buNone/>
              <a:defRPr/>
            </a:pPr>
            <a:endParaRPr lang="en-GB" dirty="0">
              <a:latin typeface="Calibri" panose="020F0502020204030204" pitchFamily="34" charset="0"/>
              <a:cs typeface="Calibri" panose="020F0502020204030204" pitchFamily="34" charset="0"/>
            </a:endParaRPr>
          </a:p>
          <a:p>
            <a:pPr marL="0" indent="0" fontAlgn="auto">
              <a:spcAft>
                <a:spcPts val="0"/>
              </a:spcAft>
              <a:buFont typeface="Arial" panose="020B0604020202020204" pitchFamily="34" charset="0"/>
              <a:buNone/>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D3B34-B9DE-4CDE-926A-6504F633F68B}"/>
              </a:ext>
            </a:extLst>
          </p:cNvPr>
          <p:cNvSpPr>
            <a:spLocks noGrp="1"/>
          </p:cNvSpPr>
          <p:nvPr>
            <p:ph type="title"/>
          </p:nvPr>
        </p:nvSpPr>
        <p:spPr>
          <a:xfrm>
            <a:off x="686834" y="1153572"/>
            <a:ext cx="3200400" cy="4461163"/>
          </a:xfrm>
        </p:spPr>
        <p:txBody>
          <a:bodyPr>
            <a:normAutofit/>
          </a:bodyPr>
          <a:lstStyle/>
          <a:p>
            <a:r>
              <a:rPr lang="en-GB">
                <a:solidFill>
                  <a:srgbClr val="FFFFFF"/>
                </a:solidFill>
              </a:rPr>
              <a:t>Things to consider…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462FC7-0A7D-4610-9936-182646F7F05F}"/>
              </a:ext>
            </a:extLst>
          </p:cNvPr>
          <p:cNvSpPr>
            <a:spLocks noGrp="1"/>
          </p:cNvSpPr>
          <p:nvPr>
            <p:ph idx="1"/>
          </p:nvPr>
        </p:nvSpPr>
        <p:spPr>
          <a:xfrm>
            <a:off x="4447308" y="591344"/>
            <a:ext cx="6906491" cy="5585619"/>
          </a:xfrm>
        </p:spPr>
        <p:txBody>
          <a:bodyPr anchor="ctr">
            <a:normAutofit/>
          </a:bodyPr>
          <a:lstStyle/>
          <a:p>
            <a:pPr marL="0" indent="0" fontAlgn="auto">
              <a:spcAft>
                <a:spcPts val="0"/>
              </a:spcAft>
              <a:buNone/>
              <a:defRPr/>
            </a:pPr>
            <a:r>
              <a:rPr lang="en-GB" dirty="0">
                <a:cs typeface="Calibri"/>
              </a:rPr>
              <a:t>It is important to be able to identify the effects, benefits and potential harm of a wide range of drugs/substances to enable you to make positive healthy choices in your life.</a:t>
            </a:r>
          </a:p>
          <a:p>
            <a:pPr marL="0" indent="0" fontAlgn="auto">
              <a:spcAft>
                <a:spcPts val="0"/>
              </a:spcAft>
              <a:buNone/>
              <a:defRPr/>
            </a:pPr>
            <a:r>
              <a:rPr lang="en-GB" b="1" dirty="0">
                <a:cs typeface="Calibri"/>
              </a:rPr>
              <a:t>There are lots of confusing myths and facts about drugs / substances which can make the differentiation between drugs confusing for people.</a:t>
            </a:r>
          </a:p>
          <a:p>
            <a:pPr marL="0" indent="0" fontAlgn="auto">
              <a:spcAft>
                <a:spcPts val="0"/>
              </a:spcAft>
              <a:buNone/>
              <a:defRPr/>
            </a:pPr>
            <a:r>
              <a:rPr lang="en-GB" dirty="0">
                <a:cs typeface="Calibri"/>
              </a:rPr>
              <a:t>Sometimes it's confusing to understand. which drugs which are legal and illegal</a:t>
            </a:r>
          </a:p>
          <a:p>
            <a:pPr marL="0" indent="0" fontAlgn="auto">
              <a:spcAft>
                <a:spcPts val="0"/>
              </a:spcAft>
              <a:buNone/>
              <a:defRPr/>
            </a:pPr>
            <a:r>
              <a:rPr lang="en-GB" b="1" dirty="0">
                <a:cs typeface="Calibri"/>
              </a:rPr>
              <a:t>It’s important to have an understanding of the risks and consequences of using drugs.</a:t>
            </a:r>
          </a:p>
          <a:p>
            <a:pPr marL="0" indent="0">
              <a:buNone/>
            </a:pPr>
            <a:endParaRPr lang="en-GB" dirty="0"/>
          </a:p>
        </p:txBody>
      </p:sp>
    </p:spTree>
    <p:extLst>
      <p:ext uri="{BB962C8B-B14F-4D97-AF65-F5344CB8AC3E}">
        <p14:creationId xmlns:p14="http://schemas.microsoft.com/office/powerpoint/2010/main" val="14312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0" name="Arc 79">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B7AAA85-E185-4BD8-8F99-277BE98095BE}"/>
              </a:ext>
            </a:extLst>
          </p:cNvPr>
          <p:cNvSpPr>
            <a:spLocks noGrp="1"/>
          </p:cNvSpPr>
          <p:nvPr>
            <p:ph type="ctrTitle"/>
          </p:nvPr>
        </p:nvSpPr>
        <p:spPr>
          <a:xfrm>
            <a:off x="4038600" y="1939159"/>
            <a:ext cx="7644627" cy="2751086"/>
          </a:xfrm>
        </p:spPr>
        <p:txBody>
          <a:bodyPr rtlCol="0">
            <a:normAutofit/>
          </a:bodyPr>
          <a:lstStyle/>
          <a:p>
            <a:pPr algn="r">
              <a:defRPr/>
            </a:pPr>
            <a:r>
              <a:rPr lang="en-GB" b="1" dirty="0">
                <a:latin typeface="Calibri"/>
                <a:cs typeface="Calibri"/>
              </a:rPr>
              <a:t>Lesson 2 – Drugs and the Law</a:t>
            </a:r>
            <a:endParaRPr lang="en-GB" b="1">
              <a:latin typeface="Calibri" panose="020F0502020204030204" pitchFamily="34" charset="0"/>
              <a:cs typeface="Calibri" panose="020F0502020204030204" pitchFamily="34" charset="0"/>
            </a:endParaRPr>
          </a:p>
        </p:txBody>
      </p:sp>
      <p:sp>
        <p:nvSpPr>
          <p:cNvPr id="15363" name="Subtitle 4">
            <a:extLst>
              <a:ext uri="{FF2B5EF4-FFF2-40B4-BE49-F238E27FC236}">
                <a16:creationId xmlns:a16="http://schemas.microsoft.com/office/drawing/2014/main" id="{34CDA0F7-391A-4731-937E-010A24C7F4BB}"/>
              </a:ext>
            </a:extLst>
          </p:cNvPr>
          <p:cNvSpPr>
            <a:spLocks noGrp="1" noChangeArrowheads="1"/>
          </p:cNvSpPr>
          <p:nvPr>
            <p:ph type="subTitle" idx="1"/>
          </p:nvPr>
        </p:nvSpPr>
        <p:spPr>
          <a:xfrm>
            <a:off x="4038600" y="4782320"/>
            <a:ext cx="7644627" cy="1329443"/>
          </a:xfrm>
        </p:spPr>
        <p:txBody>
          <a:bodyPr>
            <a:normAutofit/>
          </a:bodyPr>
          <a:lstStyle/>
          <a:p>
            <a:pPr algn="r"/>
            <a:endParaRPr lang="en-GB" altLang="en-US" b="1">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06CF93D176C94F85B98FF69BA83A30" ma:contentTypeVersion="6" ma:contentTypeDescription="Create a new document." ma:contentTypeScope="" ma:versionID="9e5d409cd3a183822b219a9508cfdb9e">
  <xsd:schema xmlns:xsd="http://www.w3.org/2001/XMLSchema" xmlns:xs="http://www.w3.org/2001/XMLSchema" xmlns:p="http://schemas.microsoft.com/office/2006/metadata/properties" xmlns:ns2="e7a64b6b-c3ee-4a4e-bd18-32cd6e76e211" xmlns:ns3="ec5710cb-ae92-4ec1-9a6c-1122c3aff050" targetNamespace="http://schemas.microsoft.com/office/2006/metadata/properties" ma:root="true" ma:fieldsID="b91e17be7b0a133566f770cd0ad2bede" ns2:_="" ns3:_="">
    <xsd:import namespace="e7a64b6b-c3ee-4a4e-bd18-32cd6e76e211"/>
    <xsd:import namespace="ec5710cb-ae92-4ec1-9a6c-1122c3aff0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a64b6b-c3ee-4a4e-bd18-32cd6e76e2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5710cb-ae92-4ec1-9a6c-1122c3aff05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168805-17BF-4299-8356-612F57D740F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1B7209D-68E5-44B8-9F19-623B0D174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a64b6b-c3ee-4a4e-bd18-32cd6e76e211"/>
    <ds:schemaRef ds:uri="ec5710cb-ae92-4ec1-9a6c-1122c3aff0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75AC073-EDFC-4340-9057-C1D7E15522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2846</Words>
  <Application>Microsoft Office PowerPoint</Application>
  <PresentationFormat>Widescreen</PresentationFormat>
  <Paragraphs>311</Paragraphs>
  <Slides>43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Trebuchet MS</vt:lpstr>
      <vt:lpstr>Office Theme</vt:lpstr>
      <vt:lpstr>S2 SUBSTANCE MISUSE EDUCATION  </vt:lpstr>
      <vt:lpstr>Lesson 1  Names, effects, benefits &amp; potential harm of a wide range of drugs</vt:lpstr>
      <vt:lpstr>Learning Intentions</vt:lpstr>
      <vt:lpstr>Experiences and Outcomes</vt:lpstr>
      <vt:lpstr>Task 1 (20 mins)</vt:lpstr>
      <vt:lpstr>PowerPoint Presentation</vt:lpstr>
      <vt:lpstr>Lesson 1 - Names, effects, benefits &amp; potential harm of wide range of drugs </vt:lpstr>
      <vt:lpstr>Things to consider…</vt:lpstr>
      <vt:lpstr>Lesson 2 – Drugs and the Law</vt:lpstr>
      <vt:lpstr>Learning Intentions</vt:lpstr>
      <vt:lpstr>Experiences and Outcomes</vt:lpstr>
      <vt:lpstr>Task 1</vt:lpstr>
      <vt:lpstr>Task 2</vt:lpstr>
      <vt:lpstr>PowerPoint Presentation</vt:lpstr>
      <vt:lpstr>Think…</vt:lpstr>
      <vt:lpstr>PowerPoint Presentation</vt:lpstr>
      <vt:lpstr>‘Legal Highs’ &amp; New Psychoactive Substances (NPS)</vt:lpstr>
      <vt:lpstr>Facing the Consequences</vt:lpstr>
      <vt:lpstr>Drugs and … Studying</vt:lpstr>
      <vt:lpstr>Drugs…..and future employment</vt:lpstr>
      <vt:lpstr>Drugs and … Travelling Abroad </vt:lpstr>
      <vt:lpstr>Drugs and … Driving</vt:lpstr>
      <vt:lpstr>Drug Driving</vt:lpstr>
      <vt:lpstr>For your information…</vt:lpstr>
      <vt:lpstr>PowerPoint Presentation</vt:lpstr>
      <vt:lpstr>PowerPoint Presentation</vt:lpstr>
      <vt:lpstr>The law on driving under the influence</vt:lpstr>
      <vt:lpstr>Task 3</vt:lpstr>
      <vt:lpstr>Lesson 3 – So what do you think about alcohol?</vt:lpstr>
      <vt:lpstr>Lesson 3 - Learning Intentions</vt:lpstr>
      <vt:lpstr>Learning Intentions</vt:lpstr>
      <vt:lpstr>Experiences and Outcomes</vt:lpstr>
      <vt:lpstr>Experiences and Outcomes</vt:lpstr>
      <vt:lpstr>Task 1</vt:lpstr>
      <vt:lpstr>Think….</vt:lpstr>
      <vt:lpstr>PowerPoint Presentation</vt:lpstr>
      <vt:lpstr>Lesson 4 – Why do people use drugs?</vt:lpstr>
      <vt:lpstr>Lesson 4  Learning Intentions</vt:lpstr>
      <vt:lpstr>Learning Intentions</vt:lpstr>
      <vt:lpstr>Experiences and Outcomes</vt:lpstr>
      <vt:lpstr>Task 1 (in groups)</vt:lpstr>
      <vt:lpstr>Task 2 (in groups)</vt:lpstr>
      <vt:lpstr>Where to go for further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SUBSTANCE MISUSE EDUCATION  </dc:title>
  <dc:creator>Fiona Hewitt</dc:creator>
  <cp:lastModifiedBy>Fiona Hewitt</cp:lastModifiedBy>
  <cp:revision>1</cp:revision>
  <dcterms:created xsi:type="dcterms:W3CDTF">2020-08-18T18:39:38Z</dcterms:created>
  <dcterms:modified xsi:type="dcterms:W3CDTF">2020-08-18T18:39:45Z</dcterms:modified>
</cp:coreProperties>
</file>