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2" r:id="rId4"/>
  </p:sldMasterIdLst>
  <p:notesMasterIdLst>
    <p:notesMasterId r:id="rId36"/>
  </p:notesMasterIdLst>
  <p:sldIdLst>
    <p:sldId id="256" r:id="rId5"/>
    <p:sldId id="276" r:id="rId6"/>
    <p:sldId id="285" r:id="rId7"/>
    <p:sldId id="287" r:id="rId8"/>
    <p:sldId id="262" r:id="rId9"/>
    <p:sldId id="294" r:id="rId10"/>
    <p:sldId id="263" r:id="rId11"/>
    <p:sldId id="283" r:id="rId12"/>
    <p:sldId id="270" r:id="rId13"/>
    <p:sldId id="284" r:id="rId14"/>
    <p:sldId id="272" r:id="rId15"/>
    <p:sldId id="286" r:id="rId16"/>
    <p:sldId id="267" r:id="rId17"/>
    <p:sldId id="274" r:id="rId18"/>
    <p:sldId id="275" r:id="rId19"/>
    <p:sldId id="273" r:id="rId20"/>
    <p:sldId id="288" r:id="rId21"/>
    <p:sldId id="289" r:id="rId22"/>
    <p:sldId id="290" r:id="rId23"/>
    <p:sldId id="291" r:id="rId24"/>
    <p:sldId id="278" r:id="rId25"/>
    <p:sldId id="292" r:id="rId26"/>
    <p:sldId id="271" r:id="rId27"/>
    <p:sldId id="293" r:id="rId28"/>
    <p:sldId id="295" r:id="rId29"/>
    <p:sldId id="279" r:id="rId30"/>
    <p:sldId id="296" r:id="rId31"/>
    <p:sldId id="297" r:id="rId32"/>
    <p:sldId id="281" r:id="rId33"/>
    <p:sldId id="265" r:id="rId34"/>
    <p:sldId id="28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D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5D5329-78E1-C832-BF42-FA3F9F32688F}" v="442" dt="2020-04-01T21:08:37.584"/>
    <p1510:client id="{7C512DC4-626C-978A-0C07-0A2F7C88C05E}" v="48" dt="2020-03-31T18:31:03.629"/>
    <p1510:client id="{BE325CC6-2A8A-839A-169D-F46B9A24432D}" v="468" dt="2020-03-31T18:23:20.3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17192CC-C1F2-4CD3-AD5B-0B37CB1B651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a:extLst>
              <a:ext uri="{FF2B5EF4-FFF2-40B4-BE49-F238E27FC236}">
                <a16:creationId xmlns:a16="http://schemas.microsoft.com/office/drawing/2014/main" id="{F144B812-D421-42E9-8230-58E64731CFEE}"/>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E2BF596-49E4-40C2-B299-42075E3B1361}" type="datetimeFigureOut">
              <a:rPr lang="en-GB"/>
              <a:pPr>
                <a:defRPr/>
              </a:pPr>
              <a:t>18/08/2020</a:t>
            </a:fld>
            <a:endParaRPr lang="en-GB"/>
          </a:p>
        </p:txBody>
      </p:sp>
      <p:sp>
        <p:nvSpPr>
          <p:cNvPr id="4" name="Slide Image Placeholder 3">
            <a:extLst>
              <a:ext uri="{FF2B5EF4-FFF2-40B4-BE49-F238E27FC236}">
                <a16:creationId xmlns:a16="http://schemas.microsoft.com/office/drawing/2014/main" id="{84769D13-DCF0-4622-B3E7-D97612E4C32D}"/>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41997AB5-9E11-4929-99FC-359F94D44DF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B45FA1D4-1484-4F09-BCBC-4FFBF8EF82D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a:extLst>
              <a:ext uri="{FF2B5EF4-FFF2-40B4-BE49-F238E27FC236}">
                <a16:creationId xmlns:a16="http://schemas.microsoft.com/office/drawing/2014/main" id="{113A9644-1D84-4A2C-A399-875B002A6F0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02FFCBF9-2469-4E89-B31D-9A1B7B2D88CC}"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A71143A4-2082-4936-A41A-A7F77769B96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1CF120E-FCE4-4AAB-9DD8-A714275900A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If time permits, please browse the above sites as groups or as a class so that pupils are familiar with the content of site and the support that is available.</a:t>
            </a:r>
          </a:p>
        </p:txBody>
      </p:sp>
      <p:sp>
        <p:nvSpPr>
          <p:cNvPr id="31748" name="Slide Number Placeholder 3">
            <a:extLst>
              <a:ext uri="{FF2B5EF4-FFF2-40B4-BE49-F238E27FC236}">
                <a16:creationId xmlns:a16="http://schemas.microsoft.com/office/drawing/2014/main" id="{569B68EA-1737-480F-9B51-E246643080A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fld id="{97A0A36F-68E1-49D7-90CF-AF162C4B9D9B}" type="slidenum">
              <a:rPr lang="en-GB" altLang="en-US">
                <a:latin typeface="Calibri" panose="020F0502020204030204" pitchFamily="34" charset="0"/>
              </a:rPr>
              <a:pPr/>
              <a:t>30</a:t>
            </a:fld>
            <a:endParaRPr lang="en-GB"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BF18-C3ED-4548-B815-10BC60EF17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E5AB54C-9D8C-4E97-AE69-39EF5FAE0D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53BD8FB-4A6D-49B7-9F2F-16582C978DD5}"/>
              </a:ext>
            </a:extLst>
          </p:cNvPr>
          <p:cNvSpPr>
            <a:spLocks noGrp="1"/>
          </p:cNvSpPr>
          <p:nvPr>
            <p:ph type="dt" sz="half" idx="10"/>
          </p:nvPr>
        </p:nvSpPr>
        <p:spPr/>
        <p:txBody>
          <a:bodyPr/>
          <a:lstStyle/>
          <a:p>
            <a:fld id="{B61BEF0D-F0BB-DE4B-95CE-6DB70DBA9567}" type="datetimeFigureOut">
              <a:rPr lang="en-US" smtClean="0"/>
              <a:pPr/>
              <a:t>8/18/2020</a:t>
            </a:fld>
            <a:endParaRPr lang="en-US"/>
          </a:p>
        </p:txBody>
      </p:sp>
      <p:sp>
        <p:nvSpPr>
          <p:cNvPr id="5" name="Footer Placeholder 4">
            <a:extLst>
              <a:ext uri="{FF2B5EF4-FFF2-40B4-BE49-F238E27FC236}">
                <a16:creationId xmlns:a16="http://schemas.microsoft.com/office/drawing/2014/main" id="{9A361B8E-DB26-4D03-8E43-63BCF3A530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6D767C-1A81-4465-A0EE-CA9ECF4E0CA4}"/>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42189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7F167-FB9D-4A16-ABFE-42261511A20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7A4DCC-5C1C-4461-A174-8F68CA5F23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CA5D53-7E28-4BCE-B890-B47C0899B0CB}"/>
              </a:ext>
            </a:extLst>
          </p:cNvPr>
          <p:cNvSpPr>
            <a:spLocks noGrp="1"/>
          </p:cNvSpPr>
          <p:nvPr>
            <p:ph type="dt" sz="half" idx="10"/>
          </p:nvPr>
        </p:nvSpPr>
        <p:spPr/>
        <p:txBody>
          <a:bodyPr/>
          <a:lstStyle/>
          <a:p>
            <a:fld id="{55C6B4A9-1611-4792-9094-5F34BCA07E0B}" type="datetimeFigureOut">
              <a:rPr lang="en-US" smtClean="0"/>
              <a:t>8/18/2020</a:t>
            </a:fld>
            <a:endParaRPr lang="en-US"/>
          </a:p>
        </p:txBody>
      </p:sp>
      <p:sp>
        <p:nvSpPr>
          <p:cNvPr id="5" name="Footer Placeholder 4">
            <a:extLst>
              <a:ext uri="{FF2B5EF4-FFF2-40B4-BE49-F238E27FC236}">
                <a16:creationId xmlns:a16="http://schemas.microsoft.com/office/drawing/2014/main" id="{03DF0F37-E255-4067-B286-504CDA6ABD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2537C4-6A0F-476E-BE0A-F067758179CE}"/>
              </a:ext>
            </a:extLst>
          </p:cNvPr>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838260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145699-D45B-4B91-962B-23FBD76878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AD6A35-3BD3-4B01-ACEA-8EF8FB8E9A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D5F455-2E95-4FA7-99EF-64AA4D4C12F5}"/>
              </a:ext>
            </a:extLst>
          </p:cNvPr>
          <p:cNvSpPr>
            <a:spLocks noGrp="1"/>
          </p:cNvSpPr>
          <p:nvPr>
            <p:ph type="dt" sz="half" idx="10"/>
          </p:nvPr>
        </p:nvSpPr>
        <p:spPr/>
        <p:txBody>
          <a:bodyPr/>
          <a:lstStyle/>
          <a:p>
            <a:fld id="{B61BEF0D-F0BB-DE4B-95CE-6DB70DBA9567}" type="datetimeFigureOut">
              <a:rPr lang="en-US" smtClean="0"/>
              <a:pPr/>
              <a:t>8/18/2020</a:t>
            </a:fld>
            <a:endParaRPr lang="en-US"/>
          </a:p>
        </p:txBody>
      </p:sp>
      <p:sp>
        <p:nvSpPr>
          <p:cNvPr id="5" name="Footer Placeholder 4">
            <a:extLst>
              <a:ext uri="{FF2B5EF4-FFF2-40B4-BE49-F238E27FC236}">
                <a16:creationId xmlns:a16="http://schemas.microsoft.com/office/drawing/2014/main" id="{67346F66-AEA5-4A61-A5C1-E3082EF8F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1E7687-E0D7-467A-97F9-EE886BFDB96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16628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A8AB11-9CDC-4631-AEC7-86C165F2644D}"/>
              </a:ext>
            </a:extLst>
          </p:cNvPr>
          <p:cNvSpPr>
            <a:spLocks noGrp="1"/>
          </p:cNvSpPr>
          <p:nvPr>
            <p:ph type="dt" sz="half" idx="14"/>
          </p:nvPr>
        </p:nvSpPr>
        <p:spPr/>
        <p:txBody>
          <a:bodyPr/>
          <a:lstStyle>
            <a:lvl1pPr>
              <a:defRPr/>
            </a:lvl1pPr>
          </a:lstStyle>
          <a:p>
            <a:pPr>
              <a:defRPr/>
            </a:pPr>
            <a:fld id="{FDED3B9D-0820-43F9-A38D-F9D5E5F20425}" type="datetimeFigureOut">
              <a:rPr lang="en-US"/>
              <a:pPr>
                <a:defRPr/>
              </a:pPr>
              <a:t>8/18/2020</a:t>
            </a:fld>
            <a:endParaRPr lang="en-US"/>
          </a:p>
        </p:txBody>
      </p:sp>
      <p:sp>
        <p:nvSpPr>
          <p:cNvPr id="5" name="Footer Placeholder 4">
            <a:extLst>
              <a:ext uri="{FF2B5EF4-FFF2-40B4-BE49-F238E27FC236}">
                <a16:creationId xmlns:a16="http://schemas.microsoft.com/office/drawing/2014/main" id="{143852CC-6CD1-4D06-A57F-F0B86A0D4419}"/>
              </a:ext>
            </a:extLst>
          </p:cNvPr>
          <p:cNvSpPr>
            <a:spLocks noGrp="1"/>
          </p:cNvSpPr>
          <p:nvPr>
            <p:ph type="ftr" sz="quarter" idx="15"/>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C6FB849-E311-4AC0-830C-076F396D7C72}"/>
              </a:ext>
            </a:extLst>
          </p:cNvPr>
          <p:cNvSpPr>
            <a:spLocks noGrp="1"/>
          </p:cNvSpPr>
          <p:nvPr>
            <p:ph type="sldNum" sz="quarter" idx="16"/>
          </p:nvPr>
        </p:nvSpPr>
        <p:spPr/>
        <p:txBody>
          <a:bodyPr/>
          <a:lstStyle>
            <a:lvl1pPr>
              <a:defRPr/>
            </a:lvl1pPr>
          </a:lstStyle>
          <a:p>
            <a:fld id="{4DBE6448-6B48-4C94-AB04-39BF2F134E38}" type="slidenum">
              <a:rPr lang="en-US" altLang="en-US"/>
              <a:pPr/>
              <a:t>‹#›</a:t>
            </a:fld>
            <a:endParaRPr lang="en-US" altLang="en-US"/>
          </a:p>
        </p:txBody>
      </p:sp>
    </p:spTree>
    <p:extLst>
      <p:ext uri="{BB962C8B-B14F-4D97-AF65-F5344CB8AC3E}">
        <p14:creationId xmlns:p14="http://schemas.microsoft.com/office/powerpoint/2010/main" val="1376858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14" name="Title 1"/>
          <p:cNvSpPr>
            <a:spLocks noGrp="1"/>
          </p:cNvSpPr>
          <p:nvPr>
            <p:ph type="title"/>
          </p:nvPr>
        </p:nvSpPr>
        <p:spPr>
          <a:xfrm>
            <a:off x="913775" y="618517"/>
            <a:ext cx="10364451" cy="1596177"/>
          </a:xfrm>
        </p:spPr>
        <p:txBody>
          <a:bodyPr/>
          <a:lstStyle/>
          <a:p>
            <a:r>
              <a:rPr lang="en-US"/>
              <a:t>Click to edit Master title style</a:t>
            </a:r>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34FC041-1A06-448D-ADF4-AAC2BA6597E1}"/>
              </a:ext>
            </a:extLst>
          </p:cNvPr>
          <p:cNvSpPr>
            <a:spLocks noGrp="1"/>
          </p:cNvSpPr>
          <p:nvPr>
            <p:ph type="dt" sz="half" idx="15"/>
          </p:nvPr>
        </p:nvSpPr>
        <p:spPr/>
        <p:txBody>
          <a:bodyPr/>
          <a:lstStyle>
            <a:lvl1pPr>
              <a:defRPr/>
            </a:lvl1pPr>
          </a:lstStyle>
          <a:p>
            <a:pPr>
              <a:defRPr/>
            </a:pPr>
            <a:fld id="{E6F2D036-4412-47A8-9963-9AC8CE7ED5ED}" type="datetimeFigureOut">
              <a:rPr lang="en-US"/>
              <a:pPr>
                <a:defRPr/>
              </a:pPr>
              <a:t>8/18/2020</a:t>
            </a:fld>
            <a:endParaRPr lang="en-US"/>
          </a:p>
        </p:txBody>
      </p:sp>
      <p:sp>
        <p:nvSpPr>
          <p:cNvPr id="6" name="Footer Placeholder 4">
            <a:extLst>
              <a:ext uri="{FF2B5EF4-FFF2-40B4-BE49-F238E27FC236}">
                <a16:creationId xmlns:a16="http://schemas.microsoft.com/office/drawing/2014/main" id="{C5C95DBC-A31D-40D3-A485-862D83927D0B}"/>
              </a:ext>
            </a:extLst>
          </p:cNvPr>
          <p:cNvSpPr>
            <a:spLocks noGrp="1"/>
          </p:cNvSpPr>
          <p:nvPr>
            <p:ph type="ftr" sz="quarter" idx="16"/>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4F361C8-3A08-453C-9D74-9B063A4599B1}"/>
              </a:ext>
            </a:extLst>
          </p:cNvPr>
          <p:cNvSpPr>
            <a:spLocks noGrp="1"/>
          </p:cNvSpPr>
          <p:nvPr>
            <p:ph type="sldNum" sz="quarter" idx="17"/>
          </p:nvPr>
        </p:nvSpPr>
        <p:spPr/>
        <p:txBody>
          <a:bodyPr/>
          <a:lstStyle>
            <a:lvl1pPr>
              <a:defRPr/>
            </a:lvl1pPr>
          </a:lstStyle>
          <a:p>
            <a:fld id="{EE480E56-2F42-49EF-96D5-FF3A19E2FE7D}" type="slidenum">
              <a:rPr lang="en-US" altLang="en-US"/>
              <a:pPr/>
              <a:t>‹#›</a:t>
            </a:fld>
            <a:endParaRPr lang="en-US" altLang="en-US"/>
          </a:p>
        </p:txBody>
      </p:sp>
    </p:spTree>
    <p:extLst>
      <p:ext uri="{BB962C8B-B14F-4D97-AF65-F5344CB8AC3E}">
        <p14:creationId xmlns:p14="http://schemas.microsoft.com/office/powerpoint/2010/main" val="353641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8E9C0-87C5-41BD-8F0A-A9A17F87CE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5A6689-F774-4907-B4B8-957722CB46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F077CF-5E4E-4E95-8B36-C6DD66D50181}"/>
              </a:ext>
            </a:extLst>
          </p:cNvPr>
          <p:cNvSpPr>
            <a:spLocks noGrp="1"/>
          </p:cNvSpPr>
          <p:nvPr>
            <p:ph type="dt" sz="half" idx="10"/>
          </p:nvPr>
        </p:nvSpPr>
        <p:spPr/>
        <p:txBody>
          <a:bodyPr/>
          <a:lstStyle/>
          <a:p>
            <a:fld id="{42A54C80-263E-416B-A8E0-580EDEADCBDC}" type="datetimeFigureOut">
              <a:rPr lang="en-US" smtClean="0"/>
              <a:t>8/18/2020</a:t>
            </a:fld>
            <a:endParaRPr lang="en-US"/>
          </a:p>
        </p:txBody>
      </p:sp>
      <p:sp>
        <p:nvSpPr>
          <p:cNvPr id="5" name="Footer Placeholder 4">
            <a:extLst>
              <a:ext uri="{FF2B5EF4-FFF2-40B4-BE49-F238E27FC236}">
                <a16:creationId xmlns:a16="http://schemas.microsoft.com/office/drawing/2014/main" id="{B3A64117-6BDC-4C8F-836F-1DC2BFDC7C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245AC5-3C23-4D2D-9107-6E4E9DDA9270}"/>
              </a:ext>
            </a:extLst>
          </p:cNvPr>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89256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56B37-13E0-431A-B70C-CD454DC03E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8641E3-316D-40C8-8C3A-57E61C2576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FDA28C-8D72-4ED1-AADB-36DA7354B0B6}"/>
              </a:ext>
            </a:extLst>
          </p:cNvPr>
          <p:cNvSpPr>
            <a:spLocks noGrp="1"/>
          </p:cNvSpPr>
          <p:nvPr>
            <p:ph type="dt" sz="half" idx="10"/>
          </p:nvPr>
        </p:nvSpPr>
        <p:spPr/>
        <p:txBody>
          <a:bodyPr/>
          <a:lstStyle/>
          <a:p>
            <a:fld id="{B61BEF0D-F0BB-DE4B-95CE-6DB70DBA9567}" type="datetimeFigureOut">
              <a:rPr lang="en-US" smtClean="0"/>
              <a:pPr/>
              <a:t>8/18/2020</a:t>
            </a:fld>
            <a:endParaRPr lang="en-US"/>
          </a:p>
        </p:txBody>
      </p:sp>
      <p:sp>
        <p:nvSpPr>
          <p:cNvPr id="5" name="Footer Placeholder 4">
            <a:extLst>
              <a:ext uri="{FF2B5EF4-FFF2-40B4-BE49-F238E27FC236}">
                <a16:creationId xmlns:a16="http://schemas.microsoft.com/office/drawing/2014/main" id="{B4E37E73-0A48-48A7-B507-3E4BBA51D3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9136EF-5971-4006-A6DA-19B161F47C9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35451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05FF7-2265-481A-9040-049BB4C0427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0B7440E-3A7E-44BA-8A04-2E06D3A580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6265839-DD5B-4011-99FE-65928F17CD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4C793B-2341-4938-AD32-7F9B9C659AEC}"/>
              </a:ext>
            </a:extLst>
          </p:cNvPr>
          <p:cNvSpPr>
            <a:spLocks noGrp="1"/>
          </p:cNvSpPr>
          <p:nvPr>
            <p:ph type="dt" sz="half" idx="10"/>
          </p:nvPr>
        </p:nvSpPr>
        <p:spPr/>
        <p:txBody>
          <a:bodyPr/>
          <a:lstStyle/>
          <a:p>
            <a:fld id="{42A54C80-263E-416B-A8E0-580EDEADCBDC}" type="datetimeFigureOut">
              <a:rPr lang="en-US" smtClean="0"/>
              <a:t>8/18/2020</a:t>
            </a:fld>
            <a:endParaRPr lang="en-US"/>
          </a:p>
        </p:txBody>
      </p:sp>
      <p:sp>
        <p:nvSpPr>
          <p:cNvPr id="6" name="Footer Placeholder 5">
            <a:extLst>
              <a:ext uri="{FF2B5EF4-FFF2-40B4-BE49-F238E27FC236}">
                <a16:creationId xmlns:a16="http://schemas.microsoft.com/office/drawing/2014/main" id="{17EB46C5-188C-4D87-82CF-26323F49E5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E3ACDB-7D93-4F4D-BEA3-53817B5031A6}"/>
              </a:ext>
            </a:extLst>
          </p:cNvPr>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55544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C7E2-E1AB-4D23-B0A5-197A07047A5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E24B2C-2528-48F1-9B6A-825BFEB278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FD9844-634A-40C7-99FB-75940C6C91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9DD719C-CC27-4B66-B7B6-D8CC3C2792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69BE88-51BF-41C0-84C5-83FFEA0D55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3252EE-AEFE-4CE2-A2C6-1C498CC20CCC}"/>
              </a:ext>
            </a:extLst>
          </p:cNvPr>
          <p:cNvSpPr>
            <a:spLocks noGrp="1"/>
          </p:cNvSpPr>
          <p:nvPr>
            <p:ph type="dt" sz="half" idx="10"/>
          </p:nvPr>
        </p:nvSpPr>
        <p:spPr/>
        <p:txBody>
          <a:bodyPr/>
          <a:lstStyle/>
          <a:p>
            <a:fld id="{B61BEF0D-F0BB-DE4B-95CE-6DB70DBA9567}" type="datetimeFigureOut">
              <a:rPr lang="en-US" smtClean="0"/>
              <a:pPr/>
              <a:t>8/18/2020</a:t>
            </a:fld>
            <a:endParaRPr lang="en-US"/>
          </a:p>
        </p:txBody>
      </p:sp>
      <p:sp>
        <p:nvSpPr>
          <p:cNvPr id="8" name="Footer Placeholder 7">
            <a:extLst>
              <a:ext uri="{FF2B5EF4-FFF2-40B4-BE49-F238E27FC236}">
                <a16:creationId xmlns:a16="http://schemas.microsoft.com/office/drawing/2014/main" id="{25E67242-391C-46F3-8E48-489B831BE3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7AE145-DE21-43D6-9900-DA386D15A958}"/>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28115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D8FC3-CCF5-48AF-9D52-538C72C453E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7D70DDC-A882-4D08-9105-C0F01EB26FC1}"/>
              </a:ext>
            </a:extLst>
          </p:cNvPr>
          <p:cNvSpPr>
            <a:spLocks noGrp="1"/>
          </p:cNvSpPr>
          <p:nvPr>
            <p:ph type="dt" sz="half" idx="10"/>
          </p:nvPr>
        </p:nvSpPr>
        <p:spPr/>
        <p:txBody>
          <a:bodyPr/>
          <a:lstStyle/>
          <a:p>
            <a:fld id="{B61BEF0D-F0BB-DE4B-95CE-6DB70DBA9567}" type="datetimeFigureOut">
              <a:rPr lang="en-US" smtClean="0"/>
              <a:pPr/>
              <a:t>8/18/2020</a:t>
            </a:fld>
            <a:endParaRPr lang="en-US"/>
          </a:p>
        </p:txBody>
      </p:sp>
      <p:sp>
        <p:nvSpPr>
          <p:cNvPr id="4" name="Footer Placeholder 3">
            <a:extLst>
              <a:ext uri="{FF2B5EF4-FFF2-40B4-BE49-F238E27FC236}">
                <a16:creationId xmlns:a16="http://schemas.microsoft.com/office/drawing/2014/main" id="{943BBBF0-B2F7-4438-AEB1-95BEEAF318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74F918-F018-4F54-ABD9-614C3907489F}"/>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2862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438BD0-247F-4653-8804-76D78A0F8305}"/>
              </a:ext>
            </a:extLst>
          </p:cNvPr>
          <p:cNvSpPr>
            <a:spLocks noGrp="1"/>
          </p:cNvSpPr>
          <p:nvPr>
            <p:ph type="dt" sz="half" idx="10"/>
          </p:nvPr>
        </p:nvSpPr>
        <p:spPr/>
        <p:txBody>
          <a:bodyPr/>
          <a:lstStyle/>
          <a:p>
            <a:fld id="{B61BEF0D-F0BB-DE4B-95CE-6DB70DBA9567}" type="datetimeFigureOut">
              <a:rPr lang="en-US" smtClean="0"/>
              <a:pPr/>
              <a:t>8/18/2020</a:t>
            </a:fld>
            <a:endParaRPr lang="en-US"/>
          </a:p>
        </p:txBody>
      </p:sp>
      <p:sp>
        <p:nvSpPr>
          <p:cNvPr id="3" name="Footer Placeholder 2">
            <a:extLst>
              <a:ext uri="{FF2B5EF4-FFF2-40B4-BE49-F238E27FC236}">
                <a16:creationId xmlns:a16="http://schemas.microsoft.com/office/drawing/2014/main" id="{0E474BF3-8427-4F46-96C1-4D1AD077B8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3ED106-AF50-4CED-B6D8-1101A64E664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1091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BC768-5D48-4ED0-808D-6CA40C619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F1004EB-C51B-477B-9436-EC3C8843B9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3B84884-9E1F-40A1-BFA5-82A9B0FC62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CDB794-FEB9-4CBA-B65F-8EFD862ADE65}"/>
              </a:ext>
            </a:extLst>
          </p:cNvPr>
          <p:cNvSpPr>
            <a:spLocks noGrp="1"/>
          </p:cNvSpPr>
          <p:nvPr>
            <p:ph type="dt" sz="half" idx="10"/>
          </p:nvPr>
        </p:nvSpPr>
        <p:spPr/>
        <p:txBody>
          <a:bodyPr/>
          <a:lstStyle/>
          <a:p>
            <a:fld id="{42A54C80-263E-416B-A8E0-580EDEADCBDC}" type="datetimeFigureOut">
              <a:rPr lang="en-US" smtClean="0"/>
              <a:t>8/18/2020</a:t>
            </a:fld>
            <a:endParaRPr lang="en-US"/>
          </a:p>
        </p:txBody>
      </p:sp>
      <p:sp>
        <p:nvSpPr>
          <p:cNvPr id="6" name="Footer Placeholder 5">
            <a:extLst>
              <a:ext uri="{FF2B5EF4-FFF2-40B4-BE49-F238E27FC236}">
                <a16:creationId xmlns:a16="http://schemas.microsoft.com/office/drawing/2014/main" id="{54FD853C-E4FE-4A84-B518-6A065EE0DB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8A85CC-7648-41E5-B9CF-66B50CF22FDC}"/>
              </a:ext>
            </a:extLst>
          </p:cNvPr>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188657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321F7-4C3C-47E4-B295-96AF053F46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BBED36D-0F8C-433B-A66F-65DA0116E8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AF01FC1-FCBE-4E87-8D25-E258616BE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E5CE42-6B07-44CE-A28F-EB357F5C19F9}"/>
              </a:ext>
            </a:extLst>
          </p:cNvPr>
          <p:cNvSpPr>
            <a:spLocks noGrp="1"/>
          </p:cNvSpPr>
          <p:nvPr>
            <p:ph type="dt" sz="half" idx="10"/>
          </p:nvPr>
        </p:nvSpPr>
        <p:spPr/>
        <p:txBody>
          <a:bodyPr/>
          <a:lstStyle/>
          <a:p>
            <a:fld id="{B61BEF0D-F0BB-DE4B-95CE-6DB70DBA9567}" type="datetimeFigureOut">
              <a:rPr lang="en-US" smtClean="0"/>
              <a:pPr/>
              <a:t>8/18/2020</a:t>
            </a:fld>
            <a:endParaRPr lang="en-US"/>
          </a:p>
        </p:txBody>
      </p:sp>
      <p:sp>
        <p:nvSpPr>
          <p:cNvPr id="6" name="Footer Placeholder 5">
            <a:extLst>
              <a:ext uri="{FF2B5EF4-FFF2-40B4-BE49-F238E27FC236}">
                <a16:creationId xmlns:a16="http://schemas.microsoft.com/office/drawing/2014/main" id="{4E1D672C-7410-4B63-8775-B54307B42B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B08AA7-77F3-4363-AC5E-FA946B6F8042}"/>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40581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9F2FBB-F7BD-47BD-8875-3018A80DAD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1269C8-1980-47C0-A209-A7C31A0BAF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452211-28AB-4111-92A8-21B984163C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8/18/2020</a:t>
            </a:fld>
            <a:endParaRPr lang="en-US"/>
          </a:p>
        </p:txBody>
      </p:sp>
      <p:sp>
        <p:nvSpPr>
          <p:cNvPr id="5" name="Footer Placeholder 4">
            <a:extLst>
              <a:ext uri="{FF2B5EF4-FFF2-40B4-BE49-F238E27FC236}">
                <a16:creationId xmlns:a16="http://schemas.microsoft.com/office/drawing/2014/main" id="{22061A07-65AE-49E2-942D-B0831C948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01FEB0-E1CE-4771-899D-037B734384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183347177"/>
      </p:ext>
    </p:extLst>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 id="2147484034" r:id="rId12"/>
    <p:sldLayoutId id="214748403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https://young.scot/choices-for-life/articles/our-education-resources/"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talktofrank.com/" TargetMode="External"/><Relationship Id="rId3" Type="http://schemas.openxmlformats.org/officeDocument/2006/relationships/hyperlink" Target="http://knowthescore.info/drugs-a-z/" TargetMode="External"/><Relationship Id="rId7" Type="http://schemas.openxmlformats.org/officeDocument/2006/relationships/hyperlink" Target="http://www.nhsggc.org.uk/your-health/healthy-living/smokefree/quit-your-way/"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young.scot/choices-for-life/" TargetMode="External"/><Relationship Id="rId5" Type="http://schemas.openxmlformats.org/officeDocument/2006/relationships/hyperlink" Target="http://ayemind.com/" TargetMode="External"/><Relationship Id="rId4" Type="http://schemas.openxmlformats.org/officeDocument/2006/relationships/hyperlink" Target="http://www.alcohol-focus-scotland.org.uk/" TargetMode="External"/><Relationship Id="rId9" Type="http://schemas.openxmlformats.org/officeDocument/2006/relationships/hyperlink" Target="http://www.youthworkessentials.org/youth-tobacco.aspx"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bit.ly/3dKeGyl"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E749BC1B-F965-413C-AC21-CAEF06043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1CB20FAA-94C8-4373-B15C-A3A88DA25309}"/>
              </a:ext>
            </a:extLst>
          </p:cNvPr>
          <p:cNvSpPr>
            <a:spLocks noGrp="1"/>
          </p:cNvSpPr>
          <p:nvPr>
            <p:ph type="ctrTitle"/>
          </p:nvPr>
        </p:nvSpPr>
        <p:spPr>
          <a:xfrm>
            <a:off x="643466" y="753626"/>
            <a:ext cx="5334930" cy="3004145"/>
          </a:xfrm>
        </p:spPr>
        <p:txBody>
          <a:bodyPr rtlCol="0">
            <a:normAutofit/>
          </a:bodyPr>
          <a:lstStyle/>
          <a:p>
            <a:pPr fontAlgn="auto">
              <a:spcAft>
                <a:spcPts val="0"/>
              </a:spcAft>
              <a:defRPr/>
            </a:pPr>
            <a:br>
              <a:rPr lang="en-GB" sz="4700" b="1">
                <a:solidFill>
                  <a:srgbClr val="FFFFFF"/>
                </a:solidFill>
              </a:rPr>
            </a:br>
            <a:r>
              <a:rPr lang="en-GB" sz="4700" b="1">
                <a:solidFill>
                  <a:srgbClr val="FFFFFF"/>
                </a:solidFill>
                <a:latin typeface="Calibri" panose="020F0502020204030204" pitchFamily="34" charset="0"/>
                <a:cs typeface="Calibri" panose="020F0502020204030204" pitchFamily="34" charset="0"/>
              </a:rPr>
              <a:t>SUBSTANCE MISUSE EDUCATION</a:t>
            </a:r>
            <a:r>
              <a:rPr lang="en-GB" sz="4700" b="1">
                <a:solidFill>
                  <a:srgbClr val="FFFFFF"/>
                </a:solidFill>
              </a:rPr>
              <a:t> </a:t>
            </a:r>
            <a:br>
              <a:rPr lang="en-GB" sz="4700">
                <a:solidFill>
                  <a:srgbClr val="FFFFFF"/>
                </a:solidFill>
              </a:rPr>
            </a:br>
            <a:endParaRPr lang="en-GB" sz="4700">
              <a:solidFill>
                <a:srgbClr val="FFFFFF"/>
              </a:solidFill>
            </a:endParaRPr>
          </a:p>
        </p:txBody>
      </p:sp>
      <p:sp>
        <p:nvSpPr>
          <p:cNvPr id="6147" name="Subtitle 2">
            <a:extLst>
              <a:ext uri="{FF2B5EF4-FFF2-40B4-BE49-F238E27FC236}">
                <a16:creationId xmlns:a16="http://schemas.microsoft.com/office/drawing/2014/main" id="{1BE6E042-9687-420C-8683-1E2ED85C7567}"/>
              </a:ext>
            </a:extLst>
          </p:cNvPr>
          <p:cNvSpPr>
            <a:spLocks noGrp="1" noChangeArrowheads="1"/>
          </p:cNvSpPr>
          <p:nvPr>
            <p:ph type="subTitle" idx="1"/>
          </p:nvPr>
        </p:nvSpPr>
        <p:spPr>
          <a:xfrm>
            <a:off x="643465" y="3849845"/>
            <a:ext cx="5334931" cy="2189214"/>
          </a:xfrm>
        </p:spPr>
        <p:txBody>
          <a:bodyPr rtlCol="0">
            <a:normAutofit/>
          </a:bodyPr>
          <a:lstStyle/>
          <a:p>
            <a:pPr fontAlgn="auto">
              <a:spcAft>
                <a:spcPts val="0"/>
              </a:spcAft>
              <a:buFont typeface="Wingdings 3" charset="2"/>
              <a:buNone/>
              <a:defRPr/>
            </a:pPr>
            <a:endParaRPr lang="en-GB" altLang="en-US" b="1">
              <a:solidFill>
                <a:srgbClr val="FFFFFF"/>
              </a:solidFill>
              <a:latin typeface="Calibri"/>
              <a:cs typeface="Calibri"/>
            </a:endParaRPr>
          </a:p>
        </p:txBody>
      </p:sp>
      <p:sp>
        <p:nvSpPr>
          <p:cNvPr id="76" name="Oval 75">
            <a:extLst>
              <a:ext uri="{FF2B5EF4-FFF2-40B4-BE49-F238E27FC236}">
                <a16:creationId xmlns:a16="http://schemas.microsoft.com/office/drawing/2014/main" id="{F35BC0E3-6FE4-4491-BA19-C0126066A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9082" y="939707"/>
            <a:ext cx="603494" cy="603494"/>
          </a:xfrm>
          <a:prstGeom prst="ellipse">
            <a:avLst/>
          </a:prstGeom>
          <a:no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DB11BD18-218F-49C7-BE16-82AEA08B2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1453" y="-4098"/>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4"/>
          </a:solidFill>
          <a:ln w="9525" cap="flat">
            <a:noFill/>
            <a:prstDash val="solid"/>
            <a:miter/>
          </a:ln>
        </p:spPr>
        <p:txBody>
          <a:bodyPr rtlCol="0" anchor="ctr"/>
          <a:lstStyle/>
          <a:p>
            <a:endParaRPr lang="en-US" dirty="0"/>
          </a:p>
        </p:txBody>
      </p:sp>
      <p:pic>
        <p:nvPicPr>
          <p:cNvPr id="5" name="Picture 4" descr="A picture containing colorful, field, food&#10;&#10;Description automatically generated">
            <a:extLst>
              <a:ext uri="{FF2B5EF4-FFF2-40B4-BE49-F238E27FC236}">
                <a16:creationId xmlns:a16="http://schemas.microsoft.com/office/drawing/2014/main" id="{B3223503-A6A4-475B-AB14-FDA4709C6B27}"/>
              </a:ext>
            </a:extLst>
          </p:cNvPr>
          <p:cNvPicPr>
            <a:picLocks noChangeAspect="1"/>
          </p:cNvPicPr>
          <p:nvPr/>
        </p:nvPicPr>
        <p:blipFill rotWithShape="1">
          <a:blip r:embed="rId2"/>
          <a:srcRect l="839" r="8485" b="-1"/>
          <a:stretch/>
        </p:blipFill>
        <p:spPr>
          <a:xfrm>
            <a:off x="9547017" y="4405333"/>
            <a:ext cx="2644983" cy="2452667"/>
          </a:xfrm>
          <a:custGeom>
            <a:avLst/>
            <a:gdLst/>
            <a:ahLst/>
            <a:cxnLst/>
            <a:rect l="l" t="t" r="r" b="b"/>
            <a:pathLst>
              <a:path w="2644983" h="2452667">
                <a:moveTo>
                  <a:pt x="1542711" y="0"/>
                </a:moveTo>
                <a:cubicBezTo>
                  <a:pt x="1942094" y="0"/>
                  <a:pt x="2306029" y="151765"/>
                  <a:pt x="2579995" y="400769"/>
                </a:cubicBezTo>
                <a:lnTo>
                  <a:pt x="2644983" y="468935"/>
                </a:lnTo>
                <a:lnTo>
                  <a:pt x="2644983" y="2452667"/>
                </a:lnTo>
                <a:lnTo>
                  <a:pt x="299206" y="2452667"/>
                </a:lnTo>
                <a:lnTo>
                  <a:pt x="233100" y="2358504"/>
                </a:lnTo>
                <a:cubicBezTo>
                  <a:pt x="85367" y="2121846"/>
                  <a:pt x="0" y="1842248"/>
                  <a:pt x="0" y="1542711"/>
                </a:cubicBezTo>
                <a:cubicBezTo>
                  <a:pt x="0" y="690695"/>
                  <a:pt x="690695" y="0"/>
                  <a:pt x="1542711" y="0"/>
                </a:cubicBezTo>
                <a:close/>
              </a:path>
            </a:pathLst>
          </a:custGeom>
        </p:spPr>
      </p:pic>
      <p:pic>
        <p:nvPicPr>
          <p:cNvPr id="6148" name="Picture 4">
            <a:extLst>
              <a:ext uri="{FF2B5EF4-FFF2-40B4-BE49-F238E27FC236}">
                <a16:creationId xmlns:a16="http://schemas.microsoft.com/office/drawing/2014/main" id="{150D230A-65C9-4058-967E-69320866683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116" r="32635" b="3"/>
          <a:stretch/>
        </p:blipFill>
        <p:spPr bwMode="auto">
          <a:xfrm>
            <a:off x="6401202" y="1790202"/>
            <a:ext cx="3240592" cy="3240592"/>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4">
            <a:extLst>
              <a:ext uri="{FF2B5EF4-FFF2-40B4-BE49-F238E27FC236}">
                <a16:creationId xmlns:a16="http://schemas.microsoft.com/office/drawing/2014/main" id="{6608F78C-6D76-413F-94AC-274D0ADA774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4550" r="1" b="909"/>
          <a:stretch/>
        </p:blipFill>
        <p:spPr bwMode="auto">
          <a:xfrm>
            <a:off x="9490668" y="10"/>
            <a:ext cx="2701332" cy="2553877"/>
          </a:xfrm>
          <a:custGeom>
            <a:avLst/>
            <a:gdLst/>
            <a:ahLst/>
            <a:cxnLst/>
            <a:rect l="l" t="t" r="r" b="b"/>
            <a:pathLst>
              <a:path w="2701332" h="2553887">
                <a:moveTo>
                  <a:pt x="348631" y="0"/>
                </a:moveTo>
                <a:lnTo>
                  <a:pt x="2701332" y="0"/>
                </a:lnTo>
                <a:lnTo>
                  <a:pt x="2701332" y="2072295"/>
                </a:lnTo>
                <a:lnTo>
                  <a:pt x="2554656" y="2207207"/>
                </a:lnTo>
                <a:cubicBezTo>
                  <a:pt x="2285380" y="2424077"/>
                  <a:pt x="1943034" y="2553887"/>
                  <a:pt x="1570370" y="2553887"/>
                </a:cubicBezTo>
                <a:cubicBezTo>
                  <a:pt x="703078" y="2553887"/>
                  <a:pt x="0" y="1850809"/>
                  <a:pt x="0" y="983517"/>
                </a:cubicBezTo>
                <a:cubicBezTo>
                  <a:pt x="0" y="640496"/>
                  <a:pt x="109980" y="323163"/>
                  <a:pt x="296602" y="64855"/>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0" name="Straight Connector 79">
            <a:extLst>
              <a:ext uri="{FF2B5EF4-FFF2-40B4-BE49-F238E27FC236}">
                <a16:creationId xmlns:a16="http://schemas.microsoft.com/office/drawing/2014/main" id="{A054EDF5-7644-4A95-AB88-057FAB414F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598158" y="2804429"/>
            <a:ext cx="0" cy="1597708"/>
          </a:xfrm>
          <a:prstGeom prst="line">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82" name="Freeform: Shape 81">
            <a:extLst>
              <a:ext uri="{FF2B5EF4-FFF2-40B4-BE49-F238E27FC236}">
                <a16:creationId xmlns:a16="http://schemas.microsoft.com/office/drawing/2014/main" id="{EA996627-3E00-4A50-8640-F4F7D38C5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385468" y="3311355"/>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Freeform: Shape 83">
            <a:extLst>
              <a:ext uri="{FF2B5EF4-FFF2-40B4-BE49-F238E27FC236}">
                <a16:creationId xmlns:a16="http://schemas.microsoft.com/office/drawing/2014/main" id="{A619555D-3337-4F1A-9AFF-1DA3B921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050037" y="5349205"/>
            <a:ext cx="1835725" cy="1850365"/>
          </a:xfrm>
          <a:custGeom>
            <a:avLst/>
            <a:gdLst>
              <a:gd name="connsiteX0" fmla="*/ 1801138 w 1835725"/>
              <a:gd name="connsiteY0" fmla="*/ 1622662 h 1850365"/>
              <a:gd name="connsiteX1" fmla="*/ 1835717 w 1835725"/>
              <a:gd name="connsiteY1" fmla="*/ 1680254 h 1850365"/>
              <a:gd name="connsiteX2" fmla="*/ 1815722 w 1835725"/>
              <a:gd name="connsiteY2" fmla="*/ 1850365 h 1850365"/>
              <a:gd name="connsiteX3" fmla="*/ 1693039 w 1835725"/>
              <a:gd name="connsiteY3" fmla="*/ 1808259 h 1850365"/>
              <a:gd name="connsiteX4" fmla="*/ 1708939 w 1835725"/>
              <a:gd name="connsiteY4" fmla="*/ 1673301 h 1850365"/>
              <a:gd name="connsiteX5" fmla="*/ 1778129 w 1835725"/>
              <a:gd name="connsiteY5" fmla="*/ 1615979 h 1850365"/>
              <a:gd name="connsiteX6" fmla="*/ 1801138 w 1835725"/>
              <a:gd name="connsiteY6" fmla="*/ 1622662 h 1850365"/>
              <a:gd name="connsiteX7" fmla="*/ 1585229 w 1835725"/>
              <a:gd name="connsiteY7" fmla="*/ 764759 h 1850365"/>
              <a:gd name="connsiteX8" fmla="*/ 1623024 w 1835725"/>
              <a:gd name="connsiteY8" fmla="*/ 792810 h 1850365"/>
              <a:gd name="connsiteX9" fmla="*/ 1777614 w 1835725"/>
              <a:gd name="connsiteY9" fmla="*/ 1157141 h 1850365"/>
              <a:gd name="connsiteX10" fmla="*/ 1733799 w 1835725"/>
              <a:gd name="connsiteY10" fmla="*/ 1235532 h 1850365"/>
              <a:gd name="connsiteX11" fmla="*/ 1716464 w 1835725"/>
              <a:gd name="connsiteY11" fmla="*/ 1237722 h 1850365"/>
              <a:gd name="connsiteX12" fmla="*/ 1716464 w 1835725"/>
              <a:gd name="connsiteY12" fmla="*/ 1237913 h 1850365"/>
              <a:gd name="connsiteX13" fmla="*/ 1655409 w 1835725"/>
              <a:gd name="connsiteY13" fmla="*/ 1191717 h 1850365"/>
              <a:gd name="connsiteX14" fmla="*/ 1513200 w 1835725"/>
              <a:gd name="connsiteY14" fmla="*/ 856627 h 1850365"/>
              <a:gd name="connsiteX15" fmla="*/ 1538499 w 1835725"/>
              <a:gd name="connsiteY15" fmla="*/ 770415 h 1850365"/>
              <a:gd name="connsiteX16" fmla="*/ 1585229 w 1835725"/>
              <a:gd name="connsiteY16" fmla="*/ 764759 h 1850365"/>
              <a:gd name="connsiteX17" fmla="*/ 477919 w 1835725"/>
              <a:gd name="connsiteY17" fmla="*/ 21437 h 1850365"/>
              <a:gd name="connsiteX18" fmla="*/ 509236 w 1835725"/>
              <a:gd name="connsiteY18" fmla="*/ 84182 h 1850365"/>
              <a:gd name="connsiteX19" fmla="*/ 445829 w 1835725"/>
              <a:gd name="connsiteY19" fmla="*/ 139871 h 1850365"/>
              <a:gd name="connsiteX20" fmla="*/ 437447 w 1835725"/>
              <a:gd name="connsiteY20" fmla="*/ 139395 h 1850365"/>
              <a:gd name="connsiteX21" fmla="*/ 73211 w 1835725"/>
              <a:gd name="connsiteY21" fmla="*/ 137204 h 1850365"/>
              <a:gd name="connsiteX22" fmla="*/ 749 w 1835725"/>
              <a:gd name="connsiteY22" fmla="*/ 84082 h 1850365"/>
              <a:gd name="connsiteX23" fmla="*/ 53871 w 1835725"/>
              <a:gd name="connsiteY23" fmla="*/ 11621 h 1850365"/>
              <a:gd name="connsiteX24" fmla="*/ 58352 w 1835725"/>
              <a:gd name="connsiteY24" fmla="*/ 11093 h 1850365"/>
              <a:gd name="connsiteX25" fmla="*/ 454020 w 1835725"/>
              <a:gd name="connsiteY25" fmla="*/ 13474 h 1850365"/>
              <a:gd name="connsiteX26" fmla="*/ 477919 w 1835725"/>
              <a:gd name="connsiteY26" fmla="*/ 21437 h 1850365"/>
              <a:gd name="connsiteX27" fmla="*/ 957797 w 1835725"/>
              <a:gd name="connsiteY27" fmla="*/ 167970 h 1850365"/>
              <a:gd name="connsiteX28" fmla="*/ 1286982 w 1835725"/>
              <a:gd name="connsiteY28" fmla="*/ 387616 h 1850365"/>
              <a:gd name="connsiteX29" fmla="*/ 1293725 w 1835725"/>
              <a:gd name="connsiteY29" fmla="*/ 477075 h 1850365"/>
              <a:gd name="connsiteX30" fmla="*/ 1245453 w 1835725"/>
              <a:gd name="connsiteY30" fmla="*/ 499154 h 1850365"/>
              <a:gd name="connsiteX31" fmla="*/ 1245167 w 1835725"/>
              <a:gd name="connsiteY31" fmla="*/ 499154 h 1850365"/>
              <a:gd name="connsiteX32" fmla="*/ 1203638 w 1835725"/>
              <a:gd name="connsiteY32" fmla="*/ 484104 h 1850365"/>
              <a:gd name="connsiteX33" fmla="*/ 900647 w 1835725"/>
              <a:gd name="connsiteY33" fmla="*/ 281508 h 1850365"/>
              <a:gd name="connsiteX34" fmla="*/ 872454 w 1835725"/>
              <a:gd name="connsiteY34" fmla="*/ 196164 h 1850365"/>
              <a:gd name="connsiteX35" fmla="*/ 957797 w 1835725"/>
              <a:gd name="connsiteY35" fmla="*/ 167970 h 185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835725" h="1850365">
                <a:moveTo>
                  <a:pt x="1801138" y="1622662"/>
                </a:moveTo>
                <a:cubicBezTo>
                  <a:pt x="1822106" y="1633400"/>
                  <a:pt x="1836117" y="1655372"/>
                  <a:pt x="1835717" y="1680254"/>
                </a:cubicBezTo>
                <a:lnTo>
                  <a:pt x="1815722" y="1850365"/>
                </a:lnTo>
                <a:lnTo>
                  <a:pt x="1693039" y="1808259"/>
                </a:lnTo>
                <a:lnTo>
                  <a:pt x="1708939" y="1673301"/>
                </a:ln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wrap="square" rtlCol="0" anchor="ctr">
            <a:noAutofit/>
          </a:bodyPr>
          <a:lstStyle/>
          <a:p>
            <a:endParaRPr lang="en-US"/>
          </a:p>
        </p:txBody>
      </p:sp>
      <p:sp>
        <p:nvSpPr>
          <p:cNvPr id="86" name="Freeform: Shape 85">
            <a:extLst>
              <a:ext uri="{FF2B5EF4-FFF2-40B4-BE49-F238E27FC236}">
                <a16:creationId xmlns:a16="http://schemas.microsoft.com/office/drawing/2014/main" id="{CF5E7AE0-415D-4236-B5E6-F2FC68DB9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51302" y="6106160"/>
            <a:ext cx="1804272" cy="746882"/>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4"/>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17196E-5011-4C57-85D1-BBC4D9CFF895}"/>
              </a:ext>
            </a:extLst>
          </p:cNvPr>
          <p:cNvSpPr>
            <a:spLocks noGrp="1"/>
          </p:cNvSpPr>
          <p:nvPr>
            <p:ph type="title"/>
          </p:nvPr>
        </p:nvSpPr>
        <p:spPr>
          <a:xfrm>
            <a:off x="1171074" y="1396686"/>
            <a:ext cx="3240506" cy="4064628"/>
          </a:xfrm>
        </p:spPr>
        <p:txBody>
          <a:bodyPr>
            <a:normAutofit/>
          </a:bodyPr>
          <a:lstStyle/>
          <a:p>
            <a:r>
              <a:rPr lang="en-GB">
                <a:solidFill>
                  <a:srgbClr val="FFFFFF"/>
                </a:solidFill>
              </a:rPr>
              <a:t>Things to consider…</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2253E74-A508-4D1E-BA9C-754A16EC0342}"/>
              </a:ext>
            </a:extLst>
          </p:cNvPr>
          <p:cNvSpPr>
            <a:spLocks noGrp="1"/>
          </p:cNvSpPr>
          <p:nvPr>
            <p:ph sz="quarter" idx="13"/>
          </p:nvPr>
        </p:nvSpPr>
        <p:spPr>
          <a:xfrm>
            <a:off x="5370153" y="1526033"/>
            <a:ext cx="5536397" cy="4619938"/>
          </a:xfrm>
        </p:spPr>
        <p:txBody>
          <a:bodyPr>
            <a:normAutofit fontScale="92500" lnSpcReduction="10000"/>
          </a:bodyPr>
          <a:lstStyle/>
          <a:p>
            <a:pPr>
              <a:defRPr/>
            </a:pPr>
            <a:r>
              <a:rPr lang="en-US" dirty="0">
                <a:cs typeface="Calibri"/>
              </a:rPr>
              <a:t>Buying a drug illegally means you can never be sure what you are getting – some drugs are fake e.g. buying an ecstasy tablet and getting paracetamol or dog worming tablets instead.</a:t>
            </a:r>
          </a:p>
          <a:p>
            <a:pPr>
              <a:defRPr/>
            </a:pPr>
            <a:endParaRPr lang="en-GB" dirty="0">
              <a:latin typeface="Calibri" panose="020F0502020204030204" pitchFamily="34" charset="0"/>
              <a:cs typeface="Calibri" panose="020F0502020204030204" pitchFamily="34" charset="0"/>
            </a:endParaRPr>
          </a:p>
          <a:p>
            <a:pPr>
              <a:defRPr/>
            </a:pPr>
            <a:r>
              <a:rPr lang="en-US" dirty="0">
                <a:cs typeface="Calibri"/>
              </a:rPr>
              <a:t>Some are mixed (cut) with other things (e.g. talcum powder and glucose in speed) and some are mixed with other drugs.  This means you can never really be sure of the effects of the drug on you before you take it.</a:t>
            </a:r>
            <a:endParaRPr lang="en-GB" dirty="0">
              <a:cs typeface="Calibri"/>
            </a:endParaRPr>
          </a:p>
          <a:p>
            <a:pPr marL="0" indent="0">
              <a:buNone/>
            </a:pPr>
            <a:endParaRPr lang="en-GB" sz="2200" dirty="0"/>
          </a:p>
        </p:txBody>
      </p:sp>
    </p:spTree>
    <p:extLst>
      <p:ext uri="{BB962C8B-B14F-4D97-AF65-F5344CB8AC3E}">
        <p14:creationId xmlns:p14="http://schemas.microsoft.com/office/powerpoint/2010/main" val="2667607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E749BC1B-F965-413C-AC21-CAEF06043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338" name="Title 3">
            <a:extLst>
              <a:ext uri="{FF2B5EF4-FFF2-40B4-BE49-F238E27FC236}">
                <a16:creationId xmlns:a16="http://schemas.microsoft.com/office/drawing/2014/main" id="{0DE6135E-2DCB-4CC0-A48C-50A79C4D1866}"/>
              </a:ext>
            </a:extLst>
          </p:cNvPr>
          <p:cNvSpPr>
            <a:spLocks noGrp="1" noChangeArrowheads="1"/>
          </p:cNvSpPr>
          <p:nvPr>
            <p:ph type="ctrTitle"/>
          </p:nvPr>
        </p:nvSpPr>
        <p:spPr>
          <a:xfrm>
            <a:off x="643466" y="753626"/>
            <a:ext cx="5334930" cy="3004145"/>
          </a:xfrm>
        </p:spPr>
        <p:txBody>
          <a:bodyPr>
            <a:normAutofit/>
          </a:bodyPr>
          <a:lstStyle/>
          <a:p>
            <a:r>
              <a:rPr lang="en-GB" altLang="en-US" b="1" dirty="0">
                <a:solidFill>
                  <a:srgbClr val="FFFFFF"/>
                </a:solidFill>
              </a:rPr>
              <a:t>Lesson 2 – Sophie's Story</a:t>
            </a:r>
            <a:endParaRPr lang="en-GB" altLang="en-US" b="1">
              <a:solidFill>
                <a:srgbClr val="FFFFFF"/>
              </a:solidFill>
            </a:endParaRPr>
          </a:p>
        </p:txBody>
      </p:sp>
      <p:sp>
        <p:nvSpPr>
          <p:cNvPr id="14339" name="Subtitle 4">
            <a:extLst>
              <a:ext uri="{FF2B5EF4-FFF2-40B4-BE49-F238E27FC236}">
                <a16:creationId xmlns:a16="http://schemas.microsoft.com/office/drawing/2014/main" id="{3B2E9F6B-85AA-4D00-B05C-7929659928EF}"/>
              </a:ext>
            </a:extLst>
          </p:cNvPr>
          <p:cNvSpPr>
            <a:spLocks noGrp="1" noChangeArrowheads="1"/>
          </p:cNvSpPr>
          <p:nvPr>
            <p:ph type="subTitle" idx="1"/>
          </p:nvPr>
        </p:nvSpPr>
        <p:spPr>
          <a:xfrm>
            <a:off x="643465" y="3849845"/>
            <a:ext cx="5334931" cy="2189214"/>
          </a:xfrm>
        </p:spPr>
        <p:txBody>
          <a:bodyPr>
            <a:normAutofit/>
          </a:bodyPr>
          <a:lstStyle/>
          <a:p>
            <a:endParaRPr lang="en-GB" altLang="en-US" b="1">
              <a:solidFill>
                <a:srgbClr val="FFFFFF"/>
              </a:solidFill>
            </a:endParaRPr>
          </a:p>
        </p:txBody>
      </p:sp>
      <p:sp>
        <p:nvSpPr>
          <p:cNvPr id="93" name="Oval 92">
            <a:extLst>
              <a:ext uri="{FF2B5EF4-FFF2-40B4-BE49-F238E27FC236}">
                <a16:creationId xmlns:a16="http://schemas.microsoft.com/office/drawing/2014/main" id="{F35BC0E3-6FE4-4491-BA19-C0126066A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9082" y="939707"/>
            <a:ext cx="603494" cy="603494"/>
          </a:xfrm>
          <a:prstGeom prst="ellipse">
            <a:avLst/>
          </a:prstGeom>
          <a:no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Freeform: Shape 94">
            <a:extLst>
              <a:ext uri="{FF2B5EF4-FFF2-40B4-BE49-F238E27FC236}">
                <a16:creationId xmlns:a16="http://schemas.microsoft.com/office/drawing/2014/main" id="{DB11BD18-218F-49C7-BE16-82AEA08B2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1453" y="-4098"/>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4"/>
          </a:solidFill>
          <a:ln w="9525" cap="flat">
            <a:noFill/>
            <a:prstDash val="solid"/>
            <a:miter/>
          </a:ln>
        </p:spPr>
        <p:txBody>
          <a:bodyPr rtlCol="0" anchor="ctr"/>
          <a:lstStyle/>
          <a:p>
            <a:endParaRPr lang="en-US" dirty="0"/>
          </a:p>
        </p:txBody>
      </p:sp>
      <p:pic>
        <p:nvPicPr>
          <p:cNvPr id="6" name="Picture 5" descr="A picture containing colorful, field, food&#10;&#10;Description automatically generated">
            <a:extLst>
              <a:ext uri="{FF2B5EF4-FFF2-40B4-BE49-F238E27FC236}">
                <a16:creationId xmlns:a16="http://schemas.microsoft.com/office/drawing/2014/main" id="{FA46393D-7BD0-4BDC-AB3C-034B5425C170}"/>
              </a:ext>
            </a:extLst>
          </p:cNvPr>
          <p:cNvPicPr>
            <a:picLocks noChangeAspect="1"/>
          </p:cNvPicPr>
          <p:nvPr/>
        </p:nvPicPr>
        <p:blipFill rotWithShape="1">
          <a:blip r:embed="rId2"/>
          <a:srcRect l="839" r="8485" b="-1"/>
          <a:stretch/>
        </p:blipFill>
        <p:spPr>
          <a:xfrm>
            <a:off x="9547017" y="4405333"/>
            <a:ext cx="2644983" cy="2452667"/>
          </a:xfrm>
          <a:custGeom>
            <a:avLst/>
            <a:gdLst/>
            <a:ahLst/>
            <a:cxnLst/>
            <a:rect l="l" t="t" r="r" b="b"/>
            <a:pathLst>
              <a:path w="2644983" h="2452667">
                <a:moveTo>
                  <a:pt x="1542711" y="0"/>
                </a:moveTo>
                <a:cubicBezTo>
                  <a:pt x="1942094" y="0"/>
                  <a:pt x="2306029" y="151765"/>
                  <a:pt x="2579995" y="400769"/>
                </a:cubicBezTo>
                <a:lnTo>
                  <a:pt x="2644983" y="468935"/>
                </a:lnTo>
                <a:lnTo>
                  <a:pt x="2644983" y="2452667"/>
                </a:lnTo>
                <a:lnTo>
                  <a:pt x="299206" y="2452667"/>
                </a:lnTo>
                <a:lnTo>
                  <a:pt x="233100" y="2358504"/>
                </a:lnTo>
                <a:cubicBezTo>
                  <a:pt x="85367" y="2121846"/>
                  <a:pt x="0" y="1842248"/>
                  <a:pt x="0" y="1542711"/>
                </a:cubicBezTo>
                <a:cubicBezTo>
                  <a:pt x="0" y="690695"/>
                  <a:pt x="690695" y="0"/>
                  <a:pt x="1542711" y="0"/>
                </a:cubicBezTo>
                <a:close/>
              </a:path>
            </a:pathLst>
          </a:custGeom>
        </p:spPr>
      </p:pic>
      <p:pic>
        <p:nvPicPr>
          <p:cNvPr id="8" name="Picture 7" descr="A picture containing drawing, food&#10;&#10;Description automatically generated">
            <a:extLst>
              <a:ext uri="{FF2B5EF4-FFF2-40B4-BE49-F238E27FC236}">
                <a16:creationId xmlns:a16="http://schemas.microsoft.com/office/drawing/2014/main" id="{4FD75467-65D2-4538-A366-60FDDDB8804F}"/>
              </a:ext>
            </a:extLst>
          </p:cNvPr>
          <p:cNvPicPr>
            <a:picLocks noChangeAspect="1"/>
          </p:cNvPicPr>
          <p:nvPr/>
        </p:nvPicPr>
        <p:blipFill rotWithShape="1">
          <a:blip r:embed="rId3"/>
          <a:srcRect l="13633" r="14290" b="-3"/>
          <a:stretch/>
        </p:blipFill>
        <p:spPr>
          <a:xfrm>
            <a:off x="6401202" y="1790202"/>
            <a:ext cx="3240592" cy="3240592"/>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pic>
        <p:nvPicPr>
          <p:cNvPr id="10" name="Picture 9" descr="A picture containing drawing, food&#10;&#10;Description automatically generated">
            <a:extLst>
              <a:ext uri="{FF2B5EF4-FFF2-40B4-BE49-F238E27FC236}">
                <a16:creationId xmlns:a16="http://schemas.microsoft.com/office/drawing/2014/main" id="{56A1593B-6E5B-4DF5-BEB2-89D9FE2B87D5}"/>
              </a:ext>
            </a:extLst>
          </p:cNvPr>
          <p:cNvPicPr>
            <a:picLocks noChangeAspect="1"/>
          </p:cNvPicPr>
          <p:nvPr/>
        </p:nvPicPr>
        <p:blipFill rotWithShape="1">
          <a:blip r:embed="rId4"/>
          <a:srcRect l="15583" r="14031" b="3"/>
          <a:stretch/>
        </p:blipFill>
        <p:spPr>
          <a:xfrm>
            <a:off x="9490668" y="10"/>
            <a:ext cx="2701332" cy="2553877"/>
          </a:xfrm>
          <a:custGeom>
            <a:avLst/>
            <a:gdLst/>
            <a:ahLst/>
            <a:cxnLst/>
            <a:rect l="l" t="t" r="r" b="b"/>
            <a:pathLst>
              <a:path w="2701332" h="2553887">
                <a:moveTo>
                  <a:pt x="348631" y="0"/>
                </a:moveTo>
                <a:lnTo>
                  <a:pt x="2701332" y="0"/>
                </a:lnTo>
                <a:lnTo>
                  <a:pt x="2701332" y="2072295"/>
                </a:lnTo>
                <a:lnTo>
                  <a:pt x="2554656" y="2207207"/>
                </a:lnTo>
                <a:cubicBezTo>
                  <a:pt x="2285380" y="2424077"/>
                  <a:pt x="1943034" y="2553887"/>
                  <a:pt x="1570370" y="2553887"/>
                </a:cubicBezTo>
                <a:cubicBezTo>
                  <a:pt x="703078" y="2553887"/>
                  <a:pt x="0" y="1850809"/>
                  <a:pt x="0" y="983517"/>
                </a:cubicBezTo>
                <a:cubicBezTo>
                  <a:pt x="0" y="640496"/>
                  <a:pt x="109980" y="323163"/>
                  <a:pt x="296602" y="64855"/>
                </a:cubicBezTo>
                <a:close/>
              </a:path>
            </a:pathLst>
          </a:custGeom>
        </p:spPr>
      </p:pic>
      <p:cxnSp>
        <p:nvCxnSpPr>
          <p:cNvPr id="97" name="Straight Connector 96">
            <a:extLst>
              <a:ext uri="{FF2B5EF4-FFF2-40B4-BE49-F238E27FC236}">
                <a16:creationId xmlns:a16="http://schemas.microsoft.com/office/drawing/2014/main" id="{A054EDF5-7644-4A95-AB88-057FAB414F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598158" y="2804429"/>
            <a:ext cx="0" cy="1597708"/>
          </a:xfrm>
          <a:prstGeom prst="line">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99" name="Freeform: Shape 98">
            <a:extLst>
              <a:ext uri="{FF2B5EF4-FFF2-40B4-BE49-F238E27FC236}">
                <a16:creationId xmlns:a16="http://schemas.microsoft.com/office/drawing/2014/main" id="{EA996627-3E00-4A50-8640-F4F7D38C5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385468" y="3311355"/>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1" name="Freeform: Shape 100">
            <a:extLst>
              <a:ext uri="{FF2B5EF4-FFF2-40B4-BE49-F238E27FC236}">
                <a16:creationId xmlns:a16="http://schemas.microsoft.com/office/drawing/2014/main" id="{A619555D-3337-4F1A-9AFF-1DA3B921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050037" y="5349205"/>
            <a:ext cx="1835725" cy="1850365"/>
          </a:xfrm>
          <a:custGeom>
            <a:avLst/>
            <a:gdLst>
              <a:gd name="connsiteX0" fmla="*/ 1801138 w 1835725"/>
              <a:gd name="connsiteY0" fmla="*/ 1622662 h 1850365"/>
              <a:gd name="connsiteX1" fmla="*/ 1835717 w 1835725"/>
              <a:gd name="connsiteY1" fmla="*/ 1680254 h 1850365"/>
              <a:gd name="connsiteX2" fmla="*/ 1815722 w 1835725"/>
              <a:gd name="connsiteY2" fmla="*/ 1850365 h 1850365"/>
              <a:gd name="connsiteX3" fmla="*/ 1693039 w 1835725"/>
              <a:gd name="connsiteY3" fmla="*/ 1808259 h 1850365"/>
              <a:gd name="connsiteX4" fmla="*/ 1708939 w 1835725"/>
              <a:gd name="connsiteY4" fmla="*/ 1673301 h 1850365"/>
              <a:gd name="connsiteX5" fmla="*/ 1778129 w 1835725"/>
              <a:gd name="connsiteY5" fmla="*/ 1615979 h 1850365"/>
              <a:gd name="connsiteX6" fmla="*/ 1801138 w 1835725"/>
              <a:gd name="connsiteY6" fmla="*/ 1622662 h 1850365"/>
              <a:gd name="connsiteX7" fmla="*/ 1585229 w 1835725"/>
              <a:gd name="connsiteY7" fmla="*/ 764759 h 1850365"/>
              <a:gd name="connsiteX8" fmla="*/ 1623024 w 1835725"/>
              <a:gd name="connsiteY8" fmla="*/ 792810 h 1850365"/>
              <a:gd name="connsiteX9" fmla="*/ 1777614 w 1835725"/>
              <a:gd name="connsiteY9" fmla="*/ 1157141 h 1850365"/>
              <a:gd name="connsiteX10" fmla="*/ 1733799 w 1835725"/>
              <a:gd name="connsiteY10" fmla="*/ 1235532 h 1850365"/>
              <a:gd name="connsiteX11" fmla="*/ 1716464 w 1835725"/>
              <a:gd name="connsiteY11" fmla="*/ 1237722 h 1850365"/>
              <a:gd name="connsiteX12" fmla="*/ 1716464 w 1835725"/>
              <a:gd name="connsiteY12" fmla="*/ 1237913 h 1850365"/>
              <a:gd name="connsiteX13" fmla="*/ 1655409 w 1835725"/>
              <a:gd name="connsiteY13" fmla="*/ 1191717 h 1850365"/>
              <a:gd name="connsiteX14" fmla="*/ 1513200 w 1835725"/>
              <a:gd name="connsiteY14" fmla="*/ 856627 h 1850365"/>
              <a:gd name="connsiteX15" fmla="*/ 1538499 w 1835725"/>
              <a:gd name="connsiteY15" fmla="*/ 770415 h 1850365"/>
              <a:gd name="connsiteX16" fmla="*/ 1585229 w 1835725"/>
              <a:gd name="connsiteY16" fmla="*/ 764759 h 1850365"/>
              <a:gd name="connsiteX17" fmla="*/ 477919 w 1835725"/>
              <a:gd name="connsiteY17" fmla="*/ 21437 h 1850365"/>
              <a:gd name="connsiteX18" fmla="*/ 509236 w 1835725"/>
              <a:gd name="connsiteY18" fmla="*/ 84182 h 1850365"/>
              <a:gd name="connsiteX19" fmla="*/ 445829 w 1835725"/>
              <a:gd name="connsiteY19" fmla="*/ 139871 h 1850365"/>
              <a:gd name="connsiteX20" fmla="*/ 437447 w 1835725"/>
              <a:gd name="connsiteY20" fmla="*/ 139395 h 1850365"/>
              <a:gd name="connsiteX21" fmla="*/ 73211 w 1835725"/>
              <a:gd name="connsiteY21" fmla="*/ 137204 h 1850365"/>
              <a:gd name="connsiteX22" fmla="*/ 749 w 1835725"/>
              <a:gd name="connsiteY22" fmla="*/ 84082 h 1850365"/>
              <a:gd name="connsiteX23" fmla="*/ 53871 w 1835725"/>
              <a:gd name="connsiteY23" fmla="*/ 11621 h 1850365"/>
              <a:gd name="connsiteX24" fmla="*/ 58352 w 1835725"/>
              <a:gd name="connsiteY24" fmla="*/ 11093 h 1850365"/>
              <a:gd name="connsiteX25" fmla="*/ 454020 w 1835725"/>
              <a:gd name="connsiteY25" fmla="*/ 13474 h 1850365"/>
              <a:gd name="connsiteX26" fmla="*/ 477919 w 1835725"/>
              <a:gd name="connsiteY26" fmla="*/ 21437 h 1850365"/>
              <a:gd name="connsiteX27" fmla="*/ 957797 w 1835725"/>
              <a:gd name="connsiteY27" fmla="*/ 167970 h 1850365"/>
              <a:gd name="connsiteX28" fmla="*/ 1286982 w 1835725"/>
              <a:gd name="connsiteY28" fmla="*/ 387616 h 1850365"/>
              <a:gd name="connsiteX29" fmla="*/ 1293725 w 1835725"/>
              <a:gd name="connsiteY29" fmla="*/ 477075 h 1850365"/>
              <a:gd name="connsiteX30" fmla="*/ 1245453 w 1835725"/>
              <a:gd name="connsiteY30" fmla="*/ 499154 h 1850365"/>
              <a:gd name="connsiteX31" fmla="*/ 1245167 w 1835725"/>
              <a:gd name="connsiteY31" fmla="*/ 499154 h 1850365"/>
              <a:gd name="connsiteX32" fmla="*/ 1203638 w 1835725"/>
              <a:gd name="connsiteY32" fmla="*/ 484104 h 1850365"/>
              <a:gd name="connsiteX33" fmla="*/ 900647 w 1835725"/>
              <a:gd name="connsiteY33" fmla="*/ 281508 h 1850365"/>
              <a:gd name="connsiteX34" fmla="*/ 872454 w 1835725"/>
              <a:gd name="connsiteY34" fmla="*/ 196164 h 1850365"/>
              <a:gd name="connsiteX35" fmla="*/ 957797 w 1835725"/>
              <a:gd name="connsiteY35" fmla="*/ 167970 h 185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835725" h="1850365">
                <a:moveTo>
                  <a:pt x="1801138" y="1622662"/>
                </a:moveTo>
                <a:cubicBezTo>
                  <a:pt x="1822106" y="1633400"/>
                  <a:pt x="1836117" y="1655372"/>
                  <a:pt x="1835717" y="1680254"/>
                </a:cubicBezTo>
                <a:lnTo>
                  <a:pt x="1815722" y="1850365"/>
                </a:lnTo>
                <a:lnTo>
                  <a:pt x="1693039" y="1808259"/>
                </a:lnTo>
                <a:lnTo>
                  <a:pt x="1708939" y="1673301"/>
                </a:ln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wrap="square" rtlCol="0" anchor="ctr">
            <a:noAutofit/>
          </a:bodyPr>
          <a:lstStyle/>
          <a:p>
            <a:endParaRPr lang="en-US"/>
          </a:p>
        </p:txBody>
      </p:sp>
      <p:sp>
        <p:nvSpPr>
          <p:cNvPr id="103" name="Freeform: Shape 102">
            <a:extLst>
              <a:ext uri="{FF2B5EF4-FFF2-40B4-BE49-F238E27FC236}">
                <a16:creationId xmlns:a16="http://schemas.microsoft.com/office/drawing/2014/main" id="{CF5E7AE0-415D-4236-B5E6-F2FC68DB9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51302" y="6106160"/>
            <a:ext cx="1804272" cy="746882"/>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4"/>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CA067D-80C8-46AA-B914-2E8DD93D367C}"/>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Learning Intentions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FCD218C-DBC5-4000-8590-9B6415297FCD}"/>
              </a:ext>
            </a:extLst>
          </p:cNvPr>
          <p:cNvSpPr>
            <a:spLocks noGrp="1"/>
          </p:cNvSpPr>
          <p:nvPr>
            <p:ph idx="1"/>
          </p:nvPr>
        </p:nvSpPr>
        <p:spPr>
          <a:xfrm>
            <a:off x="4447308" y="591344"/>
            <a:ext cx="6906491" cy="5585619"/>
          </a:xfrm>
        </p:spPr>
        <p:txBody>
          <a:bodyPr anchor="ctr">
            <a:normAutofit/>
          </a:bodyPr>
          <a:lstStyle/>
          <a:p>
            <a:pPr lvl="0" fontAlgn="base">
              <a:spcBef>
                <a:spcPct val="0"/>
              </a:spcBef>
              <a:spcAft>
                <a:spcPct val="0"/>
              </a:spcAft>
              <a:buClr>
                <a:srgbClr val="92D050"/>
              </a:buClr>
              <a:buSzPts val="1200"/>
              <a:tabLst>
                <a:tab pos="269875" algn="l"/>
              </a:tabLst>
            </a:pPr>
            <a:r>
              <a:rPr lang="en-US" altLang="en-US" dirty="0">
                <a:latin typeface="Calibri" panose="020F0502020204030204" pitchFamily="34" charset="0"/>
                <a:cs typeface="Calibri" panose="020F0502020204030204" pitchFamily="34" charset="0"/>
              </a:rPr>
              <a:t>To understand what peer pressure is </a:t>
            </a:r>
          </a:p>
          <a:p>
            <a:pPr lvl="0" fontAlgn="base">
              <a:spcBef>
                <a:spcPct val="0"/>
              </a:spcBef>
              <a:spcAft>
                <a:spcPct val="0"/>
              </a:spcAft>
              <a:buClr>
                <a:srgbClr val="92D050"/>
              </a:buClr>
              <a:buSzPts val="1200"/>
              <a:tabLst>
                <a:tab pos="269875" algn="l"/>
              </a:tabLst>
            </a:pPr>
            <a:endParaRPr lang="en-GB" altLang="en-US" dirty="0">
              <a:latin typeface="Calibri" panose="020F0502020204030204" pitchFamily="34" charset="0"/>
              <a:cs typeface="Calibri" panose="020F0502020204030204" pitchFamily="34" charset="0"/>
            </a:endParaRPr>
          </a:p>
          <a:p>
            <a:pPr lvl="0" fontAlgn="base">
              <a:spcBef>
                <a:spcPct val="0"/>
              </a:spcBef>
              <a:spcAft>
                <a:spcPct val="0"/>
              </a:spcAft>
              <a:buClr>
                <a:srgbClr val="92D050"/>
              </a:buClr>
              <a:buSzPts val="1200"/>
              <a:tabLst>
                <a:tab pos="269875" algn="l"/>
              </a:tabLst>
            </a:pPr>
            <a:r>
              <a:rPr lang="en-US" altLang="en-US" dirty="0">
                <a:latin typeface="Calibri" panose="020F0502020204030204" pitchFamily="34" charset="0"/>
                <a:cs typeface="Calibri" panose="020F0502020204030204" pitchFamily="34" charset="0"/>
              </a:rPr>
              <a:t>To learn how peer pressure affects people</a:t>
            </a:r>
          </a:p>
          <a:p>
            <a:pPr lvl="0" fontAlgn="base">
              <a:spcBef>
                <a:spcPct val="0"/>
              </a:spcBef>
              <a:spcAft>
                <a:spcPct val="0"/>
              </a:spcAft>
              <a:buClr>
                <a:srgbClr val="92D050"/>
              </a:buClr>
              <a:buSzPts val="1200"/>
              <a:tabLst>
                <a:tab pos="269875" algn="l"/>
              </a:tabLst>
            </a:pPr>
            <a:endParaRPr lang="en-GB" altLang="en-US" dirty="0">
              <a:latin typeface="Calibri" panose="020F0502020204030204" pitchFamily="34" charset="0"/>
              <a:cs typeface="Calibri" panose="020F0502020204030204" pitchFamily="34" charset="0"/>
            </a:endParaRPr>
          </a:p>
          <a:p>
            <a:pPr lvl="0" fontAlgn="base">
              <a:spcBef>
                <a:spcPct val="0"/>
              </a:spcBef>
              <a:spcAft>
                <a:spcPct val="0"/>
              </a:spcAft>
              <a:buClr>
                <a:srgbClr val="92D050"/>
              </a:buClr>
              <a:buSzPts val="1200"/>
              <a:tabLst>
                <a:tab pos="269875" algn="l"/>
              </a:tabLst>
            </a:pPr>
            <a:r>
              <a:rPr lang="en-US" altLang="en-US" dirty="0">
                <a:latin typeface="Calibri" panose="020F0502020204030204" pitchFamily="34" charset="0"/>
                <a:cs typeface="Calibri" panose="020F0502020204030204" pitchFamily="34" charset="0"/>
              </a:rPr>
              <a:t>To learn that it is important to make your own decisions and not feel coerced into making a decision that you do not want</a:t>
            </a:r>
            <a:endParaRPr lang="en-GB" altLang="en-US" dirty="0">
              <a:latin typeface="Calibri" panose="020F0502020204030204" pitchFamily="34" charset="0"/>
              <a:cs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3788463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392" name="Rectangle 70">
            <a:extLst>
              <a:ext uri="{FF2B5EF4-FFF2-40B4-BE49-F238E27FC236}">
                <a16:creationId xmlns:a16="http://schemas.microsoft.com/office/drawing/2014/main" id="{77C59BEC-C4CC-4741-B975-08C543178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3" name="Arc 72">
            <a:extLst>
              <a:ext uri="{FF2B5EF4-FFF2-40B4-BE49-F238E27FC236}">
                <a16:creationId xmlns:a16="http://schemas.microsoft.com/office/drawing/2014/main" id="{72DEF309-605D-4117-9340-6D589B6C3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6173" flipV="1">
            <a:off x="3930947" y="651615"/>
            <a:ext cx="4083433" cy="408343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6386" name="Title 1">
            <a:extLst>
              <a:ext uri="{FF2B5EF4-FFF2-40B4-BE49-F238E27FC236}">
                <a16:creationId xmlns:a16="http://schemas.microsoft.com/office/drawing/2014/main" id="{50355FFC-E381-4461-9C5C-007BBA3560CE}"/>
              </a:ext>
            </a:extLst>
          </p:cNvPr>
          <p:cNvSpPr>
            <a:spLocks noGrp="1" noChangeArrowheads="1"/>
          </p:cNvSpPr>
          <p:nvPr>
            <p:ph type="title"/>
          </p:nvPr>
        </p:nvSpPr>
        <p:spPr>
          <a:xfrm>
            <a:off x="838200" y="365125"/>
            <a:ext cx="10515599" cy="1325563"/>
          </a:xfrm>
        </p:spPr>
        <p:txBody>
          <a:bodyPr vert="horz" lIns="91440" tIns="45720" rIns="91440" bIns="45720" rtlCol="0" anchor="ctr">
            <a:normAutofit/>
          </a:bodyPr>
          <a:lstStyle/>
          <a:p>
            <a:r>
              <a:rPr lang="en-US" altLang="en-US" b="1" kern="1200">
                <a:solidFill>
                  <a:schemeClr val="tx1"/>
                </a:solidFill>
                <a:latin typeface="+mj-lt"/>
                <a:ea typeface="+mj-ea"/>
                <a:cs typeface="+mj-cs"/>
              </a:rPr>
              <a:t>Lesson 2 - Experiences and Outcomes</a:t>
            </a:r>
          </a:p>
        </p:txBody>
      </p:sp>
      <p:sp>
        <p:nvSpPr>
          <p:cNvPr id="7" name="Content Placeholder 6">
            <a:extLst>
              <a:ext uri="{FF2B5EF4-FFF2-40B4-BE49-F238E27FC236}">
                <a16:creationId xmlns:a16="http://schemas.microsoft.com/office/drawing/2014/main" id="{55CB88A1-12AD-4057-94E6-FD510CC15255}"/>
              </a:ext>
            </a:extLst>
          </p:cNvPr>
          <p:cNvSpPr>
            <a:spLocks noGrp="1"/>
          </p:cNvSpPr>
          <p:nvPr>
            <p:ph sz="quarter" idx="14"/>
          </p:nvPr>
        </p:nvSpPr>
        <p:spPr>
          <a:xfrm>
            <a:off x="838200" y="1825625"/>
            <a:ext cx="5393361" cy="4351338"/>
          </a:xfrm>
        </p:spPr>
        <p:txBody>
          <a:bodyPr vert="horz" lIns="91440" tIns="45720" rIns="91440" bIns="45720" rtlCol="0">
            <a:normAutofit/>
          </a:bodyPr>
          <a:lstStyle/>
          <a:p>
            <a:pPr marL="0">
              <a:defRPr/>
            </a:pPr>
            <a:r>
              <a:rPr lang="en-US" altLang="en-US" sz="2200"/>
              <a:t>I am developing a range of skills which can support decision making about substance use. I can demonstrate strategies for making informed choices to maintain and improve my health and wellbeing and can apply these in situations that may be stressful or challenging, or involve peer pressure. </a:t>
            </a:r>
            <a:endParaRPr lang="en-US" sz="2200"/>
          </a:p>
          <a:p>
            <a:pPr marL="0" fontAlgn="auto">
              <a:defRPr/>
            </a:pPr>
            <a:r>
              <a:rPr lang="en-US" altLang="en-US" sz="2200" b="1"/>
              <a:t>HWB 3-40a / HWB 4-40a</a:t>
            </a:r>
            <a:r>
              <a:rPr lang="en-US" altLang="en-US" sz="2200"/>
              <a:t> </a:t>
            </a:r>
          </a:p>
          <a:p>
            <a:pPr marL="0" fontAlgn="auto">
              <a:defRPr/>
            </a:pPr>
            <a:r>
              <a:rPr lang="en-US" altLang="en-US" sz="2200"/>
              <a:t>After assessing options and the consequences of my decisions, I can identify safe and unsafe behaviours and actions.</a:t>
            </a:r>
          </a:p>
          <a:p>
            <a:pPr marL="0" fontAlgn="auto">
              <a:defRPr/>
            </a:pPr>
            <a:r>
              <a:rPr lang="en-US" altLang="en-US" sz="2200" b="1"/>
              <a:t>HWB 3-41a / HWB 4-41a</a:t>
            </a:r>
          </a:p>
          <a:p>
            <a:pPr fontAlgn="auto">
              <a:defRPr/>
            </a:pPr>
            <a:endParaRPr lang="en-US" altLang="en-US" sz="2200"/>
          </a:p>
        </p:txBody>
      </p:sp>
      <p:sp>
        <p:nvSpPr>
          <p:cNvPr id="75" name="Oval 74">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77008" y="5228027"/>
            <a:ext cx="1107241" cy="10772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4" name="Content Placeholder 3">
            <a:extLst>
              <a:ext uri="{FF2B5EF4-FFF2-40B4-BE49-F238E27FC236}">
                <a16:creationId xmlns:a16="http://schemas.microsoft.com/office/drawing/2014/main" id="{6EA8CB30-1E6F-4706-8B3C-416B6418AAE9}"/>
              </a:ext>
            </a:extLst>
          </p:cNvPr>
          <p:cNvGraphicFramePr>
            <a:graphicFrameLocks noGrp="1"/>
          </p:cNvGraphicFramePr>
          <p:nvPr>
            <p:ph sz="quarter" idx="13"/>
            <p:extLst>
              <p:ext uri="{D42A27DB-BD31-4B8C-83A1-F6EECF244321}">
                <p14:modId xmlns:p14="http://schemas.microsoft.com/office/powerpoint/2010/main" val="851456884"/>
              </p:ext>
            </p:extLst>
          </p:nvPr>
        </p:nvGraphicFramePr>
        <p:xfrm>
          <a:off x="7109962" y="2218757"/>
          <a:ext cx="4221597" cy="3650361"/>
        </p:xfrm>
        <a:graphic>
          <a:graphicData uri="http://schemas.openxmlformats.org/drawingml/2006/table">
            <a:tbl>
              <a:tblPr>
                <a:tableStyleId>{5C22544A-7EE6-4342-B048-85BDC9FD1C3A}</a:tableStyleId>
              </a:tblPr>
              <a:tblGrid>
                <a:gridCol w="4221597">
                  <a:extLst>
                    <a:ext uri="{9D8B030D-6E8A-4147-A177-3AD203B41FA5}">
                      <a16:colId xmlns:a16="http://schemas.microsoft.com/office/drawing/2014/main" val="4241884111"/>
                    </a:ext>
                  </a:extLst>
                </a:gridCol>
              </a:tblGrid>
              <a:tr h="3561411">
                <a:tc>
                  <a:txBody>
                    <a:bodyPr/>
                    <a:lstStyle/>
                    <a:p>
                      <a:pPr algn="l">
                        <a:lnSpc>
                          <a:spcPct val="115000"/>
                        </a:lnSpc>
                        <a:spcAft>
                          <a:spcPts val="1000"/>
                        </a:spcAft>
                      </a:pPr>
                      <a:r>
                        <a:rPr lang="en-GB" sz="1600">
                          <a:effectLst/>
                          <a:latin typeface="Calibri"/>
                          <a:cs typeface="Calibri"/>
                        </a:rPr>
                        <a:t>I CAN UNDERSTAND THE POSITIVE EFFECTS THAT SOME SUBSTANCES CAN HAVE ON THE MIND AND BODY BUT I AM ALSO AWARE OF NEGATIVE AND SERIOUS PHYSICAL, MENTAL, EMOTIONAL, SOCIAL AND LEGAL CONSEQUENCES OF THE MISUSE OF SUBSTANCES..</a:t>
                      </a:r>
                    </a:p>
                    <a:p>
                      <a:pPr algn="r">
                        <a:lnSpc>
                          <a:spcPct val="115000"/>
                        </a:lnSpc>
                        <a:spcAft>
                          <a:spcPts val="1000"/>
                        </a:spcAft>
                      </a:pPr>
                      <a:r>
                        <a:rPr lang="en-GB" sz="1200" b="1">
                          <a:effectLst/>
                          <a:latin typeface="Calibri"/>
                          <a:cs typeface="Calibri"/>
                        </a:rPr>
                        <a:t>HWB 3-38a / HWB 4-38a</a:t>
                      </a:r>
                    </a:p>
                    <a:p>
                      <a:pPr algn="r">
                        <a:lnSpc>
                          <a:spcPct val="115000"/>
                        </a:lnSpc>
                        <a:spcAft>
                          <a:spcPts val="1000"/>
                        </a:spcAft>
                      </a:pPr>
                      <a:endParaRPr lang="en-GB" sz="1200" b="1">
                        <a:effectLst/>
                        <a:latin typeface="Calibri" panose="020F0502020204030204" pitchFamily="34" charset="0"/>
                        <a:cs typeface="Calibri" panose="020F0502020204030204" pitchFamily="34" charset="0"/>
                      </a:endParaRPr>
                    </a:p>
                    <a:p>
                      <a:pPr algn="l">
                        <a:lnSpc>
                          <a:spcPct val="115000"/>
                        </a:lnSpc>
                        <a:spcAft>
                          <a:spcPts val="1000"/>
                        </a:spcAft>
                      </a:pPr>
                      <a:r>
                        <a:rPr lang="en-GB" sz="1600">
                          <a:effectLst/>
                          <a:latin typeface="Calibri"/>
                          <a:cs typeface="Calibri"/>
                        </a:rPr>
                        <a:t>THROUGH INVESTIGATION, I CAN EXPLAIN HOW IMAGES OF SUBSTANCE USE AND MISUSE CAN INFLUENCE PEROPLE’S BEHAVIOUR. </a:t>
                      </a:r>
                    </a:p>
                    <a:p>
                      <a:pPr algn="r">
                        <a:lnSpc>
                          <a:spcPct val="115000"/>
                        </a:lnSpc>
                        <a:spcAft>
                          <a:spcPts val="1000"/>
                        </a:spcAft>
                      </a:pPr>
                      <a:r>
                        <a:rPr lang="en-GB" sz="1200" b="1">
                          <a:effectLst/>
                          <a:latin typeface="Calibri"/>
                          <a:cs typeface="Calibri"/>
                        </a:rPr>
                        <a:t>HWB 4-39a</a:t>
                      </a:r>
                    </a:p>
                  </a:txBody>
                  <a:tcPr marL="48667" marR="48667" marT="0" marB="0"/>
                </a:tc>
                <a:extLst>
                  <a:ext uri="{0D108BD9-81ED-4DB2-BD59-A6C34878D82A}">
                    <a16:rowId xmlns:a16="http://schemas.microsoft.com/office/drawing/2014/main" val="14249165"/>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0" name="Title 1">
            <a:extLst>
              <a:ext uri="{FF2B5EF4-FFF2-40B4-BE49-F238E27FC236}">
                <a16:creationId xmlns:a16="http://schemas.microsoft.com/office/drawing/2014/main" id="{4E30D97A-3B51-49B3-BFB8-90A11A4AEE2D}"/>
              </a:ext>
            </a:extLst>
          </p:cNvPr>
          <p:cNvSpPr>
            <a:spLocks noGrp="1" noChangeArrowheads="1"/>
          </p:cNvSpPr>
          <p:nvPr>
            <p:ph type="title"/>
          </p:nvPr>
        </p:nvSpPr>
        <p:spPr>
          <a:xfrm>
            <a:off x="686834" y="1153572"/>
            <a:ext cx="3200400" cy="4461163"/>
          </a:xfrm>
        </p:spPr>
        <p:txBody>
          <a:bodyPr>
            <a:normAutofit/>
          </a:bodyPr>
          <a:lstStyle/>
          <a:p>
            <a:r>
              <a:rPr lang="en-GB" altLang="en-US" b="1">
                <a:solidFill>
                  <a:srgbClr val="FFFFFF"/>
                </a:solidFill>
                <a:latin typeface="Calibri" panose="020F0502020204030204" pitchFamily="34" charset="0"/>
                <a:cs typeface="Calibri" panose="020F0502020204030204" pitchFamily="34" charset="0"/>
              </a:rPr>
              <a:t>Lesson 2 - Sophie’s story</a:t>
            </a:r>
          </a:p>
        </p:txBody>
      </p:sp>
      <p:sp>
        <p:nvSpPr>
          <p:cNvPr id="76" name="Arc 7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411" name="Content Placeholder 2">
            <a:extLst>
              <a:ext uri="{FF2B5EF4-FFF2-40B4-BE49-F238E27FC236}">
                <a16:creationId xmlns:a16="http://schemas.microsoft.com/office/drawing/2014/main" id="{126DA561-6E0D-4100-A72D-2B757CE35A3E}"/>
              </a:ext>
            </a:extLst>
          </p:cNvPr>
          <p:cNvSpPr>
            <a:spLocks noGrp="1" noChangeArrowheads="1"/>
          </p:cNvSpPr>
          <p:nvPr>
            <p:ph sz="quarter" idx="13"/>
          </p:nvPr>
        </p:nvSpPr>
        <p:spPr>
          <a:xfrm>
            <a:off x="4447308" y="591344"/>
            <a:ext cx="6906491" cy="5585619"/>
          </a:xfrm>
        </p:spPr>
        <p:txBody>
          <a:bodyPr anchor="ctr">
            <a:normAutofit/>
          </a:bodyPr>
          <a:lstStyle/>
          <a:p>
            <a:pPr marL="0" indent="0">
              <a:buFont typeface="Arial" panose="020B0604020202020204" pitchFamily="34" charset="0"/>
              <a:buNone/>
            </a:pPr>
            <a:r>
              <a:rPr lang="en-US" altLang="en-US" b="1">
                <a:latin typeface="Calibri" panose="020F0502020204030204" pitchFamily="34" charset="0"/>
                <a:cs typeface="Calibri" panose="020F0502020204030204" pitchFamily="34" charset="0"/>
              </a:rPr>
              <a:t>Task 1</a:t>
            </a:r>
          </a:p>
          <a:p>
            <a:pPr marL="0" indent="0">
              <a:buFont typeface="Arial" panose="020B0604020202020204" pitchFamily="34" charset="0"/>
              <a:buNone/>
            </a:pPr>
            <a:r>
              <a:rPr lang="en-US" altLang="en-US">
                <a:latin typeface="Calibri" panose="020F0502020204030204" pitchFamily="34" charset="0"/>
                <a:cs typeface="Calibri" panose="020F0502020204030204" pitchFamily="34" charset="0"/>
              </a:rPr>
              <a:t>Watch Choices for Life Film “Sophie’s Story” (14 minutes) 			</a:t>
            </a:r>
          </a:p>
          <a:p>
            <a:pPr marL="0" indent="0">
              <a:buFont typeface="Arial" panose="020B0604020202020204" pitchFamily="34" charset="0"/>
              <a:buNone/>
            </a:pPr>
            <a:r>
              <a:rPr lang="en-US" altLang="en-US" u="sng">
                <a:latin typeface="Calibri" panose="020F0502020204030204" pitchFamily="34" charset="0"/>
                <a:cs typeface="Calibri" panose="020F0502020204030204" pitchFamily="34" charset="0"/>
                <a:hlinkClick r:id="rId2"/>
              </a:rPr>
              <a:t>https://young.scot/choices-for-life/articles/our-education-resources/</a:t>
            </a:r>
            <a:r>
              <a:rPr lang="en-US" altLang="en-US">
                <a:latin typeface="Calibri" panose="020F0502020204030204" pitchFamily="34" charset="0"/>
                <a:cs typeface="Calibri" panose="020F0502020204030204" pitchFamily="34" charset="0"/>
              </a:rPr>
              <a:t> </a:t>
            </a:r>
          </a:p>
          <a:p>
            <a:pPr marL="0" indent="0">
              <a:buFont typeface="Arial" panose="020B0604020202020204" pitchFamily="34" charset="0"/>
              <a:buNone/>
            </a:pPr>
            <a:endParaRPr lang="en-GB" altLang="en-US">
              <a:latin typeface="Calibri" panose="020F0502020204030204" pitchFamily="34" charset="0"/>
              <a:cs typeface="Calibri" panose="020F0502020204030204" pitchFamily="34" charset="0"/>
            </a:endParaRPr>
          </a:p>
          <a:p>
            <a:pPr marL="0" indent="0">
              <a:buFont typeface="Wingdings 3" panose="05040102010807070707" pitchFamily="18" charset="2"/>
              <a:buNone/>
            </a:pPr>
            <a:r>
              <a:rPr lang="en-US" altLang="en-US">
                <a:latin typeface="Calibri" panose="020F0502020204030204" pitchFamily="34" charset="0"/>
                <a:cs typeface="Calibri" panose="020F0502020204030204" pitchFamily="34" charset="0"/>
              </a:rPr>
              <a:t>Whilst watching the film, consider the questions on the film observation sheet.</a:t>
            </a:r>
          </a:p>
          <a:p>
            <a:pPr lvl="1">
              <a:buFont typeface="Arial" panose="020B0604020202020204" pitchFamily="34" charset="0"/>
              <a:buChar char="•"/>
            </a:pPr>
            <a:r>
              <a:rPr lang="en-US" altLang="en-US">
                <a:latin typeface="Calibri" panose="020F0502020204030204" pitchFamily="34" charset="0"/>
                <a:cs typeface="Calibri" panose="020F0502020204030204" pitchFamily="34" charset="0"/>
              </a:rPr>
              <a:t>You will be given time to complete the worksheet at the end.  </a:t>
            </a:r>
          </a:p>
          <a:p>
            <a:pPr lvl="1">
              <a:buFont typeface="Arial" panose="020B0604020202020204" pitchFamily="34" charset="0"/>
              <a:buChar char="•"/>
            </a:pPr>
            <a:r>
              <a:rPr lang="en-US" altLang="en-US">
                <a:latin typeface="Calibri" panose="020F0502020204030204" pitchFamily="34" charset="0"/>
                <a:cs typeface="Calibri" panose="020F0502020204030204" pitchFamily="34" charset="0"/>
              </a:rPr>
              <a:t>Be prepared to discuss with the rest of the class.</a:t>
            </a:r>
            <a:endParaRPr lang="en-GB" altLang="en-US">
              <a:latin typeface="Calibri" panose="020F0502020204030204" pitchFamily="34" charset="0"/>
              <a:cs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34" name="Title 1">
            <a:extLst>
              <a:ext uri="{FF2B5EF4-FFF2-40B4-BE49-F238E27FC236}">
                <a16:creationId xmlns:a16="http://schemas.microsoft.com/office/drawing/2014/main" id="{39DE2452-EC60-42CA-9070-DADAE14DE517}"/>
              </a:ext>
            </a:extLst>
          </p:cNvPr>
          <p:cNvSpPr>
            <a:spLocks noGrp="1" noChangeArrowheads="1"/>
          </p:cNvSpPr>
          <p:nvPr>
            <p:ph type="title"/>
          </p:nvPr>
        </p:nvSpPr>
        <p:spPr>
          <a:xfrm>
            <a:off x="686834" y="1153572"/>
            <a:ext cx="3200400" cy="4461163"/>
          </a:xfrm>
        </p:spPr>
        <p:txBody>
          <a:bodyPr>
            <a:normAutofit/>
          </a:bodyPr>
          <a:lstStyle/>
          <a:p>
            <a:r>
              <a:rPr lang="en-GB" altLang="en-US" b="1">
                <a:solidFill>
                  <a:srgbClr val="FFFFFF"/>
                </a:solidFill>
                <a:latin typeface="Calibri" panose="020F0502020204030204" pitchFamily="34" charset="0"/>
                <a:cs typeface="Calibri" panose="020F0502020204030204" pitchFamily="34" charset="0"/>
              </a:rPr>
              <a:t>Lesson 2 - Sophie’s story</a:t>
            </a:r>
          </a:p>
        </p:txBody>
      </p:sp>
      <p:sp>
        <p:nvSpPr>
          <p:cNvPr id="75" name="Arc 7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73A5509-FBAC-47E4-BE7F-40CF6175973B}"/>
              </a:ext>
            </a:extLst>
          </p:cNvPr>
          <p:cNvSpPr>
            <a:spLocks noGrp="1"/>
          </p:cNvSpPr>
          <p:nvPr>
            <p:ph sz="quarter" idx="13"/>
          </p:nvPr>
        </p:nvSpPr>
        <p:spPr>
          <a:xfrm>
            <a:off x="4447308" y="591344"/>
            <a:ext cx="6906491" cy="5585619"/>
          </a:xfrm>
        </p:spPr>
        <p:txBody>
          <a:bodyPr vert="horz" lIns="91440" tIns="45720" rIns="91440" bIns="45720" rtlCol="0" anchor="ctr">
            <a:normAutofit/>
          </a:bodyPr>
          <a:lstStyle/>
          <a:p>
            <a:pPr marL="0" indent="0" fontAlgn="auto">
              <a:spcAft>
                <a:spcPts val="0"/>
              </a:spcAft>
              <a:buFont typeface="Arial" panose="020B0604020202020204" pitchFamily="34" charset="0"/>
              <a:buNone/>
              <a:defRPr/>
            </a:pPr>
            <a:r>
              <a:rPr lang="en-GB" b="1">
                <a:latin typeface="Calibri"/>
                <a:cs typeface="Calibri"/>
              </a:rPr>
              <a:t>Task 2</a:t>
            </a:r>
          </a:p>
          <a:p>
            <a:pPr marL="0" indent="0" fontAlgn="auto">
              <a:spcAft>
                <a:spcPts val="0"/>
              </a:spcAft>
              <a:buFont typeface="Wingdings 3" charset="2"/>
              <a:buNone/>
              <a:defRPr/>
            </a:pPr>
            <a:r>
              <a:rPr lang="en-US">
                <a:latin typeface="Calibri" panose="020F0502020204030204" pitchFamily="34" charset="0"/>
                <a:cs typeface="Calibri" panose="020F0502020204030204" pitchFamily="34" charset="0"/>
              </a:rPr>
              <a:t>Working in pairs write a list of things you could do to keep yourselves safe when going out to parties or other social events.</a:t>
            </a:r>
          </a:p>
          <a:p>
            <a:pPr lvl="1" fontAlgn="auto">
              <a:spcAft>
                <a:spcPts val="0"/>
              </a:spcAft>
              <a:buFont typeface="Arial" panose="020B0604020202020204" pitchFamily="34" charset="0"/>
              <a:buChar char="•"/>
              <a:defRPr/>
            </a:pPr>
            <a:r>
              <a:rPr lang="en-US">
                <a:latin typeface="Calibri" panose="020F0502020204030204" pitchFamily="34" charset="0"/>
                <a:cs typeface="Calibri" panose="020F0502020204030204" pitchFamily="34" charset="0"/>
              </a:rPr>
              <a:t>Discuss as a class</a:t>
            </a:r>
          </a:p>
          <a:p>
            <a:pPr marL="0" indent="0" fontAlgn="auto">
              <a:spcAft>
                <a:spcPts val="0"/>
              </a:spcAft>
              <a:buFont typeface="Wingdings 3" charset="2"/>
              <a:buNone/>
              <a:defRPr/>
            </a:pPr>
            <a:r>
              <a:rPr lang="en-US">
                <a:latin typeface="Calibri" panose="020F0502020204030204" pitchFamily="34" charset="0"/>
                <a:cs typeface="Calibri" panose="020F0502020204030204" pitchFamily="34" charset="0"/>
              </a:rPr>
              <a:t>KEY message : </a:t>
            </a:r>
            <a:r>
              <a:rPr lang="en-GB">
                <a:latin typeface="Calibri" panose="020F0502020204030204" pitchFamily="34" charset="0"/>
                <a:cs typeface="Calibri" panose="020F0502020204030204" pitchFamily="34" charset="0"/>
              </a:rPr>
              <a:t>You also have a responsibility towards your friends and should do what you can to keep them safe, too!</a:t>
            </a:r>
          </a:p>
          <a:p>
            <a:pPr fontAlgn="auto">
              <a:spcAft>
                <a:spcPts val="0"/>
              </a:spcAft>
              <a:buFont typeface="Arial" panose="020B0604020202020204" pitchFamily="34" charset="0"/>
              <a:buChar char="•"/>
              <a:defRPr/>
            </a:pPr>
            <a:r>
              <a:rPr lang="en-US">
                <a:latin typeface="Calibri" panose="020F0502020204030204" pitchFamily="34" charset="0"/>
                <a:cs typeface="Calibri" panose="020F0502020204030204" pitchFamily="34" charset="0"/>
              </a:rPr>
              <a:t>Extra activity – learners could present these  ideas creatively and to be displayed around the school to promote  looking after your friends when out having fun </a:t>
            </a:r>
            <a:endParaRPr lang="en-GB">
              <a:latin typeface="Calibri" panose="020F0502020204030204" pitchFamily="34" charset="0"/>
              <a:cs typeface="Calibri" panose="020F0502020204030204" pitchFamily="34" charset="0"/>
            </a:endParaRPr>
          </a:p>
          <a:p>
            <a:pPr marL="0" indent="0" fontAlgn="auto">
              <a:spcAft>
                <a:spcPts val="0"/>
              </a:spcAft>
              <a:buFont typeface="Arial" panose="020B0604020202020204" pitchFamily="34" charset="0"/>
              <a:buNone/>
              <a:defRPr/>
            </a:pPr>
            <a:endParaRPr lang="en-GB"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arn(inVertic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67" name="Rectangle 77">
            <a:extLst>
              <a:ext uri="{FF2B5EF4-FFF2-40B4-BE49-F238E27FC236}">
                <a16:creationId xmlns:a16="http://schemas.microsoft.com/office/drawing/2014/main" id="{E749BC1B-F965-413C-AC21-CAEF06043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458" name="Title 3">
            <a:extLst>
              <a:ext uri="{FF2B5EF4-FFF2-40B4-BE49-F238E27FC236}">
                <a16:creationId xmlns:a16="http://schemas.microsoft.com/office/drawing/2014/main" id="{E1BEF4E1-101B-4831-9B69-0CCA386555CD}"/>
              </a:ext>
            </a:extLst>
          </p:cNvPr>
          <p:cNvSpPr>
            <a:spLocks noGrp="1" noChangeArrowheads="1"/>
          </p:cNvSpPr>
          <p:nvPr>
            <p:ph type="ctrTitle"/>
          </p:nvPr>
        </p:nvSpPr>
        <p:spPr>
          <a:xfrm>
            <a:off x="643466" y="753626"/>
            <a:ext cx="5334930" cy="3004145"/>
          </a:xfrm>
        </p:spPr>
        <p:txBody>
          <a:bodyPr>
            <a:normAutofit/>
          </a:bodyPr>
          <a:lstStyle/>
          <a:p>
            <a:r>
              <a:rPr lang="en-GB" altLang="en-US" b="1" dirty="0">
                <a:solidFill>
                  <a:srgbClr val="FFFFFF"/>
                </a:solidFill>
                <a:latin typeface="Calibri"/>
                <a:cs typeface="Calibri"/>
              </a:rPr>
              <a:t>Lesson 3 </a:t>
            </a:r>
            <a:br>
              <a:rPr lang="en-GB" altLang="en-US" b="1" dirty="0">
                <a:solidFill>
                  <a:srgbClr val="FFFFFF"/>
                </a:solidFill>
                <a:latin typeface="Calibri"/>
                <a:cs typeface="Calibri"/>
              </a:rPr>
            </a:br>
            <a:r>
              <a:rPr lang="en-GB" altLang="en-US" b="1" dirty="0">
                <a:solidFill>
                  <a:srgbClr val="FFFFFF"/>
                </a:solidFill>
                <a:latin typeface="Calibri"/>
                <a:cs typeface="Calibri"/>
              </a:rPr>
              <a:t>Peer Pressure</a:t>
            </a:r>
            <a:endParaRPr lang="en-GB" altLang="en-US" b="1" dirty="0">
              <a:solidFill>
                <a:srgbClr val="FFFFFF"/>
              </a:solidFill>
              <a:latin typeface="Calibri" panose="020F0502020204030204" pitchFamily="34" charset="0"/>
              <a:cs typeface="Calibri" panose="020F0502020204030204" pitchFamily="34" charset="0"/>
            </a:endParaRPr>
          </a:p>
        </p:txBody>
      </p:sp>
      <p:sp>
        <p:nvSpPr>
          <p:cNvPr id="19459" name="Subtitle 4">
            <a:extLst>
              <a:ext uri="{FF2B5EF4-FFF2-40B4-BE49-F238E27FC236}">
                <a16:creationId xmlns:a16="http://schemas.microsoft.com/office/drawing/2014/main" id="{82ACFE97-C378-4908-BDAF-182CD0F7DE7F}"/>
              </a:ext>
            </a:extLst>
          </p:cNvPr>
          <p:cNvSpPr>
            <a:spLocks noGrp="1" noChangeArrowheads="1"/>
          </p:cNvSpPr>
          <p:nvPr>
            <p:ph type="subTitle" idx="1"/>
          </p:nvPr>
        </p:nvSpPr>
        <p:spPr>
          <a:xfrm>
            <a:off x="643465" y="3849845"/>
            <a:ext cx="5334931" cy="2189214"/>
          </a:xfrm>
        </p:spPr>
        <p:txBody>
          <a:bodyPr>
            <a:normAutofit/>
          </a:bodyPr>
          <a:lstStyle/>
          <a:p>
            <a:endParaRPr lang="en-GB" altLang="en-US" b="1">
              <a:solidFill>
                <a:srgbClr val="FFFFFF"/>
              </a:solidFill>
              <a:latin typeface="Calibri" panose="020F0502020204030204" pitchFamily="34" charset="0"/>
              <a:cs typeface="Calibri" panose="020F0502020204030204" pitchFamily="34" charset="0"/>
            </a:endParaRPr>
          </a:p>
        </p:txBody>
      </p:sp>
      <p:sp>
        <p:nvSpPr>
          <p:cNvPr id="19468" name="Oval 79">
            <a:extLst>
              <a:ext uri="{FF2B5EF4-FFF2-40B4-BE49-F238E27FC236}">
                <a16:creationId xmlns:a16="http://schemas.microsoft.com/office/drawing/2014/main" id="{F35BC0E3-6FE4-4491-BA19-C0126066A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9082" y="939707"/>
            <a:ext cx="603494" cy="603494"/>
          </a:xfrm>
          <a:prstGeom prst="ellipse">
            <a:avLst/>
          </a:prstGeom>
          <a:no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69" name="Freeform: Shape 81">
            <a:extLst>
              <a:ext uri="{FF2B5EF4-FFF2-40B4-BE49-F238E27FC236}">
                <a16:creationId xmlns:a16="http://schemas.microsoft.com/office/drawing/2014/main" id="{DB11BD18-218F-49C7-BE16-82AEA08B2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1453" y="-4098"/>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4"/>
          </a:solidFill>
          <a:ln w="9525" cap="flat">
            <a:noFill/>
            <a:prstDash val="solid"/>
            <a:miter/>
          </a:ln>
        </p:spPr>
        <p:txBody>
          <a:bodyPr rtlCol="0" anchor="ctr"/>
          <a:lstStyle/>
          <a:p>
            <a:endParaRPr lang="en-US" dirty="0"/>
          </a:p>
        </p:txBody>
      </p:sp>
      <p:pic>
        <p:nvPicPr>
          <p:cNvPr id="6" name="Picture 5" descr="A picture containing colorful, field, food&#10;&#10;Description automatically generated">
            <a:extLst>
              <a:ext uri="{FF2B5EF4-FFF2-40B4-BE49-F238E27FC236}">
                <a16:creationId xmlns:a16="http://schemas.microsoft.com/office/drawing/2014/main" id="{D799C1E3-D24B-4E97-908E-E8D2026F97A1}"/>
              </a:ext>
            </a:extLst>
          </p:cNvPr>
          <p:cNvPicPr>
            <a:picLocks noChangeAspect="1"/>
          </p:cNvPicPr>
          <p:nvPr/>
        </p:nvPicPr>
        <p:blipFill rotWithShape="1">
          <a:blip r:embed="rId2"/>
          <a:srcRect l="839" r="8485" b="-1"/>
          <a:stretch/>
        </p:blipFill>
        <p:spPr>
          <a:xfrm>
            <a:off x="9547017" y="4405333"/>
            <a:ext cx="2644983" cy="2452667"/>
          </a:xfrm>
          <a:custGeom>
            <a:avLst/>
            <a:gdLst/>
            <a:ahLst/>
            <a:cxnLst/>
            <a:rect l="l" t="t" r="r" b="b"/>
            <a:pathLst>
              <a:path w="2644983" h="2452667">
                <a:moveTo>
                  <a:pt x="1542711" y="0"/>
                </a:moveTo>
                <a:cubicBezTo>
                  <a:pt x="1942094" y="0"/>
                  <a:pt x="2306029" y="151765"/>
                  <a:pt x="2579995" y="400769"/>
                </a:cubicBezTo>
                <a:lnTo>
                  <a:pt x="2644983" y="468935"/>
                </a:lnTo>
                <a:lnTo>
                  <a:pt x="2644983" y="2452667"/>
                </a:lnTo>
                <a:lnTo>
                  <a:pt x="299206" y="2452667"/>
                </a:lnTo>
                <a:lnTo>
                  <a:pt x="233100" y="2358504"/>
                </a:lnTo>
                <a:cubicBezTo>
                  <a:pt x="85367" y="2121846"/>
                  <a:pt x="0" y="1842248"/>
                  <a:pt x="0" y="1542711"/>
                </a:cubicBezTo>
                <a:cubicBezTo>
                  <a:pt x="0" y="690695"/>
                  <a:pt x="690695" y="0"/>
                  <a:pt x="1542711" y="0"/>
                </a:cubicBezTo>
                <a:close/>
              </a:path>
            </a:pathLst>
          </a:custGeom>
        </p:spPr>
      </p:pic>
      <p:pic>
        <p:nvPicPr>
          <p:cNvPr id="4" name="Picture 4" descr="A close up of a logo&#10;&#10;Description generated with very high confidence">
            <a:extLst>
              <a:ext uri="{FF2B5EF4-FFF2-40B4-BE49-F238E27FC236}">
                <a16:creationId xmlns:a16="http://schemas.microsoft.com/office/drawing/2014/main" id="{1464FF9D-DF3F-402A-A557-0A5DA174B0A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116" r="32635" b="3"/>
          <a:stretch/>
        </p:blipFill>
        <p:spPr bwMode="auto">
          <a:xfrm>
            <a:off x="6401202" y="1790202"/>
            <a:ext cx="3240592" cy="3240592"/>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4" descr="A close up of a logo&#10;&#10;Description generated with very high confidence">
            <a:extLst>
              <a:ext uri="{FF2B5EF4-FFF2-40B4-BE49-F238E27FC236}">
                <a16:creationId xmlns:a16="http://schemas.microsoft.com/office/drawing/2014/main" id="{6ADF4E63-D893-46F1-8246-0E32C0613C4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4550" r="1" b="909"/>
          <a:stretch/>
        </p:blipFill>
        <p:spPr bwMode="auto">
          <a:xfrm>
            <a:off x="9490668" y="10"/>
            <a:ext cx="2701332" cy="2553877"/>
          </a:xfrm>
          <a:custGeom>
            <a:avLst/>
            <a:gdLst/>
            <a:ahLst/>
            <a:cxnLst/>
            <a:rect l="l" t="t" r="r" b="b"/>
            <a:pathLst>
              <a:path w="2701332" h="2553887">
                <a:moveTo>
                  <a:pt x="348631" y="0"/>
                </a:moveTo>
                <a:lnTo>
                  <a:pt x="2701332" y="0"/>
                </a:lnTo>
                <a:lnTo>
                  <a:pt x="2701332" y="2072295"/>
                </a:lnTo>
                <a:lnTo>
                  <a:pt x="2554656" y="2207207"/>
                </a:lnTo>
                <a:cubicBezTo>
                  <a:pt x="2285380" y="2424077"/>
                  <a:pt x="1943034" y="2553887"/>
                  <a:pt x="1570370" y="2553887"/>
                </a:cubicBezTo>
                <a:cubicBezTo>
                  <a:pt x="703078" y="2553887"/>
                  <a:pt x="0" y="1850809"/>
                  <a:pt x="0" y="983517"/>
                </a:cubicBezTo>
                <a:cubicBezTo>
                  <a:pt x="0" y="640496"/>
                  <a:pt x="109980" y="323163"/>
                  <a:pt x="296602" y="64855"/>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470" name="Straight Connector 83">
            <a:extLst>
              <a:ext uri="{FF2B5EF4-FFF2-40B4-BE49-F238E27FC236}">
                <a16:creationId xmlns:a16="http://schemas.microsoft.com/office/drawing/2014/main" id="{A054EDF5-7644-4A95-AB88-057FAB414F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598158" y="2804429"/>
            <a:ext cx="0" cy="1597708"/>
          </a:xfrm>
          <a:prstGeom prst="line">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19471" name="Freeform: Shape 85">
            <a:extLst>
              <a:ext uri="{FF2B5EF4-FFF2-40B4-BE49-F238E27FC236}">
                <a16:creationId xmlns:a16="http://schemas.microsoft.com/office/drawing/2014/main" id="{EA996627-3E00-4A50-8640-F4F7D38C5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385468" y="3311355"/>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472" name="Freeform: Shape 87">
            <a:extLst>
              <a:ext uri="{FF2B5EF4-FFF2-40B4-BE49-F238E27FC236}">
                <a16:creationId xmlns:a16="http://schemas.microsoft.com/office/drawing/2014/main" id="{A619555D-3337-4F1A-9AFF-1DA3B921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050037" y="5349205"/>
            <a:ext cx="1835725" cy="1850365"/>
          </a:xfrm>
          <a:custGeom>
            <a:avLst/>
            <a:gdLst>
              <a:gd name="connsiteX0" fmla="*/ 1801138 w 1835725"/>
              <a:gd name="connsiteY0" fmla="*/ 1622662 h 1850365"/>
              <a:gd name="connsiteX1" fmla="*/ 1835717 w 1835725"/>
              <a:gd name="connsiteY1" fmla="*/ 1680254 h 1850365"/>
              <a:gd name="connsiteX2" fmla="*/ 1815722 w 1835725"/>
              <a:gd name="connsiteY2" fmla="*/ 1850365 h 1850365"/>
              <a:gd name="connsiteX3" fmla="*/ 1693039 w 1835725"/>
              <a:gd name="connsiteY3" fmla="*/ 1808259 h 1850365"/>
              <a:gd name="connsiteX4" fmla="*/ 1708939 w 1835725"/>
              <a:gd name="connsiteY4" fmla="*/ 1673301 h 1850365"/>
              <a:gd name="connsiteX5" fmla="*/ 1778129 w 1835725"/>
              <a:gd name="connsiteY5" fmla="*/ 1615979 h 1850365"/>
              <a:gd name="connsiteX6" fmla="*/ 1801138 w 1835725"/>
              <a:gd name="connsiteY6" fmla="*/ 1622662 h 1850365"/>
              <a:gd name="connsiteX7" fmla="*/ 1585229 w 1835725"/>
              <a:gd name="connsiteY7" fmla="*/ 764759 h 1850365"/>
              <a:gd name="connsiteX8" fmla="*/ 1623024 w 1835725"/>
              <a:gd name="connsiteY8" fmla="*/ 792810 h 1850365"/>
              <a:gd name="connsiteX9" fmla="*/ 1777614 w 1835725"/>
              <a:gd name="connsiteY9" fmla="*/ 1157141 h 1850365"/>
              <a:gd name="connsiteX10" fmla="*/ 1733799 w 1835725"/>
              <a:gd name="connsiteY10" fmla="*/ 1235532 h 1850365"/>
              <a:gd name="connsiteX11" fmla="*/ 1716464 w 1835725"/>
              <a:gd name="connsiteY11" fmla="*/ 1237722 h 1850365"/>
              <a:gd name="connsiteX12" fmla="*/ 1716464 w 1835725"/>
              <a:gd name="connsiteY12" fmla="*/ 1237913 h 1850365"/>
              <a:gd name="connsiteX13" fmla="*/ 1655409 w 1835725"/>
              <a:gd name="connsiteY13" fmla="*/ 1191717 h 1850365"/>
              <a:gd name="connsiteX14" fmla="*/ 1513200 w 1835725"/>
              <a:gd name="connsiteY14" fmla="*/ 856627 h 1850365"/>
              <a:gd name="connsiteX15" fmla="*/ 1538499 w 1835725"/>
              <a:gd name="connsiteY15" fmla="*/ 770415 h 1850365"/>
              <a:gd name="connsiteX16" fmla="*/ 1585229 w 1835725"/>
              <a:gd name="connsiteY16" fmla="*/ 764759 h 1850365"/>
              <a:gd name="connsiteX17" fmla="*/ 477919 w 1835725"/>
              <a:gd name="connsiteY17" fmla="*/ 21437 h 1850365"/>
              <a:gd name="connsiteX18" fmla="*/ 509236 w 1835725"/>
              <a:gd name="connsiteY18" fmla="*/ 84182 h 1850365"/>
              <a:gd name="connsiteX19" fmla="*/ 445829 w 1835725"/>
              <a:gd name="connsiteY19" fmla="*/ 139871 h 1850365"/>
              <a:gd name="connsiteX20" fmla="*/ 437447 w 1835725"/>
              <a:gd name="connsiteY20" fmla="*/ 139395 h 1850365"/>
              <a:gd name="connsiteX21" fmla="*/ 73211 w 1835725"/>
              <a:gd name="connsiteY21" fmla="*/ 137204 h 1850365"/>
              <a:gd name="connsiteX22" fmla="*/ 749 w 1835725"/>
              <a:gd name="connsiteY22" fmla="*/ 84082 h 1850365"/>
              <a:gd name="connsiteX23" fmla="*/ 53871 w 1835725"/>
              <a:gd name="connsiteY23" fmla="*/ 11621 h 1850365"/>
              <a:gd name="connsiteX24" fmla="*/ 58352 w 1835725"/>
              <a:gd name="connsiteY24" fmla="*/ 11093 h 1850365"/>
              <a:gd name="connsiteX25" fmla="*/ 454020 w 1835725"/>
              <a:gd name="connsiteY25" fmla="*/ 13474 h 1850365"/>
              <a:gd name="connsiteX26" fmla="*/ 477919 w 1835725"/>
              <a:gd name="connsiteY26" fmla="*/ 21437 h 1850365"/>
              <a:gd name="connsiteX27" fmla="*/ 957797 w 1835725"/>
              <a:gd name="connsiteY27" fmla="*/ 167970 h 1850365"/>
              <a:gd name="connsiteX28" fmla="*/ 1286982 w 1835725"/>
              <a:gd name="connsiteY28" fmla="*/ 387616 h 1850365"/>
              <a:gd name="connsiteX29" fmla="*/ 1293725 w 1835725"/>
              <a:gd name="connsiteY29" fmla="*/ 477075 h 1850365"/>
              <a:gd name="connsiteX30" fmla="*/ 1245453 w 1835725"/>
              <a:gd name="connsiteY30" fmla="*/ 499154 h 1850365"/>
              <a:gd name="connsiteX31" fmla="*/ 1245167 w 1835725"/>
              <a:gd name="connsiteY31" fmla="*/ 499154 h 1850365"/>
              <a:gd name="connsiteX32" fmla="*/ 1203638 w 1835725"/>
              <a:gd name="connsiteY32" fmla="*/ 484104 h 1850365"/>
              <a:gd name="connsiteX33" fmla="*/ 900647 w 1835725"/>
              <a:gd name="connsiteY33" fmla="*/ 281508 h 1850365"/>
              <a:gd name="connsiteX34" fmla="*/ 872454 w 1835725"/>
              <a:gd name="connsiteY34" fmla="*/ 196164 h 1850365"/>
              <a:gd name="connsiteX35" fmla="*/ 957797 w 1835725"/>
              <a:gd name="connsiteY35" fmla="*/ 167970 h 185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835725" h="1850365">
                <a:moveTo>
                  <a:pt x="1801138" y="1622662"/>
                </a:moveTo>
                <a:cubicBezTo>
                  <a:pt x="1822106" y="1633400"/>
                  <a:pt x="1836117" y="1655372"/>
                  <a:pt x="1835717" y="1680254"/>
                </a:cubicBezTo>
                <a:lnTo>
                  <a:pt x="1815722" y="1850365"/>
                </a:lnTo>
                <a:lnTo>
                  <a:pt x="1693039" y="1808259"/>
                </a:lnTo>
                <a:lnTo>
                  <a:pt x="1708939" y="1673301"/>
                </a:ln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wrap="square" rtlCol="0" anchor="ctr">
            <a:noAutofit/>
          </a:bodyPr>
          <a:lstStyle/>
          <a:p>
            <a:endParaRPr lang="en-US"/>
          </a:p>
        </p:txBody>
      </p:sp>
      <p:sp>
        <p:nvSpPr>
          <p:cNvPr id="19473" name="Freeform: Shape 89">
            <a:extLst>
              <a:ext uri="{FF2B5EF4-FFF2-40B4-BE49-F238E27FC236}">
                <a16:creationId xmlns:a16="http://schemas.microsoft.com/office/drawing/2014/main" id="{CF5E7AE0-415D-4236-B5E6-F2FC68DB9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51302" y="6106160"/>
            <a:ext cx="1804272" cy="746882"/>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4"/>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1E8534-D639-467F-B76A-752FBD605CA4}"/>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Learning Intentions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85A0993-A3B6-437E-81B6-FA533F888636}"/>
              </a:ext>
            </a:extLst>
          </p:cNvPr>
          <p:cNvSpPr>
            <a:spLocks noGrp="1"/>
          </p:cNvSpPr>
          <p:nvPr>
            <p:ph idx="1"/>
          </p:nvPr>
        </p:nvSpPr>
        <p:spPr>
          <a:xfrm>
            <a:off x="4447308" y="591344"/>
            <a:ext cx="6906491" cy="5585619"/>
          </a:xfrm>
        </p:spPr>
        <p:txBody>
          <a:bodyPr anchor="ctr">
            <a:normAutofit/>
          </a:bodyPr>
          <a:lstStyle/>
          <a:p>
            <a:pPr marL="342900" lvl="0" indent="-342900" fontAlgn="base">
              <a:spcBef>
                <a:spcPts val="113"/>
              </a:spcBef>
              <a:spcAft>
                <a:spcPct val="0"/>
              </a:spcAft>
              <a:buClr>
                <a:srgbClr val="92D050"/>
              </a:buClr>
              <a:buSzPts val="1200"/>
              <a:buFont typeface="Arial" panose="05000000000000000000" pitchFamily="2" charset="2"/>
              <a:buChar char="•"/>
              <a:tabLst>
                <a:tab pos="315913" algn="l"/>
              </a:tabLst>
            </a:pPr>
            <a:r>
              <a:rPr lang="en-US" altLang="en-US" dirty="0">
                <a:latin typeface="Calibri" panose="020F0502020204030204" pitchFamily="34" charset="0"/>
                <a:cs typeface="Calibri" panose="020F0502020204030204" pitchFamily="34" charset="0"/>
              </a:rPr>
              <a:t>To understand the different forms of peer pressure and peer influence</a:t>
            </a:r>
          </a:p>
          <a:p>
            <a:pPr marL="342900" lvl="0" indent="-342900" fontAlgn="base">
              <a:spcBef>
                <a:spcPts val="113"/>
              </a:spcBef>
              <a:spcAft>
                <a:spcPct val="0"/>
              </a:spcAft>
              <a:buClr>
                <a:srgbClr val="92D050"/>
              </a:buClr>
              <a:buSzPts val="1200"/>
              <a:buFont typeface="Arial" panose="05000000000000000000" pitchFamily="2" charset="2"/>
              <a:buChar char="•"/>
              <a:tabLst>
                <a:tab pos="315913" algn="l"/>
              </a:tabLst>
            </a:pPr>
            <a:endParaRPr lang="en-GB" altLang="en-US" dirty="0">
              <a:latin typeface="Calibri" panose="020F0502020204030204" pitchFamily="34" charset="0"/>
              <a:cs typeface="Calibri" panose="020F0502020204030204" pitchFamily="34" charset="0"/>
            </a:endParaRPr>
          </a:p>
          <a:p>
            <a:pPr marL="342900" lvl="0" indent="-342900" fontAlgn="base">
              <a:spcBef>
                <a:spcPts val="75"/>
              </a:spcBef>
              <a:spcAft>
                <a:spcPct val="0"/>
              </a:spcAft>
              <a:buClr>
                <a:srgbClr val="92D050"/>
              </a:buClr>
              <a:buSzPts val="1200"/>
              <a:buFont typeface="Arial" panose="05000000000000000000" pitchFamily="2" charset="2"/>
              <a:buChar char="•"/>
              <a:tabLst>
                <a:tab pos="315913" algn="l"/>
              </a:tabLst>
            </a:pPr>
            <a:r>
              <a:rPr lang="en-US" altLang="en-US" dirty="0">
                <a:latin typeface="Calibri" panose="020F0502020204030204" pitchFamily="34" charset="0"/>
                <a:cs typeface="Calibri" panose="020F0502020204030204" pitchFamily="34" charset="0"/>
              </a:rPr>
              <a:t>To consider how and why peer pressure works and how it makes everyone feel</a:t>
            </a:r>
          </a:p>
          <a:p>
            <a:pPr marL="342900" lvl="0" indent="-342900" fontAlgn="base">
              <a:spcBef>
                <a:spcPts val="75"/>
              </a:spcBef>
              <a:spcAft>
                <a:spcPct val="0"/>
              </a:spcAft>
              <a:buClr>
                <a:srgbClr val="92D050"/>
              </a:buClr>
              <a:buSzPts val="1200"/>
              <a:buFont typeface="Arial" panose="05000000000000000000" pitchFamily="2" charset="2"/>
              <a:buChar char="•"/>
              <a:tabLst>
                <a:tab pos="315913" algn="l"/>
              </a:tabLst>
            </a:pPr>
            <a:endParaRPr lang="en-GB" altLang="en-US" dirty="0">
              <a:latin typeface="Calibri" panose="020F0502020204030204" pitchFamily="34" charset="0"/>
              <a:cs typeface="Calibri" panose="020F0502020204030204" pitchFamily="34" charset="0"/>
            </a:endParaRPr>
          </a:p>
          <a:p>
            <a:pPr marL="342900" lvl="0" indent="-342900" fontAlgn="base">
              <a:spcBef>
                <a:spcPts val="88"/>
              </a:spcBef>
              <a:spcAft>
                <a:spcPct val="0"/>
              </a:spcAft>
              <a:buClr>
                <a:srgbClr val="92D050"/>
              </a:buClr>
              <a:buSzPts val="1200"/>
              <a:buFont typeface="Arial" panose="05000000000000000000" pitchFamily="2" charset="2"/>
              <a:buChar char="•"/>
              <a:tabLst>
                <a:tab pos="315913" algn="l"/>
              </a:tabLst>
            </a:pPr>
            <a:r>
              <a:rPr lang="en-US" altLang="en-US" dirty="0">
                <a:latin typeface="Calibri" panose="020F0502020204030204" pitchFamily="34" charset="0"/>
                <a:cs typeface="Calibri" panose="020F0502020204030204" pitchFamily="34" charset="0"/>
              </a:rPr>
              <a:t>To think about how they can make their own decisions and not be influenced too much by others</a:t>
            </a:r>
            <a:endParaRPr lang="en-GB" altLang="en-US" dirty="0">
              <a:latin typeface="Calibri" panose="020F0502020204030204" pitchFamily="34" charset="0"/>
              <a:cs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3775108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8D64E3-5780-4FCB-AC30-2A556278B49F}"/>
              </a:ext>
            </a:extLst>
          </p:cNvPr>
          <p:cNvSpPr>
            <a:spLocks noGrp="1"/>
          </p:cNvSpPr>
          <p:nvPr>
            <p:ph type="title"/>
          </p:nvPr>
        </p:nvSpPr>
        <p:spPr>
          <a:xfrm>
            <a:off x="686834" y="591344"/>
            <a:ext cx="3200400" cy="5585619"/>
          </a:xfrm>
        </p:spPr>
        <p:txBody>
          <a:bodyPr>
            <a:normAutofit/>
          </a:bodyPr>
          <a:lstStyle/>
          <a:p>
            <a:r>
              <a:rPr lang="en-GB">
                <a:solidFill>
                  <a:srgbClr val="FFFFFF"/>
                </a:solidFill>
              </a:rPr>
              <a:t>Lesson 3 – Experiences and Outcomes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AC53119-E9EC-4300-AE7A-3FD5CD1D8C38}"/>
              </a:ext>
            </a:extLst>
          </p:cNvPr>
          <p:cNvSpPr>
            <a:spLocks noGrp="1"/>
          </p:cNvSpPr>
          <p:nvPr>
            <p:ph idx="1"/>
          </p:nvPr>
        </p:nvSpPr>
        <p:spPr>
          <a:xfrm>
            <a:off x="4447308" y="591344"/>
            <a:ext cx="6906491" cy="5585619"/>
          </a:xfrm>
        </p:spPr>
        <p:txBody>
          <a:bodyPr anchor="ctr">
            <a:normAutofit/>
          </a:bodyPr>
          <a:lstStyle/>
          <a:p>
            <a:pPr marL="0" lvl="0" indent="0" defTabSz="457200" fontAlgn="base">
              <a:spcBef>
                <a:spcPct val="0"/>
              </a:spcBef>
              <a:spcAft>
                <a:spcPts val="1000"/>
              </a:spcAft>
              <a:buNone/>
            </a:pPr>
            <a:r>
              <a:rPr lang="en-GB" altLang="en-US" sz="2200" dirty="0">
                <a:latin typeface="Calibri" panose="020F0502020204030204" pitchFamily="34" charset="0"/>
                <a:cs typeface="Calibri" panose="020F0502020204030204" pitchFamily="34" charset="0"/>
              </a:rPr>
              <a:t>Through investigation, I can explain how images of substance use and misuse can influence people’s behaviour. </a:t>
            </a:r>
          </a:p>
          <a:p>
            <a:pPr marL="0" lvl="0" indent="0" defTabSz="457200" fontAlgn="base">
              <a:spcBef>
                <a:spcPct val="0"/>
              </a:spcBef>
              <a:spcAft>
                <a:spcPts val="1000"/>
              </a:spcAft>
              <a:buNone/>
            </a:pPr>
            <a:r>
              <a:rPr kumimoji="0" lang="en-GB" altLang="en-US" sz="2200" b="0" i="0" u="none" strike="noStrike" cap="none" normalizeH="0" baseline="0" dirty="0">
                <a:ln>
                  <a:noFill/>
                </a:ln>
                <a:effectLst/>
                <a:latin typeface="Calibri" panose="020F0502020204030204" pitchFamily="34" charset="0"/>
                <a:cs typeface="Calibri" panose="020F0502020204030204" pitchFamily="34" charset="0"/>
              </a:rPr>
              <a:t>HWB 4-39a</a:t>
            </a:r>
          </a:p>
          <a:p>
            <a:pPr marL="0" lvl="0" indent="0" defTabSz="457200" fontAlgn="base">
              <a:spcBef>
                <a:spcPct val="0"/>
              </a:spcBef>
              <a:spcAft>
                <a:spcPts val="1000"/>
              </a:spcAft>
              <a:buNone/>
            </a:pPr>
            <a:r>
              <a:rPr lang="en-GB" altLang="en-US" sz="2200" dirty="0">
                <a:latin typeface="Calibri" panose="020F0502020204030204" pitchFamily="34" charset="0"/>
                <a:cs typeface="Calibri" panose="020F0502020204030204" pitchFamily="34" charset="0"/>
              </a:rPr>
              <a:t>I am developing a range of skills which can support decision making about substance use. I can demonstrate strategies for making informed choices to maintain and improve my health and wellbeing and can apply these in situations that may be stressful or challenging, or involve peer pressure. </a:t>
            </a:r>
          </a:p>
          <a:p>
            <a:pPr marL="0" lvl="0" indent="0" defTabSz="457200" fontAlgn="base">
              <a:spcBef>
                <a:spcPct val="0"/>
              </a:spcBef>
              <a:spcAft>
                <a:spcPts val="1000"/>
              </a:spcAft>
              <a:buNone/>
            </a:pPr>
            <a:r>
              <a:rPr kumimoji="0" lang="en-GB" altLang="en-US" sz="2200" b="0" i="0" u="none" strike="noStrike" cap="none" normalizeH="0" baseline="0" dirty="0">
                <a:ln>
                  <a:noFill/>
                </a:ln>
                <a:effectLst/>
                <a:latin typeface="Calibri" panose="020F0502020204030204" pitchFamily="34" charset="0"/>
                <a:cs typeface="Calibri" panose="020F0502020204030204" pitchFamily="34" charset="0"/>
              </a:rPr>
              <a:t>HWB 3-40a / HWB 4-40a </a:t>
            </a:r>
          </a:p>
          <a:p>
            <a:pPr marL="0" lvl="0" indent="0" defTabSz="457200" fontAlgn="base">
              <a:spcBef>
                <a:spcPct val="0"/>
              </a:spcBef>
              <a:spcAft>
                <a:spcPts val="1000"/>
              </a:spcAft>
              <a:buNone/>
            </a:pPr>
            <a:r>
              <a:rPr lang="en-GB" altLang="en-US" sz="2200" dirty="0">
                <a:latin typeface="Calibri" panose="020F0502020204030204" pitchFamily="34" charset="0"/>
                <a:cs typeface="Calibri" panose="020F0502020204030204" pitchFamily="34" charset="0"/>
              </a:rPr>
              <a:t>After assessing options and the consequences of my decisions, I can identify safe and unsafe behaviours and actions.</a:t>
            </a:r>
          </a:p>
          <a:p>
            <a:pPr marL="0" lvl="0" indent="0" defTabSz="457200" fontAlgn="base">
              <a:spcBef>
                <a:spcPct val="0"/>
              </a:spcBef>
              <a:spcAft>
                <a:spcPts val="1000"/>
              </a:spcAft>
              <a:buNone/>
            </a:pPr>
            <a:r>
              <a:rPr kumimoji="0" lang="en-GB" altLang="en-US" sz="2200" b="0" i="0" u="none" strike="noStrike" cap="none" normalizeH="0" baseline="0" dirty="0">
                <a:ln>
                  <a:noFill/>
                </a:ln>
                <a:effectLst/>
                <a:latin typeface="Calibri" panose="020F0502020204030204" pitchFamily="34" charset="0"/>
                <a:cs typeface="Calibri" panose="020F0502020204030204" pitchFamily="34" charset="0"/>
              </a:rPr>
              <a:t>HWB 3-41a / HWB 4-41a</a:t>
            </a:r>
          </a:p>
          <a:p>
            <a:pPr marL="0" indent="0">
              <a:buNone/>
            </a:pPr>
            <a:endParaRPr lang="en-GB" sz="2200" dirty="0"/>
          </a:p>
        </p:txBody>
      </p:sp>
    </p:spTree>
    <p:extLst>
      <p:ext uri="{BB962C8B-B14F-4D97-AF65-F5344CB8AC3E}">
        <p14:creationId xmlns:p14="http://schemas.microsoft.com/office/powerpoint/2010/main" val="2010027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88A249-0D83-43B9-A7E1-F9170CD5FD04}"/>
              </a:ext>
            </a:extLst>
          </p:cNvPr>
          <p:cNvSpPr>
            <a:spLocks noGrp="1"/>
          </p:cNvSpPr>
          <p:nvPr>
            <p:ph type="title"/>
          </p:nvPr>
        </p:nvSpPr>
        <p:spPr>
          <a:xfrm>
            <a:off x="838200" y="365125"/>
            <a:ext cx="5558489" cy="1325563"/>
          </a:xfrm>
        </p:spPr>
        <p:txBody>
          <a:bodyPr>
            <a:normAutofit/>
          </a:bodyPr>
          <a:lstStyle/>
          <a:p>
            <a:pPr algn="ctr"/>
            <a:r>
              <a:rPr lang="en-GB" dirty="0"/>
              <a:t>Task 1  Think…Pair…Share</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3E3DA87-96FE-4E1C-984B-3E5CAC187383}"/>
              </a:ext>
            </a:extLst>
          </p:cNvPr>
          <p:cNvSpPr>
            <a:spLocks noGrp="1"/>
          </p:cNvSpPr>
          <p:nvPr>
            <p:ph idx="1"/>
          </p:nvPr>
        </p:nvSpPr>
        <p:spPr>
          <a:xfrm>
            <a:off x="838200" y="1825625"/>
            <a:ext cx="5558489" cy="4351338"/>
          </a:xfrm>
        </p:spPr>
        <p:txBody>
          <a:bodyPr>
            <a:normAutofit/>
          </a:bodyPr>
          <a:lstStyle/>
          <a:p>
            <a:pPr marL="0" indent="0">
              <a:buNone/>
              <a:defRPr/>
            </a:pPr>
            <a:endParaRPr lang="en-US" dirty="0"/>
          </a:p>
          <a:p>
            <a:pPr marL="0" indent="0">
              <a:buNone/>
              <a:defRPr/>
            </a:pPr>
            <a:r>
              <a:rPr lang="en-GB" sz="3600" dirty="0">
                <a:cs typeface="Calibri"/>
              </a:rPr>
              <a:t>What do you think that ‘peer pressure’ means? Can you give examples to write on the board.</a:t>
            </a:r>
          </a:p>
          <a:p>
            <a:pPr marL="0" indent="0">
              <a:buNone/>
            </a:pPr>
            <a:endParaRPr lang="en-GB"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3852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83" name="Rectangle 71">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4"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170" name="Title 3">
            <a:extLst>
              <a:ext uri="{FF2B5EF4-FFF2-40B4-BE49-F238E27FC236}">
                <a16:creationId xmlns:a16="http://schemas.microsoft.com/office/drawing/2014/main" id="{1EA58370-474D-44E1-BEB2-99DFA129C8CD}"/>
              </a:ext>
            </a:extLst>
          </p:cNvPr>
          <p:cNvSpPr>
            <a:spLocks noGrp="1" noChangeArrowheads="1"/>
          </p:cNvSpPr>
          <p:nvPr>
            <p:ph type="ctrTitle"/>
          </p:nvPr>
        </p:nvSpPr>
        <p:spPr>
          <a:xfrm>
            <a:off x="5093520" y="2744662"/>
            <a:ext cx="6589707" cy="2387600"/>
          </a:xfrm>
        </p:spPr>
        <p:txBody>
          <a:bodyPr>
            <a:normAutofit/>
          </a:bodyPr>
          <a:lstStyle/>
          <a:p>
            <a:pPr algn="r"/>
            <a:r>
              <a:rPr lang="en-GB" altLang="en-US" b="1">
                <a:solidFill>
                  <a:srgbClr val="FFFFFF"/>
                </a:solidFill>
                <a:latin typeface="Calibri"/>
                <a:cs typeface="Calibri"/>
              </a:rPr>
              <a:t>Lesson 1 – What is a 'drug'</a:t>
            </a:r>
            <a:endParaRPr lang="en-GB" altLang="en-US" b="1">
              <a:solidFill>
                <a:srgbClr val="FFFFFF"/>
              </a:solidFill>
              <a:latin typeface="Calibri" panose="020F0502020204030204" pitchFamily="34" charset="0"/>
              <a:cs typeface="Calibri" panose="020F0502020204030204" pitchFamily="34" charset="0"/>
            </a:endParaRPr>
          </a:p>
        </p:txBody>
      </p:sp>
      <p:sp>
        <p:nvSpPr>
          <p:cNvPr id="7171" name="Subtitle 4">
            <a:extLst>
              <a:ext uri="{FF2B5EF4-FFF2-40B4-BE49-F238E27FC236}">
                <a16:creationId xmlns:a16="http://schemas.microsoft.com/office/drawing/2014/main" id="{D5EC435D-3B06-4523-8ECB-D6C894CA53C1}"/>
              </a:ext>
            </a:extLst>
          </p:cNvPr>
          <p:cNvSpPr>
            <a:spLocks noGrp="1" noChangeArrowheads="1"/>
          </p:cNvSpPr>
          <p:nvPr>
            <p:ph type="subTitle" idx="1"/>
          </p:nvPr>
        </p:nvSpPr>
        <p:spPr>
          <a:xfrm>
            <a:off x="5093520" y="5224337"/>
            <a:ext cx="6589707" cy="1329443"/>
          </a:xfrm>
        </p:spPr>
        <p:txBody>
          <a:bodyPr>
            <a:normAutofit/>
          </a:bodyPr>
          <a:lstStyle/>
          <a:p>
            <a:pPr algn="r"/>
            <a:endParaRPr lang="en-GB" altLang="en-US" b="1">
              <a:solidFill>
                <a:srgbClr val="FFFFFF"/>
              </a:solidFill>
              <a:latin typeface="Calibri"/>
              <a:cs typeface="Calibri"/>
            </a:endParaRPr>
          </a:p>
        </p:txBody>
      </p:sp>
      <p:cxnSp>
        <p:nvCxnSpPr>
          <p:cNvPr id="7185" name="Straight Connector 75">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7186" name="Freeform: Shape 77">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7187" name="Freeform: Shape 79">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88" name="Oval 81">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189" name="Freeform: Shape 83">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7190" name="Arc 85">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748A31-FE50-4170-983D-5D540FF151CF}"/>
              </a:ext>
            </a:extLst>
          </p:cNvPr>
          <p:cNvSpPr>
            <a:spLocks noGrp="1"/>
          </p:cNvSpPr>
          <p:nvPr>
            <p:ph type="title"/>
          </p:nvPr>
        </p:nvSpPr>
        <p:spPr>
          <a:xfrm>
            <a:off x="838200" y="365125"/>
            <a:ext cx="5558489" cy="1325563"/>
          </a:xfrm>
        </p:spPr>
        <p:txBody>
          <a:bodyPr>
            <a:normAutofit/>
          </a:bodyPr>
          <a:lstStyle/>
          <a:p>
            <a:r>
              <a:rPr lang="en-GB" dirty="0"/>
              <a:t>Task 2</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F44C18C-D53E-4B6B-956F-B958589E5491}"/>
              </a:ext>
            </a:extLst>
          </p:cNvPr>
          <p:cNvSpPr>
            <a:spLocks noGrp="1"/>
          </p:cNvSpPr>
          <p:nvPr>
            <p:ph idx="1"/>
          </p:nvPr>
        </p:nvSpPr>
        <p:spPr>
          <a:xfrm>
            <a:off x="467362" y="1550992"/>
            <a:ext cx="5929328" cy="4625971"/>
          </a:xfrm>
        </p:spPr>
        <p:txBody>
          <a:bodyPr>
            <a:normAutofit/>
          </a:bodyPr>
          <a:lstStyle/>
          <a:p>
            <a:pPr marL="0" indent="0">
              <a:buNone/>
              <a:defRPr/>
            </a:pPr>
            <a:r>
              <a:rPr lang="en-GB" sz="2600" dirty="0">
                <a:cs typeface="Calibri"/>
              </a:rPr>
              <a:t>Consider the following terms….which one describes you?</a:t>
            </a:r>
          </a:p>
          <a:p>
            <a:pPr>
              <a:defRPr/>
            </a:pPr>
            <a:r>
              <a:rPr lang="en-GB" sz="2600" b="1" dirty="0">
                <a:cs typeface="Calibri"/>
              </a:rPr>
              <a:t>Assertive </a:t>
            </a:r>
            <a:r>
              <a:rPr lang="en-GB" sz="2600" dirty="0">
                <a:cs typeface="Calibri"/>
              </a:rPr>
              <a:t>- self-assured, positive, confident</a:t>
            </a:r>
          </a:p>
          <a:p>
            <a:pPr>
              <a:defRPr/>
            </a:pPr>
            <a:r>
              <a:rPr lang="en-GB" sz="2600" b="1" dirty="0">
                <a:cs typeface="Calibri"/>
              </a:rPr>
              <a:t>Non-assertive </a:t>
            </a:r>
            <a:r>
              <a:rPr lang="en-GB" sz="2600" dirty="0">
                <a:cs typeface="Calibri"/>
              </a:rPr>
              <a:t>- not aggressive though not necessarily lacking in confidence. </a:t>
            </a:r>
          </a:p>
          <a:p>
            <a:pPr marL="0" indent="0">
              <a:buNone/>
              <a:defRPr/>
            </a:pPr>
            <a:r>
              <a:rPr lang="en-US" sz="2600" dirty="0">
                <a:cs typeface="Calibri"/>
              </a:rPr>
              <a:t>In  groups, nominate a reader.  Share the scenario information with your group.  feed back your thoughts about each question on the scenario.</a:t>
            </a:r>
            <a:endParaRPr lang="en-GB" sz="2600" dirty="0">
              <a:cs typeface="Calibri"/>
            </a:endParaRPr>
          </a:p>
          <a:p>
            <a:pPr marL="0" indent="0">
              <a:buNone/>
            </a:pPr>
            <a:endParaRPr lang="en-GB" sz="2600"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119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556" name="Rectangle 7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itle 1">
            <a:extLst>
              <a:ext uri="{FF2B5EF4-FFF2-40B4-BE49-F238E27FC236}">
                <a16:creationId xmlns:a16="http://schemas.microsoft.com/office/drawing/2014/main" id="{A5D9A15C-DF2E-45BC-8313-BF77AB6778D7}"/>
              </a:ext>
            </a:extLst>
          </p:cNvPr>
          <p:cNvSpPr>
            <a:spLocks noGrp="1" noChangeArrowheads="1"/>
          </p:cNvSpPr>
          <p:nvPr>
            <p:ph type="title"/>
          </p:nvPr>
        </p:nvSpPr>
        <p:spPr>
          <a:xfrm>
            <a:off x="686834" y="1153572"/>
            <a:ext cx="3200400" cy="4461163"/>
          </a:xfrm>
        </p:spPr>
        <p:txBody>
          <a:bodyPr>
            <a:normAutofit/>
          </a:bodyPr>
          <a:lstStyle/>
          <a:p>
            <a:r>
              <a:rPr lang="en-GB" altLang="en-US" b="1" dirty="0">
                <a:solidFill>
                  <a:srgbClr val="FFFFFF"/>
                </a:solidFill>
                <a:latin typeface="Calibri"/>
                <a:cs typeface="Calibri"/>
              </a:rPr>
              <a:t>Let’s discuss</a:t>
            </a:r>
          </a:p>
        </p:txBody>
      </p:sp>
      <p:sp>
        <p:nvSpPr>
          <p:cNvPr id="75" name="Arc 7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78FAC49-2AAA-40F8-9966-635CC57B677F}"/>
              </a:ext>
            </a:extLst>
          </p:cNvPr>
          <p:cNvSpPr>
            <a:spLocks noGrp="1"/>
          </p:cNvSpPr>
          <p:nvPr>
            <p:ph sz="quarter" idx="13"/>
          </p:nvPr>
        </p:nvSpPr>
        <p:spPr>
          <a:xfrm>
            <a:off x="4447308" y="591344"/>
            <a:ext cx="6906491" cy="5585619"/>
          </a:xfrm>
        </p:spPr>
        <p:txBody>
          <a:bodyPr vert="horz" lIns="91440" tIns="45720" rIns="91440" bIns="45720" rtlCol="0" anchor="ctr">
            <a:normAutofit/>
          </a:bodyPr>
          <a:lstStyle/>
          <a:p>
            <a:pPr marL="0" indent="0" algn="ctr" fontAlgn="auto">
              <a:spcAft>
                <a:spcPts val="0"/>
              </a:spcAft>
              <a:buFont typeface="Arial" panose="020B0604020202020204" pitchFamily="34" charset="0"/>
              <a:buNone/>
              <a:defRPr/>
            </a:pPr>
            <a:endParaRPr lang="en-GB" sz="3200" b="1" dirty="0">
              <a:latin typeface="Calibri"/>
              <a:cs typeface="Calibri"/>
            </a:endParaRPr>
          </a:p>
          <a:p>
            <a:pPr>
              <a:buFont typeface="Arial" charset="2"/>
              <a:buChar char="•"/>
              <a:defRPr/>
            </a:pPr>
            <a:r>
              <a:rPr lang="en-US" sz="3200" dirty="0">
                <a:latin typeface="Calibri"/>
                <a:cs typeface="Calibri"/>
              </a:rPr>
              <a:t>Does peer pressure come from other people or from ourselves? </a:t>
            </a:r>
            <a:endParaRPr lang="en-US" sz="3200" dirty="0">
              <a:latin typeface="Calibri" panose="020F0502020204030204" pitchFamily="34" charset="0"/>
              <a:cs typeface="Calibri" panose="020F0502020204030204" pitchFamily="34" charset="0"/>
            </a:endParaRPr>
          </a:p>
          <a:p>
            <a:pPr fontAlgn="auto">
              <a:spcAft>
                <a:spcPts val="0"/>
              </a:spcAft>
              <a:buFont typeface="Arial" charset="2"/>
              <a:buChar char="•"/>
              <a:defRPr/>
            </a:pPr>
            <a:r>
              <a:rPr lang="en-US" sz="3200" dirty="0">
                <a:latin typeface="Calibri"/>
                <a:cs typeface="Calibri"/>
              </a:rPr>
              <a:t>What does it feel like when we are under pressure?</a:t>
            </a:r>
            <a:endParaRPr lang="en-GB" sz="3200" dirty="0">
              <a:latin typeface="Calibri"/>
              <a:cs typeface="Calibri"/>
            </a:endParaRPr>
          </a:p>
          <a:p>
            <a:pPr fontAlgn="auto">
              <a:spcAft>
                <a:spcPts val="0"/>
              </a:spcAft>
              <a:buFont typeface="Arial" charset="2"/>
              <a:buChar char="•"/>
              <a:defRPr/>
            </a:pPr>
            <a:r>
              <a:rPr lang="en-US" sz="3200" dirty="0">
                <a:latin typeface="Calibri"/>
                <a:cs typeface="Calibri"/>
              </a:rPr>
              <a:t>Is it good to be different sometimes?</a:t>
            </a:r>
          </a:p>
          <a:p>
            <a:pPr marL="0" indent="0">
              <a:buNone/>
              <a:defRPr/>
            </a:pPr>
            <a:endParaRPr lang="en-GB" sz="2400" b="1" dirty="0">
              <a:latin typeface="Calibri"/>
              <a:cs typeface="Calibri"/>
            </a:endParaRPr>
          </a:p>
          <a:p>
            <a:pPr fontAlgn="auto">
              <a:spcAft>
                <a:spcPts val="0"/>
              </a:spcAft>
              <a:buFont typeface="Wingdings 3" charset="2"/>
              <a:buChar char=""/>
              <a:defRPr/>
            </a:pP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B0FCF4-78D4-4B4D-8FF5-5A3590503E79}"/>
              </a:ext>
            </a:extLst>
          </p:cNvPr>
          <p:cNvSpPr>
            <a:spLocks noGrp="1"/>
          </p:cNvSpPr>
          <p:nvPr>
            <p:ph type="title"/>
          </p:nvPr>
        </p:nvSpPr>
        <p:spPr>
          <a:xfrm>
            <a:off x="838200" y="365125"/>
            <a:ext cx="5558489" cy="1325563"/>
          </a:xfrm>
        </p:spPr>
        <p:txBody>
          <a:bodyPr>
            <a:normAutofit/>
          </a:bodyPr>
          <a:lstStyle/>
          <a:p>
            <a:r>
              <a:rPr lang="en-GB" dirty="0"/>
              <a:t>Task 3</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148D37E-DF28-4CC9-BA75-EA3AB81EFE6A}"/>
              </a:ext>
            </a:extLst>
          </p:cNvPr>
          <p:cNvSpPr>
            <a:spLocks noGrp="1"/>
          </p:cNvSpPr>
          <p:nvPr>
            <p:ph idx="1"/>
          </p:nvPr>
        </p:nvSpPr>
        <p:spPr>
          <a:xfrm>
            <a:off x="838200" y="1825625"/>
            <a:ext cx="5558489" cy="4351338"/>
          </a:xfrm>
        </p:spPr>
        <p:txBody>
          <a:bodyPr>
            <a:normAutofit/>
          </a:bodyPr>
          <a:lstStyle/>
          <a:p>
            <a:pPr marL="0" indent="0">
              <a:buNone/>
              <a:defRPr/>
            </a:pPr>
            <a:r>
              <a:rPr lang="en-US" dirty="0">
                <a:cs typeface="Calibri"/>
              </a:rPr>
              <a:t>Go back into your groups. </a:t>
            </a:r>
            <a:endParaRPr lang="en-US" dirty="0">
              <a:latin typeface="Calibri" panose="020F0502020204030204" pitchFamily="34" charset="0"/>
              <a:cs typeface="Calibri" panose="020F0502020204030204" pitchFamily="34" charset="0"/>
            </a:endParaRPr>
          </a:p>
          <a:p>
            <a:pPr marL="0" indent="0">
              <a:buNone/>
              <a:defRPr/>
            </a:pPr>
            <a:r>
              <a:rPr lang="en-US" dirty="0">
                <a:cs typeface="Calibri"/>
              </a:rPr>
              <a:t>Each group should come up with one action/piece of advice that would make the person in their scenario feel under less pressure </a:t>
            </a:r>
            <a:r>
              <a:rPr lang="en-US" i="1" dirty="0">
                <a:cs typeface="Calibri"/>
              </a:rPr>
              <a:t>(It can be something that the person themselves or someone else does or says)</a:t>
            </a:r>
            <a:endParaRPr lang="en-GB" i="1" dirty="0">
              <a:cs typeface="Calibri"/>
            </a:endParaRPr>
          </a:p>
          <a:p>
            <a:pPr marL="0" indent="0">
              <a:buNone/>
            </a:pPr>
            <a:endParaRPr lang="en-GB"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0414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81" name="Rectangle 71">
            <a:extLst>
              <a:ext uri="{FF2B5EF4-FFF2-40B4-BE49-F238E27FC236}">
                <a16:creationId xmlns:a16="http://schemas.microsoft.com/office/drawing/2014/main" id="{E749BC1B-F965-413C-AC21-CAEF06043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578" name="Title 3">
            <a:extLst>
              <a:ext uri="{FF2B5EF4-FFF2-40B4-BE49-F238E27FC236}">
                <a16:creationId xmlns:a16="http://schemas.microsoft.com/office/drawing/2014/main" id="{BFF368F3-E73F-4DA9-84A3-BE4D82B716C8}"/>
              </a:ext>
            </a:extLst>
          </p:cNvPr>
          <p:cNvSpPr>
            <a:spLocks noGrp="1" noChangeArrowheads="1"/>
          </p:cNvSpPr>
          <p:nvPr>
            <p:ph type="ctrTitle"/>
          </p:nvPr>
        </p:nvSpPr>
        <p:spPr>
          <a:xfrm>
            <a:off x="643466" y="753626"/>
            <a:ext cx="5334930" cy="4455372"/>
          </a:xfrm>
        </p:spPr>
        <p:txBody>
          <a:bodyPr>
            <a:normAutofit/>
          </a:bodyPr>
          <a:lstStyle/>
          <a:p>
            <a:r>
              <a:rPr lang="en-GB" altLang="en-US" sz="5100" b="1" dirty="0">
                <a:solidFill>
                  <a:srgbClr val="FFFFFF"/>
                </a:solidFill>
                <a:latin typeface="Calibri"/>
                <a:cs typeface="Calibri"/>
              </a:rPr>
              <a:t>Lesson 4 </a:t>
            </a:r>
            <a:br>
              <a:rPr lang="en-GB" altLang="en-US" sz="5100" b="1" dirty="0">
                <a:solidFill>
                  <a:srgbClr val="FFFFFF"/>
                </a:solidFill>
                <a:latin typeface="Calibri"/>
                <a:cs typeface="Calibri"/>
              </a:rPr>
            </a:br>
            <a:br>
              <a:rPr lang="en-GB" altLang="en-US" sz="5100" b="1" dirty="0">
                <a:solidFill>
                  <a:srgbClr val="FFFFFF"/>
                </a:solidFill>
                <a:latin typeface="Calibri"/>
                <a:cs typeface="Calibri"/>
              </a:rPr>
            </a:br>
            <a:r>
              <a:rPr lang="en-GB" altLang="en-US" sz="5100" b="1" dirty="0">
                <a:solidFill>
                  <a:srgbClr val="FFFFFF"/>
                </a:solidFill>
                <a:latin typeface="Calibri"/>
                <a:cs typeface="Calibri"/>
              </a:rPr>
              <a:t> Understanding our school policy on drugs</a:t>
            </a:r>
            <a:endParaRPr lang="en-GB" altLang="en-US" sz="5100" b="1" dirty="0">
              <a:solidFill>
                <a:srgbClr val="FFFFFF"/>
              </a:solidFill>
              <a:latin typeface="Calibri" panose="020F0502020204030204" pitchFamily="34" charset="0"/>
              <a:cs typeface="Calibri" panose="020F0502020204030204" pitchFamily="34" charset="0"/>
            </a:endParaRPr>
          </a:p>
        </p:txBody>
      </p:sp>
      <p:sp>
        <p:nvSpPr>
          <p:cNvPr id="24579" name="Subtitle 4">
            <a:extLst>
              <a:ext uri="{FF2B5EF4-FFF2-40B4-BE49-F238E27FC236}">
                <a16:creationId xmlns:a16="http://schemas.microsoft.com/office/drawing/2014/main" id="{872333B9-4028-4B8F-ABF7-29285BE32EEE}"/>
              </a:ext>
            </a:extLst>
          </p:cNvPr>
          <p:cNvSpPr>
            <a:spLocks noGrp="1" noChangeArrowheads="1"/>
          </p:cNvSpPr>
          <p:nvPr>
            <p:ph type="subTitle" idx="1"/>
          </p:nvPr>
        </p:nvSpPr>
        <p:spPr>
          <a:xfrm>
            <a:off x="643465" y="3849845"/>
            <a:ext cx="5334931" cy="2189214"/>
          </a:xfrm>
        </p:spPr>
        <p:txBody>
          <a:bodyPr>
            <a:normAutofit/>
          </a:bodyPr>
          <a:lstStyle/>
          <a:p>
            <a:endParaRPr lang="en-GB" altLang="en-US" b="1" dirty="0">
              <a:solidFill>
                <a:srgbClr val="FFFFFF"/>
              </a:solidFill>
              <a:latin typeface="Calibri" panose="020F0502020204030204" pitchFamily="34" charset="0"/>
              <a:cs typeface="Calibri" panose="020F0502020204030204" pitchFamily="34" charset="0"/>
            </a:endParaRPr>
          </a:p>
        </p:txBody>
      </p:sp>
      <p:sp>
        <p:nvSpPr>
          <p:cNvPr id="24582" name="Oval 73">
            <a:extLst>
              <a:ext uri="{FF2B5EF4-FFF2-40B4-BE49-F238E27FC236}">
                <a16:creationId xmlns:a16="http://schemas.microsoft.com/office/drawing/2014/main" id="{F35BC0E3-6FE4-4491-BA19-C0126066A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9082" y="939707"/>
            <a:ext cx="603494" cy="603494"/>
          </a:xfrm>
          <a:prstGeom prst="ellipse">
            <a:avLst/>
          </a:prstGeom>
          <a:no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583" name="Freeform: Shape 75">
            <a:extLst>
              <a:ext uri="{FF2B5EF4-FFF2-40B4-BE49-F238E27FC236}">
                <a16:creationId xmlns:a16="http://schemas.microsoft.com/office/drawing/2014/main" id="{DB11BD18-218F-49C7-BE16-82AEA08B2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1453" y="-4098"/>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4"/>
          </a:solidFill>
          <a:ln w="9525" cap="flat">
            <a:noFill/>
            <a:prstDash val="solid"/>
            <a:miter/>
          </a:ln>
        </p:spPr>
        <p:txBody>
          <a:bodyPr rtlCol="0" anchor="ctr"/>
          <a:lstStyle/>
          <a:p>
            <a:endParaRPr lang="en-US" dirty="0"/>
          </a:p>
        </p:txBody>
      </p:sp>
      <p:pic>
        <p:nvPicPr>
          <p:cNvPr id="3" name="Picture 4" descr="A close up of a logo&#10;&#10;Description generated with very high confidence">
            <a:extLst>
              <a:ext uri="{FF2B5EF4-FFF2-40B4-BE49-F238E27FC236}">
                <a16:creationId xmlns:a16="http://schemas.microsoft.com/office/drawing/2014/main" id="{07000A98-8879-4E3B-9BD1-68EDF46FDEC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456" r="-4" b="1811"/>
          <a:stretch/>
        </p:blipFill>
        <p:spPr bwMode="auto">
          <a:xfrm>
            <a:off x="9547017" y="4405333"/>
            <a:ext cx="2644983" cy="2452667"/>
          </a:xfrm>
          <a:custGeom>
            <a:avLst/>
            <a:gdLst/>
            <a:ahLst/>
            <a:cxnLst/>
            <a:rect l="l" t="t" r="r" b="b"/>
            <a:pathLst>
              <a:path w="2644983" h="2452667">
                <a:moveTo>
                  <a:pt x="1542711" y="0"/>
                </a:moveTo>
                <a:cubicBezTo>
                  <a:pt x="1942094" y="0"/>
                  <a:pt x="2306029" y="151765"/>
                  <a:pt x="2579995" y="400769"/>
                </a:cubicBezTo>
                <a:lnTo>
                  <a:pt x="2644983" y="468935"/>
                </a:lnTo>
                <a:lnTo>
                  <a:pt x="2644983" y="2452667"/>
                </a:lnTo>
                <a:lnTo>
                  <a:pt x="299206" y="2452667"/>
                </a:lnTo>
                <a:lnTo>
                  <a:pt x="233100" y="2358504"/>
                </a:lnTo>
                <a:cubicBezTo>
                  <a:pt x="85367" y="2121846"/>
                  <a:pt x="0" y="1842248"/>
                  <a:pt x="0" y="1542711"/>
                </a:cubicBezTo>
                <a:cubicBezTo>
                  <a:pt x="0" y="690695"/>
                  <a:pt x="690695" y="0"/>
                  <a:pt x="1542711" y="0"/>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A close up of a logo&#10;&#10;Description generated with very high confidence">
            <a:extLst>
              <a:ext uri="{FF2B5EF4-FFF2-40B4-BE49-F238E27FC236}">
                <a16:creationId xmlns:a16="http://schemas.microsoft.com/office/drawing/2014/main" id="{71DC5BF5-7E17-427A-94E0-59C3036DDC2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116" r="32635" b="3"/>
          <a:stretch/>
        </p:blipFill>
        <p:spPr bwMode="auto">
          <a:xfrm>
            <a:off x="6401202" y="1790202"/>
            <a:ext cx="3240592" cy="3240592"/>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3" descr="A picture containing drawing, food&#10;&#10;Description generated with very high confidence">
            <a:extLst>
              <a:ext uri="{FF2B5EF4-FFF2-40B4-BE49-F238E27FC236}">
                <a16:creationId xmlns:a16="http://schemas.microsoft.com/office/drawing/2014/main" id="{F1EB3968-0BB9-4DBD-A7C6-88B175CE00E4}"/>
              </a:ext>
            </a:extLst>
          </p:cNvPr>
          <p:cNvPicPr>
            <a:picLocks noChangeAspect="1"/>
          </p:cNvPicPr>
          <p:nvPr/>
        </p:nvPicPr>
        <p:blipFill rotWithShape="1">
          <a:blip r:embed="rId4"/>
          <a:srcRect l="18271" r="37657"/>
          <a:stretch/>
        </p:blipFill>
        <p:spPr>
          <a:xfrm>
            <a:off x="9490668" y="10"/>
            <a:ext cx="2701332" cy="2553877"/>
          </a:xfrm>
          <a:custGeom>
            <a:avLst/>
            <a:gdLst/>
            <a:ahLst/>
            <a:cxnLst/>
            <a:rect l="l" t="t" r="r" b="b"/>
            <a:pathLst>
              <a:path w="2701332" h="2553887">
                <a:moveTo>
                  <a:pt x="348631" y="0"/>
                </a:moveTo>
                <a:lnTo>
                  <a:pt x="2701332" y="0"/>
                </a:lnTo>
                <a:lnTo>
                  <a:pt x="2701332" y="2072295"/>
                </a:lnTo>
                <a:lnTo>
                  <a:pt x="2554656" y="2207207"/>
                </a:lnTo>
                <a:cubicBezTo>
                  <a:pt x="2285380" y="2424077"/>
                  <a:pt x="1943034" y="2553887"/>
                  <a:pt x="1570370" y="2553887"/>
                </a:cubicBezTo>
                <a:cubicBezTo>
                  <a:pt x="703078" y="2553887"/>
                  <a:pt x="0" y="1850809"/>
                  <a:pt x="0" y="983517"/>
                </a:cubicBezTo>
                <a:cubicBezTo>
                  <a:pt x="0" y="640496"/>
                  <a:pt x="109980" y="323163"/>
                  <a:pt x="296602" y="64855"/>
                </a:cubicBezTo>
                <a:close/>
              </a:path>
            </a:pathLst>
          </a:custGeom>
        </p:spPr>
      </p:pic>
      <p:cxnSp>
        <p:nvCxnSpPr>
          <p:cNvPr id="24584" name="Straight Connector 77">
            <a:extLst>
              <a:ext uri="{FF2B5EF4-FFF2-40B4-BE49-F238E27FC236}">
                <a16:creationId xmlns:a16="http://schemas.microsoft.com/office/drawing/2014/main" id="{A054EDF5-7644-4A95-AB88-057FAB414F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598158" y="2804429"/>
            <a:ext cx="0" cy="1597708"/>
          </a:xfrm>
          <a:prstGeom prst="line">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24585" name="Freeform: Shape 79">
            <a:extLst>
              <a:ext uri="{FF2B5EF4-FFF2-40B4-BE49-F238E27FC236}">
                <a16:creationId xmlns:a16="http://schemas.microsoft.com/office/drawing/2014/main" id="{EA996627-3E00-4A50-8640-F4F7D38C5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385468" y="3311355"/>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586" name="Freeform: Shape 81">
            <a:extLst>
              <a:ext uri="{FF2B5EF4-FFF2-40B4-BE49-F238E27FC236}">
                <a16:creationId xmlns:a16="http://schemas.microsoft.com/office/drawing/2014/main" id="{A619555D-3337-4F1A-9AFF-1DA3B921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050037" y="5349205"/>
            <a:ext cx="1835725" cy="1850365"/>
          </a:xfrm>
          <a:custGeom>
            <a:avLst/>
            <a:gdLst>
              <a:gd name="connsiteX0" fmla="*/ 1801138 w 1835725"/>
              <a:gd name="connsiteY0" fmla="*/ 1622662 h 1850365"/>
              <a:gd name="connsiteX1" fmla="*/ 1835717 w 1835725"/>
              <a:gd name="connsiteY1" fmla="*/ 1680254 h 1850365"/>
              <a:gd name="connsiteX2" fmla="*/ 1815722 w 1835725"/>
              <a:gd name="connsiteY2" fmla="*/ 1850365 h 1850365"/>
              <a:gd name="connsiteX3" fmla="*/ 1693039 w 1835725"/>
              <a:gd name="connsiteY3" fmla="*/ 1808259 h 1850365"/>
              <a:gd name="connsiteX4" fmla="*/ 1708939 w 1835725"/>
              <a:gd name="connsiteY4" fmla="*/ 1673301 h 1850365"/>
              <a:gd name="connsiteX5" fmla="*/ 1778129 w 1835725"/>
              <a:gd name="connsiteY5" fmla="*/ 1615979 h 1850365"/>
              <a:gd name="connsiteX6" fmla="*/ 1801138 w 1835725"/>
              <a:gd name="connsiteY6" fmla="*/ 1622662 h 1850365"/>
              <a:gd name="connsiteX7" fmla="*/ 1585229 w 1835725"/>
              <a:gd name="connsiteY7" fmla="*/ 764759 h 1850365"/>
              <a:gd name="connsiteX8" fmla="*/ 1623024 w 1835725"/>
              <a:gd name="connsiteY8" fmla="*/ 792810 h 1850365"/>
              <a:gd name="connsiteX9" fmla="*/ 1777614 w 1835725"/>
              <a:gd name="connsiteY9" fmla="*/ 1157141 h 1850365"/>
              <a:gd name="connsiteX10" fmla="*/ 1733799 w 1835725"/>
              <a:gd name="connsiteY10" fmla="*/ 1235532 h 1850365"/>
              <a:gd name="connsiteX11" fmla="*/ 1716464 w 1835725"/>
              <a:gd name="connsiteY11" fmla="*/ 1237722 h 1850365"/>
              <a:gd name="connsiteX12" fmla="*/ 1716464 w 1835725"/>
              <a:gd name="connsiteY12" fmla="*/ 1237913 h 1850365"/>
              <a:gd name="connsiteX13" fmla="*/ 1655409 w 1835725"/>
              <a:gd name="connsiteY13" fmla="*/ 1191717 h 1850365"/>
              <a:gd name="connsiteX14" fmla="*/ 1513200 w 1835725"/>
              <a:gd name="connsiteY14" fmla="*/ 856627 h 1850365"/>
              <a:gd name="connsiteX15" fmla="*/ 1538499 w 1835725"/>
              <a:gd name="connsiteY15" fmla="*/ 770415 h 1850365"/>
              <a:gd name="connsiteX16" fmla="*/ 1585229 w 1835725"/>
              <a:gd name="connsiteY16" fmla="*/ 764759 h 1850365"/>
              <a:gd name="connsiteX17" fmla="*/ 477919 w 1835725"/>
              <a:gd name="connsiteY17" fmla="*/ 21437 h 1850365"/>
              <a:gd name="connsiteX18" fmla="*/ 509236 w 1835725"/>
              <a:gd name="connsiteY18" fmla="*/ 84182 h 1850365"/>
              <a:gd name="connsiteX19" fmla="*/ 445829 w 1835725"/>
              <a:gd name="connsiteY19" fmla="*/ 139871 h 1850365"/>
              <a:gd name="connsiteX20" fmla="*/ 437447 w 1835725"/>
              <a:gd name="connsiteY20" fmla="*/ 139395 h 1850365"/>
              <a:gd name="connsiteX21" fmla="*/ 73211 w 1835725"/>
              <a:gd name="connsiteY21" fmla="*/ 137204 h 1850365"/>
              <a:gd name="connsiteX22" fmla="*/ 749 w 1835725"/>
              <a:gd name="connsiteY22" fmla="*/ 84082 h 1850365"/>
              <a:gd name="connsiteX23" fmla="*/ 53871 w 1835725"/>
              <a:gd name="connsiteY23" fmla="*/ 11621 h 1850365"/>
              <a:gd name="connsiteX24" fmla="*/ 58352 w 1835725"/>
              <a:gd name="connsiteY24" fmla="*/ 11093 h 1850365"/>
              <a:gd name="connsiteX25" fmla="*/ 454020 w 1835725"/>
              <a:gd name="connsiteY25" fmla="*/ 13474 h 1850365"/>
              <a:gd name="connsiteX26" fmla="*/ 477919 w 1835725"/>
              <a:gd name="connsiteY26" fmla="*/ 21437 h 1850365"/>
              <a:gd name="connsiteX27" fmla="*/ 957797 w 1835725"/>
              <a:gd name="connsiteY27" fmla="*/ 167970 h 1850365"/>
              <a:gd name="connsiteX28" fmla="*/ 1286982 w 1835725"/>
              <a:gd name="connsiteY28" fmla="*/ 387616 h 1850365"/>
              <a:gd name="connsiteX29" fmla="*/ 1293725 w 1835725"/>
              <a:gd name="connsiteY29" fmla="*/ 477075 h 1850365"/>
              <a:gd name="connsiteX30" fmla="*/ 1245453 w 1835725"/>
              <a:gd name="connsiteY30" fmla="*/ 499154 h 1850365"/>
              <a:gd name="connsiteX31" fmla="*/ 1245167 w 1835725"/>
              <a:gd name="connsiteY31" fmla="*/ 499154 h 1850365"/>
              <a:gd name="connsiteX32" fmla="*/ 1203638 w 1835725"/>
              <a:gd name="connsiteY32" fmla="*/ 484104 h 1850365"/>
              <a:gd name="connsiteX33" fmla="*/ 900647 w 1835725"/>
              <a:gd name="connsiteY33" fmla="*/ 281508 h 1850365"/>
              <a:gd name="connsiteX34" fmla="*/ 872454 w 1835725"/>
              <a:gd name="connsiteY34" fmla="*/ 196164 h 1850365"/>
              <a:gd name="connsiteX35" fmla="*/ 957797 w 1835725"/>
              <a:gd name="connsiteY35" fmla="*/ 167970 h 185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835725" h="1850365">
                <a:moveTo>
                  <a:pt x="1801138" y="1622662"/>
                </a:moveTo>
                <a:cubicBezTo>
                  <a:pt x="1822106" y="1633400"/>
                  <a:pt x="1836117" y="1655372"/>
                  <a:pt x="1835717" y="1680254"/>
                </a:cubicBezTo>
                <a:lnTo>
                  <a:pt x="1815722" y="1850365"/>
                </a:lnTo>
                <a:lnTo>
                  <a:pt x="1693039" y="1808259"/>
                </a:lnTo>
                <a:lnTo>
                  <a:pt x="1708939" y="1673301"/>
                </a:ln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wrap="square" rtlCol="0" anchor="ctr">
            <a:noAutofit/>
          </a:bodyPr>
          <a:lstStyle/>
          <a:p>
            <a:endParaRPr lang="en-US"/>
          </a:p>
        </p:txBody>
      </p:sp>
      <p:sp>
        <p:nvSpPr>
          <p:cNvPr id="24587" name="Freeform: Shape 83">
            <a:extLst>
              <a:ext uri="{FF2B5EF4-FFF2-40B4-BE49-F238E27FC236}">
                <a16:creationId xmlns:a16="http://schemas.microsoft.com/office/drawing/2014/main" id="{CF5E7AE0-415D-4236-B5E6-F2FC68DB9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51302" y="6106160"/>
            <a:ext cx="1804272" cy="746882"/>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4"/>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FBDFF0-F6D4-4FE3-8C96-A1DD16C5A778}"/>
              </a:ext>
            </a:extLst>
          </p:cNvPr>
          <p:cNvSpPr>
            <a:spLocks noGrp="1"/>
          </p:cNvSpPr>
          <p:nvPr>
            <p:ph type="title"/>
          </p:nvPr>
        </p:nvSpPr>
        <p:spPr>
          <a:xfrm>
            <a:off x="686834" y="1153572"/>
            <a:ext cx="3200400" cy="4461163"/>
          </a:xfrm>
        </p:spPr>
        <p:txBody>
          <a:bodyPr>
            <a:normAutofit/>
          </a:bodyPr>
          <a:lstStyle/>
          <a:p>
            <a:r>
              <a:rPr lang="en-GB">
                <a:solidFill>
                  <a:srgbClr val="FFFFFF"/>
                </a:solidFill>
              </a:rPr>
              <a:t>Learning Intentions…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E7BACB-9205-4020-BA38-E0DD63E66748}"/>
              </a:ext>
            </a:extLst>
          </p:cNvPr>
          <p:cNvSpPr>
            <a:spLocks noGrp="1"/>
          </p:cNvSpPr>
          <p:nvPr>
            <p:ph idx="1"/>
          </p:nvPr>
        </p:nvSpPr>
        <p:spPr>
          <a:xfrm>
            <a:off x="4447308" y="591344"/>
            <a:ext cx="6906491" cy="5585619"/>
          </a:xfrm>
        </p:spPr>
        <p:txBody>
          <a:bodyPr anchor="ctr">
            <a:normAutofit/>
          </a:bodyPr>
          <a:lstStyle/>
          <a:p>
            <a:pPr marL="457200" lvl="0" indent="-457200">
              <a:spcBef>
                <a:spcPts val="85"/>
              </a:spcBef>
              <a:buClr>
                <a:srgbClr val="92D050"/>
              </a:buClr>
              <a:buSzPts val="1200"/>
              <a:buFont typeface="Arial" panose="05000000000000000000" pitchFamily="2" charset="2"/>
              <a:buChar char="•"/>
              <a:tabLst>
                <a:tab pos="180340" algn="l"/>
              </a:tabLst>
            </a:pPr>
            <a:r>
              <a:rPr lang="en-US" dirty="0">
                <a:latin typeface="Calibri" panose="020F0502020204030204" pitchFamily="34" charset="0"/>
                <a:cs typeface="Calibri" panose="020F0502020204030204" pitchFamily="34" charset="0"/>
              </a:rPr>
              <a:t>Understand the school rules on</a:t>
            </a:r>
            <a:r>
              <a:rPr lang="en-US" spc="-25" dirty="0">
                <a:latin typeface="Calibri" panose="020F0502020204030204" pitchFamily="34" charset="0"/>
                <a:cs typeface="Calibri" panose="020F0502020204030204" pitchFamily="34" charset="0"/>
              </a:rPr>
              <a:t> drugs / </a:t>
            </a:r>
            <a:r>
              <a:rPr lang="en-US" dirty="0">
                <a:latin typeface="Calibri" panose="020F0502020204030204" pitchFamily="34" charset="0"/>
                <a:cs typeface="Calibri" panose="020F0502020204030204" pitchFamily="34" charset="0"/>
              </a:rPr>
              <a:t>substance misuse</a:t>
            </a:r>
          </a:p>
          <a:p>
            <a:pPr marL="457200" lvl="0" indent="-457200">
              <a:spcBef>
                <a:spcPts val="85"/>
              </a:spcBef>
              <a:buClr>
                <a:srgbClr val="92D050"/>
              </a:buClr>
              <a:buSzPts val="1200"/>
              <a:buFont typeface="Arial" panose="05000000000000000000" pitchFamily="2" charset="2"/>
              <a:buChar char="•"/>
              <a:tabLst>
                <a:tab pos="180340" algn="l"/>
              </a:tabLst>
            </a:pPr>
            <a:endParaRPr lang="en-GB" dirty="0">
              <a:latin typeface="Calibri" panose="020F0502020204030204" pitchFamily="34" charset="0"/>
              <a:cs typeface="Calibri" panose="020F0502020204030204" pitchFamily="34" charset="0"/>
            </a:endParaRPr>
          </a:p>
          <a:p>
            <a:pPr marL="457200" lvl="0" indent="-457200">
              <a:spcBef>
                <a:spcPts val="85"/>
              </a:spcBef>
              <a:buClr>
                <a:srgbClr val="92D050"/>
              </a:buClr>
              <a:buSzPts val="1200"/>
              <a:buFont typeface="Arial" panose="05000000000000000000" pitchFamily="2" charset="2"/>
              <a:buChar char="•"/>
              <a:tabLst>
                <a:tab pos="180340" algn="l"/>
              </a:tabLst>
            </a:pPr>
            <a:r>
              <a:rPr lang="en-US" dirty="0">
                <a:latin typeface="Calibri" panose="020F0502020204030204" pitchFamily="34" charset="0"/>
                <a:cs typeface="Calibri" panose="020F0502020204030204" pitchFamily="34" charset="0"/>
              </a:rPr>
              <a:t>Understand drugs situations and consequences in schools</a:t>
            </a:r>
          </a:p>
          <a:p>
            <a:pPr marL="457200" lvl="0" indent="-457200">
              <a:spcBef>
                <a:spcPts val="85"/>
              </a:spcBef>
              <a:buClr>
                <a:srgbClr val="92D050"/>
              </a:buClr>
              <a:buSzPts val="1200"/>
              <a:buFont typeface="Arial" panose="05000000000000000000" pitchFamily="2" charset="2"/>
              <a:buChar char="•"/>
              <a:tabLst>
                <a:tab pos="180340" algn="l"/>
              </a:tabLst>
            </a:pPr>
            <a:endParaRPr lang="en-GB" dirty="0">
              <a:latin typeface="Calibri" panose="020F0502020204030204" pitchFamily="34" charset="0"/>
              <a:cs typeface="Calibri" panose="020F0502020204030204" pitchFamily="34" charset="0"/>
            </a:endParaRPr>
          </a:p>
          <a:p>
            <a:pPr marL="457200" lvl="0" indent="-457200">
              <a:spcBef>
                <a:spcPts val="85"/>
              </a:spcBef>
              <a:buClr>
                <a:srgbClr val="92D050"/>
              </a:buClr>
              <a:buSzPts val="1200"/>
              <a:buFont typeface="Arial" panose="05000000000000000000" pitchFamily="2" charset="2"/>
              <a:buChar char="•"/>
              <a:tabLst>
                <a:tab pos="180340" algn="l"/>
              </a:tabLst>
            </a:pPr>
            <a:r>
              <a:rPr lang="en-US" dirty="0">
                <a:latin typeface="Calibri" panose="020F0502020204030204" pitchFamily="34" charset="0"/>
                <a:cs typeface="Calibri" panose="020F0502020204030204" pitchFamily="34" charset="0"/>
              </a:rPr>
              <a:t>Explore ways the school could help a young person in a substance misuse situation in school</a:t>
            </a:r>
            <a:endParaRPr lang="en-GB" dirty="0">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29822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67CF74-89BB-46A9-97AD-385AF1EC321F}"/>
              </a:ext>
            </a:extLst>
          </p:cNvPr>
          <p:cNvSpPr>
            <a:spLocks noGrp="1"/>
          </p:cNvSpPr>
          <p:nvPr>
            <p:ph type="title"/>
          </p:nvPr>
        </p:nvSpPr>
        <p:spPr>
          <a:xfrm>
            <a:off x="686834" y="591344"/>
            <a:ext cx="3200400" cy="5585619"/>
          </a:xfrm>
        </p:spPr>
        <p:txBody>
          <a:bodyPr>
            <a:normAutofit/>
          </a:bodyPr>
          <a:lstStyle/>
          <a:p>
            <a:r>
              <a:rPr lang="en-GB">
                <a:solidFill>
                  <a:srgbClr val="FFFFFF"/>
                </a:solidFill>
              </a:rPr>
              <a:t>Experiences and Outcomes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1B4F4AA-3511-49CC-BDA7-6165440B1031}"/>
              </a:ext>
            </a:extLst>
          </p:cNvPr>
          <p:cNvSpPr>
            <a:spLocks noGrp="1"/>
          </p:cNvSpPr>
          <p:nvPr>
            <p:ph idx="1"/>
          </p:nvPr>
        </p:nvSpPr>
        <p:spPr>
          <a:xfrm>
            <a:off x="4447308" y="591344"/>
            <a:ext cx="6906491" cy="5585619"/>
          </a:xfrm>
        </p:spPr>
        <p:txBody>
          <a:bodyPr anchor="ctr">
            <a:normAutofit/>
          </a:bodyPr>
          <a:lstStyle/>
          <a:p>
            <a:pPr marL="0" lvl="0" indent="0" defTabSz="457200" fontAlgn="base">
              <a:spcBef>
                <a:spcPct val="0"/>
              </a:spcBef>
              <a:spcAft>
                <a:spcPts val="1000"/>
              </a:spcAft>
              <a:buNone/>
            </a:pPr>
            <a:r>
              <a:rPr lang="en-GB" altLang="en-US" dirty="0">
                <a:cs typeface="Calibri"/>
              </a:rPr>
              <a:t>I understand the positive effects that some substances can have on the mind and body but I am also aware of the negative and serious physical, mental, emotional, social and legal consequences of the misuse of substances.</a:t>
            </a:r>
          </a:p>
          <a:p>
            <a:pPr marL="0" lvl="0" indent="0" defTabSz="457200" fontAlgn="base">
              <a:spcBef>
                <a:spcPct val="0"/>
              </a:spcBef>
              <a:spcAft>
                <a:spcPts val="1000"/>
              </a:spcAft>
              <a:buNone/>
            </a:pPr>
            <a:r>
              <a:rPr lang="en-GB" altLang="en-US" dirty="0">
                <a:cs typeface="Calibri"/>
              </a:rPr>
              <a:t>HWB 3-38a / HWB 4-38a</a:t>
            </a:r>
          </a:p>
          <a:p>
            <a:pPr marL="0" lvl="0" indent="0" defTabSz="457200" fontAlgn="base">
              <a:spcBef>
                <a:spcPct val="0"/>
              </a:spcBef>
              <a:spcAft>
                <a:spcPts val="1000"/>
              </a:spcAft>
              <a:buNone/>
            </a:pPr>
            <a:r>
              <a:rPr lang="en-GB" altLang="en-US" dirty="0">
                <a:cs typeface="Calibri"/>
              </a:rPr>
              <a:t>I know how to access information and support for substance-related issues.</a:t>
            </a:r>
          </a:p>
          <a:p>
            <a:pPr marL="0" lvl="0" indent="0" defTabSz="457200" fontAlgn="base">
              <a:spcBef>
                <a:spcPct val="0"/>
              </a:spcBef>
              <a:spcAft>
                <a:spcPts val="1000"/>
              </a:spcAft>
              <a:buNone/>
            </a:pPr>
            <a:r>
              <a:rPr lang="en-GB" altLang="en-US" dirty="0">
                <a:cs typeface="Calibri"/>
              </a:rPr>
              <a:t>HWB 3-40b / HWB 4-40b</a:t>
            </a:r>
          </a:p>
          <a:p>
            <a:pPr marL="0" indent="0">
              <a:buNone/>
            </a:pPr>
            <a:endParaRPr lang="en-GB" dirty="0"/>
          </a:p>
        </p:txBody>
      </p:sp>
    </p:spTree>
    <p:extLst>
      <p:ext uri="{BB962C8B-B14F-4D97-AF65-F5344CB8AC3E}">
        <p14:creationId xmlns:p14="http://schemas.microsoft.com/office/powerpoint/2010/main" val="11780248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652" name="Rectangle 70">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0" name="Title 1">
            <a:extLst>
              <a:ext uri="{FF2B5EF4-FFF2-40B4-BE49-F238E27FC236}">
                <a16:creationId xmlns:a16="http://schemas.microsoft.com/office/drawing/2014/main" id="{461959BB-000E-4CBB-AEF6-B4DDE8C3679B}"/>
              </a:ext>
            </a:extLst>
          </p:cNvPr>
          <p:cNvSpPr>
            <a:spLocks noGrp="1" noChangeArrowheads="1"/>
          </p:cNvSpPr>
          <p:nvPr>
            <p:ph type="title"/>
          </p:nvPr>
        </p:nvSpPr>
        <p:spPr>
          <a:xfrm>
            <a:off x="838200" y="365125"/>
            <a:ext cx="5558489" cy="1325563"/>
          </a:xfrm>
        </p:spPr>
        <p:txBody>
          <a:bodyPr>
            <a:normAutofit/>
          </a:bodyPr>
          <a:lstStyle/>
          <a:p>
            <a:endParaRPr lang="en-GB" altLang="en-US" sz="3400" b="1" dirty="0">
              <a:latin typeface="Calibri" panose="020F0502020204030204" pitchFamily="34" charset="0"/>
              <a:cs typeface="Calibri" panose="020F0502020204030204" pitchFamily="34" charset="0"/>
            </a:endParaRPr>
          </a:p>
        </p:txBody>
      </p:sp>
      <p:sp>
        <p:nvSpPr>
          <p:cNvPr id="73" name="Freeform: Shape 72">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09ABB4B-E3ED-4324-BBC1-A185B6FEC65A}"/>
              </a:ext>
            </a:extLst>
          </p:cNvPr>
          <p:cNvSpPr>
            <a:spLocks noGrp="1"/>
          </p:cNvSpPr>
          <p:nvPr>
            <p:ph sz="quarter" idx="13"/>
          </p:nvPr>
        </p:nvSpPr>
        <p:spPr>
          <a:xfrm>
            <a:off x="838200" y="1017142"/>
            <a:ext cx="5558489" cy="5159821"/>
          </a:xfrm>
        </p:spPr>
        <p:txBody>
          <a:bodyPr vert="horz" lIns="91440" tIns="45720" rIns="91440" bIns="45720" rtlCol="0">
            <a:normAutofit fontScale="92500"/>
          </a:bodyPr>
          <a:lstStyle/>
          <a:p>
            <a:pPr marL="0" indent="0" fontAlgn="auto">
              <a:spcAft>
                <a:spcPts val="0"/>
              </a:spcAft>
              <a:buFont typeface="Arial" panose="020B0604020202020204" pitchFamily="34" charset="0"/>
              <a:buNone/>
              <a:defRPr/>
            </a:pPr>
            <a:r>
              <a:rPr lang="en-GB" b="1" dirty="0">
                <a:latin typeface="Calibri"/>
                <a:cs typeface="Calibri"/>
              </a:rPr>
              <a:t>Task 1</a:t>
            </a:r>
            <a:endParaRPr lang="en-US" dirty="0"/>
          </a:p>
          <a:p>
            <a:pPr marL="0" indent="0">
              <a:buNone/>
              <a:defRPr/>
            </a:pPr>
            <a:r>
              <a:rPr lang="en-US" dirty="0">
                <a:latin typeface="Calibri"/>
                <a:cs typeface="Calibri"/>
              </a:rPr>
              <a:t>Consider our whole school and classroom rules.  Take time to discuss in your group and consider the following questions:</a:t>
            </a:r>
          </a:p>
          <a:p>
            <a:pPr lvl="1">
              <a:buFont typeface="Arial" charset="2"/>
              <a:buChar char="•"/>
              <a:defRPr/>
            </a:pPr>
            <a:r>
              <a:rPr lang="en-US" sz="2800" dirty="0">
                <a:latin typeface="Calibri"/>
                <a:cs typeface="Calibri"/>
              </a:rPr>
              <a:t>Why does your school have rules? </a:t>
            </a:r>
            <a:endParaRPr lang="en-US" sz="2800" dirty="0">
              <a:latin typeface="Calibri" panose="020F0502020204030204" pitchFamily="34" charset="0"/>
              <a:cs typeface="Calibri" panose="020F0502020204030204" pitchFamily="34" charset="0"/>
            </a:endParaRPr>
          </a:p>
          <a:p>
            <a:pPr lvl="1" fontAlgn="auto">
              <a:spcAft>
                <a:spcPts val="0"/>
              </a:spcAft>
              <a:buFont typeface="Arial" charset="2"/>
              <a:buChar char="•"/>
              <a:defRPr/>
            </a:pPr>
            <a:r>
              <a:rPr lang="en-US" sz="2800" dirty="0">
                <a:latin typeface="Calibri"/>
                <a:cs typeface="Calibri"/>
              </a:rPr>
              <a:t>Who does it benefit?</a:t>
            </a:r>
          </a:p>
          <a:p>
            <a:pPr lvl="1" fontAlgn="auto">
              <a:spcAft>
                <a:spcPts val="0"/>
              </a:spcAft>
              <a:buFont typeface="Arial" charset="2"/>
              <a:buChar char="•"/>
              <a:defRPr/>
            </a:pPr>
            <a:r>
              <a:rPr lang="en-US" sz="2800" dirty="0">
                <a:latin typeface="Calibri"/>
                <a:cs typeface="Calibri"/>
              </a:rPr>
              <a:t>What purpose do they serve?</a:t>
            </a:r>
          </a:p>
          <a:p>
            <a:pPr lvl="1" fontAlgn="auto">
              <a:spcAft>
                <a:spcPts val="0"/>
              </a:spcAft>
              <a:buFont typeface="Arial" charset="2"/>
              <a:buChar char="•"/>
              <a:defRPr/>
            </a:pPr>
            <a:r>
              <a:rPr lang="en-US" sz="2800" dirty="0">
                <a:latin typeface="Calibri"/>
                <a:cs typeface="Calibri"/>
              </a:rPr>
              <a:t>What are the most important rules out of them all? Why?</a:t>
            </a:r>
            <a:endParaRPr lang="en-GB" sz="2800" dirty="0">
              <a:latin typeface="Calibri"/>
              <a:cs typeface="Calibri"/>
            </a:endParaRPr>
          </a:p>
          <a:p>
            <a:pPr marL="0" indent="0" fontAlgn="auto">
              <a:spcAft>
                <a:spcPts val="0"/>
              </a:spcAft>
              <a:buNone/>
              <a:defRPr/>
            </a:pPr>
            <a:r>
              <a:rPr lang="en-US" dirty="0">
                <a:latin typeface="Calibri"/>
                <a:cs typeface="Calibri"/>
              </a:rPr>
              <a:t>Now focus on particularly important rules your school has. What are they?</a:t>
            </a:r>
            <a:endParaRPr lang="en-GB" dirty="0">
              <a:latin typeface="Calibri"/>
              <a:cs typeface="Calibri"/>
            </a:endParaRPr>
          </a:p>
          <a:p>
            <a:pPr fontAlgn="auto">
              <a:spcAft>
                <a:spcPts val="0"/>
              </a:spcAft>
              <a:buFont typeface="Wingdings 3" charset="2"/>
              <a:buChar char=""/>
              <a:defRPr/>
            </a:pPr>
            <a:endParaRPr lang="en-GB" sz="1500" dirty="0"/>
          </a:p>
        </p:txBody>
      </p:sp>
      <p:sp>
        <p:nvSpPr>
          <p:cNvPr id="75" name="Oval 74">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Block Arc 76">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81" name="Straight Connector 80">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83" name="Freeform: Shape 82">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5" name="Arc 84">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7" name="Freeform: Shape 86">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7B8D8-81F9-4770-9615-32FFFBDCF7BF}"/>
              </a:ext>
            </a:extLst>
          </p:cNvPr>
          <p:cNvSpPr>
            <a:spLocks noGrp="1"/>
          </p:cNvSpPr>
          <p:nvPr>
            <p:ph type="title"/>
          </p:nvPr>
        </p:nvSpPr>
        <p:spPr>
          <a:xfrm>
            <a:off x="686834" y="1153572"/>
            <a:ext cx="3200400" cy="4461163"/>
          </a:xfrm>
        </p:spPr>
        <p:txBody>
          <a:bodyPr>
            <a:normAutofit/>
          </a:bodyPr>
          <a:lstStyle/>
          <a:p>
            <a:r>
              <a:rPr lang="en-US" b="1">
                <a:solidFill>
                  <a:srgbClr val="FFFFFF"/>
                </a:solidFill>
                <a:latin typeface="Calibri" panose="020F0502020204030204" pitchFamily="34" charset="0"/>
                <a:cs typeface="Calibri" panose="020F0502020204030204" pitchFamily="34" charset="0"/>
              </a:rPr>
              <a:t>A range of situations could arise in school in relation to drugs</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24763D6-672C-41AA-A1D9-24507AA068D0}"/>
              </a:ext>
            </a:extLst>
          </p:cNvPr>
          <p:cNvSpPr>
            <a:spLocks noGrp="1"/>
          </p:cNvSpPr>
          <p:nvPr>
            <p:ph idx="1"/>
          </p:nvPr>
        </p:nvSpPr>
        <p:spPr>
          <a:xfrm>
            <a:off x="4447308" y="591344"/>
            <a:ext cx="6906491" cy="5585619"/>
          </a:xfrm>
        </p:spPr>
        <p:txBody>
          <a:bodyPr anchor="ctr">
            <a:normAutofit/>
          </a:bodyPr>
          <a:lstStyle/>
          <a:p>
            <a:pPr marL="0" indent="0" fontAlgn="auto">
              <a:spcAft>
                <a:spcPts val="0"/>
              </a:spcAft>
              <a:buFont typeface="Wingdings 3" charset="2"/>
              <a:buNone/>
              <a:defRPr/>
            </a:pPr>
            <a:r>
              <a:rPr lang="en-GB" sz="2600" b="1">
                <a:cs typeface="Calibri"/>
              </a:rPr>
              <a:t>Possession</a:t>
            </a:r>
          </a:p>
          <a:p>
            <a:pPr>
              <a:defRPr/>
            </a:pPr>
            <a:r>
              <a:rPr lang="en-US" sz="2600">
                <a:cs typeface="Calibri"/>
              </a:rPr>
              <a:t>A young person having a drug with them on the premises</a:t>
            </a:r>
            <a:endParaRPr lang="en-GB" sz="2600">
              <a:cs typeface="Calibri"/>
            </a:endParaRPr>
          </a:p>
          <a:p>
            <a:pPr marL="0" indent="0" fontAlgn="auto">
              <a:spcAft>
                <a:spcPts val="0"/>
              </a:spcAft>
              <a:buFont typeface="Wingdings 3" charset="2"/>
              <a:buNone/>
              <a:defRPr/>
            </a:pPr>
            <a:r>
              <a:rPr lang="en-GB" sz="2600" b="1">
                <a:cs typeface="Calibri"/>
              </a:rPr>
              <a:t>Use</a:t>
            </a:r>
            <a:endParaRPr lang="en-GB" sz="2600">
              <a:latin typeface="Calibri" panose="020F0502020204030204" pitchFamily="34" charset="0"/>
              <a:cs typeface="Calibri" panose="020F0502020204030204" pitchFamily="34" charset="0"/>
            </a:endParaRPr>
          </a:p>
          <a:p>
            <a:pPr>
              <a:defRPr/>
            </a:pPr>
            <a:r>
              <a:rPr lang="en-US" sz="2600">
                <a:cs typeface="Calibri"/>
              </a:rPr>
              <a:t>A young person actually using a drug on the premises</a:t>
            </a:r>
            <a:endParaRPr lang="en-GB" sz="2600">
              <a:cs typeface="Calibri"/>
            </a:endParaRPr>
          </a:p>
          <a:p>
            <a:pPr marL="0" indent="0" fontAlgn="auto">
              <a:spcAft>
                <a:spcPts val="0"/>
              </a:spcAft>
              <a:buFont typeface="Wingdings 3" charset="2"/>
              <a:buNone/>
              <a:defRPr/>
            </a:pPr>
            <a:r>
              <a:rPr lang="en-GB" sz="2600" b="1">
                <a:cs typeface="Calibri"/>
              </a:rPr>
              <a:t>Supply</a:t>
            </a:r>
            <a:endParaRPr lang="en-GB" sz="2600">
              <a:latin typeface="Calibri" panose="020F0502020204030204" pitchFamily="34" charset="0"/>
              <a:cs typeface="Calibri" panose="020F0502020204030204" pitchFamily="34" charset="0"/>
            </a:endParaRPr>
          </a:p>
          <a:p>
            <a:pPr>
              <a:defRPr/>
            </a:pPr>
            <a:r>
              <a:rPr lang="en-US" sz="2600">
                <a:cs typeface="Calibri"/>
              </a:rPr>
              <a:t>A young person supplying a drug to other young people on the premises</a:t>
            </a:r>
            <a:endParaRPr lang="en-GB" sz="2600">
              <a:latin typeface="Trebuchet MS" panose="020B0603020202020204"/>
              <a:cs typeface="Calibri"/>
            </a:endParaRPr>
          </a:p>
          <a:p>
            <a:pPr marL="0" indent="0">
              <a:buNone/>
              <a:defRPr/>
            </a:pPr>
            <a:r>
              <a:rPr lang="en-GB" sz="2600" b="1">
                <a:cs typeface="Calibri"/>
              </a:rPr>
              <a:t>Under the influence</a:t>
            </a:r>
            <a:endParaRPr lang="en-US" sz="2600">
              <a:ea typeface="+mn-lt"/>
              <a:cs typeface="+mn-lt"/>
            </a:endParaRPr>
          </a:p>
          <a:p>
            <a:pPr>
              <a:buFont typeface="Arial,Sans-Serif"/>
              <a:buChar char="•"/>
              <a:defRPr/>
            </a:pPr>
            <a:r>
              <a:rPr lang="en-US" sz="2600">
                <a:cs typeface="Calibri"/>
              </a:rPr>
              <a:t>A young person in the school under the influence of a drug</a:t>
            </a:r>
            <a:endParaRPr lang="en-US" sz="2600"/>
          </a:p>
          <a:p>
            <a:pPr marL="0" indent="0">
              <a:buNone/>
            </a:pPr>
            <a:endParaRPr lang="en-GB" sz="2600"/>
          </a:p>
        </p:txBody>
      </p:sp>
    </p:spTree>
    <p:extLst>
      <p:ext uri="{BB962C8B-B14F-4D97-AF65-F5344CB8AC3E}">
        <p14:creationId xmlns:p14="http://schemas.microsoft.com/office/powerpoint/2010/main" val="12462279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894034-B2C1-4115-9557-56F437E01439}"/>
              </a:ext>
            </a:extLst>
          </p:cNvPr>
          <p:cNvSpPr>
            <a:spLocks noGrp="1"/>
          </p:cNvSpPr>
          <p:nvPr>
            <p:ph type="title"/>
          </p:nvPr>
        </p:nvSpPr>
        <p:spPr>
          <a:xfrm>
            <a:off x="686834" y="1153572"/>
            <a:ext cx="3200400" cy="4461163"/>
          </a:xfrm>
        </p:spPr>
        <p:txBody>
          <a:bodyPr>
            <a:normAutofit/>
          </a:bodyPr>
          <a:lstStyle/>
          <a:p>
            <a:r>
              <a:rPr lang="en-US" b="1">
                <a:solidFill>
                  <a:srgbClr val="FFFFFF"/>
                </a:solidFill>
                <a:latin typeface="Calibri" panose="020F0502020204030204" pitchFamily="34" charset="0"/>
                <a:cs typeface="Calibri" panose="020F0502020204030204" pitchFamily="34" charset="0"/>
              </a:rPr>
              <a:t>A range of situations could arise in school in relation to drugs</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E3C3CAA-9AEB-4501-801B-EA9824FFDC4C}"/>
              </a:ext>
            </a:extLst>
          </p:cNvPr>
          <p:cNvSpPr>
            <a:spLocks noGrp="1"/>
          </p:cNvSpPr>
          <p:nvPr>
            <p:ph idx="1"/>
          </p:nvPr>
        </p:nvSpPr>
        <p:spPr>
          <a:xfrm>
            <a:off x="4447308" y="591344"/>
            <a:ext cx="6906491" cy="5585619"/>
          </a:xfrm>
        </p:spPr>
        <p:txBody>
          <a:bodyPr anchor="ctr">
            <a:normAutofit/>
          </a:bodyPr>
          <a:lstStyle/>
          <a:p>
            <a:pPr marL="0" indent="0" fontAlgn="auto">
              <a:spcAft>
                <a:spcPts val="0"/>
              </a:spcAft>
              <a:buNone/>
              <a:defRPr/>
            </a:pPr>
            <a:r>
              <a:rPr lang="en-GB" b="1" dirty="0">
                <a:cs typeface="Calibri"/>
              </a:rPr>
              <a:t>Disclosure</a:t>
            </a:r>
            <a:endParaRPr lang="en-GB" dirty="0">
              <a:latin typeface="Calibri" panose="020F0502020204030204" pitchFamily="34" charset="0"/>
              <a:cs typeface="Calibri" panose="020F0502020204030204" pitchFamily="34" charset="0"/>
            </a:endParaRPr>
          </a:p>
          <a:p>
            <a:pPr>
              <a:defRPr/>
            </a:pPr>
            <a:r>
              <a:rPr lang="en-US" dirty="0">
                <a:cs typeface="Calibri"/>
              </a:rPr>
              <a:t>A young person telling a member of staff that they use a drug outside the school</a:t>
            </a:r>
            <a:endParaRPr lang="en-GB" dirty="0">
              <a:cs typeface="Calibri"/>
            </a:endParaRPr>
          </a:p>
          <a:p>
            <a:pPr marL="0" indent="0" fontAlgn="auto">
              <a:spcAft>
                <a:spcPts val="0"/>
              </a:spcAft>
              <a:buNone/>
              <a:defRPr/>
            </a:pPr>
            <a:r>
              <a:rPr lang="en-GB" b="1" dirty="0">
                <a:cs typeface="Calibri"/>
              </a:rPr>
              <a:t>Rumour</a:t>
            </a:r>
            <a:endParaRPr lang="en-GB" dirty="0">
              <a:latin typeface="Calibri" panose="020F0502020204030204" pitchFamily="34" charset="0"/>
              <a:cs typeface="Calibri" panose="020F0502020204030204" pitchFamily="34" charset="0"/>
            </a:endParaRPr>
          </a:p>
          <a:p>
            <a:pPr>
              <a:defRPr/>
            </a:pPr>
            <a:r>
              <a:rPr lang="en-US" dirty="0">
                <a:cs typeface="Calibri"/>
              </a:rPr>
              <a:t>Staff being told by someone that a particular young person uses drugs</a:t>
            </a:r>
            <a:endParaRPr lang="en-GB" dirty="0">
              <a:cs typeface="Calibri"/>
            </a:endParaRPr>
          </a:p>
          <a:p>
            <a:pPr marL="0" indent="0">
              <a:buNone/>
            </a:pPr>
            <a:endParaRPr lang="en-GB" dirty="0"/>
          </a:p>
        </p:txBody>
      </p:sp>
    </p:spTree>
    <p:extLst>
      <p:ext uri="{BB962C8B-B14F-4D97-AF65-F5344CB8AC3E}">
        <p14:creationId xmlns:p14="http://schemas.microsoft.com/office/powerpoint/2010/main" val="2506188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700" name="Rectangle 70">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98" name="Title 4">
            <a:extLst>
              <a:ext uri="{FF2B5EF4-FFF2-40B4-BE49-F238E27FC236}">
                <a16:creationId xmlns:a16="http://schemas.microsoft.com/office/drawing/2014/main" id="{50754DAD-9902-42B9-A6FE-797B86DF75C8}"/>
              </a:ext>
            </a:extLst>
          </p:cNvPr>
          <p:cNvSpPr>
            <a:spLocks noGrp="1" noChangeArrowheads="1"/>
          </p:cNvSpPr>
          <p:nvPr>
            <p:ph type="title"/>
          </p:nvPr>
        </p:nvSpPr>
        <p:spPr>
          <a:xfrm>
            <a:off x="838200" y="365125"/>
            <a:ext cx="5558489" cy="681037"/>
          </a:xfrm>
        </p:spPr>
        <p:txBody>
          <a:bodyPr>
            <a:normAutofit fontScale="90000"/>
          </a:bodyPr>
          <a:lstStyle/>
          <a:p>
            <a:r>
              <a:rPr lang="en-GB" altLang="en-US" b="1" dirty="0"/>
              <a:t>Task 3</a:t>
            </a:r>
          </a:p>
        </p:txBody>
      </p:sp>
      <p:sp>
        <p:nvSpPr>
          <p:cNvPr id="73" name="Freeform: Shape 72">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Content Placeholder 5">
            <a:extLst>
              <a:ext uri="{FF2B5EF4-FFF2-40B4-BE49-F238E27FC236}">
                <a16:creationId xmlns:a16="http://schemas.microsoft.com/office/drawing/2014/main" id="{6EA23DC7-BF4B-4F2B-95CD-EFCDE9AD4D13}"/>
              </a:ext>
            </a:extLst>
          </p:cNvPr>
          <p:cNvSpPr>
            <a:spLocks noGrp="1"/>
          </p:cNvSpPr>
          <p:nvPr>
            <p:ph sz="quarter" idx="13"/>
          </p:nvPr>
        </p:nvSpPr>
        <p:spPr>
          <a:xfrm>
            <a:off x="838200" y="1046164"/>
            <a:ext cx="5558489" cy="5120525"/>
          </a:xfrm>
        </p:spPr>
        <p:txBody>
          <a:bodyPr rtlCol="0">
            <a:normAutofit fontScale="85000" lnSpcReduction="10000"/>
          </a:bodyPr>
          <a:lstStyle/>
          <a:p>
            <a:pPr marL="0" indent="0" fontAlgn="auto">
              <a:spcAft>
                <a:spcPts val="0"/>
              </a:spcAft>
              <a:buFont typeface="Arial" panose="020B0604020202020204" pitchFamily="34" charset="0"/>
              <a:buNone/>
              <a:defRPr/>
            </a:pPr>
            <a:r>
              <a:rPr lang="en-GB" b="1" dirty="0">
                <a:latin typeface="Calibri"/>
                <a:cs typeface="Calibri"/>
              </a:rPr>
              <a:t>In your group, read and think about the scenario card you have been given.</a:t>
            </a:r>
          </a:p>
          <a:p>
            <a:pPr marL="0" indent="0">
              <a:buNone/>
              <a:defRPr/>
            </a:pPr>
            <a:r>
              <a:rPr lang="en-GB" dirty="0">
                <a:latin typeface="Calibri"/>
                <a:cs typeface="Calibri"/>
              </a:rPr>
              <a:t>How do you respond to each of the questions?  Be sure to include everyone in your group and respect others opinions. complete the worksheet as a team and be prepared to feedback to the class.</a:t>
            </a:r>
          </a:p>
          <a:p>
            <a:pPr marL="0" indent="0">
              <a:buNone/>
              <a:defRPr/>
            </a:pPr>
            <a:endParaRPr lang="en-GB" dirty="0">
              <a:latin typeface="Calibri"/>
              <a:cs typeface="Calibri"/>
            </a:endParaRPr>
          </a:p>
          <a:p>
            <a:pPr marL="0" indent="0" fontAlgn="auto">
              <a:spcAft>
                <a:spcPts val="0"/>
              </a:spcAft>
              <a:buFont typeface="Wingdings 3" charset="2"/>
              <a:buNone/>
              <a:defRPr/>
            </a:pPr>
            <a:r>
              <a:rPr lang="en-GB" b="1" dirty="0">
                <a:latin typeface="Calibri"/>
                <a:cs typeface="Calibri"/>
              </a:rPr>
              <a:t>What do you think about rules?</a:t>
            </a:r>
          </a:p>
          <a:p>
            <a:pPr lvl="1" fontAlgn="auto">
              <a:spcAft>
                <a:spcPts val="0"/>
              </a:spcAft>
              <a:buFont typeface="Arial" panose="020B0604020202020204" pitchFamily="34" charset="0"/>
              <a:buChar char="•"/>
              <a:defRPr/>
            </a:pPr>
            <a:r>
              <a:rPr lang="en-GB" sz="2800" dirty="0">
                <a:latin typeface="Calibri"/>
                <a:cs typeface="Calibri"/>
              </a:rPr>
              <a:t>What would you change if you could?</a:t>
            </a:r>
          </a:p>
          <a:p>
            <a:pPr lvl="1" fontAlgn="auto">
              <a:spcAft>
                <a:spcPts val="0"/>
              </a:spcAft>
              <a:buFont typeface="Arial" panose="020B0604020202020204" pitchFamily="34" charset="0"/>
              <a:buChar char="•"/>
              <a:defRPr/>
            </a:pPr>
            <a:r>
              <a:rPr lang="en-GB" sz="2800" dirty="0">
                <a:latin typeface="Calibri"/>
                <a:cs typeface="Calibri"/>
              </a:rPr>
              <a:t>What do you think has to be considered when dealing with pupils who have broken the rules?</a:t>
            </a:r>
          </a:p>
          <a:p>
            <a:pPr lvl="1" fontAlgn="auto">
              <a:spcAft>
                <a:spcPts val="0"/>
              </a:spcAft>
              <a:buFont typeface="Arial" panose="020B0604020202020204" pitchFamily="34" charset="0"/>
              <a:buChar char="•"/>
              <a:defRPr/>
            </a:pPr>
            <a:r>
              <a:rPr lang="en-GB" sz="2800" dirty="0">
                <a:latin typeface="Calibri"/>
                <a:cs typeface="Calibri"/>
              </a:rPr>
              <a:t>What consequences do they face? Is it enough?</a:t>
            </a:r>
          </a:p>
          <a:p>
            <a:pPr marL="457200" lvl="1" indent="0" fontAlgn="auto">
              <a:spcAft>
                <a:spcPts val="0"/>
              </a:spcAft>
              <a:buFont typeface="Arial" panose="020B0604020202020204" pitchFamily="34" charset="0"/>
              <a:buNone/>
              <a:defRPr/>
            </a:pPr>
            <a:endParaRPr lang="en-GB" sz="1300" dirty="0"/>
          </a:p>
        </p:txBody>
      </p:sp>
      <p:sp>
        <p:nvSpPr>
          <p:cNvPr id="75" name="Oval 74">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Block Arc 76">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81" name="Straight Connector 80">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83" name="Freeform: Shape 82">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5" name="Arc 84">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7" name="Freeform: Shape 86">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barn(inVertical)">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barn(inVertical)">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arn(inVertical)">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barn(inVertical)">
                                      <p:cBhvr>
                                        <p:cTn id="3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13BC48-69BF-475A-BCE7-94F2AD96F95C}"/>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Learning Intentions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CE4AB9B-D055-45FA-80DC-7AD6AF8D8362}"/>
              </a:ext>
            </a:extLst>
          </p:cNvPr>
          <p:cNvSpPr>
            <a:spLocks noGrp="1"/>
          </p:cNvSpPr>
          <p:nvPr>
            <p:ph idx="1"/>
          </p:nvPr>
        </p:nvSpPr>
        <p:spPr>
          <a:xfrm>
            <a:off x="4447308" y="591344"/>
            <a:ext cx="6906491" cy="5585619"/>
          </a:xfrm>
        </p:spPr>
        <p:txBody>
          <a:bodyPr anchor="ctr">
            <a:normAutofit/>
          </a:bodyPr>
          <a:lstStyle/>
          <a:p>
            <a:pPr fontAlgn="base">
              <a:spcBef>
                <a:spcPts val="50"/>
              </a:spcBef>
              <a:spcAft>
                <a:spcPct val="0"/>
              </a:spcAft>
            </a:pPr>
            <a:r>
              <a:rPr lang="en-US" altLang="en-US" dirty="0">
                <a:cs typeface="Calibri"/>
              </a:rPr>
              <a:t>To investigate our knowledge and understanding of the word 'drug’</a:t>
            </a:r>
            <a:endParaRPr lang="en-GB" altLang="en-US" dirty="0">
              <a:cs typeface="Calibri"/>
            </a:endParaRPr>
          </a:p>
          <a:p>
            <a:pPr>
              <a:spcBef>
                <a:spcPts val="50"/>
              </a:spcBef>
              <a:spcAft>
                <a:spcPct val="0"/>
              </a:spcAft>
              <a:buClr>
                <a:srgbClr val="92D050"/>
              </a:buClr>
              <a:buSzPts val="1200"/>
              <a:tabLst>
                <a:tab pos="269875" algn="l"/>
              </a:tabLst>
            </a:pPr>
            <a:r>
              <a:rPr lang="en-US" altLang="en-US" dirty="0">
                <a:cs typeface="Calibri"/>
              </a:rPr>
              <a:t>To agree on a class definition of the word 'drug’</a:t>
            </a:r>
            <a:endParaRPr lang="en-GB" altLang="en-US" dirty="0">
              <a:cs typeface="Calibri"/>
            </a:endParaRPr>
          </a:p>
          <a:p>
            <a:pPr>
              <a:spcBef>
                <a:spcPts val="50"/>
              </a:spcBef>
              <a:spcAft>
                <a:spcPct val="0"/>
              </a:spcAft>
              <a:buClr>
                <a:srgbClr val="92D050"/>
              </a:buClr>
              <a:buSzPts val="1200"/>
              <a:tabLst>
                <a:tab pos="269875" algn="l"/>
              </a:tabLst>
            </a:pPr>
            <a:r>
              <a:rPr lang="en-US" altLang="en-US" dirty="0">
                <a:cs typeface="Calibri"/>
              </a:rPr>
              <a:t>To understand the differences between medicines and drugs</a:t>
            </a:r>
            <a:endParaRPr lang="en-GB" altLang="en-US" dirty="0">
              <a:cs typeface="Calibri"/>
            </a:endParaRPr>
          </a:p>
          <a:p>
            <a:pPr>
              <a:spcBef>
                <a:spcPts val="25"/>
              </a:spcBef>
              <a:spcAft>
                <a:spcPct val="0"/>
              </a:spcAft>
              <a:buClr>
                <a:srgbClr val="92D050"/>
              </a:buClr>
              <a:buSzPts val="1200"/>
              <a:tabLst>
                <a:tab pos="269875" algn="l"/>
              </a:tabLst>
            </a:pPr>
            <a:r>
              <a:rPr lang="en-US" altLang="en-US" dirty="0">
                <a:cs typeface="Calibri"/>
              </a:rPr>
              <a:t>To explore the differences between legal and  illegal drugs / substances</a:t>
            </a:r>
            <a:endParaRPr lang="en-GB" altLang="en-US" dirty="0">
              <a:cs typeface="Calibri"/>
            </a:endParaRPr>
          </a:p>
          <a:p>
            <a:pPr marL="0" indent="0">
              <a:buNone/>
            </a:pPr>
            <a:endParaRPr lang="en-GB" dirty="0"/>
          </a:p>
        </p:txBody>
      </p:sp>
    </p:spTree>
    <p:extLst>
      <p:ext uri="{BB962C8B-B14F-4D97-AF65-F5344CB8AC3E}">
        <p14:creationId xmlns:p14="http://schemas.microsoft.com/office/powerpoint/2010/main" val="10153572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25" name="Rectangle 71">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2" name="Title 1">
            <a:extLst>
              <a:ext uri="{FF2B5EF4-FFF2-40B4-BE49-F238E27FC236}">
                <a16:creationId xmlns:a16="http://schemas.microsoft.com/office/drawing/2014/main" id="{E55A9D52-1143-4315-BDFC-0D95C484D935}"/>
              </a:ext>
            </a:extLst>
          </p:cNvPr>
          <p:cNvSpPr>
            <a:spLocks noGrp="1" noChangeArrowheads="1"/>
          </p:cNvSpPr>
          <p:nvPr>
            <p:ph type="title"/>
          </p:nvPr>
        </p:nvSpPr>
        <p:spPr>
          <a:xfrm>
            <a:off x="1171074" y="1396686"/>
            <a:ext cx="3240506" cy="4064628"/>
          </a:xfrm>
        </p:spPr>
        <p:txBody>
          <a:bodyPr>
            <a:normAutofit/>
          </a:bodyPr>
          <a:lstStyle/>
          <a:p>
            <a:r>
              <a:rPr lang="en-GB" altLang="en-US" b="1">
                <a:solidFill>
                  <a:srgbClr val="FFFFFF"/>
                </a:solidFill>
                <a:latin typeface="Calibri" panose="020F0502020204030204" pitchFamily="34" charset="0"/>
                <a:cs typeface="Calibri" panose="020F0502020204030204" pitchFamily="34" charset="0"/>
              </a:rPr>
              <a:t>Where to go for further support….</a:t>
            </a:r>
          </a:p>
        </p:txBody>
      </p:sp>
      <p:sp>
        <p:nvSpPr>
          <p:cNvPr id="76" name="Arc 75">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8" name="Oval 77">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0723" name="Content Placeholder 5">
            <a:extLst>
              <a:ext uri="{FF2B5EF4-FFF2-40B4-BE49-F238E27FC236}">
                <a16:creationId xmlns:a16="http://schemas.microsoft.com/office/drawing/2014/main" id="{30537067-4EB3-429A-93CE-4BB00489D243}"/>
              </a:ext>
            </a:extLst>
          </p:cNvPr>
          <p:cNvSpPr>
            <a:spLocks noGrp="1" noChangeArrowheads="1"/>
          </p:cNvSpPr>
          <p:nvPr>
            <p:ph sz="quarter" idx="13"/>
          </p:nvPr>
        </p:nvSpPr>
        <p:spPr>
          <a:xfrm>
            <a:off x="5370153" y="1526033"/>
            <a:ext cx="5536397" cy="3935281"/>
          </a:xfrm>
        </p:spPr>
        <p:txBody>
          <a:bodyPr>
            <a:normAutofit/>
          </a:bodyPr>
          <a:lstStyle/>
          <a:p>
            <a:pPr>
              <a:buFont typeface="Arial" panose="020B0604020202020204" pitchFamily="34" charset="0"/>
              <a:buChar char="•"/>
            </a:pPr>
            <a:r>
              <a:rPr lang="en-GB" altLang="en-US" sz="2200" b="1" u="sng">
                <a:latin typeface="Calibri" panose="020F0502020204030204" pitchFamily="34" charset="0"/>
                <a:cs typeface="Calibri" panose="020F0502020204030204" pitchFamily="34" charset="0"/>
                <a:hlinkClick r:id="rId3"/>
              </a:rPr>
              <a:t>http://knowthescore.info/drugs-a-z/</a:t>
            </a:r>
            <a:endParaRPr lang="en-GB" altLang="en-US" sz="2200" b="1" u="sng">
              <a:latin typeface="Calibri" panose="020F0502020204030204" pitchFamily="34" charset="0"/>
              <a:cs typeface="Calibri" panose="020F0502020204030204" pitchFamily="34" charset="0"/>
            </a:endParaRPr>
          </a:p>
          <a:p>
            <a:pPr>
              <a:buFont typeface="Arial" panose="020B0604020202020204" pitchFamily="34" charset="0"/>
              <a:buChar char="•"/>
            </a:pPr>
            <a:r>
              <a:rPr lang="en-GB" altLang="en-US" sz="2200" b="1" u="sng">
                <a:latin typeface="Calibri" panose="020F0502020204030204" pitchFamily="34" charset="0"/>
                <a:cs typeface="Calibri" panose="020F0502020204030204" pitchFamily="34" charset="0"/>
                <a:hlinkClick r:id="rId4"/>
              </a:rPr>
              <a:t>http://www.alcohol-focus-scotland.org.uk/</a:t>
            </a:r>
            <a:endParaRPr lang="en-GB" altLang="en-US" sz="2200" b="1" u="sng">
              <a:latin typeface="Calibri" panose="020F0502020204030204" pitchFamily="34" charset="0"/>
              <a:cs typeface="Calibri" panose="020F0502020204030204" pitchFamily="34" charset="0"/>
            </a:endParaRPr>
          </a:p>
          <a:p>
            <a:pPr>
              <a:buFont typeface="Arial" panose="020B0604020202020204" pitchFamily="34" charset="0"/>
              <a:buChar char="•"/>
            </a:pPr>
            <a:r>
              <a:rPr lang="en-GB" altLang="en-US" sz="2200" b="1" u="sng">
                <a:latin typeface="Calibri" panose="020F0502020204030204" pitchFamily="34" charset="0"/>
                <a:cs typeface="Calibri" panose="020F0502020204030204" pitchFamily="34" charset="0"/>
                <a:hlinkClick r:id="rId5"/>
              </a:rPr>
              <a:t>http://ayemind.com/</a:t>
            </a:r>
            <a:endParaRPr lang="en-GB" altLang="en-US" sz="2200" b="1" u="sng">
              <a:latin typeface="Calibri" panose="020F0502020204030204" pitchFamily="34" charset="0"/>
              <a:cs typeface="Calibri" panose="020F0502020204030204" pitchFamily="34" charset="0"/>
            </a:endParaRPr>
          </a:p>
          <a:p>
            <a:pPr>
              <a:buFont typeface="Arial" panose="020B0604020202020204" pitchFamily="34" charset="0"/>
              <a:buChar char="•"/>
            </a:pPr>
            <a:r>
              <a:rPr lang="en-GB" altLang="en-US" sz="2200" b="1" u="sng">
                <a:latin typeface="Calibri" panose="020F0502020204030204" pitchFamily="34" charset="0"/>
                <a:cs typeface="Calibri" panose="020F0502020204030204" pitchFamily="34" charset="0"/>
                <a:hlinkClick r:id="rId6"/>
              </a:rPr>
              <a:t>https://young.scot/choices-for-life/</a:t>
            </a:r>
            <a:endParaRPr lang="en-GB" altLang="en-US" sz="2200" b="1" u="sng">
              <a:latin typeface="Calibri" panose="020F0502020204030204" pitchFamily="34" charset="0"/>
              <a:cs typeface="Calibri" panose="020F0502020204030204" pitchFamily="34" charset="0"/>
            </a:endParaRPr>
          </a:p>
          <a:p>
            <a:pPr>
              <a:buFont typeface="Arial" panose="020B0604020202020204" pitchFamily="34" charset="0"/>
              <a:buChar char="•"/>
            </a:pPr>
            <a:r>
              <a:rPr lang="en-GB" altLang="en-US" sz="2200" b="1" u="sng">
                <a:latin typeface="Calibri" panose="020F0502020204030204" pitchFamily="34" charset="0"/>
                <a:cs typeface="Calibri" panose="020F0502020204030204" pitchFamily="34" charset="0"/>
                <a:hlinkClick r:id="rId7"/>
              </a:rPr>
              <a:t>http://www.nhsggc.org.uk/your-health/healthy-living/smokefree/quit-your-way/</a:t>
            </a:r>
            <a:endParaRPr lang="en-GB" altLang="en-US" sz="2200" b="1" u="sng">
              <a:latin typeface="Calibri" panose="020F0502020204030204" pitchFamily="34" charset="0"/>
              <a:cs typeface="Calibri" panose="020F0502020204030204" pitchFamily="34" charset="0"/>
            </a:endParaRPr>
          </a:p>
          <a:p>
            <a:pPr>
              <a:buFont typeface="Arial" panose="020B0604020202020204" pitchFamily="34" charset="0"/>
              <a:buChar char="•"/>
            </a:pPr>
            <a:r>
              <a:rPr lang="en-GB" altLang="en-US" sz="2200" b="1" u="sng">
                <a:latin typeface="Calibri" panose="020F0502020204030204" pitchFamily="34" charset="0"/>
                <a:cs typeface="Calibri" panose="020F0502020204030204" pitchFamily="34" charset="0"/>
                <a:hlinkClick r:id="rId8"/>
              </a:rPr>
              <a:t>http://www.talktofrank.com/</a:t>
            </a:r>
            <a:endParaRPr lang="en-GB" altLang="en-US" sz="2200" b="1" u="sng">
              <a:latin typeface="Calibri" panose="020F0502020204030204" pitchFamily="34" charset="0"/>
              <a:cs typeface="Calibri" panose="020F0502020204030204" pitchFamily="34" charset="0"/>
            </a:endParaRPr>
          </a:p>
          <a:p>
            <a:pPr>
              <a:buFont typeface="Arial" panose="020B0604020202020204" pitchFamily="34" charset="0"/>
              <a:buChar char="•"/>
            </a:pPr>
            <a:r>
              <a:rPr lang="en-GB" altLang="en-US" sz="2200" b="1" u="sng">
                <a:latin typeface="Calibri" panose="020F0502020204030204" pitchFamily="34" charset="0"/>
                <a:cs typeface="Calibri" panose="020F0502020204030204" pitchFamily="34" charset="0"/>
                <a:hlinkClick r:id="rId9"/>
              </a:rPr>
              <a:t>http://www.youthworkessentials.org/youth-tobacco.aspx</a:t>
            </a:r>
            <a:endParaRPr lang="en-GB" altLang="en-US" sz="2200">
              <a:latin typeface="Calibri" panose="020F0502020204030204" pitchFamily="34" charset="0"/>
              <a:cs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6A84B152-3496-4C52-AF08-97AFFC09D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F2D2BD75-2C6F-40DE-9CAF-A3C9E134C52D}"/>
              </a:ext>
            </a:extLst>
          </p:cNvPr>
          <p:cNvSpPr>
            <a:spLocks noGrp="1"/>
          </p:cNvSpPr>
          <p:nvPr>
            <p:ph type="title"/>
          </p:nvPr>
        </p:nvSpPr>
        <p:spPr>
          <a:xfrm>
            <a:off x="838201" y="904126"/>
            <a:ext cx="5393360" cy="1721488"/>
          </a:xfrm>
        </p:spPr>
        <p:txBody>
          <a:bodyPr>
            <a:normAutofit/>
          </a:bodyPr>
          <a:lstStyle/>
          <a:p>
            <a:r>
              <a:rPr lang="en-GB" dirty="0"/>
              <a:t>How much have you learned?</a:t>
            </a:r>
          </a:p>
        </p:txBody>
      </p:sp>
      <p:sp>
        <p:nvSpPr>
          <p:cNvPr id="7" name="Freeform: Shape 10">
            <a:extLst>
              <a:ext uri="{FF2B5EF4-FFF2-40B4-BE49-F238E27FC236}">
                <a16:creationId xmlns:a16="http://schemas.microsoft.com/office/drawing/2014/main" id="{6B2ADB95-0FA3-4BD7-A8AC-89D014A8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5F24B91-0570-479D-9D40-9AEEFA0C7BF6}"/>
              </a:ext>
            </a:extLst>
          </p:cNvPr>
          <p:cNvSpPr>
            <a:spLocks noGrp="1"/>
          </p:cNvSpPr>
          <p:nvPr>
            <p:ph sz="quarter" idx="13"/>
          </p:nvPr>
        </p:nvSpPr>
        <p:spPr>
          <a:xfrm>
            <a:off x="838200" y="2804845"/>
            <a:ext cx="5393361" cy="3372118"/>
          </a:xfrm>
        </p:spPr>
        <p:txBody>
          <a:bodyPr vert="horz" lIns="91440" tIns="45720" rIns="91440" bIns="45720" rtlCol="0">
            <a:normAutofit/>
          </a:bodyPr>
          <a:lstStyle/>
          <a:p>
            <a:pPr marL="0" indent="0">
              <a:buNone/>
            </a:pPr>
            <a:r>
              <a:rPr lang="en-GB" dirty="0"/>
              <a:t>Let's test your knowledge with Kahoot!  You can work on your own or in a group.</a:t>
            </a:r>
          </a:p>
          <a:p>
            <a:pPr marL="0" indent="0">
              <a:buNone/>
            </a:pPr>
            <a:endParaRPr lang="en-GB" dirty="0"/>
          </a:p>
          <a:p>
            <a:pPr marL="0" indent="0">
              <a:buNone/>
            </a:pPr>
            <a:r>
              <a:rPr lang="en-GB" dirty="0">
                <a:hlinkClick r:id="rId2"/>
              </a:rPr>
              <a:t>https://bit.ly/3dKeGyl</a:t>
            </a:r>
          </a:p>
          <a:p>
            <a:pPr marL="0" indent="0">
              <a:buNone/>
            </a:pPr>
            <a:endParaRPr lang="en-GB" dirty="0"/>
          </a:p>
          <a:p>
            <a:pPr marL="0" indent="0">
              <a:buNone/>
            </a:pPr>
            <a:endParaRPr lang="en-GB" dirty="0"/>
          </a:p>
        </p:txBody>
      </p:sp>
      <p:sp>
        <p:nvSpPr>
          <p:cNvPr id="8" name="Oval 12">
            <a:extLst>
              <a:ext uri="{FF2B5EF4-FFF2-40B4-BE49-F238E27FC236}">
                <a16:creationId xmlns:a16="http://schemas.microsoft.com/office/drawing/2014/main" id="{C924DBCE-E731-4B22-8181-A39C1D862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630884" cy="630884"/>
          </a:xfrm>
          <a:prstGeom prst="ellipse">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4CBF9756-6AC8-4C65-84DF-56FBFFA1D8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0227"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pic>
        <p:nvPicPr>
          <p:cNvPr id="4" name="Picture 4" descr="A picture containing drawing&#10;&#10;Description generated with very high confidence">
            <a:extLst>
              <a:ext uri="{FF2B5EF4-FFF2-40B4-BE49-F238E27FC236}">
                <a16:creationId xmlns:a16="http://schemas.microsoft.com/office/drawing/2014/main" id="{33A3F175-9656-42C8-B417-F500DAA68B39}"/>
              </a:ext>
            </a:extLst>
          </p:cNvPr>
          <p:cNvPicPr>
            <a:picLocks noChangeAspect="1"/>
          </p:cNvPicPr>
          <p:nvPr/>
        </p:nvPicPr>
        <p:blipFill rotWithShape="1">
          <a:blip r:embed="rId3"/>
          <a:srcRect l="11275" r="13820" b="-2"/>
          <a:stretch/>
        </p:blipFill>
        <p:spPr>
          <a:xfrm>
            <a:off x="7751975" y="1075239"/>
            <a:ext cx="4128603" cy="4128603"/>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7" name="Freeform: Shape 16">
            <a:extLst>
              <a:ext uri="{FF2B5EF4-FFF2-40B4-BE49-F238E27FC236}">
                <a16:creationId xmlns:a16="http://schemas.microsoft.com/office/drawing/2014/main" id="{2D385988-EAAF-4C27-AF8A-2BFBECAF3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19" name="Straight Connector 18">
            <a:extLst>
              <a:ext uri="{FF2B5EF4-FFF2-40B4-BE49-F238E27FC236}">
                <a16:creationId xmlns:a16="http://schemas.microsoft.com/office/drawing/2014/main" id="{43621FD4-D14D-45D5-9A57-9A2DE5EA59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B621D332-7329-4994-8836-C429A51B7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2D20F754-35A9-4508-BE3C-C59996D14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40220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F2B82D-8D35-4ED1-94D9-4146C547A1FD}"/>
              </a:ext>
            </a:extLst>
          </p:cNvPr>
          <p:cNvSpPr>
            <a:spLocks noGrp="1"/>
          </p:cNvSpPr>
          <p:nvPr>
            <p:ph type="title"/>
          </p:nvPr>
        </p:nvSpPr>
        <p:spPr>
          <a:xfrm>
            <a:off x="686834" y="591344"/>
            <a:ext cx="3200400" cy="5585619"/>
          </a:xfrm>
        </p:spPr>
        <p:txBody>
          <a:bodyPr>
            <a:normAutofit/>
          </a:bodyPr>
          <a:lstStyle/>
          <a:p>
            <a:pPr algn="ctr"/>
            <a:r>
              <a:rPr lang="en-GB" dirty="0">
                <a:solidFill>
                  <a:srgbClr val="FFFFFF"/>
                </a:solidFill>
              </a:rPr>
              <a:t>Experiences and Outcomes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C626AD5-9E86-443E-9F1E-BD211DEDE979}"/>
              </a:ext>
            </a:extLst>
          </p:cNvPr>
          <p:cNvSpPr>
            <a:spLocks noGrp="1"/>
          </p:cNvSpPr>
          <p:nvPr>
            <p:ph idx="1"/>
          </p:nvPr>
        </p:nvSpPr>
        <p:spPr>
          <a:xfrm>
            <a:off x="4447308" y="591344"/>
            <a:ext cx="6906491" cy="5585619"/>
          </a:xfrm>
        </p:spPr>
        <p:txBody>
          <a:bodyPr anchor="ctr">
            <a:normAutofit/>
          </a:bodyPr>
          <a:lstStyle/>
          <a:p>
            <a:pPr>
              <a:spcAft>
                <a:spcPts val="1000"/>
              </a:spcAft>
            </a:pPr>
            <a:r>
              <a:rPr lang="en-GB" dirty="0">
                <a:latin typeface="Calibri" panose="020F0502020204030204" pitchFamily="34" charset="0"/>
                <a:cs typeface="Calibri" panose="020F0502020204030204" pitchFamily="34" charset="0"/>
              </a:rPr>
              <a:t>I understand the positive effects that some substances can have on the mind and body but I am also aware of the negative and serious physical, mental, emotional, social and legal consequences of the misuse of substances.</a:t>
            </a:r>
            <a:endParaRPr lang="en-GB" dirty="0">
              <a:effectLst/>
              <a:latin typeface="Calibri" panose="020F0502020204030204" pitchFamily="34" charset="0"/>
              <a:cs typeface="Calibri" panose="020F0502020204030204" pitchFamily="34" charset="0"/>
            </a:endParaRPr>
          </a:p>
          <a:p>
            <a:pPr>
              <a:spcAft>
                <a:spcPts val="1000"/>
              </a:spcAft>
            </a:pPr>
            <a:r>
              <a:rPr lang="en-GB" b="1" dirty="0"/>
              <a:t>HWB 3-38a / HWB 4-38a</a:t>
            </a: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49680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Rounded Corners 77">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2" name="Title 1">
            <a:extLst>
              <a:ext uri="{FF2B5EF4-FFF2-40B4-BE49-F238E27FC236}">
                <a16:creationId xmlns:a16="http://schemas.microsoft.com/office/drawing/2014/main" id="{4876090B-E7DA-4462-B295-0504E024A3A7}"/>
              </a:ext>
            </a:extLst>
          </p:cNvPr>
          <p:cNvSpPr>
            <a:spLocks noGrp="1" noChangeArrowheads="1"/>
          </p:cNvSpPr>
          <p:nvPr>
            <p:ph type="title"/>
          </p:nvPr>
        </p:nvSpPr>
        <p:spPr>
          <a:xfrm>
            <a:off x="956826" y="1112969"/>
            <a:ext cx="3937298" cy="4166010"/>
          </a:xfrm>
        </p:spPr>
        <p:txBody>
          <a:bodyPr>
            <a:normAutofit/>
          </a:bodyPr>
          <a:lstStyle/>
          <a:p>
            <a:r>
              <a:rPr lang="en-GB" altLang="en-US" b="1" dirty="0">
                <a:solidFill>
                  <a:srgbClr val="FFFFFF"/>
                </a:solidFill>
                <a:latin typeface="Calibri" panose="020F0502020204030204" pitchFamily="34" charset="0"/>
                <a:cs typeface="Calibri" panose="020F0502020204030204" pitchFamily="34" charset="0"/>
              </a:rPr>
              <a:t>Lesson 1  </a:t>
            </a:r>
            <a:br>
              <a:rPr lang="en-GB" altLang="en-US" b="1" dirty="0">
                <a:solidFill>
                  <a:srgbClr val="FFFFFF"/>
                </a:solidFill>
                <a:latin typeface="Calibri" panose="020F0502020204030204" pitchFamily="34" charset="0"/>
                <a:cs typeface="Calibri" panose="020F0502020204030204" pitchFamily="34" charset="0"/>
              </a:rPr>
            </a:br>
            <a:r>
              <a:rPr lang="en-GB" altLang="en-US" b="1" dirty="0">
                <a:solidFill>
                  <a:srgbClr val="FFFFFF"/>
                </a:solidFill>
                <a:latin typeface="Calibri" panose="020F0502020204030204" pitchFamily="34" charset="0"/>
                <a:cs typeface="Calibri" panose="020F0502020204030204" pitchFamily="34" charset="0"/>
              </a:rPr>
              <a:t>What is a drug?</a:t>
            </a:r>
          </a:p>
        </p:txBody>
      </p:sp>
      <p:sp>
        <p:nvSpPr>
          <p:cNvPr id="80" name="Freeform: Shape 79">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Shape 81">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56E1E39-60A6-4483-A86A-846A59BC2FE7}"/>
              </a:ext>
            </a:extLst>
          </p:cNvPr>
          <p:cNvSpPr>
            <a:spLocks noGrp="1"/>
          </p:cNvSpPr>
          <p:nvPr>
            <p:ph sz="quarter" idx="13"/>
          </p:nvPr>
        </p:nvSpPr>
        <p:spPr>
          <a:xfrm>
            <a:off x="5825070" y="820879"/>
            <a:ext cx="6113502" cy="5437875"/>
          </a:xfrm>
        </p:spPr>
        <p:txBody>
          <a:bodyPr vert="horz" lIns="91440" tIns="45720" rIns="91440" bIns="45720" rtlCol="0" anchor="t">
            <a:normAutofit lnSpcReduction="10000"/>
          </a:bodyPr>
          <a:lstStyle/>
          <a:p>
            <a:pPr marL="0" indent="0" fontAlgn="auto">
              <a:spcAft>
                <a:spcPts val="0"/>
              </a:spcAft>
              <a:buFont typeface="Arial" panose="020B0604020202020204" pitchFamily="34" charset="0"/>
              <a:buNone/>
              <a:defRPr/>
            </a:pPr>
            <a:r>
              <a:rPr lang="en-GB" b="1" dirty="0">
                <a:latin typeface="Calibri"/>
                <a:cs typeface="Calibri"/>
              </a:rPr>
              <a:t>Task 1</a:t>
            </a:r>
            <a:endParaRPr lang="en-US" dirty="0"/>
          </a:p>
          <a:p>
            <a:pPr fontAlgn="auto">
              <a:spcAft>
                <a:spcPts val="0"/>
              </a:spcAft>
              <a:buFont typeface="Arial" panose="020B0604020202020204" pitchFamily="34" charset="0"/>
              <a:buChar char="•"/>
              <a:defRPr/>
            </a:pPr>
            <a:r>
              <a:rPr lang="en-GB" b="1" dirty="0">
                <a:latin typeface="Calibri"/>
                <a:cs typeface="Calibri"/>
              </a:rPr>
              <a:t>In groups discuss different drugs. Create a spider diagram of the name of each drug – really think of as many as you possibly can!</a:t>
            </a:r>
          </a:p>
          <a:p>
            <a:pPr lvl="1" fontAlgn="auto">
              <a:spcAft>
                <a:spcPts val="0"/>
              </a:spcAft>
              <a:buFont typeface="Arial" panose="020B0604020202020204" pitchFamily="34" charset="0"/>
              <a:buChar char="•"/>
              <a:defRPr/>
            </a:pPr>
            <a:r>
              <a:rPr lang="en-GB" sz="2800" dirty="0">
                <a:latin typeface="Calibri"/>
                <a:cs typeface="Calibri"/>
              </a:rPr>
              <a:t>Be prepared to feedback to the class.</a:t>
            </a:r>
          </a:p>
          <a:p>
            <a:pPr fontAlgn="auto">
              <a:spcAft>
                <a:spcPts val="0"/>
              </a:spcAft>
              <a:buFont typeface="Arial" panose="020B0604020202020204" pitchFamily="34" charset="0"/>
              <a:buChar char="•"/>
              <a:defRPr/>
            </a:pPr>
            <a:r>
              <a:rPr lang="en-GB" b="1" dirty="0">
                <a:latin typeface="Calibri"/>
                <a:cs typeface="Calibri"/>
              </a:rPr>
              <a:t>Consider all the suggestions your group and class have made.</a:t>
            </a:r>
          </a:p>
          <a:p>
            <a:pPr lvl="1">
              <a:buFont typeface="Arial" panose="020B0604020202020204" pitchFamily="34" charset="0"/>
              <a:buChar char="•"/>
              <a:defRPr/>
            </a:pPr>
            <a:r>
              <a:rPr lang="en-US" sz="2800" dirty="0">
                <a:latin typeface="Calibri"/>
                <a:cs typeface="Calibri"/>
              </a:rPr>
              <a:t>Are they actually drugs? </a:t>
            </a:r>
            <a:endParaRPr lang="en-GB" sz="2800" dirty="0">
              <a:latin typeface="Calibri" panose="020F0502020204030204" pitchFamily="34" charset="0"/>
              <a:cs typeface="Calibri" panose="020F0502020204030204" pitchFamily="34" charset="0"/>
            </a:endParaRPr>
          </a:p>
          <a:p>
            <a:pPr lvl="1" fontAlgn="auto">
              <a:spcAft>
                <a:spcPts val="0"/>
              </a:spcAft>
              <a:buFont typeface="Arial" panose="020B0604020202020204" pitchFamily="34" charset="0"/>
              <a:buChar char="•"/>
              <a:defRPr/>
            </a:pPr>
            <a:r>
              <a:rPr lang="en-US" sz="2800" dirty="0">
                <a:latin typeface="Calibri"/>
                <a:cs typeface="Calibri"/>
              </a:rPr>
              <a:t>Are some of them the same drugs but with different names (street names)?</a:t>
            </a:r>
            <a:endParaRPr lang="en-GB" sz="2800" dirty="0">
              <a:latin typeface="Calibri"/>
              <a:cs typeface="Calibri"/>
            </a:endParaRPr>
          </a:p>
          <a:p>
            <a:pPr lvl="1" fontAlgn="auto">
              <a:spcAft>
                <a:spcPts val="0"/>
              </a:spcAft>
              <a:buFont typeface="Arial" panose="020B0604020202020204" pitchFamily="34" charset="0"/>
              <a:buChar char="•"/>
              <a:defRPr/>
            </a:pPr>
            <a:r>
              <a:rPr lang="en-US" sz="2800" dirty="0">
                <a:latin typeface="Calibri"/>
                <a:cs typeface="Calibri"/>
              </a:rPr>
              <a:t>What do you know about them?</a:t>
            </a:r>
            <a:endParaRPr lang="en-GB" sz="2800" dirty="0">
              <a:latin typeface="Calibri"/>
              <a:cs typeface="Calibri"/>
            </a:endParaRPr>
          </a:p>
          <a:p>
            <a:pPr marL="0" indent="0" fontAlgn="auto">
              <a:spcAft>
                <a:spcPts val="0"/>
              </a:spcAft>
              <a:buFont typeface="Arial" panose="020B0604020202020204" pitchFamily="34" charset="0"/>
              <a:buNone/>
              <a:defRPr/>
            </a:pPr>
            <a:endParaRPr lang="en-GB" sz="1700" dirty="0"/>
          </a:p>
        </p:txBody>
      </p:sp>
      <p:sp>
        <p:nvSpPr>
          <p:cNvPr id="10249" name="Freeform: Shape 85">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882A40-8168-4253-A5F9-8AD201F14A3D}"/>
              </a:ext>
            </a:extLst>
          </p:cNvPr>
          <p:cNvSpPr>
            <a:spLocks noGrp="1"/>
          </p:cNvSpPr>
          <p:nvPr>
            <p:ph type="title"/>
          </p:nvPr>
        </p:nvSpPr>
        <p:spPr>
          <a:xfrm>
            <a:off x="838200" y="365126"/>
            <a:ext cx="5558489" cy="853406"/>
          </a:xfrm>
        </p:spPr>
        <p:txBody>
          <a:bodyPr>
            <a:normAutofit/>
          </a:bodyPr>
          <a:lstStyle/>
          <a:p>
            <a:r>
              <a:rPr lang="en-GB" sz="4000" dirty="0"/>
              <a:t>Task 1</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CC23BFF-14BC-45DC-8303-DFA211B6FDB6}"/>
              </a:ext>
            </a:extLst>
          </p:cNvPr>
          <p:cNvSpPr>
            <a:spLocks noGrp="1"/>
          </p:cNvSpPr>
          <p:nvPr>
            <p:ph idx="1"/>
          </p:nvPr>
        </p:nvSpPr>
        <p:spPr>
          <a:xfrm>
            <a:off x="246580" y="1331572"/>
            <a:ext cx="6150109" cy="4845391"/>
          </a:xfrm>
        </p:spPr>
        <p:txBody>
          <a:bodyPr>
            <a:normAutofit lnSpcReduction="10000"/>
          </a:bodyPr>
          <a:lstStyle/>
          <a:p>
            <a:pPr>
              <a:defRPr/>
            </a:pPr>
            <a:r>
              <a:rPr lang="en-GB" dirty="0">
                <a:cs typeface="Calibri"/>
              </a:rPr>
              <a:t>In groups discuss different drugs. Create a spider diagram of the name of each drug – really think of as many as you possibly can! </a:t>
            </a:r>
            <a:r>
              <a:rPr lang="en-GB" sz="2800" b="1" dirty="0">
                <a:cs typeface="Calibri"/>
              </a:rPr>
              <a:t>Be prepared to feedback to the class.</a:t>
            </a:r>
          </a:p>
          <a:p>
            <a:pPr>
              <a:defRPr/>
            </a:pPr>
            <a:r>
              <a:rPr lang="en-GB" dirty="0">
                <a:cs typeface="Calibri"/>
              </a:rPr>
              <a:t>Consider all the suggestions your group and class have made.</a:t>
            </a:r>
          </a:p>
          <a:p>
            <a:pPr lvl="1">
              <a:buFont typeface="Courier New" panose="02070309020205020404" pitchFamily="49" charset="0"/>
              <a:buChar char="o"/>
              <a:defRPr/>
            </a:pPr>
            <a:r>
              <a:rPr lang="en-US" sz="2800" dirty="0">
                <a:cs typeface="Calibri"/>
              </a:rPr>
              <a:t>Are they actually drugs? </a:t>
            </a:r>
            <a:endParaRPr lang="en-GB" sz="2800" dirty="0">
              <a:latin typeface="Calibri" panose="020F0502020204030204" pitchFamily="34" charset="0"/>
              <a:cs typeface="Calibri" panose="020F0502020204030204" pitchFamily="34" charset="0"/>
            </a:endParaRPr>
          </a:p>
          <a:p>
            <a:pPr lvl="1">
              <a:buFont typeface="Courier New" panose="02070309020205020404" pitchFamily="49" charset="0"/>
              <a:buChar char="o"/>
              <a:defRPr/>
            </a:pPr>
            <a:r>
              <a:rPr lang="en-US" sz="2800" dirty="0">
                <a:cs typeface="Calibri"/>
              </a:rPr>
              <a:t>Are some of them the same drugs but with different names (street names)?</a:t>
            </a:r>
            <a:endParaRPr lang="en-GB" sz="2800" dirty="0">
              <a:cs typeface="Calibri"/>
            </a:endParaRPr>
          </a:p>
          <a:p>
            <a:pPr lvl="1">
              <a:buFont typeface="Courier New" panose="02070309020205020404" pitchFamily="49" charset="0"/>
              <a:buChar char="o"/>
              <a:defRPr/>
            </a:pPr>
            <a:r>
              <a:rPr lang="en-US" sz="2800" dirty="0">
                <a:cs typeface="Calibri"/>
              </a:rPr>
              <a:t>What do you know about them?</a:t>
            </a:r>
            <a:endParaRPr lang="en-GB" sz="2800" dirty="0">
              <a:cs typeface="Calibri"/>
            </a:endParaRPr>
          </a:p>
          <a:p>
            <a:pPr marL="0" indent="0">
              <a:buNone/>
            </a:pPr>
            <a:endParaRPr lang="en-GB" sz="1700"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6876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72" name="Rectangle 70">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6" name="Title 1">
            <a:extLst>
              <a:ext uri="{FF2B5EF4-FFF2-40B4-BE49-F238E27FC236}">
                <a16:creationId xmlns:a16="http://schemas.microsoft.com/office/drawing/2014/main" id="{93FF12F9-6079-47B4-83F0-E2281B204353}"/>
              </a:ext>
            </a:extLst>
          </p:cNvPr>
          <p:cNvSpPr>
            <a:spLocks noGrp="1" noChangeArrowheads="1"/>
          </p:cNvSpPr>
          <p:nvPr>
            <p:ph type="title"/>
          </p:nvPr>
        </p:nvSpPr>
        <p:spPr>
          <a:xfrm>
            <a:off x="838200" y="365125"/>
            <a:ext cx="5558489" cy="1325563"/>
          </a:xfrm>
        </p:spPr>
        <p:txBody>
          <a:bodyPr>
            <a:normAutofit/>
          </a:bodyPr>
          <a:lstStyle/>
          <a:p>
            <a:endParaRPr lang="en-GB" altLang="en-US" dirty="0"/>
          </a:p>
        </p:txBody>
      </p:sp>
      <p:sp>
        <p:nvSpPr>
          <p:cNvPr id="11273" name="Freeform: Shape 72">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F5E7345-813C-49B3-97F6-8E2FEEACBDA9}"/>
              </a:ext>
            </a:extLst>
          </p:cNvPr>
          <p:cNvSpPr>
            <a:spLocks noGrp="1"/>
          </p:cNvSpPr>
          <p:nvPr>
            <p:ph sz="quarter" idx="13"/>
          </p:nvPr>
        </p:nvSpPr>
        <p:spPr>
          <a:xfrm>
            <a:off x="544530" y="986319"/>
            <a:ext cx="5852159" cy="5190644"/>
          </a:xfrm>
        </p:spPr>
        <p:txBody>
          <a:bodyPr rtlCol="0">
            <a:normAutofit lnSpcReduction="10000"/>
          </a:bodyPr>
          <a:lstStyle/>
          <a:p>
            <a:pPr marL="0" indent="0" fontAlgn="auto">
              <a:spcAft>
                <a:spcPts val="0"/>
              </a:spcAft>
              <a:buFont typeface="Arial" panose="020B0604020202020204" pitchFamily="34" charset="0"/>
              <a:buNone/>
              <a:defRPr/>
            </a:pPr>
            <a:r>
              <a:rPr lang="en-GB" b="1" dirty="0">
                <a:latin typeface="Calibri"/>
                <a:cs typeface="Calibri"/>
              </a:rPr>
              <a:t>Task 2</a:t>
            </a:r>
            <a:endParaRPr lang="en-US" dirty="0">
              <a:latin typeface="Calibri"/>
              <a:cs typeface="Calibri"/>
            </a:endParaRPr>
          </a:p>
          <a:p>
            <a:pPr marL="0" indent="0">
              <a:buNone/>
              <a:defRPr/>
            </a:pPr>
            <a:r>
              <a:rPr lang="en-GB" dirty="0">
                <a:latin typeface="Calibri"/>
                <a:cs typeface="Calibri"/>
              </a:rPr>
              <a:t>Now imagine that a Martian has come to earth and has never heard of the word 'drug’. </a:t>
            </a:r>
            <a:endParaRPr lang="en-GB" dirty="0">
              <a:latin typeface="Calibri" panose="020F0502020204030204" pitchFamily="34" charset="0"/>
              <a:cs typeface="Calibri" panose="020F0502020204030204" pitchFamily="34" charset="0"/>
            </a:endParaRPr>
          </a:p>
          <a:p>
            <a:pPr fontAlgn="auto">
              <a:spcAft>
                <a:spcPts val="0"/>
              </a:spcAft>
              <a:buFont typeface="Arial" panose="020B0604020202020204" pitchFamily="34" charset="0"/>
              <a:buChar char="•"/>
              <a:defRPr/>
            </a:pPr>
            <a:r>
              <a:rPr lang="en-GB" dirty="0">
                <a:latin typeface="Calibri"/>
                <a:cs typeface="Calibri"/>
              </a:rPr>
              <a:t>	How would you explain the definition of the word ‘drug’?</a:t>
            </a:r>
          </a:p>
          <a:p>
            <a:pPr fontAlgn="auto">
              <a:spcAft>
                <a:spcPts val="0"/>
              </a:spcAft>
              <a:buFont typeface="Arial" panose="020B0604020202020204" pitchFamily="34" charset="0"/>
              <a:buChar char="•"/>
              <a:defRPr/>
            </a:pPr>
            <a:endParaRPr lang="en-GB" dirty="0">
              <a:latin typeface="Calibri" panose="020F0502020204030204" pitchFamily="34" charset="0"/>
              <a:cs typeface="Calibri" panose="020F0502020204030204" pitchFamily="34" charset="0"/>
            </a:endParaRPr>
          </a:p>
          <a:p>
            <a:pPr marL="0" indent="0" fontAlgn="auto">
              <a:spcAft>
                <a:spcPts val="0"/>
              </a:spcAft>
              <a:buFont typeface="Wingdings 3" charset="2"/>
              <a:buNone/>
              <a:defRPr/>
            </a:pPr>
            <a:r>
              <a:rPr lang="en-GB" b="1" dirty="0">
                <a:latin typeface="Calibri"/>
                <a:cs typeface="Calibri"/>
              </a:rPr>
              <a:t>Task 3</a:t>
            </a:r>
          </a:p>
          <a:p>
            <a:pPr marL="0" indent="0" fontAlgn="auto">
              <a:spcAft>
                <a:spcPts val="0"/>
              </a:spcAft>
              <a:buNone/>
              <a:defRPr/>
            </a:pPr>
            <a:r>
              <a:rPr lang="en-US" dirty="0">
                <a:latin typeface="Calibri"/>
                <a:cs typeface="Calibri"/>
              </a:rPr>
              <a:t>Now split the 'Drugs' into two smaller categories LEGAL and ILLEGAL – you can do this by highlighting using different </a:t>
            </a:r>
            <a:r>
              <a:rPr lang="en-US" dirty="0" err="1">
                <a:latin typeface="Calibri"/>
                <a:cs typeface="Calibri"/>
              </a:rPr>
              <a:t>coloured</a:t>
            </a:r>
            <a:r>
              <a:rPr lang="en-US" dirty="0">
                <a:latin typeface="Calibri"/>
                <a:cs typeface="Calibri"/>
              </a:rPr>
              <a:t> pens or making a separate table.</a:t>
            </a:r>
            <a:endParaRPr lang="en-GB" dirty="0">
              <a:latin typeface="Calibri"/>
              <a:cs typeface="Calibri"/>
            </a:endParaRPr>
          </a:p>
          <a:p>
            <a:pPr marL="0" indent="0" fontAlgn="auto">
              <a:spcAft>
                <a:spcPts val="0"/>
              </a:spcAft>
              <a:buFont typeface="Arial" panose="020B0604020202020204" pitchFamily="34" charset="0"/>
              <a:buNone/>
              <a:defRPr/>
            </a:pPr>
            <a:endParaRPr lang="en-GB" sz="2200" dirty="0"/>
          </a:p>
          <a:p>
            <a:pPr marL="0" indent="0" fontAlgn="auto">
              <a:spcAft>
                <a:spcPts val="0"/>
              </a:spcAft>
              <a:buFont typeface="Arial" panose="020B0604020202020204" pitchFamily="34" charset="0"/>
              <a:buNone/>
              <a:defRPr/>
            </a:pPr>
            <a:endParaRPr lang="en-GB" sz="2200" dirty="0"/>
          </a:p>
        </p:txBody>
      </p:sp>
      <p:sp>
        <p:nvSpPr>
          <p:cNvPr id="11274" name="Oval 74">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75" name="Block Arc 76">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81" name="Straight Connector 80">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83" name="Freeform: Shape 82">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5" name="Arc 84">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7" name="Freeform: Shape 86">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9D8E9B-BBB7-4272-B076-EF7B293D0E08}"/>
              </a:ext>
            </a:extLst>
          </p:cNvPr>
          <p:cNvSpPr>
            <a:spLocks noGrp="1"/>
          </p:cNvSpPr>
          <p:nvPr>
            <p:ph type="title"/>
          </p:nvPr>
        </p:nvSpPr>
        <p:spPr>
          <a:xfrm>
            <a:off x="1171074" y="1396686"/>
            <a:ext cx="3240506" cy="4064628"/>
          </a:xfrm>
        </p:spPr>
        <p:txBody>
          <a:bodyPr>
            <a:normAutofit/>
          </a:bodyPr>
          <a:lstStyle/>
          <a:p>
            <a:r>
              <a:rPr lang="en-GB">
                <a:solidFill>
                  <a:srgbClr val="FFFFFF"/>
                </a:solidFill>
              </a:rPr>
              <a:t>Definition of a ‘drug’</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1C23321-418C-4B39-9185-87F66B5EA953}"/>
              </a:ext>
            </a:extLst>
          </p:cNvPr>
          <p:cNvSpPr>
            <a:spLocks noGrp="1"/>
          </p:cNvSpPr>
          <p:nvPr>
            <p:ph idx="1"/>
          </p:nvPr>
        </p:nvSpPr>
        <p:spPr>
          <a:xfrm>
            <a:off x="5370153" y="1526033"/>
            <a:ext cx="5536397" cy="3935281"/>
          </a:xfrm>
        </p:spPr>
        <p:txBody>
          <a:bodyPr>
            <a:normAutofit/>
          </a:bodyPr>
          <a:lstStyle/>
          <a:p>
            <a:r>
              <a:rPr lang="en-US" dirty="0"/>
              <a:t>A medicine or other substance which has a physiological effect when ingested or otherwise introduced into the body</a:t>
            </a:r>
          </a:p>
          <a:p>
            <a:pPr marL="0" indent="0">
              <a:buNone/>
            </a:pPr>
            <a:endParaRPr lang="en-US" dirty="0"/>
          </a:p>
          <a:p>
            <a:r>
              <a:rPr lang="en-US" dirty="0"/>
              <a:t>A substance taken for its narcotic or stimulant effects, often illegally</a:t>
            </a:r>
          </a:p>
          <a:p>
            <a:pPr marL="0" indent="0">
              <a:buNone/>
            </a:pPr>
            <a:endParaRPr lang="en-US" dirty="0"/>
          </a:p>
          <a:p>
            <a:endParaRPr lang="en-US" dirty="0"/>
          </a:p>
          <a:p>
            <a:pPr marL="0" indent="0">
              <a:buNone/>
            </a:pPr>
            <a:endParaRPr lang="en-GB" dirty="0"/>
          </a:p>
        </p:txBody>
      </p:sp>
    </p:spTree>
    <p:extLst>
      <p:ext uri="{BB962C8B-B14F-4D97-AF65-F5344CB8AC3E}">
        <p14:creationId xmlns:p14="http://schemas.microsoft.com/office/powerpoint/2010/main" val="3919934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316" name="Rectangle 70">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7" name="Oval 72">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a:extLst>
              <a:ext uri="{FF2B5EF4-FFF2-40B4-BE49-F238E27FC236}">
                <a16:creationId xmlns:a16="http://schemas.microsoft.com/office/drawing/2014/main" id="{C446F9EE-7C51-4580-8702-3D94DB1BEEF2}"/>
              </a:ext>
            </a:extLst>
          </p:cNvPr>
          <p:cNvSpPr>
            <a:spLocks noGrp="1" noChangeArrowheads="1"/>
          </p:cNvSpPr>
          <p:nvPr>
            <p:ph type="title"/>
          </p:nvPr>
        </p:nvSpPr>
        <p:spPr>
          <a:xfrm>
            <a:off x="1171074" y="1396686"/>
            <a:ext cx="3240506" cy="4064628"/>
          </a:xfrm>
        </p:spPr>
        <p:txBody>
          <a:bodyPr>
            <a:normAutofit/>
          </a:bodyPr>
          <a:lstStyle/>
          <a:p>
            <a:r>
              <a:rPr lang="en-GB" altLang="en-US" b="1">
                <a:solidFill>
                  <a:srgbClr val="FFFFFF"/>
                </a:solidFill>
                <a:latin typeface="Calibri"/>
                <a:cs typeface="Calibri"/>
              </a:rPr>
              <a:t>Things to consider...</a:t>
            </a:r>
            <a:endParaRPr lang="en-GB" altLang="en-US" b="1">
              <a:solidFill>
                <a:srgbClr val="FFFFFF"/>
              </a:solidFill>
              <a:latin typeface="Calibri" panose="020F0502020204030204" pitchFamily="34" charset="0"/>
              <a:cs typeface="Calibri" panose="020F0502020204030204" pitchFamily="34" charset="0"/>
            </a:endParaRPr>
          </a:p>
        </p:txBody>
      </p:sp>
      <p:sp>
        <p:nvSpPr>
          <p:cNvPr id="13318" name="Arc 74">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7" name="Oval 76">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FAFFA0C-FACB-4168-9E1C-A4A5FF0EB963}"/>
              </a:ext>
            </a:extLst>
          </p:cNvPr>
          <p:cNvSpPr>
            <a:spLocks noGrp="1"/>
          </p:cNvSpPr>
          <p:nvPr>
            <p:ph sz="quarter" idx="13"/>
          </p:nvPr>
        </p:nvSpPr>
        <p:spPr>
          <a:xfrm>
            <a:off x="5370153" y="1526033"/>
            <a:ext cx="5911799" cy="4792574"/>
          </a:xfrm>
        </p:spPr>
        <p:txBody>
          <a:bodyPr vert="horz" lIns="91440" tIns="45720" rIns="91440" bIns="45720" rtlCol="0">
            <a:normAutofit lnSpcReduction="10000"/>
          </a:bodyPr>
          <a:lstStyle/>
          <a:p>
            <a:pPr fontAlgn="auto">
              <a:spcAft>
                <a:spcPts val="0"/>
              </a:spcAft>
              <a:buFont typeface="Arial" panose="020B0604020202020204" pitchFamily="34" charset="0"/>
              <a:buChar char="•"/>
              <a:defRPr/>
            </a:pPr>
            <a:r>
              <a:rPr lang="en-US" dirty="0">
                <a:latin typeface="Calibri"/>
                <a:cs typeface="Calibri"/>
              </a:rPr>
              <a:t>The word 'drug' has many true or false definitions depending on the level of knowledge and understanding you have about drugs. It is important to understand the meaning of the word.</a:t>
            </a:r>
          </a:p>
          <a:p>
            <a:pPr fontAlgn="auto">
              <a:spcAft>
                <a:spcPts val="0"/>
              </a:spcAft>
              <a:buFont typeface="Arial" panose="020B0604020202020204" pitchFamily="34" charset="0"/>
              <a:buChar char="•"/>
              <a:defRPr/>
            </a:pPr>
            <a:endParaRPr lang="en-GB" dirty="0">
              <a:latin typeface="Calibri" panose="020F0502020204030204" pitchFamily="34" charset="0"/>
              <a:cs typeface="Calibri" panose="020F0502020204030204" pitchFamily="34" charset="0"/>
            </a:endParaRPr>
          </a:p>
          <a:p>
            <a:pPr fontAlgn="auto">
              <a:spcAft>
                <a:spcPts val="0"/>
              </a:spcAft>
              <a:buFont typeface="Arial" panose="020B0604020202020204" pitchFamily="34" charset="0"/>
              <a:buChar char="•"/>
              <a:defRPr/>
            </a:pPr>
            <a:r>
              <a:rPr lang="en-US" dirty="0">
                <a:latin typeface="Calibri"/>
                <a:cs typeface="Calibri"/>
              </a:rPr>
              <a:t>All medicines are drugs but not all drugs are medicines. Some drugs may be used to make you feel better but it is important to understand that they can sometimes interfere with your mind as well.</a:t>
            </a:r>
          </a:p>
          <a:p>
            <a:pPr fontAlgn="auto">
              <a:spcAft>
                <a:spcPts val="0"/>
              </a:spcAft>
              <a:buFont typeface="Arial" panose="020B0604020202020204" pitchFamily="34" charset="0"/>
              <a:buChar char="•"/>
              <a:defRPr/>
            </a:pPr>
            <a:endParaRPr lang="en-GB" sz="2200" dirty="0">
              <a:latin typeface="Calibri" panose="020F0502020204030204" pitchFamily="34" charset="0"/>
              <a:cs typeface="Calibri" panose="020F0502020204030204" pitchFamily="34" charset="0"/>
            </a:endParaRPr>
          </a:p>
          <a:p>
            <a:pPr>
              <a:spcAft>
                <a:spcPts val="0"/>
              </a:spcAft>
              <a:buFont typeface="Arial" panose="020B0604020202020204" pitchFamily="34" charset="0"/>
              <a:buChar char="•"/>
              <a:defRPr/>
            </a:pPr>
            <a:endParaRPr lang="en-US" sz="2200" dirty="0">
              <a:latin typeface="Calibri"/>
              <a:cs typeface="Calibri"/>
            </a:endParaRPr>
          </a:p>
          <a:p>
            <a:pPr>
              <a:spcAft>
                <a:spcPts val="0"/>
              </a:spcAft>
              <a:buFont typeface="Arial" panose="020B0604020202020204" pitchFamily="34" charset="0"/>
              <a:buChar char="•"/>
              <a:defRPr/>
            </a:pPr>
            <a:endParaRPr lang="en-US" sz="2200" dirty="0">
              <a:latin typeface="Calibri"/>
              <a:cs typeface="Calibri"/>
            </a:endParaRPr>
          </a:p>
          <a:p>
            <a:pPr>
              <a:defRPr/>
            </a:pPr>
            <a:endParaRPr lang="en-GB" sz="2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06CF93D176C94F85B98FF69BA83A30" ma:contentTypeVersion="6" ma:contentTypeDescription="Create a new document." ma:contentTypeScope="" ma:versionID="9e5d409cd3a183822b219a9508cfdb9e">
  <xsd:schema xmlns:xsd="http://www.w3.org/2001/XMLSchema" xmlns:xs="http://www.w3.org/2001/XMLSchema" xmlns:p="http://schemas.microsoft.com/office/2006/metadata/properties" xmlns:ns2="e7a64b6b-c3ee-4a4e-bd18-32cd6e76e211" xmlns:ns3="ec5710cb-ae92-4ec1-9a6c-1122c3aff050" targetNamespace="http://schemas.microsoft.com/office/2006/metadata/properties" ma:root="true" ma:fieldsID="b91e17be7b0a133566f770cd0ad2bede" ns2:_="" ns3:_="">
    <xsd:import namespace="e7a64b6b-c3ee-4a4e-bd18-32cd6e76e211"/>
    <xsd:import namespace="ec5710cb-ae92-4ec1-9a6c-1122c3aff05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a64b6b-c3ee-4a4e-bd18-32cd6e76e2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5710cb-ae92-4ec1-9a6c-1122c3aff05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C53E46-0E47-4304-A780-3908427D9A45}">
  <ds:schemaRefs>
    <ds:schemaRef ds:uri="http://schemas.microsoft.com/sharepoint/v3/contenttype/forms"/>
  </ds:schemaRefs>
</ds:datastoreItem>
</file>

<file path=customXml/itemProps2.xml><?xml version="1.0" encoding="utf-8"?>
<ds:datastoreItem xmlns:ds="http://schemas.openxmlformats.org/officeDocument/2006/customXml" ds:itemID="{2DA48CCA-FF63-4071-A921-161FB764F0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a64b6b-c3ee-4a4e-bd18-32cd6e76e211"/>
    <ds:schemaRef ds:uri="ec5710cb-ae92-4ec1-9a6c-1122c3aff0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A0070F-086E-4DA4-B270-289BC6182D7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1729</Words>
  <Application>Microsoft Office PowerPoint</Application>
  <PresentationFormat>Widescreen</PresentationFormat>
  <Paragraphs>161</Paragraphs>
  <Slides>31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Arial,Sans-Serif</vt:lpstr>
      <vt:lpstr>Calibri</vt:lpstr>
      <vt:lpstr>Calibri Light</vt:lpstr>
      <vt:lpstr>Courier New</vt:lpstr>
      <vt:lpstr>Trebuchet MS</vt:lpstr>
      <vt:lpstr>Wingdings 3</vt:lpstr>
      <vt:lpstr>Office Theme</vt:lpstr>
      <vt:lpstr> SUBSTANCE MISUSE EDUCATION  </vt:lpstr>
      <vt:lpstr>Lesson 1 – What is a 'drug'</vt:lpstr>
      <vt:lpstr>Learning Intentions</vt:lpstr>
      <vt:lpstr>Experiences and Outcomes</vt:lpstr>
      <vt:lpstr>Lesson 1   What is a drug?</vt:lpstr>
      <vt:lpstr>Task 1</vt:lpstr>
      <vt:lpstr>PowerPoint Presentation</vt:lpstr>
      <vt:lpstr>Definition of a ‘drug’</vt:lpstr>
      <vt:lpstr>Things to consider...</vt:lpstr>
      <vt:lpstr>Things to consider…</vt:lpstr>
      <vt:lpstr>Lesson 2 – Sophie's Story</vt:lpstr>
      <vt:lpstr>Learning Intentions</vt:lpstr>
      <vt:lpstr>Lesson 2 - Experiences and Outcomes</vt:lpstr>
      <vt:lpstr>Lesson 2 - Sophie’s story</vt:lpstr>
      <vt:lpstr>Lesson 2 - Sophie’s story</vt:lpstr>
      <vt:lpstr>Lesson 3  Peer Pressure</vt:lpstr>
      <vt:lpstr>Learning Intentions</vt:lpstr>
      <vt:lpstr>Lesson 3 – Experiences and Outcomes</vt:lpstr>
      <vt:lpstr>Task 1  Think…Pair…Share</vt:lpstr>
      <vt:lpstr>Task 2</vt:lpstr>
      <vt:lpstr>Let’s discuss</vt:lpstr>
      <vt:lpstr>Task 3</vt:lpstr>
      <vt:lpstr>Lesson 4    Understanding our school policy on drugs</vt:lpstr>
      <vt:lpstr>Learning Intentions…</vt:lpstr>
      <vt:lpstr>Experiences and Outcomes</vt:lpstr>
      <vt:lpstr>PowerPoint Presentation</vt:lpstr>
      <vt:lpstr>A range of situations could arise in school in relation to drugs</vt:lpstr>
      <vt:lpstr>A range of situations could arise in school in relation to drugs</vt:lpstr>
      <vt:lpstr>Task 3</vt:lpstr>
      <vt:lpstr>Where to go for further support….</vt:lpstr>
      <vt:lpstr>How much have you learned?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SUBSTANCE MISUSE EDUCATION  </dc:title>
  <dc:creator>Fiona Hewitt</dc:creator>
  <cp:lastModifiedBy>Fiona Hewitt</cp:lastModifiedBy>
  <cp:revision>1</cp:revision>
  <dcterms:created xsi:type="dcterms:W3CDTF">2020-08-18T17:12:52Z</dcterms:created>
  <dcterms:modified xsi:type="dcterms:W3CDTF">2020-08-18T17:13:16Z</dcterms:modified>
</cp:coreProperties>
</file>