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4" r:id="rId3"/>
    <p:sldId id="269" r:id="rId4"/>
    <p:sldId id="270" r:id="rId5"/>
    <p:sldId id="277" r:id="rId6"/>
    <p:sldId id="276" r:id="rId7"/>
    <p:sldId id="280" r:id="rId8"/>
    <p:sldId id="282" r:id="rId9"/>
    <p:sldId id="283" r:id="rId10"/>
    <p:sldId id="272" r:id="rId11"/>
    <p:sldId id="275" r:id="rId12"/>
    <p:sldId id="274"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984-367F-46D7-9D39-ED7A685DF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3E512D-3D3F-4066-ABA0-419DCBBCF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C92FD3-EDCA-4208-8A9C-476F97628DE0}"/>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5" name="Footer Placeholder 4">
            <a:extLst>
              <a:ext uri="{FF2B5EF4-FFF2-40B4-BE49-F238E27FC236}">
                <a16:creationId xmlns:a16="http://schemas.microsoft.com/office/drawing/2014/main" id="{A5746A88-19FE-4C80-9B59-DD527C96A2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C5155-452A-479B-9CF2-74ECB47DBC8D}"/>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397022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25F-B2D4-4CD7-AF10-C5300C6FE2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E8130D-E448-4417-A3AB-CB30D37B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BB96B-1F61-4EBD-BF97-D576C85F0944}"/>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5" name="Footer Placeholder 4">
            <a:extLst>
              <a:ext uri="{FF2B5EF4-FFF2-40B4-BE49-F238E27FC236}">
                <a16:creationId xmlns:a16="http://schemas.microsoft.com/office/drawing/2014/main" id="{EF640681-3EE4-4519-B945-752C663F95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4D482-FC18-490B-A2F4-20DCB7970E20}"/>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42361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924AC-8450-40D8-B75C-E99C4C46D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FE3FA-F714-44BA-8C19-490896F15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BE26AA-439A-480F-AE7D-7A05886516A8}"/>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5" name="Footer Placeholder 4">
            <a:extLst>
              <a:ext uri="{FF2B5EF4-FFF2-40B4-BE49-F238E27FC236}">
                <a16:creationId xmlns:a16="http://schemas.microsoft.com/office/drawing/2014/main" id="{5E1ED12A-9509-456D-B6E8-C114D2EFD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218FF-016E-4B47-99CF-7A321577605E}"/>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261609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EC5E-7F6C-4627-B5CA-B81AC27E8F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7A5EF4-5BF0-4BD9-9CEB-63665EAB2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E6D075-503C-490B-ABC4-72FF96C9DF6E}"/>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5" name="Footer Placeholder 4">
            <a:extLst>
              <a:ext uri="{FF2B5EF4-FFF2-40B4-BE49-F238E27FC236}">
                <a16:creationId xmlns:a16="http://schemas.microsoft.com/office/drawing/2014/main" id="{7926F3BD-E4AF-4372-991E-8752C3E1A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ACCBB-68B5-4C7B-887B-D39D9561D212}"/>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344586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2640-188C-4BA6-842C-4AD60AF623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196B7C-072A-44BE-B558-D154AF96A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3FA20-D22A-4242-B136-50EB6CA6787E}"/>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5" name="Footer Placeholder 4">
            <a:extLst>
              <a:ext uri="{FF2B5EF4-FFF2-40B4-BE49-F238E27FC236}">
                <a16:creationId xmlns:a16="http://schemas.microsoft.com/office/drawing/2014/main" id="{2660E0D1-5226-4F9F-B37A-AA4937BA99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4D478-4A95-4C42-9314-B93B09E3325F}"/>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3237628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236D-F179-4F3E-B698-FBECA51D78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BD5774-4839-4852-A090-05B906017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80E0D-BB9E-4BD2-A78B-EF84CA18B651}"/>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5" name="Footer Placeholder 4">
            <a:extLst>
              <a:ext uri="{FF2B5EF4-FFF2-40B4-BE49-F238E27FC236}">
                <a16:creationId xmlns:a16="http://schemas.microsoft.com/office/drawing/2014/main" id="{A71B6898-08DF-4C0E-9FBC-2427134824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439FE9-E2F5-4D64-8B9D-1407BE1D5E21}"/>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47346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6A10-E2A7-4007-A2B3-6A20FE6E1B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5672CE-A9A2-429E-848E-24EC2EE111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8407E7-642B-4DDE-85AF-E4E6BF0AE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1FAA87-0423-49B7-ACA7-30A6B3E37DC6}"/>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6" name="Footer Placeholder 5">
            <a:extLst>
              <a:ext uri="{FF2B5EF4-FFF2-40B4-BE49-F238E27FC236}">
                <a16:creationId xmlns:a16="http://schemas.microsoft.com/office/drawing/2014/main" id="{33B0FA14-FD55-4DFC-A079-4A156BFD5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F9F4E6-D9C9-4F11-8C4E-CE699CE95089}"/>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847358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0F55-5ECC-432D-BA56-436B02FECE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F64FE-C809-487A-BEF0-FD0ABF3C2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6D5813-CBEF-4385-BA46-345B87A0A0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77BB9E-13C6-4F7C-AC30-CB62AC3E3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B56782-4868-494C-BA6A-DCA53DFE9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AF3254-9255-4E84-A572-18563E7795B6}"/>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8" name="Footer Placeholder 7">
            <a:extLst>
              <a:ext uri="{FF2B5EF4-FFF2-40B4-BE49-F238E27FC236}">
                <a16:creationId xmlns:a16="http://schemas.microsoft.com/office/drawing/2014/main" id="{EEB2CB5B-CB34-4384-BCDC-D67B9F533C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43BD50-B64D-4365-9DF9-07588AF00E2E}"/>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3203534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B388-5BBB-4435-9D19-F485D0829D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8A89D8-8CCB-4CE6-89EF-65C197C54BEA}"/>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4" name="Footer Placeholder 3">
            <a:extLst>
              <a:ext uri="{FF2B5EF4-FFF2-40B4-BE49-F238E27FC236}">
                <a16:creationId xmlns:a16="http://schemas.microsoft.com/office/drawing/2014/main" id="{358AF855-D430-4638-B45C-BB5F06FF4E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58CBCC-7099-4204-ACCC-E3839DB6B469}"/>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411334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3DEFD-537A-42F3-93A0-CC448ACA3E83}"/>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3" name="Footer Placeholder 2">
            <a:extLst>
              <a:ext uri="{FF2B5EF4-FFF2-40B4-BE49-F238E27FC236}">
                <a16:creationId xmlns:a16="http://schemas.microsoft.com/office/drawing/2014/main" id="{DAA4662A-251F-4BEF-851B-E3F35CEFA7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5F7311-7A06-44F9-B503-E3093208732A}"/>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367642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F1A4-2CCF-4731-B398-65084579F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E8D6F3-E3A5-4B3C-A339-DFC1291F0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F4459A-4B38-4DF2-9846-C7ADF46AC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584A4-44CB-4657-AB39-BF8C11A76D65}"/>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6" name="Footer Placeholder 5">
            <a:extLst>
              <a:ext uri="{FF2B5EF4-FFF2-40B4-BE49-F238E27FC236}">
                <a16:creationId xmlns:a16="http://schemas.microsoft.com/office/drawing/2014/main" id="{5EE30A3F-841E-456F-83A6-E37B4EAABF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35B9A2-38C1-42B8-AE17-E80012BE576A}"/>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265992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5AED-A28D-4596-B584-D00B5D2389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5B5887-87FD-4028-BA85-4FD13E7D2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22B7BE-0D56-474E-A2D8-F2DC433672E5}"/>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5" name="Footer Placeholder 4">
            <a:extLst>
              <a:ext uri="{FF2B5EF4-FFF2-40B4-BE49-F238E27FC236}">
                <a16:creationId xmlns:a16="http://schemas.microsoft.com/office/drawing/2014/main" id="{3D8EFE7D-5B75-46CD-92C5-2C4E0E7A3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283C3-A805-4851-8AB5-23C1D1CBD980}"/>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582555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BDD7-C34F-4D9E-BC2B-484127348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CF7866-817C-4778-9171-F015E5EB7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3090C1-AC90-462D-848B-105197129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97637-E15E-4AB8-ABC3-A186DB05849D}"/>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6" name="Footer Placeholder 5">
            <a:extLst>
              <a:ext uri="{FF2B5EF4-FFF2-40B4-BE49-F238E27FC236}">
                <a16:creationId xmlns:a16="http://schemas.microsoft.com/office/drawing/2014/main" id="{275CABD6-CB77-4369-BD78-2377812D2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9ED22-844A-4CC2-9EF8-EBBFFAF7A3DA}"/>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39059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3929-8E1B-4ED6-824D-5E1F64F207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40B2F2-4642-474B-82D4-B032F27846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35CD0F-6A7C-4CF3-A71C-66668C9590D8}"/>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5" name="Footer Placeholder 4">
            <a:extLst>
              <a:ext uri="{FF2B5EF4-FFF2-40B4-BE49-F238E27FC236}">
                <a16:creationId xmlns:a16="http://schemas.microsoft.com/office/drawing/2014/main" id="{9159E607-26F4-4EFC-8E1C-8AC641B0B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200D6-428E-4A44-B339-993E6F178E20}"/>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169498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F2BA-1D32-46A4-B8E7-57E64884DC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EB554D-214E-4A79-97EA-DEB809F36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04FC8-A371-4C51-8A25-155C17005863}"/>
              </a:ext>
            </a:extLst>
          </p:cNvPr>
          <p:cNvSpPr>
            <a:spLocks noGrp="1"/>
          </p:cNvSpPr>
          <p:nvPr>
            <p:ph type="dt" sz="half" idx="10"/>
          </p:nvPr>
        </p:nvSpPr>
        <p:spPr/>
        <p:txBody>
          <a:bodyPr/>
          <a:lstStyle/>
          <a:p>
            <a:fld id="{542330D1-FAEC-46A6-B1F5-90B97727D567}" type="datetimeFigureOut">
              <a:rPr lang="en-GB" smtClean="0"/>
              <a:t>07/08/2020</a:t>
            </a:fld>
            <a:endParaRPr lang="en-GB"/>
          </a:p>
        </p:txBody>
      </p:sp>
      <p:sp>
        <p:nvSpPr>
          <p:cNvPr id="5" name="Footer Placeholder 4">
            <a:extLst>
              <a:ext uri="{FF2B5EF4-FFF2-40B4-BE49-F238E27FC236}">
                <a16:creationId xmlns:a16="http://schemas.microsoft.com/office/drawing/2014/main" id="{B7FC0B00-EAC6-4AE2-97C4-BC146DE60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210F2D-B1C7-48FA-99E8-950CC993F224}"/>
              </a:ext>
            </a:extLst>
          </p:cNvPr>
          <p:cNvSpPr>
            <a:spLocks noGrp="1"/>
          </p:cNvSpPr>
          <p:nvPr>
            <p:ph type="sldNum" sz="quarter" idx="12"/>
          </p:nvPr>
        </p:nvSpPr>
        <p:spPr/>
        <p:txBody>
          <a:bodyPr/>
          <a:lstStyle/>
          <a:p>
            <a:fld id="{1B1032C2-07E0-46FC-B32E-716B94069C5F}" type="slidenum">
              <a:rPr lang="en-GB" smtClean="0"/>
              <a:t>‹#›</a:t>
            </a:fld>
            <a:endParaRPr lang="en-GB"/>
          </a:p>
        </p:txBody>
      </p:sp>
    </p:spTree>
    <p:extLst>
      <p:ext uri="{BB962C8B-B14F-4D97-AF65-F5344CB8AC3E}">
        <p14:creationId xmlns:p14="http://schemas.microsoft.com/office/powerpoint/2010/main" val="6140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AA62-5F3E-409E-9C73-0B77821EB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AC9F39-AC50-4994-BF27-447837F35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AA23B4-6F22-4C77-9175-EF17821406A4}"/>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5" name="Footer Placeholder 4">
            <a:extLst>
              <a:ext uri="{FF2B5EF4-FFF2-40B4-BE49-F238E27FC236}">
                <a16:creationId xmlns:a16="http://schemas.microsoft.com/office/drawing/2014/main" id="{97D02AB5-5D1A-4284-AC27-FBB8710A34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DC963F-C3FD-482F-9BC7-1E7BB6CEC28A}"/>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316685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A642-8382-4B25-B81E-53949E75FA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560097-CF68-4AA1-B34A-6280D8010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5C1A73-598D-4A86-AE4F-9B8BB4952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98AA39-947C-4D97-B998-1E272011D752}"/>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6" name="Footer Placeholder 5">
            <a:extLst>
              <a:ext uri="{FF2B5EF4-FFF2-40B4-BE49-F238E27FC236}">
                <a16:creationId xmlns:a16="http://schemas.microsoft.com/office/drawing/2014/main" id="{7DE62906-4868-4FC8-94EA-5F7588B52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E5260-936B-48E9-9306-B2A1CF0ECFF1}"/>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162201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CB50-B55B-4B54-98E9-0ACDB45BAE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A51F92-651C-4DC6-A835-60DD59818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DDD47-0C64-4E50-8F30-D21ED6E39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DBA1F6-E18D-47EF-8EBD-69D239FEE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85CA6-CB8A-4529-B64D-8E730774F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8CDB1E-9B1D-4500-B725-22D16823C102}"/>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8" name="Footer Placeholder 7">
            <a:extLst>
              <a:ext uri="{FF2B5EF4-FFF2-40B4-BE49-F238E27FC236}">
                <a16:creationId xmlns:a16="http://schemas.microsoft.com/office/drawing/2014/main" id="{0E25D39B-EA34-4116-99A2-046079797E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46FC9-7832-4D63-AE2A-541C6F65877A}"/>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298808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D076-710C-47FF-9034-18737C31B5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E310CD-E4F9-4041-9AB1-EBFF85378A33}"/>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4" name="Footer Placeholder 3">
            <a:extLst>
              <a:ext uri="{FF2B5EF4-FFF2-40B4-BE49-F238E27FC236}">
                <a16:creationId xmlns:a16="http://schemas.microsoft.com/office/drawing/2014/main" id="{A78752C9-90AE-4D4C-8EAB-29B9038E20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285625-2FA7-4BD0-8E74-C1ADCFDDC5DE}"/>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10639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4D627-D3A5-42D6-911F-CBEAE6931C3E}"/>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3" name="Footer Placeholder 2">
            <a:extLst>
              <a:ext uri="{FF2B5EF4-FFF2-40B4-BE49-F238E27FC236}">
                <a16:creationId xmlns:a16="http://schemas.microsoft.com/office/drawing/2014/main" id="{3EE78DE5-EA43-493C-9726-C98F19C0E7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F21769-FD43-47A6-AE28-E0E42BDF43B8}"/>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410231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18E6-C69E-4FB6-9A9F-BDE77D094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89E353-3C30-4572-A4C4-795716BC9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C034BA-8590-4F0B-A822-585054D48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61001D-2F4E-4A47-A98D-AA1DCB4C9895}"/>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6" name="Footer Placeholder 5">
            <a:extLst>
              <a:ext uri="{FF2B5EF4-FFF2-40B4-BE49-F238E27FC236}">
                <a16:creationId xmlns:a16="http://schemas.microsoft.com/office/drawing/2014/main" id="{70AF8854-4C09-449E-967A-0220B4D1C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9479D9-D706-47AC-9BB3-C41A0B100991}"/>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329693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2CA6-F057-48F6-A253-5DBCF07D9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996E58-22A1-4CB1-A427-2AC6A0B01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69C09A-A245-4D9F-8404-950AF0B54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ADF1C-B1AA-4EFE-8C97-EA4DF4A9EF58}"/>
              </a:ext>
            </a:extLst>
          </p:cNvPr>
          <p:cNvSpPr>
            <a:spLocks noGrp="1"/>
          </p:cNvSpPr>
          <p:nvPr>
            <p:ph type="dt" sz="half" idx="10"/>
          </p:nvPr>
        </p:nvSpPr>
        <p:spPr/>
        <p:txBody>
          <a:bodyPr/>
          <a:lstStyle/>
          <a:p>
            <a:fld id="{19A4F9C9-D4E7-4DE5-B792-20FA300B4616}" type="datetimeFigureOut">
              <a:rPr lang="en-GB" smtClean="0"/>
              <a:t>11/08/2020</a:t>
            </a:fld>
            <a:endParaRPr lang="en-GB"/>
          </a:p>
        </p:txBody>
      </p:sp>
      <p:sp>
        <p:nvSpPr>
          <p:cNvPr id="6" name="Footer Placeholder 5">
            <a:extLst>
              <a:ext uri="{FF2B5EF4-FFF2-40B4-BE49-F238E27FC236}">
                <a16:creationId xmlns:a16="http://schemas.microsoft.com/office/drawing/2014/main" id="{9744ACE9-1A15-42BF-9626-3098D4AC8D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BAB77-5448-42E0-A29C-AE464CC7313C}"/>
              </a:ext>
            </a:extLst>
          </p:cNvPr>
          <p:cNvSpPr>
            <a:spLocks noGrp="1"/>
          </p:cNvSpPr>
          <p:nvPr>
            <p:ph type="sldNum" sz="quarter" idx="12"/>
          </p:nvPr>
        </p:nvSpPr>
        <p:spPr/>
        <p:txBody>
          <a:bodyPr/>
          <a:lstStyle/>
          <a:p>
            <a:fld id="{3FD92F96-4D7C-4E78-A20D-5D848FF270AA}" type="slidenum">
              <a:rPr lang="en-GB" smtClean="0"/>
              <a:t>‹#›</a:t>
            </a:fld>
            <a:endParaRPr lang="en-GB"/>
          </a:p>
        </p:txBody>
      </p:sp>
    </p:spTree>
    <p:extLst>
      <p:ext uri="{BB962C8B-B14F-4D97-AF65-F5344CB8AC3E}">
        <p14:creationId xmlns:p14="http://schemas.microsoft.com/office/powerpoint/2010/main" val="427029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208A4-1A2B-4C7A-86B6-332D5E620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F7917-A319-4786-B508-797EE6A46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A40B61-C3C5-4A99-BF96-01A91A10C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4F9C9-D4E7-4DE5-B792-20FA300B4616}" type="datetimeFigureOut">
              <a:rPr lang="en-GB" smtClean="0"/>
              <a:t>11/08/2020</a:t>
            </a:fld>
            <a:endParaRPr lang="en-GB"/>
          </a:p>
        </p:txBody>
      </p:sp>
      <p:sp>
        <p:nvSpPr>
          <p:cNvPr id="5" name="Footer Placeholder 4">
            <a:extLst>
              <a:ext uri="{FF2B5EF4-FFF2-40B4-BE49-F238E27FC236}">
                <a16:creationId xmlns:a16="http://schemas.microsoft.com/office/drawing/2014/main" id="{52A94D9C-BE3B-47AE-94B9-FF45AFB60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E090EF-86B7-48A7-8C72-B092A7EAD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92F96-4D7C-4E78-A20D-5D848FF270AA}" type="slidenum">
              <a:rPr lang="en-GB" smtClean="0"/>
              <a:t>‹#›</a:t>
            </a:fld>
            <a:endParaRPr lang="en-GB"/>
          </a:p>
        </p:txBody>
      </p:sp>
    </p:spTree>
    <p:extLst>
      <p:ext uri="{BB962C8B-B14F-4D97-AF65-F5344CB8AC3E}">
        <p14:creationId xmlns:p14="http://schemas.microsoft.com/office/powerpoint/2010/main" val="148528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B149A-D3E7-4C6D-82B6-AF33D02CF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A40417-55FF-4E2D-8775-32449DAE1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3DB66-44A3-48FF-BA5B-3A67BE1C5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330D1-FAEC-46A6-B1F5-90B97727D567}" type="datetimeFigureOut">
              <a:rPr lang="en-GB" smtClean="0"/>
              <a:t>07/08/2020</a:t>
            </a:fld>
            <a:endParaRPr lang="en-GB"/>
          </a:p>
        </p:txBody>
      </p:sp>
      <p:sp>
        <p:nvSpPr>
          <p:cNvPr id="5" name="Footer Placeholder 4">
            <a:extLst>
              <a:ext uri="{FF2B5EF4-FFF2-40B4-BE49-F238E27FC236}">
                <a16:creationId xmlns:a16="http://schemas.microsoft.com/office/drawing/2014/main" id="{54E96CF8-6214-4A8F-83E4-FFE63E483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34ADF1-B32E-489B-B14F-0504EE9B4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032C2-07E0-46FC-B32E-716B94069C5F}" type="slidenum">
              <a:rPr lang="en-GB" smtClean="0"/>
              <a:t>‹#›</a:t>
            </a:fld>
            <a:endParaRPr lang="en-GB"/>
          </a:p>
        </p:txBody>
      </p:sp>
    </p:spTree>
    <p:extLst>
      <p:ext uri="{BB962C8B-B14F-4D97-AF65-F5344CB8AC3E}">
        <p14:creationId xmlns:p14="http://schemas.microsoft.com/office/powerpoint/2010/main" val="988786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bhUxg9eHDE&amp;feature=youtu.be" TargetMode="External"/><Relationship Id="rId2" Type="http://schemas.openxmlformats.org/officeDocument/2006/relationships/hyperlink" Target="https://www.youtube.com/watch?v=uxayUBd6T7M" TargetMode="Externa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hyperlink" Target="https://www.youtube.com/watch?v=tzUoXJVI0wo" TargetMode="External"/><Relationship Id="rId4" Type="http://schemas.openxmlformats.org/officeDocument/2006/relationships/hyperlink" Target="https://www.youtube.com/watch?v=ykDPtWdxOx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nnafreud.org/on-my-mind/self-care/" TargetMode="External"/><Relationship Id="rId2" Type="http://schemas.openxmlformats.org/officeDocument/2006/relationships/hyperlink" Target="https://youngminds.org.uk/blog/how-to-make-a-self-soothe-box/"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xayUBd6T7M" TargetMode="External"/><Relationship Id="rId2" Type="http://schemas.openxmlformats.org/officeDocument/2006/relationships/hyperlink" Target="https://www.instagram.com/tv/CAN2n3sApyz/?utm_source=ig_web_button_share_sheet" TargetMode="Externa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FTnCMxEnnv8&amp;vl=en"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9EAA-609B-482B-B64C-645CAFD11C60}"/>
              </a:ext>
            </a:extLst>
          </p:cNvPr>
          <p:cNvSpPr>
            <a:spLocks noGrp="1"/>
          </p:cNvSpPr>
          <p:nvPr>
            <p:ph type="title"/>
          </p:nvPr>
        </p:nvSpPr>
        <p:spPr/>
        <p:txBody>
          <a:bodyPr>
            <a:normAutofit/>
          </a:bodyPr>
          <a:lstStyle/>
          <a:p>
            <a:br>
              <a:rPr lang="en-GB" i="1" dirty="0"/>
            </a:br>
            <a:endParaRPr lang="en-GB" dirty="0"/>
          </a:p>
        </p:txBody>
      </p:sp>
      <p:sp>
        <p:nvSpPr>
          <p:cNvPr id="3" name="Content Placeholder 2">
            <a:extLst>
              <a:ext uri="{FF2B5EF4-FFF2-40B4-BE49-F238E27FC236}">
                <a16:creationId xmlns:a16="http://schemas.microsoft.com/office/drawing/2014/main" id="{D50C6BF3-6241-4A9E-A3FC-83B43A85FDA0}"/>
              </a:ext>
            </a:extLst>
          </p:cNvPr>
          <p:cNvSpPr>
            <a:spLocks noGrp="1"/>
          </p:cNvSpPr>
          <p:nvPr>
            <p:ph idx="1"/>
          </p:nvPr>
        </p:nvSpPr>
        <p:spPr/>
        <p:txBody>
          <a:bodyPr/>
          <a:lstStyle/>
          <a:p>
            <a:pPr marL="0" indent="0">
              <a:buNone/>
            </a:pPr>
            <a:endParaRPr lang="en-GB" i="1" dirty="0"/>
          </a:p>
          <a:p>
            <a:pPr marL="0" indent="0">
              <a:buNone/>
            </a:pPr>
            <a:endParaRPr lang="en-GB" i="1" dirty="0"/>
          </a:p>
        </p:txBody>
      </p:sp>
      <p:pic>
        <p:nvPicPr>
          <p:cNvPr id="5" name="Picture 4" descr="A screenshot of a cell phone&#10;&#10;Description automatically generated">
            <a:extLst>
              <a:ext uri="{FF2B5EF4-FFF2-40B4-BE49-F238E27FC236}">
                <a16:creationId xmlns:a16="http://schemas.microsoft.com/office/drawing/2014/main" id="{6A215612-7E26-453D-8E05-19ECDBB6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39" y="273685"/>
            <a:ext cx="11790522" cy="3930174"/>
          </a:xfrm>
          <a:prstGeom prst="rect">
            <a:avLst/>
          </a:prstGeom>
        </p:spPr>
      </p:pic>
      <p:pic>
        <p:nvPicPr>
          <p:cNvPr id="6" name="Picture 5" descr="A close up of a logo&#10;&#10;Description automatically generated">
            <a:extLst>
              <a:ext uri="{FF2B5EF4-FFF2-40B4-BE49-F238E27FC236}">
                <a16:creationId xmlns:a16="http://schemas.microsoft.com/office/drawing/2014/main" id="{C7EA8016-D94F-42A7-8D71-1CFE49A3B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1" y="4806315"/>
            <a:ext cx="2706140" cy="17780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3078BB4-3FCC-4774-BD8D-0E3FAE1F5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351" y="4714874"/>
            <a:ext cx="2856227" cy="1778001"/>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828264F1-50CD-41AE-93BB-6B99800204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548" y="4670993"/>
            <a:ext cx="2875211" cy="1913322"/>
          </a:xfrm>
          <a:prstGeom prst="rect">
            <a:avLst/>
          </a:prstGeom>
        </p:spPr>
      </p:pic>
    </p:spTree>
    <p:extLst>
      <p:ext uri="{BB962C8B-B14F-4D97-AF65-F5344CB8AC3E}">
        <p14:creationId xmlns:p14="http://schemas.microsoft.com/office/powerpoint/2010/main" val="40281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D263D34-4456-4591-AF1B-06E29200F3CD}"/>
              </a:ext>
            </a:extLst>
          </p:cNvPr>
          <p:cNvSpPr>
            <a:spLocks noGrp="1"/>
          </p:cNvSpPr>
          <p:nvPr>
            <p:ph type="title"/>
          </p:nvPr>
        </p:nvSpPr>
        <p:spPr>
          <a:xfrm>
            <a:off x="838201" y="365125"/>
            <a:ext cx="5393360" cy="1325563"/>
          </a:xfrm>
        </p:spPr>
        <p:txBody>
          <a:bodyPr>
            <a:normAutofit/>
          </a:bodyPr>
          <a:lstStyle/>
          <a:p>
            <a:r>
              <a:rPr lang="en-GB" dirty="0"/>
              <a:t>Task 2</a:t>
            </a:r>
          </a:p>
        </p:txBody>
      </p:sp>
      <p:sp>
        <p:nvSpPr>
          <p:cNvPr id="40" name="Freeform: Shape 3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F1D44EB-36CD-42CC-B8E2-BD542AACCA69}"/>
              </a:ext>
            </a:extLst>
          </p:cNvPr>
          <p:cNvSpPr>
            <a:spLocks noGrp="1"/>
          </p:cNvSpPr>
          <p:nvPr>
            <p:ph idx="1"/>
          </p:nvPr>
        </p:nvSpPr>
        <p:spPr>
          <a:xfrm>
            <a:off x="838200" y="1825625"/>
            <a:ext cx="5393361" cy="4351338"/>
          </a:xfrm>
        </p:spPr>
        <p:txBody>
          <a:bodyPr>
            <a:normAutofit/>
          </a:bodyPr>
          <a:lstStyle/>
          <a:p>
            <a:pPr marL="0" indent="0">
              <a:buNone/>
            </a:pPr>
            <a:r>
              <a:rPr lang="en-GB" sz="3200" dirty="0"/>
              <a:t>Here’s some for you to try! </a:t>
            </a:r>
          </a:p>
          <a:p>
            <a:r>
              <a:rPr lang="en-GB" sz="2000" dirty="0"/>
              <a:t>Bubble breath (Calm) </a:t>
            </a:r>
            <a:r>
              <a:rPr lang="en-GB" sz="2000" dirty="0">
                <a:hlinkClick r:id="rId2"/>
              </a:rPr>
              <a:t>https://www.youtube.com/watch?v=uxayUBd6T7M</a:t>
            </a:r>
            <a:endParaRPr lang="en-GB" sz="2000" dirty="0"/>
          </a:p>
          <a:p>
            <a:r>
              <a:rPr lang="en-GB" sz="2000" dirty="0"/>
              <a:t>Muscle tensing and releasing </a:t>
            </a:r>
            <a:r>
              <a:rPr lang="en-GB" sz="2000" dirty="0">
                <a:hlinkClick r:id="rId3"/>
              </a:rPr>
              <a:t>https://www.youtube.com/watch?v=FbhUxg9eHDE&amp;feature=youtu.be</a:t>
            </a:r>
            <a:endParaRPr lang="en-GB" sz="2000" dirty="0"/>
          </a:p>
          <a:p>
            <a:r>
              <a:rPr lang="en-GB" sz="2000" dirty="0"/>
              <a:t>Mindfulness </a:t>
            </a:r>
            <a:r>
              <a:rPr lang="en-GB" sz="2000" dirty="0">
                <a:hlinkClick r:id="rId4"/>
              </a:rPr>
              <a:t>https://www.youtube.com/watch?v=ykDPtWdxOxs</a:t>
            </a:r>
            <a:endParaRPr lang="en-GB" sz="2000" dirty="0"/>
          </a:p>
          <a:p>
            <a:r>
              <a:rPr lang="en-GB" sz="2000" dirty="0"/>
              <a:t>‘The sushi train’ (Russ Harris) </a:t>
            </a:r>
            <a:r>
              <a:rPr lang="en-GB" sz="2000" dirty="0">
                <a:hlinkClick r:id="rId5"/>
              </a:rPr>
              <a:t>https://www.youtube.com/watch?v=tzUoXJVI0wo</a:t>
            </a:r>
            <a:endParaRPr lang="en-GB" sz="2000" dirty="0"/>
          </a:p>
          <a:p>
            <a:pPr marL="0" indent="0">
              <a:buNone/>
            </a:pPr>
            <a:endParaRPr lang="en-GB" sz="2000" dirty="0"/>
          </a:p>
        </p:txBody>
      </p:sp>
      <p:sp>
        <p:nvSpPr>
          <p:cNvPr id="42" name="Oval 4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street sign on a pole&#10;&#10;Description automatically generated">
            <a:extLst>
              <a:ext uri="{FF2B5EF4-FFF2-40B4-BE49-F238E27FC236}">
                <a16:creationId xmlns:a16="http://schemas.microsoft.com/office/drawing/2014/main" id="{BAED16CF-97CA-442C-884A-E893FBE4E79B}"/>
              </a:ext>
            </a:extLst>
          </p:cNvPr>
          <p:cNvPicPr>
            <a:picLocks noChangeAspect="1"/>
          </p:cNvPicPr>
          <p:nvPr/>
        </p:nvPicPr>
        <p:blipFill rotWithShape="1">
          <a:blip r:embed="rId6">
            <a:extLst>
              <a:ext uri="{28A0092B-C50C-407E-A947-70E740481C1C}">
                <a14:useLocalDpi xmlns:a14="http://schemas.microsoft.com/office/drawing/2010/main" val="0"/>
              </a:ext>
            </a:extLst>
          </a:blip>
          <a:srcRect r="-3" b="7497"/>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6" name="Freeform: Shape 4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7221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10D1B-B3B0-4796-A41C-1BC0BAFE459B}"/>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you need to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F9E37E-4B2C-49F2-8623-4DC2E1BC9885}"/>
              </a:ext>
            </a:extLst>
          </p:cNvPr>
          <p:cNvSpPr>
            <a:spLocks noGrp="1"/>
          </p:cNvSpPr>
          <p:nvPr>
            <p:ph idx="1"/>
          </p:nvPr>
        </p:nvSpPr>
        <p:spPr>
          <a:xfrm>
            <a:off x="4447308" y="591344"/>
            <a:ext cx="6906491" cy="5585619"/>
          </a:xfrm>
        </p:spPr>
        <p:txBody>
          <a:bodyPr anchor="ctr">
            <a:normAutofit/>
          </a:bodyPr>
          <a:lstStyle/>
          <a:p>
            <a:pPr marL="0" indent="0">
              <a:buNone/>
            </a:pPr>
            <a:r>
              <a:rPr lang="en-GB" dirty="0"/>
              <a:t>Make a self soothe/calm box filled with things which make you feel more relaxed. Young Minds have a ‘how to’ guide here - </a:t>
            </a:r>
            <a:r>
              <a:rPr lang="en-GB" dirty="0">
                <a:hlinkClick r:id="rId2"/>
              </a:rPr>
              <a:t>https://youngminds.org.uk/blog/how-to-make-a-self-soothe-box/</a:t>
            </a:r>
            <a:endParaRPr lang="en-GB" dirty="0"/>
          </a:p>
          <a:p>
            <a:pPr marL="0" indent="0">
              <a:buNone/>
            </a:pPr>
            <a:endParaRPr lang="en-GB" dirty="0"/>
          </a:p>
          <a:p>
            <a:pPr marL="0" indent="0">
              <a:buNone/>
            </a:pPr>
            <a:r>
              <a:rPr lang="en-GB" dirty="0"/>
              <a:t>This self care strategies bank can give you lots more ideas of things to try - </a:t>
            </a:r>
            <a:r>
              <a:rPr lang="en-GB" dirty="0">
                <a:hlinkClick r:id="rId3"/>
              </a:rPr>
              <a:t>https://www.annafreud.org/on-my-mind/self-care/</a:t>
            </a:r>
            <a:endParaRPr lang="en-GB" dirty="0"/>
          </a:p>
          <a:p>
            <a:pPr marL="0" indent="0">
              <a:buNone/>
            </a:pPr>
            <a:endParaRPr lang="en-GB" dirty="0"/>
          </a:p>
        </p:txBody>
      </p:sp>
    </p:spTree>
    <p:extLst>
      <p:ext uri="{BB962C8B-B14F-4D97-AF65-F5344CB8AC3E}">
        <p14:creationId xmlns:p14="http://schemas.microsoft.com/office/powerpoint/2010/main" val="287797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373E6E-EF46-41F0-88EB-535A94F54DC1}"/>
              </a:ext>
            </a:extLst>
          </p:cNvPr>
          <p:cNvSpPr>
            <a:spLocks noGrp="1"/>
          </p:cNvSpPr>
          <p:nvPr>
            <p:ph type="title"/>
          </p:nvPr>
        </p:nvSpPr>
        <p:spPr>
          <a:xfrm>
            <a:off x="838201" y="365125"/>
            <a:ext cx="5393360" cy="1325563"/>
          </a:xfrm>
        </p:spPr>
        <p:txBody>
          <a:bodyPr>
            <a:normAutofit/>
          </a:bodyPr>
          <a:lstStyle/>
          <a:p>
            <a:r>
              <a:rPr lang="en-GB" b="1"/>
              <a:t>Task 3 - BreathPod</a:t>
            </a:r>
            <a:endParaRPr lang="en-GB" b="1" dirty="0"/>
          </a:p>
        </p:txBody>
      </p:sp>
      <p:sp>
        <p:nvSpPr>
          <p:cNvPr id="68" name="Freeform: Shape 67">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86FF72-C5EE-4F14-857A-10C5BF862AD0}"/>
              </a:ext>
            </a:extLst>
          </p:cNvPr>
          <p:cNvSpPr>
            <a:spLocks noGrp="1"/>
          </p:cNvSpPr>
          <p:nvPr>
            <p:ph idx="1"/>
          </p:nvPr>
        </p:nvSpPr>
        <p:spPr>
          <a:xfrm>
            <a:off x="838200" y="1026772"/>
            <a:ext cx="5393361" cy="5150192"/>
          </a:xfrm>
        </p:spPr>
        <p:txBody>
          <a:bodyPr>
            <a:normAutofit fontScale="92500"/>
          </a:bodyPr>
          <a:lstStyle/>
          <a:p>
            <a:pPr marL="0" indent="0">
              <a:buNone/>
            </a:pPr>
            <a:endParaRPr lang="en-GB">
              <a:hlinkClick r:id="rId2"/>
            </a:endParaRPr>
          </a:p>
          <a:p>
            <a:pPr marL="0" indent="0">
              <a:buNone/>
            </a:pPr>
            <a:endParaRPr lang="en-GB">
              <a:hlinkClick r:id="rId2"/>
            </a:endParaRPr>
          </a:p>
          <a:p>
            <a:pPr marL="0" indent="0">
              <a:buNone/>
            </a:pPr>
            <a:r>
              <a:rPr lang="en-GB">
                <a:hlinkClick r:id="rId2"/>
              </a:rPr>
              <a:t>https://www.instagram.com/tv/CAN2n3sApyz/?utm_source=ig_web_button_share_sheet</a:t>
            </a:r>
            <a:endParaRPr lang="en-GB"/>
          </a:p>
          <a:p>
            <a:pPr marL="0" indent="0">
              <a:buNone/>
            </a:pPr>
            <a:endParaRPr lang="en-GB"/>
          </a:p>
          <a:p>
            <a:pPr marL="0" indent="0">
              <a:buNone/>
            </a:pPr>
            <a:r>
              <a:rPr lang="en-GB"/>
              <a:t>If in doubt, breathe it out!  If you feel you are getting better at breathing, you can skip to using bubble breath from the earlier slide.</a:t>
            </a:r>
          </a:p>
          <a:p>
            <a:pPr marL="0" indent="0">
              <a:buNone/>
            </a:pPr>
            <a:r>
              <a:rPr lang="en-GB">
                <a:hlinkClick r:id="rId3"/>
              </a:rPr>
              <a:t>https://www.youtube.com/watch?v=uxayUBd6T7M</a:t>
            </a:r>
            <a:endParaRPr lang="en-GB" dirty="0"/>
          </a:p>
        </p:txBody>
      </p:sp>
      <p:sp>
        <p:nvSpPr>
          <p:cNvPr id="70" name="Oval 69">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drawing, food&#10;&#10;Description automatically generated">
            <a:extLst>
              <a:ext uri="{FF2B5EF4-FFF2-40B4-BE49-F238E27FC236}">
                <a16:creationId xmlns:a16="http://schemas.microsoft.com/office/drawing/2014/main" id="{B4ACCF79-FD74-43A6-9030-E923C8A216A0}"/>
              </a:ext>
            </a:extLst>
          </p:cNvPr>
          <p:cNvPicPr>
            <a:picLocks noChangeAspect="1"/>
          </p:cNvPicPr>
          <p:nvPr/>
        </p:nvPicPr>
        <p:blipFill rotWithShape="1">
          <a:blip r:embed="rId4">
            <a:extLst>
              <a:ext uri="{28A0092B-C50C-407E-A947-70E740481C1C}">
                <a14:useLocalDpi xmlns:a14="http://schemas.microsoft.com/office/drawing/2010/main" val="0"/>
              </a:ext>
            </a:extLst>
          </a:blip>
          <a:srcRect r="-2" b="-2"/>
          <a:stretch/>
        </p:blipFill>
        <p:spPr>
          <a:xfrm>
            <a:off x="8745968" y="1109670"/>
            <a:ext cx="2482114" cy="248211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72" name="Freeform: Shape 71">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2CA1FEA3-9679-4E68-B1F6-9EF899DB2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9761" y="4701454"/>
            <a:ext cx="2720349" cy="1810268"/>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76" name="Freeform: Shape 7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Arc 77">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82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830B27-8139-4410-9E5E-7199E24A3181}"/>
              </a:ext>
            </a:extLst>
          </p:cNvPr>
          <p:cNvSpPr>
            <a:spLocks noGrp="1"/>
          </p:cNvSpPr>
          <p:nvPr>
            <p:ph type="title"/>
          </p:nvPr>
        </p:nvSpPr>
        <p:spPr>
          <a:xfrm>
            <a:off x="686834" y="1133475"/>
            <a:ext cx="3200400" cy="3133725"/>
          </a:xfrm>
        </p:spPr>
        <p:txBody>
          <a:bodyPr>
            <a:normAutofit/>
          </a:bodyPr>
          <a:lstStyle/>
          <a:p>
            <a:r>
              <a:rPr lang="en-GB" sz="4800" b="1" dirty="0">
                <a:solidFill>
                  <a:srgbClr val="FFFFFF"/>
                </a:solidFill>
              </a:rPr>
              <a:t>Week 3</a:t>
            </a:r>
            <a:endParaRPr lang="en-GB" sz="4800" b="1" i="1" dirty="0">
              <a:solidFill>
                <a:srgbClr val="FFFFFF"/>
              </a:solidFill>
            </a:endParaRP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16C76D-EEA6-4A48-9070-E5AB27C9FC4F}"/>
              </a:ext>
            </a:extLst>
          </p:cNvPr>
          <p:cNvSpPr>
            <a:spLocks noGrp="1"/>
          </p:cNvSpPr>
          <p:nvPr>
            <p:ph idx="1"/>
          </p:nvPr>
        </p:nvSpPr>
        <p:spPr>
          <a:xfrm>
            <a:off x="4447308" y="591344"/>
            <a:ext cx="6906491" cy="5403055"/>
          </a:xfrm>
        </p:spPr>
        <p:txBody>
          <a:bodyPr anchor="ctr">
            <a:normAutofit/>
          </a:bodyPr>
          <a:lstStyle/>
          <a:p>
            <a:pPr marL="0" indent="0" algn="ctr">
              <a:buNone/>
            </a:pPr>
            <a:r>
              <a:rPr lang="en-GB" sz="4000" dirty="0"/>
              <a:t>Doing things that make us feel better straight away - </a:t>
            </a:r>
            <a:r>
              <a:rPr lang="en-GB" sz="4000" i="1" dirty="0"/>
              <a:t>Regulating</a:t>
            </a:r>
            <a:endParaRPr lang="en-GB" sz="4000" dirty="0"/>
          </a:p>
          <a:p>
            <a:pPr marL="0" indent="0" algn="ctr">
              <a:buNone/>
            </a:pPr>
            <a:endParaRPr lang="en-GB" sz="4000" b="1" i="1" dirty="0"/>
          </a:p>
          <a:p>
            <a:pPr marL="0" indent="0">
              <a:buNone/>
            </a:pPr>
            <a:endParaRPr lang="en-GB" b="1" dirty="0"/>
          </a:p>
        </p:txBody>
      </p:sp>
      <p:pic>
        <p:nvPicPr>
          <p:cNvPr id="6" name="Picture 5" descr="A picture containing food&#10;&#10;Description automatically generated">
            <a:extLst>
              <a:ext uri="{FF2B5EF4-FFF2-40B4-BE49-F238E27FC236}">
                <a16:creationId xmlns:a16="http://schemas.microsoft.com/office/drawing/2014/main" id="{72BCC91A-7C33-45E2-9F77-B10455671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513" y="4006464"/>
            <a:ext cx="2682240" cy="2011680"/>
          </a:xfrm>
          <a:prstGeom prst="rect">
            <a:avLst/>
          </a:prstGeom>
        </p:spPr>
      </p:pic>
    </p:spTree>
    <p:extLst>
      <p:ext uri="{BB962C8B-B14F-4D97-AF65-F5344CB8AC3E}">
        <p14:creationId xmlns:p14="http://schemas.microsoft.com/office/powerpoint/2010/main" val="361427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3E078-88A9-468A-B662-0D7A3B0288F7}"/>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What you need to know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695123-A914-49E1-838A-B221502B45F3}"/>
              </a:ext>
            </a:extLst>
          </p:cNvPr>
          <p:cNvSpPr>
            <a:spLocks noGrp="1"/>
          </p:cNvSpPr>
          <p:nvPr>
            <p:ph idx="1"/>
          </p:nvPr>
        </p:nvSpPr>
        <p:spPr>
          <a:xfrm>
            <a:off x="4447308" y="591344"/>
            <a:ext cx="6906491" cy="5585619"/>
          </a:xfrm>
        </p:spPr>
        <p:txBody>
          <a:bodyPr anchor="ctr">
            <a:normAutofit/>
          </a:bodyPr>
          <a:lstStyle/>
          <a:p>
            <a:r>
              <a:rPr lang="en-GB" dirty="0"/>
              <a:t>Adults understand it can be difficult being a young person</a:t>
            </a:r>
          </a:p>
          <a:p>
            <a:r>
              <a:rPr lang="en-GB" dirty="0"/>
              <a:t>Things will get better, seem a bit brighter and you are going to be okay. You might not think it just now but you will be able to change things and be okay. </a:t>
            </a:r>
          </a:p>
          <a:p>
            <a:r>
              <a:rPr lang="en-GB" dirty="0"/>
              <a:t>Understand that when you ‘flip your lid’, regulating strategies can help you think straight again. By doing something different we can change how we feel. </a:t>
            </a:r>
          </a:p>
        </p:txBody>
      </p:sp>
    </p:spTree>
    <p:extLst>
      <p:ext uri="{BB962C8B-B14F-4D97-AF65-F5344CB8AC3E}">
        <p14:creationId xmlns:p14="http://schemas.microsoft.com/office/powerpoint/2010/main" val="398974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1AD2495-71E3-4C03-B6D9-12B750A78A5F}"/>
              </a:ext>
            </a:extLst>
          </p:cNvPr>
          <p:cNvSpPr>
            <a:spLocks noGrp="1"/>
          </p:cNvSpPr>
          <p:nvPr>
            <p:ph type="title"/>
          </p:nvPr>
        </p:nvSpPr>
        <p:spPr>
          <a:xfrm>
            <a:off x="838201" y="365125"/>
            <a:ext cx="5393360" cy="1325563"/>
          </a:xfrm>
        </p:spPr>
        <p:txBody>
          <a:bodyPr>
            <a:normAutofit/>
          </a:bodyPr>
          <a:lstStyle/>
          <a:p>
            <a:r>
              <a:rPr lang="en-GB" dirty="0"/>
              <a:t>Task 1</a:t>
            </a:r>
          </a:p>
        </p:txBody>
      </p:sp>
      <p:sp>
        <p:nvSpPr>
          <p:cNvPr id="50" name="Freeform: Shape 4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198658F-A20A-406B-A3A9-B3E89240E180}"/>
              </a:ext>
            </a:extLst>
          </p:cNvPr>
          <p:cNvSpPr>
            <a:spLocks noGrp="1"/>
          </p:cNvSpPr>
          <p:nvPr>
            <p:ph idx="1"/>
          </p:nvPr>
        </p:nvSpPr>
        <p:spPr>
          <a:xfrm>
            <a:off x="838200" y="1825625"/>
            <a:ext cx="5393361" cy="4351338"/>
          </a:xfrm>
        </p:spPr>
        <p:txBody>
          <a:bodyPr>
            <a:normAutofit/>
          </a:bodyPr>
          <a:lstStyle/>
          <a:p>
            <a:pPr marL="0" indent="0">
              <a:buNone/>
            </a:pPr>
            <a:r>
              <a:rPr lang="en-GB" dirty="0"/>
              <a:t>This clip will help you understand what happens to the brain when things aren’t good for us.</a:t>
            </a:r>
          </a:p>
          <a:p>
            <a:pPr marL="0" indent="0">
              <a:buNone/>
            </a:pPr>
            <a:endParaRPr lang="en-GB" dirty="0"/>
          </a:p>
          <a:p>
            <a:pPr marL="0" indent="0">
              <a:buNone/>
            </a:pPr>
            <a:r>
              <a:rPr lang="en-GB" dirty="0">
                <a:hlinkClick r:id="rId2"/>
              </a:rPr>
              <a:t>https://www.youtube.com/watch?v=FTnCMxEnnv8&amp;vl=en</a:t>
            </a:r>
            <a:endParaRPr lang="en-GB" dirty="0"/>
          </a:p>
        </p:txBody>
      </p:sp>
      <p:sp>
        <p:nvSpPr>
          <p:cNvPr id="52" name="Oval 5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1" name="Picture 10" descr="A picture containing fruit&#10;&#10;Description automatically generated">
            <a:extLst>
              <a:ext uri="{FF2B5EF4-FFF2-40B4-BE49-F238E27FC236}">
                <a16:creationId xmlns:a16="http://schemas.microsoft.com/office/drawing/2014/main" id="{7EF0A754-8659-4F54-8396-68C4FA5608FB}"/>
              </a:ext>
            </a:extLst>
          </p:cNvPr>
          <p:cNvPicPr>
            <a:picLocks noChangeAspect="1"/>
          </p:cNvPicPr>
          <p:nvPr/>
        </p:nvPicPr>
        <p:blipFill rotWithShape="1">
          <a:blip r:embed="rId3">
            <a:extLst>
              <a:ext uri="{28A0092B-C50C-407E-A947-70E740481C1C}">
                <a14:useLocalDpi xmlns:a14="http://schemas.microsoft.com/office/drawing/2010/main" val="0"/>
              </a:ext>
            </a:extLst>
          </a:blip>
          <a:srcRect l="8975" r="10944" b="-2"/>
          <a:stretch/>
        </p:blipFill>
        <p:spPr>
          <a:xfrm>
            <a:off x="8029801" y="1575750"/>
            <a:ext cx="3468569" cy="346856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6" name="Freeform: Shape 5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1409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E22ED-4C5F-4E0B-9718-3402BD1E7C6C}"/>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you need to know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D97735-6030-4E9E-BC99-C9E89E3F32B7}"/>
              </a:ext>
            </a:extLst>
          </p:cNvPr>
          <p:cNvSpPr>
            <a:spLocks noGrp="1"/>
          </p:cNvSpPr>
          <p:nvPr>
            <p:ph idx="1"/>
          </p:nvPr>
        </p:nvSpPr>
        <p:spPr>
          <a:xfrm>
            <a:off x="4447308" y="591344"/>
            <a:ext cx="7582132" cy="5585619"/>
          </a:xfrm>
        </p:spPr>
        <p:txBody>
          <a:bodyPr anchor="ctr">
            <a:normAutofit/>
          </a:bodyPr>
          <a:lstStyle/>
          <a:p>
            <a:r>
              <a:rPr lang="en-GB" sz="3200" dirty="0"/>
              <a:t>Regulating strategies can be used at any time, in any place. </a:t>
            </a:r>
          </a:p>
          <a:p>
            <a:r>
              <a:rPr lang="en-GB" sz="3200" dirty="0"/>
              <a:t>It’s helpful to try regulating strategies to find what works best for you.  We’ll be giving you more examples today of techniques to try.</a:t>
            </a:r>
          </a:p>
          <a:p>
            <a:pPr marL="0" indent="0">
              <a:buNone/>
            </a:pPr>
            <a:endParaRPr lang="en-GB" sz="3600" dirty="0"/>
          </a:p>
        </p:txBody>
      </p:sp>
    </p:spTree>
    <p:extLst>
      <p:ext uri="{BB962C8B-B14F-4D97-AF65-F5344CB8AC3E}">
        <p14:creationId xmlns:p14="http://schemas.microsoft.com/office/powerpoint/2010/main" val="61582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23D6-F9C7-4CC7-8A81-BE324107EBA3}"/>
              </a:ext>
            </a:extLst>
          </p:cNvPr>
          <p:cNvSpPr>
            <a:spLocks noGrp="1"/>
          </p:cNvSpPr>
          <p:nvPr>
            <p:ph type="title"/>
          </p:nvPr>
        </p:nvSpPr>
        <p:spPr>
          <a:xfrm>
            <a:off x="345440" y="1076959"/>
            <a:ext cx="4426585" cy="5505451"/>
          </a:xfrm>
        </p:spPr>
        <p:txBody>
          <a:bodyPr>
            <a:normAutofit fontScale="90000"/>
          </a:bodyPr>
          <a:lstStyle/>
          <a:p>
            <a:r>
              <a:rPr lang="en-GB" sz="4000" dirty="0">
                <a:latin typeface="+mn-lt"/>
              </a:rPr>
              <a:t>Try to notice how your body feels when you are anxious and what kind of activities help you to feel calmer.  It may help to think of how you are feeling on a scale of 1-5.</a:t>
            </a:r>
            <a:br>
              <a:rPr lang="en-GB" sz="4000" dirty="0"/>
            </a:br>
            <a:br>
              <a:rPr lang="en-GB" sz="4000" dirty="0"/>
            </a:br>
            <a:br>
              <a:rPr lang="en-US" dirty="0"/>
            </a:br>
            <a:endParaRPr lang="en-GB" dirty="0"/>
          </a:p>
        </p:txBody>
      </p:sp>
      <p:sp>
        <p:nvSpPr>
          <p:cNvPr id="4" name="Text Placeholder 3">
            <a:extLst>
              <a:ext uri="{FF2B5EF4-FFF2-40B4-BE49-F238E27FC236}">
                <a16:creationId xmlns:a16="http://schemas.microsoft.com/office/drawing/2014/main" id="{D295EF9C-72D1-4DF4-9746-C115565575B9}"/>
              </a:ext>
            </a:extLst>
          </p:cNvPr>
          <p:cNvSpPr>
            <a:spLocks noGrp="1"/>
          </p:cNvSpPr>
          <p:nvPr>
            <p:ph type="body" sz="half" idx="2"/>
          </p:nvPr>
        </p:nvSpPr>
        <p:spPr>
          <a:xfrm>
            <a:off x="839788" y="5354320"/>
            <a:ext cx="3932237" cy="514668"/>
          </a:xfrm>
        </p:spPr>
        <p:txBody>
          <a:bodyPr/>
          <a:lstStyle/>
          <a:p>
            <a:endParaRPr lang="en-GB" dirty="0"/>
          </a:p>
        </p:txBody>
      </p:sp>
      <p:pic>
        <p:nvPicPr>
          <p:cNvPr id="5" name="Content Placeholder 3">
            <a:extLst>
              <a:ext uri="{FF2B5EF4-FFF2-40B4-BE49-F238E27FC236}">
                <a16:creationId xmlns:a16="http://schemas.microsoft.com/office/drawing/2014/main" id="{D9D2BE15-F2F1-49F4-9C8B-7B64940F413B}"/>
              </a:ext>
            </a:extLst>
          </p:cNvPr>
          <p:cNvPicPr>
            <a:picLocks noGrp="1"/>
          </p:cNvPicPr>
          <p:nvPr>
            <p:ph idx="1"/>
          </p:nvPr>
        </p:nvPicPr>
        <p:blipFill rotWithShape="1">
          <a:blip r:embed="rId2"/>
          <a:srcRect l="35688" t="29608" r="35956" b="6570"/>
          <a:stretch/>
        </p:blipFill>
        <p:spPr bwMode="auto">
          <a:xfrm>
            <a:off x="5076222" y="172720"/>
            <a:ext cx="6770338" cy="64096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18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4167-85B7-4F30-BDA8-9A7E2B6622F5}"/>
              </a:ext>
            </a:extLst>
          </p:cNvPr>
          <p:cNvSpPr>
            <a:spLocks noGrp="1"/>
          </p:cNvSpPr>
          <p:nvPr>
            <p:ph type="title"/>
          </p:nvPr>
        </p:nvSpPr>
        <p:spPr>
          <a:xfrm>
            <a:off x="839788" y="457200"/>
            <a:ext cx="3932237" cy="3545840"/>
          </a:xfrm>
        </p:spPr>
        <p:txBody>
          <a:bodyPr>
            <a:normAutofit/>
          </a:bodyPr>
          <a:lstStyle/>
          <a:p>
            <a:r>
              <a:rPr lang="en-GB" sz="4800" dirty="0">
                <a:latin typeface="+mn-lt"/>
              </a:rPr>
              <a:t>This is how you might look and feel….</a:t>
            </a:r>
          </a:p>
        </p:txBody>
      </p:sp>
      <p:sp>
        <p:nvSpPr>
          <p:cNvPr id="4" name="Text Placeholder 3">
            <a:extLst>
              <a:ext uri="{FF2B5EF4-FFF2-40B4-BE49-F238E27FC236}">
                <a16:creationId xmlns:a16="http://schemas.microsoft.com/office/drawing/2014/main" id="{4124D28C-B0F3-42DF-A19B-3045CFFCDBFA}"/>
              </a:ext>
            </a:extLst>
          </p:cNvPr>
          <p:cNvSpPr>
            <a:spLocks noGrp="1"/>
          </p:cNvSpPr>
          <p:nvPr>
            <p:ph type="body" sz="half" idx="2"/>
          </p:nvPr>
        </p:nvSpPr>
        <p:spPr>
          <a:xfrm>
            <a:off x="839788" y="4602480"/>
            <a:ext cx="3932237" cy="1266508"/>
          </a:xfrm>
        </p:spPr>
        <p:txBody>
          <a:bodyPr/>
          <a:lstStyle/>
          <a:p>
            <a:endParaRPr lang="en-GB" dirty="0"/>
          </a:p>
        </p:txBody>
      </p:sp>
      <p:sp>
        <p:nvSpPr>
          <p:cNvPr id="7" name="Picture Placeholder 6">
            <a:extLst>
              <a:ext uri="{FF2B5EF4-FFF2-40B4-BE49-F238E27FC236}">
                <a16:creationId xmlns:a16="http://schemas.microsoft.com/office/drawing/2014/main" id="{D0069E17-C80E-432A-961B-DB02AFBD434D}"/>
              </a:ext>
            </a:extLst>
          </p:cNvPr>
          <p:cNvSpPr>
            <a:spLocks noGrp="1"/>
          </p:cNvSpPr>
          <p:nvPr>
            <p:ph type="pic" idx="1"/>
          </p:nvPr>
        </p:nvSpPr>
        <p:spPr/>
      </p:sp>
      <p:pic>
        <p:nvPicPr>
          <p:cNvPr id="8" name="Picture 7" descr="A screenshot of a cell phone&#10;&#10;Description automatically generated">
            <a:extLst>
              <a:ext uri="{FF2B5EF4-FFF2-40B4-BE49-F238E27FC236}">
                <a16:creationId xmlns:a16="http://schemas.microsoft.com/office/drawing/2014/main" id="{FE0E32C6-6449-4188-86CE-F6AE353053C4}"/>
              </a:ext>
            </a:extLst>
          </p:cNvPr>
          <p:cNvPicPr/>
          <p:nvPr/>
        </p:nvPicPr>
        <p:blipFill rotWithShape="1">
          <a:blip r:embed="rId2">
            <a:extLst>
              <a:ext uri="{28A0092B-C50C-407E-A947-70E740481C1C}">
                <a14:useLocalDpi xmlns:a14="http://schemas.microsoft.com/office/drawing/2010/main" val="0"/>
              </a:ext>
            </a:extLst>
          </a:blip>
          <a:srcRect l="36519" t="29263" r="36528" b="8210"/>
          <a:stretch/>
        </p:blipFill>
        <p:spPr bwMode="auto">
          <a:xfrm>
            <a:off x="5476240" y="317658"/>
            <a:ext cx="6465251" cy="62131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337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073D-E503-46F6-8909-2F28F1B86D5B}"/>
              </a:ext>
            </a:extLst>
          </p:cNvPr>
          <p:cNvSpPr>
            <a:spLocks noGrp="1"/>
          </p:cNvSpPr>
          <p:nvPr>
            <p:ph type="title"/>
          </p:nvPr>
        </p:nvSpPr>
        <p:spPr>
          <a:xfrm>
            <a:off x="839788" y="457200"/>
            <a:ext cx="3932237" cy="5796914"/>
          </a:xfrm>
        </p:spPr>
        <p:txBody>
          <a:bodyPr>
            <a:noAutofit/>
          </a:bodyPr>
          <a:lstStyle/>
          <a:p>
            <a:r>
              <a:rPr lang="en-GB" sz="4000" dirty="0">
                <a:latin typeface="+mn-lt"/>
              </a:rPr>
              <a:t>Think about trying your own scale of how you feel from 1 to 5.  </a:t>
            </a:r>
            <a:br>
              <a:rPr lang="en-GB" sz="4000" dirty="0">
                <a:latin typeface="+mn-lt"/>
              </a:rPr>
            </a:br>
            <a:br>
              <a:rPr lang="en-GB" sz="4000" dirty="0">
                <a:latin typeface="+mn-lt"/>
              </a:rPr>
            </a:br>
            <a:r>
              <a:rPr lang="en-GB" sz="4000" dirty="0">
                <a:latin typeface="+mn-lt"/>
              </a:rPr>
              <a:t>It is important for us to know how our feeling escalate and can get out of control.</a:t>
            </a:r>
          </a:p>
        </p:txBody>
      </p:sp>
      <p:sp>
        <p:nvSpPr>
          <p:cNvPr id="4" name="Text Placeholder 3">
            <a:extLst>
              <a:ext uri="{FF2B5EF4-FFF2-40B4-BE49-F238E27FC236}">
                <a16:creationId xmlns:a16="http://schemas.microsoft.com/office/drawing/2014/main" id="{ED8261FD-1959-4E47-B921-C9D14F8364D1}"/>
              </a:ext>
            </a:extLst>
          </p:cNvPr>
          <p:cNvSpPr>
            <a:spLocks noGrp="1"/>
          </p:cNvSpPr>
          <p:nvPr>
            <p:ph type="body" sz="half" idx="2"/>
          </p:nvPr>
        </p:nvSpPr>
        <p:spPr>
          <a:xfrm>
            <a:off x="839788" y="5405120"/>
            <a:ext cx="3932237" cy="463868"/>
          </a:xfrm>
        </p:spPr>
        <p:txBody>
          <a:bodyPr/>
          <a:lstStyle/>
          <a:p>
            <a:endParaRPr lang="en-GB" dirty="0"/>
          </a:p>
        </p:txBody>
      </p:sp>
      <p:sp>
        <p:nvSpPr>
          <p:cNvPr id="7" name="Picture Placeholder 6">
            <a:extLst>
              <a:ext uri="{FF2B5EF4-FFF2-40B4-BE49-F238E27FC236}">
                <a16:creationId xmlns:a16="http://schemas.microsoft.com/office/drawing/2014/main" id="{6413EC27-5926-4ECC-A3BC-A8C2D395973F}"/>
              </a:ext>
            </a:extLst>
          </p:cNvPr>
          <p:cNvSpPr>
            <a:spLocks noGrp="1"/>
          </p:cNvSpPr>
          <p:nvPr>
            <p:ph type="pic" idx="1"/>
          </p:nvPr>
        </p:nvSpPr>
        <p:spPr/>
      </p:sp>
      <p:pic>
        <p:nvPicPr>
          <p:cNvPr id="8" name="Picture 7">
            <a:extLst>
              <a:ext uri="{FF2B5EF4-FFF2-40B4-BE49-F238E27FC236}">
                <a16:creationId xmlns:a16="http://schemas.microsoft.com/office/drawing/2014/main" id="{CB158912-8BDF-4291-AA08-AC8275F15298}"/>
              </a:ext>
            </a:extLst>
          </p:cNvPr>
          <p:cNvPicPr/>
          <p:nvPr/>
        </p:nvPicPr>
        <p:blipFill rotWithShape="1">
          <a:blip r:embed="rId2"/>
          <a:srcRect l="36007" t="28363" r="36295" b="8447"/>
          <a:stretch/>
        </p:blipFill>
        <p:spPr bwMode="auto">
          <a:xfrm>
            <a:off x="5403533" y="594359"/>
            <a:ext cx="5731510" cy="5659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868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A01F4-7554-4BF6-9C9F-29135335A420}"/>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you need to do</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AEC0E6-3B83-4FFB-97C8-9BC124C54F90}"/>
              </a:ext>
            </a:extLst>
          </p:cNvPr>
          <p:cNvSpPr>
            <a:spLocks noGrp="1"/>
          </p:cNvSpPr>
          <p:nvPr>
            <p:ph idx="1"/>
          </p:nvPr>
        </p:nvSpPr>
        <p:spPr>
          <a:xfrm>
            <a:off x="4447308" y="591344"/>
            <a:ext cx="6906491" cy="5585619"/>
          </a:xfrm>
        </p:spPr>
        <p:txBody>
          <a:bodyPr anchor="ctr">
            <a:normAutofit/>
          </a:bodyPr>
          <a:lstStyle/>
          <a:p>
            <a:pPr marL="0" indent="0">
              <a:buNone/>
            </a:pPr>
            <a:r>
              <a:rPr lang="en-GB" sz="3200" dirty="0"/>
              <a:t>Try short regulation breaks throughout the day (1-2 minutes can be enough!) for example…</a:t>
            </a:r>
          </a:p>
          <a:p>
            <a:r>
              <a:rPr lang="en-GB" sz="3200" dirty="0"/>
              <a:t>breathing exercises (hopefully we’re getting better at these!)</a:t>
            </a:r>
          </a:p>
          <a:p>
            <a:r>
              <a:rPr lang="en-GB" sz="3200" dirty="0"/>
              <a:t>mindfulness</a:t>
            </a:r>
          </a:p>
          <a:p>
            <a:r>
              <a:rPr lang="en-GB" sz="3200" dirty="0"/>
              <a:t>movement </a:t>
            </a:r>
          </a:p>
          <a:p>
            <a:r>
              <a:rPr lang="en-GB" sz="3200" dirty="0"/>
              <a:t>checking in with a trusted person</a:t>
            </a:r>
          </a:p>
          <a:p>
            <a:pPr marL="0" indent="0">
              <a:buNone/>
            </a:pPr>
            <a:endParaRPr lang="en-GB" sz="2600" dirty="0"/>
          </a:p>
        </p:txBody>
      </p:sp>
    </p:spTree>
    <p:extLst>
      <p:ext uri="{BB962C8B-B14F-4D97-AF65-F5344CB8AC3E}">
        <p14:creationId xmlns:p14="http://schemas.microsoft.com/office/powerpoint/2010/main" val="63293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531</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 </vt:lpstr>
      <vt:lpstr>Week 3</vt:lpstr>
      <vt:lpstr>What you need to know</vt:lpstr>
      <vt:lpstr>Task 1</vt:lpstr>
      <vt:lpstr>What you need to know</vt:lpstr>
      <vt:lpstr>Try to notice how your body feels when you are anxious and what kind of activities help you to feel calmer.  It may help to think of how you are feeling on a scale of 1-5.   </vt:lpstr>
      <vt:lpstr>This is how you might look and feel….</vt:lpstr>
      <vt:lpstr>Think about trying your own scale of how you feel from 1 to 5.    It is important for us to know how our feeling escalate and can get out of control.</vt:lpstr>
      <vt:lpstr>What you need to do</vt:lpstr>
      <vt:lpstr>Task 2</vt:lpstr>
      <vt:lpstr>What you need to do</vt:lpstr>
      <vt:lpstr>Task 3 - BreathPod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Fiona Hewitt</dc:creator>
  <cp:lastModifiedBy>Fiona Hewitt</cp:lastModifiedBy>
  <cp:revision>4</cp:revision>
  <dcterms:created xsi:type="dcterms:W3CDTF">2020-08-11T22:32:33Z</dcterms:created>
  <dcterms:modified xsi:type="dcterms:W3CDTF">2020-08-12T08:25:22Z</dcterms:modified>
</cp:coreProperties>
</file>