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64" r:id="rId2"/>
    <p:sldId id="269" r:id="rId3"/>
    <p:sldId id="273" r:id="rId4"/>
    <p:sldId id="276" r:id="rId5"/>
    <p:sldId id="270" r:id="rId6"/>
    <p:sldId id="277" r:id="rId7"/>
    <p:sldId id="271" r:id="rId8"/>
    <p:sldId id="275" r:id="rId9"/>
    <p:sldId id="272" r:id="rId10"/>
    <p:sldId id="278" r:id="rId11"/>
    <p:sldId id="279" r:id="rId12"/>
    <p:sldId id="2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98" autoAdjust="0"/>
    <p:restoredTop sz="94660"/>
  </p:normalViewPr>
  <p:slideViewPr>
    <p:cSldViewPr snapToGrid="0">
      <p:cViewPr varScale="1">
        <p:scale>
          <a:sx n="67" d="100"/>
          <a:sy n="67" d="100"/>
        </p:scale>
        <p:origin x="6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3EC5E-7F6C-4627-B5CA-B81AC27E8F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E7A5EF4-5BF0-4BD9-9CEB-63665EAB2D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4E6D075-503C-490B-ABC4-72FF96C9DF6E}"/>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7926F3BD-E4AF-4372-991E-8752C3E1AF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DACCBB-68B5-4C7B-887B-D39D9561D212}"/>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1413642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C3929-8E1B-4ED6-824D-5E1F64F2074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40B2F2-4642-474B-82D4-B032F27846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35CD0F-6A7C-4CF3-A71C-66668C9590D8}"/>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9159E607-26F4-4EFC-8E1C-8AC641B0B5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1200D6-428E-4A44-B339-993E6F178E20}"/>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92354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2FF2BA-1D32-46A4-B8E7-57E64884DC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EB554D-214E-4A79-97EA-DEB809F36D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704FC8-A371-4C51-8A25-155C17005863}"/>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B7FC0B00-EAC6-4AE2-97C4-BC146DE606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210F2D-B1C7-48FA-99E8-950CC993F224}"/>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2606893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82640-188C-4BA6-842C-4AD60AF623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196B7C-072A-44BE-B558-D154AF96A4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C3FA20-D22A-4242-B136-50EB6CA6787E}"/>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2660E0D1-5226-4F9F-B37A-AA4937BA99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04D478-4A95-4C42-9314-B93B09E3325F}"/>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869254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C236D-F179-4F3E-B698-FBECA51D7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BD5774-4839-4852-A090-05B9060178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080E0D-BB9E-4BD2-A78B-EF84CA18B651}"/>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A71B6898-08DF-4C0E-9FBC-2427134824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439FE9-E2F5-4D64-8B9D-1407BE1D5E21}"/>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369481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06A10-E2A7-4007-A2B3-6A20FE6E1B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5672CE-A9A2-429E-848E-24EC2EE111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E8407E7-642B-4DDE-85AF-E4E6BF0AE2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D1FAA87-0423-49B7-ACA7-30A6B3E37DC6}"/>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6" name="Footer Placeholder 5">
            <a:extLst>
              <a:ext uri="{FF2B5EF4-FFF2-40B4-BE49-F238E27FC236}">
                <a16:creationId xmlns:a16="http://schemas.microsoft.com/office/drawing/2014/main" id="{33B0FA14-FD55-4DFC-A079-4A156BFD59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F9F4E6-D9C9-4F11-8C4E-CE699CE95089}"/>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4004509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10F55-5ECC-432D-BA56-436B02FECED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8F64FE-C809-487A-BEF0-FD0ABF3C26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6D5813-CBEF-4385-BA46-345B87A0A0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877BB9E-13C6-4F7C-AC30-CB62AC3E3B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B56782-4868-494C-BA6A-DCA53DFE97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DAF3254-9255-4E84-A572-18563E7795B6}"/>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8" name="Footer Placeholder 7">
            <a:extLst>
              <a:ext uri="{FF2B5EF4-FFF2-40B4-BE49-F238E27FC236}">
                <a16:creationId xmlns:a16="http://schemas.microsoft.com/office/drawing/2014/main" id="{EEB2CB5B-CB34-4384-BCDC-D67B9F533C0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43BD50-B64D-4365-9DF9-07588AF00E2E}"/>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868737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EB388-5BBB-4435-9D19-F485D0829DF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98A89D8-8CCB-4CE6-89EF-65C197C54BEA}"/>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4" name="Footer Placeholder 3">
            <a:extLst>
              <a:ext uri="{FF2B5EF4-FFF2-40B4-BE49-F238E27FC236}">
                <a16:creationId xmlns:a16="http://schemas.microsoft.com/office/drawing/2014/main" id="{358AF855-D430-4638-B45C-BB5F06FF4E8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58CBCC-7099-4204-ACCC-E3839DB6B469}"/>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2946394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23DEFD-537A-42F3-93A0-CC448ACA3E83}"/>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3" name="Footer Placeholder 2">
            <a:extLst>
              <a:ext uri="{FF2B5EF4-FFF2-40B4-BE49-F238E27FC236}">
                <a16:creationId xmlns:a16="http://schemas.microsoft.com/office/drawing/2014/main" id="{DAA4662A-251F-4BEF-851B-E3F35CEFA7F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5F7311-7A06-44F9-B503-E3093208732A}"/>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4107973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2F1A4-2CCF-4731-B398-65084579F6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FE8D6F3-E3A5-4B3C-A339-DFC1291F0D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F4459A-4B38-4DF2-9846-C7ADF46AC1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5584A4-44CB-4657-AB39-BF8C11A76D65}"/>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6" name="Footer Placeholder 5">
            <a:extLst>
              <a:ext uri="{FF2B5EF4-FFF2-40B4-BE49-F238E27FC236}">
                <a16:creationId xmlns:a16="http://schemas.microsoft.com/office/drawing/2014/main" id="{5EE30A3F-841E-456F-83A6-E37B4EAABF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35B9A2-38C1-42B8-AE17-E80012BE576A}"/>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1576962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7BDD7-C34F-4D9E-BC2B-4841273480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8CF7866-817C-4778-9171-F015E5EB7B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93090C1-AC90-462D-848B-1051971290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B97637-E15E-4AB8-ABC3-A186DB05849D}"/>
              </a:ext>
            </a:extLst>
          </p:cNvPr>
          <p:cNvSpPr>
            <a:spLocks noGrp="1"/>
          </p:cNvSpPr>
          <p:nvPr>
            <p:ph type="dt" sz="half" idx="10"/>
          </p:nvPr>
        </p:nvSpPr>
        <p:spPr/>
        <p:txBody>
          <a:bodyPr/>
          <a:lstStyle/>
          <a:p>
            <a:fld id="{542330D1-FAEC-46A6-B1F5-90B97727D567}" type="datetimeFigureOut">
              <a:rPr lang="en-GB" smtClean="0"/>
              <a:t>07/08/2020</a:t>
            </a:fld>
            <a:endParaRPr lang="en-GB"/>
          </a:p>
        </p:txBody>
      </p:sp>
      <p:sp>
        <p:nvSpPr>
          <p:cNvPr id="6" name="Footer Placeholder 5">
            <a:extLst>
              <a:ext uri="{FF2B5EF4-FFF2-40B4-BE49-F238E27FC236}">
                <a16:creationId xmlns:a16="http://schemas.microsoft.com/office/drawing/2014/main" id="{275CABD6-CB77-4369-BD78-2377812D26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C9ED22-844A-4CC2-9EF8-EBBFFAF7A3DA}"/>
              </a:ext>
            </a:extLst>
          </p:cNvPr>
          <p:cNvSpPr>
            <a:spLocks noGrp="1"/>
          </p:cNvSpPr>
          <p:nvPr>
            <p:ph type="sldNum" sz="quarter" idx="12"/>
          </p:nvPr>
        </p:nvSpPr>
        <p:spPr/>
        <p:txBody>
          <a:bodyPr/>
          <a:lstStyle/>
          <a:p>
            <a:fld id="{1B1032C2-07E0-46FC-B32E-716B94069C5F}" type="slidenum">
              <a:rPr lang="en-GB" smtClean="0"/>
              <a:t>‹#›</a:t>
            </a:fld>
            <a:endParaRPr lang="en-GB"/>
          </a:p>
        </p:txBody>
      </p:sp>
    </p:spTree>
    <p:extLst>
      <p:ext uri="{BB962C8B-B14F-4D97-AF65-F5344CB8AC3E}">
        <p14:creationId xmlns:p14="http://schemas.microsoft.com/office/powerpoint/2010/main" val="3166244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FB149A-D3E7-4C6D-82B6-AF33D02CF6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6A40417-55FF-4E2D-8775-32449DAE1C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93DB66-44A3-48FF-BA5B-3A67BE1C5C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2330D1-FAEC-46A6-B1F5-90B97727D567}" type="datetimeFigureOut">
              <a:rPr lang="en-GB" smtClean="0"/>
              <a:t>07/08/2020</a:t>
            </a:fld>
            <a:endParaRPr lang="en-GB"/>
          </a:p>
        </p:txBody>
      </p:sp>
      <p:sp>
        <p:nvSpPr>
          <p:cNvPr id="5" name="Footer Placeholder 4">
            <a:extLst>
              <a:ext uri="{FF2B5EF4-FFF2-40B4-BE49-F238E27FC236}">
                <a16:creationId xmlns:a16="http://schemas.microsoft.com/office/drawing/2014/main" id="{54E96CF8-6214-4A8F-83E4-FFE63E483D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D34ADF1-B32E-489B-B14F-0504EE9B4C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1032C2-07E0-46FC-B32E-716B94069C5F}" type="slidenum">
              <a:rPr lang="en-GB" smtClean="0"/>
              <a:t>‹#›</a:t>
            </a:fld>
            <a:endParaRPr lang="en-GB"/>
          </a:p>
        </p:txBody>
      </p:sp>
    </p:spTree>
    <p:extLst>
      <p:ext uri="{BB962C8B-B14F-4D97-AF65-F5344CB8AC3E}">
        <p14:creationId xmlns:p14="http://schemas.microsoft.com/office/powerpoint/2010/main" val="1387548835"/>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s://www.pixelthoughts.c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s://www.instagram.com/tv/CAN2n3sApyz/?utm_source=ig_web_button_share_sheet" TargetMode="Externa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www.youtube.com/watch?v=SNwtTYxh7UQ"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49EAA-609B-482B-B64C-645CAFD11C60}"/>
              </a:ext>
            </a:extLst>
          </p:cNvPr>
          <p:cNvSpPr>
            <a:spLocks noGrp="1"/>
          </p:cNvSpPr>
          <p:nvPr>
            <p:ph type="title"/>
          </p:nvPr>
        </p:nvSpPr>
        <p:spPr/>
        <p:txBody>
          <a:bodyPr>
            <a:normAutofit/>
          </a:bodyPr>
          <a:lstStyle/>
          <a:p>
            <a:br>
              <a:rPr lang="en-GB" i="1" dirty="0"/>
            </a:br>
            <a:endParaRPr lang="en-GB" dirty="0"/>
          </a:p>
        </p:txBody>
      </p:sp>
      <p:sp>
        <p:nvSpPr>
          <p:cNvPr id="3" name="Content Placeholder 2">
            <a:extLst>
              <a:ext uri="{FF2B5EF4-FFF2-40B4-BE49-F238E27FC236}">
                <a16:creationId xmlns:a16="http://schemas.microsoft.com/office/drawing/2014/main" id="{D50C6BF3-6241-4A9E-A3FC-83B43A85FDA0}"/>
              </a:ext>
            </a:extLst>
          </p:cNvPr>
          <p:cNvSpPr>
            <a:spLocks noGrp="1"/>
          </p:cNvSpPr>
          <p:nvPr>
            <p:ph idx="1"/>
          </p:nvPr>
        </p:nvSpPr>
        <p:spPr/>
        <p:txBody>
          <a:bodyPr/>
          <a:lstStyle/>
          <a:p>
            <a:pPr marL="0" indent="0">
              <a:buNone/>
            </a:pPr>
            <a:endParaRPr lang="en-GB" i="1" dirty="0"/>
          </a:p>
          <a:p>
            <a:pPr marL="0" indent="0">
              <a:buNone/>
            </a:pPr>
            <a:endParaRPr lang="en-GB" i="1" dirty="0"/>
          </a:p>
        </p:txBody>
      </p:sp>
      <p:pic>
        <p:nvPicPr>
          <p:cNvPr id="5" name="Picture 4" descr="A screenshot of a cell phone&#10;&#10;Description automatically generated">
            <a:extLst>
              <a:ext uri="{FF2B5EF4-FFF2-40B4-BE49-F238E27FC236}">
                <a16:creationId xmlns:a16="http://schemas.microsoft.com/office/drawing/2014/main" id="{6A215612-7E26-453D-8E05-19ECDBB6B1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39" y="273685"/>
            <a:ext cx="11790522" cy="3930174"/>
          </a:xfrm>
          <a:prstGeom prst="rect">
            <a:avLst/>
          </a:prstGeom>
        </p:spPr>
      </p:pic>
      <p:pic>
        <p:nvPicPr>
          <p:cNvPr id="6" name="Picture 5" descr="A close up of a logo&#10;&#10;Description automatically generated">
            <a:extLst>
              <a:ext uri="{FF2B5EF4-FFF2-40B4-BE49-F238E27FC236}">
                <a16:creationId xmlns:a16="http://schemas.microsoft.com/office/drawing/2014/main" id="{C7EA8016-D94F-42A7-8D71-1CFE49A3BF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561" y="4806315"/>
            <a:ext cx="2706140" cy="1778000"/>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D3078BB4-3FCC-4774-BD8D-0E3FAE1F56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3351" y="4714874"/>
            <a:ext cx="2856227" cy="1778001"/>
          </a:xfrm>
          <a:prstGeom prst="rect">
            <a:avLst/>
          </a:prstGeom>
        </p:spPr>
      </p:pic>
      <p:pic>
        <p:nvPicPr>
          <p:cNvPr id="8" name="Picture 7" descr="A picture containing drawing, food&#10;&#10;Description automatically generated">
            <a:extLst>
              <a:ext uri="{FF2B5EF4-FFF2-40B4-BE49-F238E27FC236}">
                <a16:creationId xmlns:a16="http://schemas.microsoft.com/office/drawing/2014/main" id="{828264F1-50CD-41AE-93BB-6B99800204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93548" y="4670993"/>
            <a:ext cx="2875211" cy="1913322"/>
          </a:xfrm>
          <a:prstGeom prst="rect">
            <a:avLst/>
          </a:prstGeom>
        </p:spPr>
      </p:pic>
    </p:spTree>
    <p:extLst>
      <p:ext uri="{BB962C8B-B14F-4D97-AF65-F5344CB8AC3E}">
        <p14:creationId xmlns:p14="http://schemas.microsoft.com/office/powerpoint/2010/main" val="4028102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3D5C41-10D2-466D-9A3C-DDE163AE2F9B}"/>
              </a:ext>
            </a:extLst>
          </p:cNvPr>
          <p:cNvSpPr>
            <a:spLocks noGrp="1"/>
          </p:cNvSpPr>
          <p:nvPr>
            <p:ph type="title"/>
          </p:nvPr>
        </p:nvSpPr>
        <p:spPr>
          <a:xfrm>
            <a:off x="838200" y="365125"/>
            <a:ext cx="5558489" cy="1325563"/>
          </a:xfrm>
        </p:spPr>
        <p:txBody>
          <a:bodyPr>
            <a:normAutofit/>
          </a:bodyPr>
          <a:lstStyle/>
          <a:p>
            <a:endParaRPr lang="en-GB"/>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BB04A415-A8C3-46FC-A18F-6FF67F9477A8}"/>
              </a:ext>
            </a:extLst>
          </p:cNvPr>
          <p:cNvSpPr>
            <a:spLocks noGrp="1"/>
          </p:cNvSpPr>
          <p:nvPr>
            <p:ph idx="1"/>
          </p:nvPr>
        </p:nvSpPr>
        <p:spPr>
          <a:xfrm>
            <a:off x="838200" y="655984"/>
            <a:ext cx="5558489" cy="5520980"/>
          </a:xfrm>
        </p:spPr>
        <p:txBody>
          <a:bodyPr>
            <a:normAutofit lnSpcReduction="10000"/>
          </a:bodyPr>
          <a:lstStyle/>
          <a:p>
            <a:pPr marL="0" indent="0">
              <a:buNone/>
            </a:pPr>
            <a:r>
              <a:rPr lang="en-GB" dirty="0"/>
              <a:t>A type of change I have experienced is (choose from the list)  </a:t>
            </a:r>
          </a:p>
          <a:p>
            <a:r>
              <a:rPr lang="en-GB" dirty="0"/>
              <a:t> </a:t>
            </a:r>
          </a:p>
          <a:p>
            <a:r>
              <a:rPr lang="en-GB" dirty="0"/>
              <a:t>Sudden change             </a:t>
            </a:r>
          </a:p>
          <a:p>
            <a:r>
              <a:rPr lang="en-GB" dirty="0"/>
              <a:t>Difficult change  </a:t>
            </a:r>
          </a:p>
          <a:p>
            <a:r>
              <a:rPr lang="en-GB" dirty="0"/>
              <a:t>Exciting change            </a:t>
            </a:r>
          </a:p>
          <a:p>
            <a:r>
              <a:rPr lang="en-GB" dirty="0"/>
              <a:t>Small change  </a:t>
            </a:r>
          </a:p>
          <a:p>
            <a:pPr marL="0" indent="0">
              <a:buNone/>
            </a:pPr>
            <a:r>
              <a:rPr lang="en-GB" dirty="0"/>
              <a:t> </a:t>
            </a:r>
          </a:p>
          <a:p>
            <a:pPr marL="0" indent="0">
              <a:buNone/>
            </a:pPr>
            <a:r>
              <a:rPr lang="en-GB" dirty="0"/>
              <a:t>What helped me to manage this change was…</a:t>
            </a:r>
          </a:p>
          <a:p>
            <a:pPr marL="0" indent="0">
              <a:buNone/>
            </a:pPr>
            <a:r>
              <a:rPr lang="en-GB" dirty="0"/>
              <a:t>If I were to experience change like this again I would… </a:t>
            </a:r>
          </a:p>
          <a:p>
            <a:pPr marL="0" indent="0">
              <a:buNone/>
            </a:pPr>
            <a:endParaRPr lang="en-GB"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0092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84B152-3496-4C52-AF08-97AFFC09D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6D18F7E-61A1-4977-B8EB-01CBB0FEFCD0}"/>
              </a:ext>
            </a:extLst>
          </p:cNvPr>
          <p:cNvSpPr>
            <a:spLocks noGrp="1"/>
          </p:cNvSpPr>
          <p:nvPr>
            <p:ph type="title"/>
          </p:nvPr>
        </p:nvSpPr>
        <p:spPr>
          <a:xfrm>
            <a:off x="838201" y="365125"/>
            <a:ext cx="5393360" cy="1325563"/>
          </a:xfrm>
        </p:spPr>
        <p:txBody>
          <a:bodyPr>
            <a:normAutofit/>
          </a:bodyPr>
          <a:lstStyle/>
          <a:p>
            <a:r>
              <a:rPr lang="en-GB" dirty="0"/>
              <a:t>Task 3</a:t>
            </a:r>
          </a:p>
        </p:txBody>
      </p:sp>
      <p:sp>
        <p:nvSpPr>
          <p:cNvPr id="12" name="Freeform: Shape 11">
            <a:extLst>
              <a:ext uri="{FF2B5EF4-FFF2-40B4-BE49-F238E27FC236}">
                <a16:creationId xmlns:a16="http://schemas.microsoft.com/office/drawing/2014/main" id="{6B2ADB95-0FA3-4BD7-A8AC-89D014A8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B5164-3E8B-4EE1-84ED-FF8E44C1BAD9}"/>
              </a:ext>
            </a:extLst>
          </p:cNvPr>
          <p:cNvSpPr>
            <a:spLocks noGrp="1"/>
          </p:cNvSpPr>
          <p:nvPr>
            <p:ph idx="1"/>
          </p:nvPr>
        </p:nvSpPr>
        <p:spPr>
          <a:xfrm>
            <a:off x="838200" y="1825625"/>
            <a:ext cx="5393361" cy="4351338"/>
          </a:xfrm>
        </p:spPr>
        <p:txBody>
          <a:bodyPr>
            <a:normAutofit/>
          </a:bodyPr>
          <a:lstStyle/>
          <a:p>
            <a:pPr marL="0" indent="0">
              <a:buNone/>
            </a:pPr>
            <a:r>
              <a:rPr lang="en-GB" dirty="0"/>
              <a:t>Try this 60 second meditation.</a:t>
            </a:r>
          </a:p>
          <a:p>
            <a:pPr marL="0" indent="0">
              <a:buNone/>
            </a:pPr>
            <a:endParaRPr lang="en-GB" dirty="0"/>
          </a:p>
          <a:p>
            <a:pPr marL="0" indent="0">
              <a:buNone/>
            </a:pPr>
            <a:r>
              <a:rPr lang="en-GB" dirty="0">
                <a:hlinkClick r:id="rId2"/>
              </a:rPr>
              <a:t>https://www.pixelthoughts.co/</a:t>
            </a:r>
            <a:endParaRPr lang="en-GB" dirty="0"/>
          </a:p>
          <a:p>
            <a:pPr marL="0" indent="0">
              <a:buNone/>
            </a:pPr>
            <a:endParaRPr lang="en-GB" dirty="0"/>
          </a:p>
          <a:p>
            <a:pPr marL="0" indent="0">
              <a:buNone/>
            </a:pPr>
            <a:r>
              <a:rPr lang="en-GB" dirty="0"/>
              <a:t>Remember that trying a different way of doing things takes practice!</a:t>
            </a:r>
          </a:p>
          <a:p>
            <a:pPr marL="0" indent="0">
              <a:buNone/>
            </a:pPr>
            <a:endParaRPr lang="en-GB" dirty="0"/>
          </a:p>
          <a:p>
            <a:pPr marL="0" indent="0">
              <a:buNone/>
            </a:pPr>
            <a:endParaRPr lang="en-GB" dirty="0"/>
          </a:p>
        </p:txBody>
      </p:sp>
      <p:sp>
        <p:nvSpPr>
          <p:cNvPr id="14" name="Oval 13">
            <a:extLst>
              <a:ext uri="{FF2B5EF4-FFF2-40B4-BE49-F238E27FC236}">
                <a16:creationId xmlns:a16="http://schemas.microsoft.com/office/drawing/2014/main" id="{C924DBCE-E731-4B22-8181-A39C1D86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630884" cy="630884"/>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4CBF9756-6AC8-4C65-84DF-56FBFFA1D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0227"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pic>
        <p:nvPicPr>
          <p:cNvPr id="5" name="Picture 4" descr="A picture containing water, beach, boat, ocean&#10;&#10;Description automatically generated">
            <a:extLst>
              <a:ext uri="{FF2B5EF4-FFF2-40B4-BE49-F238E27FC236}">
                <a16:creationId xmlns:a16="http://schemas.microsoft.com/office/drawing/2014/main" id="{C529AC3A-70E9-4762-B141-BBCBA884CE8A}"/>
              </a:ext>
            </a:extLst>
          </p:cNvPr>
          <p:cNvPicPr>
            <a:picLocks noChangeAspect="1"/>
          </p:cNvPicPr>
          <p:nvPr/>
        </p:nvPicPr>
        <p:blipFill rotWithShape="1">
          <a:blip r:embed="rId3">
            <a:extLst>
              <a:ext uri="{28A0092B-C50C-407E-A947-70E740481C1C}">
                <a14:useLocalDpi xmlns:a14="http://schemas.microsoft.com/office/drawing/2010/main" val="0"/>
              </a:ext>
            </a:extLst>
          </a:blip>
          <a:srcRect l="25097" r="-2" b="-2"/>
          <a:stretch/>
        </p:blipFill>
        <p:spPr>
          <a:xfrm>
            <a:off x="7751975" y="1075239"/>
            <a:ext cx="4128603" cy="4128603"/>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8" name="Freeform: Shape 17">
            <a:extLst>
              <a:ext uri="{FF2B5EF4-FFF2-40B4-BE49-F238E27FC236}">
                <a16:creationId xmlns:a16="http://schemas.microsoft.com/office/drawing/2014/main" id="{2D385988-EAAF-4C27-AF8A-2BFBECA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0" name="Straight Connector 19">
            <a:extLst>
              <a:ext uri="{FF2B5EF4-FFF2-40B4-BE49-F238E27FC236}">
                <a16:creationId xmlns:a16="http://schemas.microsoft.com/office/drawing/2014/main" id="{43621FD4-D14D-45D5-9A57-9A2DE5EA59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2" name="Freeform: Shape 21">
            <a:extLst>
              <a:ext uri="{FF2B5EF4-FFF2-40B4-BE49-F238E27FC236}">
                <a16:creationId xmlns:a16="http://schemas.microsoft.com/office/drawing/2014/main" id="{B621D332-7329-4994-8836-C429A51B7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2D20F754-35A9-4508-BE3C-C59996D14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122175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231598CC-E9D8-46F1-A31D-21527BFD63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373E6E-EF46-41F0-88EB-535A94F54DC1}"/>
              </a:ext>
            </a:extLst>
          </p:cNvPr>
          <p:cNvSpPr>
            <a:spLocks noGrp="1"/>
          </p:cNvSpPr>
          <p:nvPr>
            <p:ph type="title"/>
          </p:nvPr>
        </p:nvSpPr>
        <p:spPr>
          <a:xfrm>
            <a:off x="838201" y="365125"/>
            <a:ext cx="5393360" cy="1325563"/>
          </a:xfrm>
        </p:spPr>
        <p:txBody>
          <a:bodyPr>
            <a:normAutofit/>
          </a:bodyPr>
          <a:lstStyle/>
          <a:p>
            <a:r>
              <a:rPr lang="en-GB" b="1" dirty="0"/>
              <a:t>Task 4 - </a:t>
            </a:r>
            <a:r>
              <a:rPr lang="en-GB" b="1" dirty="0" err="1"/>
              <a:t>BreathPod</a:t>
            </a:r>
            <a:endParaRPr lang="en-GB" b="1" dirty="0"/>
          </a:p>
        </p:txBody>
      </p:sp>
      <p:sp>
        <p:nvSpPr>
          <p:cNvPr id="68" name="Freeform: Shape 67">
            <a:extLst>
              <a:ext uri="{FF2B5EF4-FFF2-40B4-BE49-F238E27FC236}">
                <a16:creationId xmlns:a16="http://schemas.microsoft.com/office/drawing/2014/main" id="{CB147A70-DC29-4DDF-A34C-2B82C6E229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586FF72-C5EE-4F14-857A-10C5BF862AD0}"/>
              </a:ext>
            </a:extLst>
          </p:cNvPr>
          <p:cNvSpPr>
            <a:spLocks noGrp="1"/>
          </p:cNvSpPr>
          <p:nvPr>
            <p:ph idx="1"/>
          </p:nvPr>
        </p:nvSpPr>
        <p:spPr>
          <a:xfrm>
            <a:off x="838200" y="1544320"/>
            <a:ext cx="5393361" cy="4632643"/>
          </a:xfrm>
        </p:spPr>
        <p:txBody>
          <a:bodyPr>
            <a:normAutofit/>
          </a:bodyPr>
          <a:lstStyle/>
          <a:p>
            <a:pPr marL="0" indent="0">
              <a:buNone/>
            </a:pPr>
            <a:endParaRPr lang="en-GB" dirty="0">
              <a:hlinkClick r:id="rId2"/>
            </a:endParaRPr>
          </a:p>
          <a:p>
            <a:pPr marL="0" indent="0">
              <a:buNone/>
            </a:pPr>
            <a:endParaRPr lang="en-GB" dirty="0">
              <a:hlinkClick r:id="rId2"/>
            </a:endParaRPr>
          </a:p>
          <a:p>
            <a:pPr marL="0" indent="0">
              <a:buNone/>
            </a:pPr>
            <a:r>
              <a:rPr lang="en-GB" dirty="0">
                <a:hlinkClick r:id="rId2"/>
              </a:rPr>
              <a:t>https://www.instagram.com/tv/CAN2n3sApyz/?utm_source=ig_web_button_share_sheet</a:t>
            </a:r>
            <a:endParaRPr lang="en-GB" dirty="0"/>
          </a:p>
          <a:p>
            <a:pPr marL="0" indent="0">
              <a:buNone/>
            </a:pPr>
            <a:endParaRPr lang="en-GB" dirty="0"/>
          </a:p>
          <a:p>
            <a:pPr marL="0" indent="0">
              <a:buNone/>
            </a:pPr>
            <a:r>
              <a:rPr lang="en-GB" dirty="0"/>
              <a:t>If you have time, try the breathing exercises we looked at in Week 1.</a:t>
            </a:r>
          </a:p>
        </p:txBody>
      </p:sp>
      <p:sp>
        <p:nvSpPr>
          <p:cNvPr id="70" name="Oval 69">
            <a:extLst>
              <a:ext uri="{FF2B5EF4-FFF2-40B4-BE49-F238E27FC236}">
                <a16:creationId xmlns:a16="http://schemas.microsoft.com/office/drawing/2014/main" id="{3B438362-1E1E-4C62-A99E-4134CB163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631"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icture containing drawing, food&#10;&#10;Description automatically generated">
            <a:extLst>
              <a:ext uri="{FF2B5EF4-FFF2-40B4-BE49-F238E27FC236}">
                <a16:creationId xmlns:a16="http://schemas.microsoft.com/office/drawing/2014/main" id="{B4ACCF79-FD74-43A6-9030-E923C8A216A0}"/>
              </a:ext>
            </a:extLst>
          </p:cNvPr>
          <p:cNvPicPr>
            <a:picLocks noChangeAspect="1"/>
          </p:cNvPicPr>
          <p:nvPr/>
        </p:nvPicPr>
        <p:blipFill rotWithShape="1">
          <a:blip r:embed="rId3">
            <a:extLst>
              <a:ext uri="{28A0092B-C50C-407E-A947-70E740481C1C}">
                <a14:useLocalDpi xmlns:a14="http://schemas.microsoft.com/office/drawing/2010/main" val="0"/>
              </a:ext>
            </a:extLst>
          </a:blip>
          <a:srcRect r="-2" b="-2"/>
          <a:stretch/>
        </p:blipFill>
        <p:spPr>
          <a:xfrm>
            <a:off x="8745968" y="1109670"/>
            <a:ext cx="2482114" cy="2482114"/>
          </a:xfrm>
          <a:custGeom>
            <a:avLst/>
            <a:gdLst/>
            <a:ahLst/>
            <a:cxnLst/>
            <a:rect l="l" t="t" r="r" b="b"/>
            <a:pathLst>
              <a:path w="1999274" h="2247255">
                <a:moveTo>
                  <a:pt x="108501" y="0"/>
                </a:moveTo>
                <a:lnTo>
                  <a:pt x="1890773" y="0"/>
                </a:lnTo>
                <a:cubicBezTo>
                  <a:pt x="1950696" y="0"/>
                  <a:pt x="1999274" y="48578"/>
                  <a:pt x="1999274" y="108501"/>
                </a:cubicBezTo>
                <a:lnTo>
                  <a:pt x="1999274" y="2138754"/>
                </a:lnTo>
                <a:cubicBezTo>
                  <a:pt x="1999274" y="2198677"/>
                  <a:pt x="1950696" y="2247255"/>
                  <a:pt x="1890773" y="2247255"/>
                </a:cubicBezTo>
                <a:lnTo>
                  <a:pt x="108501" y="2247255"/>
                </a:lnTo>
                <a:cubicBezTo>
                  <a:pt x="48578" y="2247255"/>
                  <a:pt x="0" y="2198677"/>
                  <a:pt x="0" y="2138754"/>
                </a:cubicBezTo>
                <a:lnTo>
                  <a:pt x="0" y="108501"/>
                </a:lnTo>
                <a:cubicBezTo>
                  <a:pt x="0" y="48578"/>
                  <a:pt x="48578" y="0"/>
                  <a:pt x="108501" y="0"/>
                </a:cubicBezTo>
                <a:close/>
              </a:path>
            </a:pathLst>
          </a:custGeom>
        </p:spPr>
      </p:pic>
      <p:sp>
        <p:nvSpPr>
          <p:cNvPr id="72" name="Freeform: Shape 71">
            <a:extLst>
              <a:ext uri="{FF2B5EF4-FFF2-40B4-BE49-F238E27FC236}">
                <a16:creationId xmlns:a16="http://schemas.microsoft.com/office/drawing/2014/main" id="{6C077334-5571-4B83-A83E-4CCCFA7B5E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632" y="0"/>
            <a:ext cx="2093996" cy="1402773"/>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74" name="Straight Connector 73">
            <a:extLst>
              <a:ext uri="{FF2B5EF4-FFF2-40B4-BE49-F238E27FC236}">
                <a16:creationId xmlns:a16="http://schemas.microsoft.com/office/drawing/2014/main" id="{2F61ABFD-DE05-41FD-A6B7-6D40196C15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55865" y="1026771"/>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pic>
        <p:nvPicPr>
          <p:cNvPr id="5" name="Picture 4" descr="A picture containing drawing&#10;&#10;Description automatically generated">
            <a:extLst>
              <a:ext uri="{FF2B5EF4-FFF2-40B4-BE49-F238E27FC236}">
                <a16:creationId xmlns:a16="http://schemas.microsoft.com/office/drawing/2014/main" id="{2CA1FEA3-9679-4E68-B1F6-9EF899DB28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9761" y="4701454"/>
            <a:ext cx="2720349" cy="1810268"/>
          </a:xfrm>
          <a:custGeom>
            <a:avLst/>
            <a:gdLst/>
            <a:ahLst/>
            <a:cxnLst/>
            <a:rect l="l" t="t" r="r" b="b"/>
            <a:pathLst>
              <a:path w="1999274" h="2247255">
                <a:moveTo>
                  <a:pt x="108501" y="0"/>
                </a:moveTo>
                <a:lnTo>
                  <a:pt x="1890773" y="0"/>
                </a:lnTo>
                <a:cubicBezTo>
                  <a:pt x="1950696" y="0"/>
                  <a:pt x="1999274" y="48578"/>
                  <a:pt x="1999274" y="108501"/>
                </a:cubicBezTo>
                <a:lnTo>
                  <a:pt x="1999274" y="2138754"/>
                </a:lnTo>
                <a:cubicBezTo>
                  <a:pt x="1999274" y="2198677"/>
                  <a:pt x="1950696" y="2247255"/>
                  <a:pt x="1890773" y="2247255"/>
                </a:cubicBezTo>
                <a:lnTo>
                  <a:pt x="108501" y="2247255"/>
                </a:lnTo>
                <a:cubicBezTo>
                  <a:pt x="48578" y="2247255"/>
                  <a:pt x="0" y="2198677"/>
                  <a:pt x="0" y="2138754"/>
                </a:cubicBezTo>
                <a:lnTo>
                  <a:pt x="0" y="108501"/>
                </a:lnTo>
                <a:cubicBezTo>
                  <a:pt x="0" y="48578"/>
                  <a:pt x="48578" y="0"/>
                  <a:pt x="108501" y="0"/>
                </a:cubicBezTo>
                <a:close/>
              </a:path>
            </a:pathLst>
          </a:custGeom>
        </p:spPr>
      </p:pic>
      <p:sp>
        <p:nvSpPr>
          <p:cNvPr id="76" name="Freeform: Shape 75">
            <a:extLst>
              <a:ext uri="{FF2B5EF4-FFF2-40B4-BE49-F238E27FC236}">
                <a16:creationId xmlns:a16="http://schemas.microsoft.com/office/drawing/2014/main" id="{0F646DF8-223D-47DD-95B1-F2654229E5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 name="Arc 77">
            <a:extLst>
              <a:ext uri="{FF2B5EF4-FFF2-40B4-BE49-F238E27FC236}">
                <a16:creationId xmlns:a16="http://schemas.microsoft.com/office/drawing/2014/main" id="{4D3DC50D-CA0F-48F9-B17E-20D8669AA4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97791" y="402001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2823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6830B27-8139-4410-9E5E-7199E24A3181}"/>
              </a:ext>
            </a:extLst>
          </p:cNvPr>
          <p:cNvSpPr>
            <a:spLocks noGrp="1"/>
          </p:cNvSpPr>
          <p:nvPr>
            <p:ph type="title"/>
          </p:nvPr>
        </p:nvSpPr>
        <p:spPr>
          <a:xfrm>
            <a:off x="686834" y="1133475"/>
            <a:ext cx="3200400" cy="3133725"/>
          </a:xfrm>
        </p:spPr>
        <p:txBody>
          <a:bodyPr>
            <a:normAutofit/>
          </a:bodyPr>
          <a:lstStyle/>
          <a:p>
            <a:r>
              <a:rPr lang="en-GB" b="1" dirty="0">
                <a:solidFill>
                  <a:srgbClr val="FFFFFF"/>
                </a:solidFill>
              </a:rPr>
              <a:t>Week 2</a:t>
            </a:r>
            <a:endParaRPr lang="en-GB" b="1" i="1" dirty="0">
              <a:solidFill>
                <a:srgbClr val="FFFFFF"/>
              </a:solidFill>
            </a:endParaRPr>
          </a:p>
        </p:txBody>
      </p:sp>
      <p:sp>
        <p:nvSpPr>
          <p:cNvPr id="33" name="Arc 3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B16C76D-EEA6-4A48-9070-E5AB27C9FC4F}"/>
              </a:ext>
            </a:extLst>
          </p:cNvPr>
          <p:cNvSpPr>
            <a:spLocks noGrp="1"/>
          </p:cNvSpPr>
          <p:nvPr>
            <p:ph idx="1"/>
          </p:nvPr>
        </p:nvSpPr>
        <p:spPr>
          <a:xfrm>
            <a:off x="4447308" y="591345"/>
            <a:ext cx="6906491" cy="3761580"/>
          </a:xfrm>
        </p:spPr>
        <p:txBody>
          <a:bodyPr anchor="ctr">
            <a:normAutofit/>
          </a:bodyPr>
          <a:lstStyle/>
          <a:p>
            <a:pPr marL="0" indent="0" algn="ctr">
              <a:buNone/>
            </a:pPr>
            <a:r>
              <a:rPr lang="en-GB" sz="4000" dirty="0"/>
              <a:t>How are we coping with change? …</a:t>
            </a:r>
            <a:r>
              <a:rPr lang="en-GB" sz="4000" i="1" dirty="0"/>
              <a:t>Belonging</a:t>
            </a:r>
            <a:endParaRPr lang="en-GB" sz="4000" b="1" i="1" dirty="0"/>
          </a:p>
          <a:p>
            <a:pPr marL="0" indent="0">
              <a:buNone/>
            </a:pPr>
            <a:endParaRPr lang="en-GB" b="1" dirty="0"/>
          </a:p>
        </p:txBody>
      </p:sp>
      <p:pic>
        <p:nvPicPr>
          <p:cNvPr id="5" name="Picture 4" descr="A picture containing drawing, clothing&#10;&#10;Description automatically generated">
            <a:extLst>
              <a:ext uri="{FF2B5EF4-FFF2-40B4-BE49-F238E27FC236}">
                <a16:creationId xmlns:a16="http://schemas.microsoft.com/office/drawing/2014/main" id="{C19ED27F-3F90-4BC6-B441-5B49A0FAB1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6581" y="3693718"/>
            <a:ext cx="3590867" cy="1950403"/>
          </a:xfrm>
          <a:prstGeom prst="rect">
            <a:avLst/>
          </a:prstGeom>
        </p:spPr>
      </p:pic>
    </p:spTree>
    <p:extLst>
      <p:ext uri="{BB962C8B-B14F-4D97-AF65-F5344CB8AC3E}">
        <p14:creationId xmlns:p14="http://schemas.microsoft.com/office/powerpoint/2010/main" val="3614279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7711ED-B149-4752-BC1B-58B04C2DF0FF}"/>
              </a:ext>
            </a:extLst>
          </p:cNvPr>
          <p:cNvSpPr>
            <a:spLocks noGrp="1"/>
          </p:cNvSpPr>
          <p:nvPr>
            <p:ph type="title"/>
          </p:nvPr>
        </p:nvSpPr>
        <p:spPr>
          <a:xfrm>
            <a:off x="686834" y="1153572"/>
            <a:ext cx="3200400" cy="4461163"/>
          </a:xfrm>
        </p:spPr>
        <p:txBody>
          <a:bodyPr>
            <a:normAutofit/>
          </a:bodyPr>
          <a:lstStyle/>
          <a:p>
            <a:r>
              <a:rPr lang="en-GB">
                <a:solidFill>
                  <a:srgbClr val="FFFFFF"/>
                </a:solidFill>
              </a:rPr>
              <a:t>What you need to know…</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0D7E2A9-E819-407F-848D-58950E99A69E}"/>
              </a:ext>
            </a:extLst>
          </p:cNvPr>
          <p:cNvSpPr>
            <a:spLocks noGrp="1"/>
          </p:cNvSpPr>
          <p:nvPr>
            <p:ph idx="1"/>
          </p:nvPr>
        </p:nvSpPr>
        <p:spPr>
          <a:xfrm>
            <a:off x="4447308" y="591344"/>
            <a:ext cx="6906491" cy="5585619"/>
          </a:xfrm>
        </p:spPr>
        <p:txBody>
          <a:bodyPr anchor="ctr">
            <a:normAutofit/>
          </a:bodyPr>
          <a:lstStyle/>
          <a:p>
            <a:r>
              <a:rPr lang="en-GB" dirty="0"/>
              <a:t>The good things and the difficult things we experience in our life help to shape who we are. </a:t>
            </a:r>
          </a:p>
          <a:p>
            <a:r>
              <a:rPr lang="en-GB" dirty="0"/>
              <a:t>It is normal to feel worried or anxious when activities and supportive relationships end during times of change and uncertainty. Everyone will have their good days and bad days. </a:t>
            </a:r>
          </a:p>
          <a:p>
            <a:r>
              <a:rPr lang="en-GB" dirty="0"/>
              <a:t>How we think affects how we feel and how we behave. </a:t>
            </a:r>
          </a:p>
        </p:txBody>
      </p:sp>
    </p:spTree>
    <p:extLst>
      <p:ext uri="{BB962C8B-B14F-4D97-AF65-F5344CB8AC3E}">
        <p14:creationId xmlns:p14="http://schemas.microsoft.com/office/powerpoint/2010/main" val="1266763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84B152-3496-4C52-AF08-97AFFC09D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FC05F3D-B9A3-4260-B0F2-A6A79A61AF07}"/>
              </a:ext>
            </a:extLst>
          </p:cNvPr>
          <p:cNvSpPr>
            <a:spLocks noGrp="1"/>
          </p:cNvSpPr>
          <p:nvPr>
            <p:ph type="title"/>
          </p:nvPr>
        </p:nvSpPr>
        <p:spPr>
          <a:xfrm>
            <a:off x="838201" y="365125"/>
            <a:ext cx="5393360" cy="1325563"/>
          </a:xfrm>
        </p:spPr>
        <p:txBody>
          <a:bodyPr>
            <a:normAutofit/>
          </a:bodyPr>
          <a:lstStyle/>
          <a:p>
            <a:r>
              <a:rPr lang="en-GB" dirty="0"/>
              <a:t>Task 1</a:t>
            </a:r>
          </a:p>
        </p:txBody>
      </p:sp>
      <p:sp>
        <p:nvSpPr>
          <p:cNvPr id="12" name="Freeform: Shape 11">
            <a:extLst>
              <a:ext uri="{FF2B5EF4-FFF2-40B4-BE49-F238E27FC236}">
                <a16:creationId xmlns:a16="http://schemas.microsoft.com/office/drawing/2014/main" id="{6B2ADB95-0FA3-4BD7-A8AC-89D014A8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5420C11-0059-454A-9BBF-BA0AD6F41C28}"/>
              </a:ext>
            </a:extLst>
          </p:cNvPr>
          <p:cNvSpPr>
            <a:spLocks noGrp="1"/>
          </p:cNvSpPr>
          <p:nvPr>
            <p:ph idx="1"/>
          </p:nvPr>
        </p:nvSpPr>
        <p:spPr>
          <a:xfrm>
            <a:off x="838200" y="1825625"/>
            <a:ext cx="5393361" cy="4351338"/>
          </a:xfrm>
        </p:spPr>
        <p:txBody>
          <a:bodyPr>
            <a:normAutofit/>
          </a:bodyPr>
          <a:lstStyle/>
          <a:p>
            <a:pPr marL="0" indent="0">
              <a:buNone/>
            </a:pPr>
            <a:r>
              <a:rPr lang="en-GB" sz="3200" dirty="0"/>
              <a:t>Think about a time you have been worried or anxious.  How did it make you feel?</a:t>
            </a:r>
          </a:p>
          <a:p>
            <a:pPr marL="0" indent="0">
              <a:buNone/>
            </a:pPr>
            <a:endParaRPr lang="en-GB" sz="3200" dirty="0"/>
          </a:p>
          <a:p>
            <a:pPr marL="0" indent="0">
              <a:buNone/>
            </a:pPr>
            <a:r>
              <a:rPr lang="en-GB" sz="3200" dirty="0"/>
              <a:t>Did anything help make you feel better?</a:t>
            </a:r>
          </a:p>
          <a:p>
            <a:pPr marL="0" indent="0">
              <a:buNone/>
            </a:pPr>
            <a:endParaRPr lang="en-GB" dirty="0"/>
          </a:p>
          <a:p>
            <a:pPr marL="0" indent="0">
              <a:buNone/>
            </a:pPr>
            <a:r>
              <a:rPr lang="en-GB" dirty="0"/>
              <a:t> </a:t>
            </a:r>
          </a:p>
        </p:txBody>
      </p:sp>
      <p:sp>
        <p:nvSpPr>
          <p:cNvPr id="14" name="Oval 13">
            <a:extLst>
              <a:ext uri="{FF2B5EF4-FFF2-40B4-BE49-F238E27FC236}">
                <a16:creationId xmlns:a16="http://schemas.microsoft.com/office/drawing/2014/main" id="{C924DBCE-E731-4B22-8181-A39C1D86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630884" cy="630884"/>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4CBF9756-6AC8-4C65-84DF-56FBFFA1D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0227"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pic>
        <p:nvPicPr>
          <p:cNvPr id="5" name="Picture 4" descr="A close up of a toy&#10;&#10;Description automatically generated">
            <a:extLst>
              <a:ext uri="{FF2B5EF4-FFF2-40B4-BE49-F238E27FC236}">
                <a16:creationId xmlns:a16="http://schemas.microsoft.com/office/drawing/2014/main" id="{28E63938-3193-448A-A527-51255D687DC1}"/>
              </a:ext>
            </a:extLst>
          </p:cNvPr>
          <p:cNvPicPr>
            <a:picLocks noChangeAspect="1"/>
          </p:cNvPicPr>
          <p:nvPr/>
        </p:nvPicPr>
        <p:blipFill rotWithShape="1">
          <a:blip r:embed="rId2">
            <a:extLst>
              <a:ext uri="{28A0092B-C50C-407E-A947-70E740481C1C}">
                <a14:useLocalDpi xmlns:a14="http://schemas.microsoft.com/office/drawing/2010/main" val="0"/>
              </a:ext>
            </a:extLst>
          </a:blip>
          <a:srcRect r="-1" b="-1"/>
          <a:stretch/>
        </p:blipFill>
        <p:spPr>
          <a:xfrm>
            <a:off x="7751975" y="1075239"/>
            <a:ext cx="4128603" cy="4128603"/>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8" name="Freeform: Shape 17">
            <a:extLst>
              <a:ext uri="{FF2B5EF4-FFF2-40B4-BE49-F238E27FC236}">
                <a16:creationId xmlns:a16="http://schemas.microsoft.com/office/drawing/2014/main" id="{2D385988-EAAF-4C27-AF8A-2BFBECA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0" name="Straight Connector 19">
            <a:extLst>
              <a:ext uri="{FF2B5EF4-FFF2-40B4-BE49-F238E27FC236}">
                <a16:creationId xmlns:a16="http://schemas.microsoft.com/office/drawing/2014/main" id="{43621FD4-D14D-45D5-9A57-9A2DE5EA59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2" name="Freeform: Shape 21">
            <a:extLst>
              <a:ext uri="{FF2B5EF4-FFF2-40B4-BE49-F238E27FC236}">
                <a16:creationId xmlns:a16="http://schemas.microsoft.com/office/drawing/2014/main" id="{B621D332-7329-4994-8836-C429A51B7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2D20F754-35A9-4508-BE3C-C59996D14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664979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7711ED-B149-4752-BC1B-58B04C2DF0FF}"/>
              </a:ext>
            </a:extLst>
          </p:cNvPr>
          <p:cNvSpPr>
            <a:spLocks noGrp="1"/>
          </p:cNvSpPr>
          <p:nvPr>
            <p:ph type="title"/>
          </p:nvPr>
        </p:nvSpPr>
        <p:spPr>
          <a:xfrm>
            <a:off x="686834" y="1153572"/>
            <a:ext cx="3200400" cy="4461163"/>
          </a:xfrm>
        </p:spPr>
        <p:txBody>
          <a:bodyPr>
            <a:normAutofit/>
          </a:bodyPr>
          <a:lstStyle/>
          <a:p>
            <a:r>
              <a:rPr lang="en-GB">
                <a:solidFill>
                  <a:srgbClr val="FFFFFF"/>
                </a:solidFill>
              </a:rPr>
              <a:t>What you need to know…</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0D7E2A9-E819-407F-848D-58950E99A69E}"/>
              </a:ext>
            </a:extLst>
          </p:cNvPr>
          <p:cNvSpPr>
            <a:spLocks noGrp="1"/>
          </p:cNvSpPr>
          <p:nvPr>
            <p:ph idx="1"/>
          </p:nvPr>
        </p:nvSpPr>
        <p:spPr>
          <a:xfrm>
            <a:off x="4447308" y="591344"/>
            <a:ext cx="6906491" cy="5585619"/>
          </a:xfrm>
        </p:spPr>
        <p:txBody>
          <a:bodyPr anchor="ctr">
            <a:normAutofit/>
          </a:bodyPr>
          <a:lstStyle/>
          <a:p>
            <a:r>
              <a:rPr lang="en-GB" dirty="0"/>
              <a:t>We may experience feelings we have never felt before and these may be difficult to understand.  This can be normal and that is okay. </a:t>
            </a:r>
          </a:p>
          <a:p>
            <a:r>
              <a:rPr lang="en-GB" dirty="0"/>
              <a:t>Positive relationships can help us. </a:t>
            </a:r>
          </a:p>
          <a:p>
            <a:r>
              <a:rPr lang="en-GB" dirty="0"/>
              <a:t>If we are more aware of each other’s thoughts, feelings and experiences, we can be stronger together. </a:t>
            </a:r>
          </a:p>
        </p:txBody>
      </p:sp>
    </p:spTree>
    <p:extLst>
      <p:ext uri="{BB962C8B-B14F-4D97-AF65-F5344CB8AC3E}">
        <p14:creationId xmlns:p14="http://schemas.microsoft.com/office/powerpoint/2010/main" val="499380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19F8A6-AE60-4917-A552-38CFC7F6B43F}"/>
              </a:ext>
            </a:extLst>
          </p:cNvPr>
          <p:cNvSpPr>
            <a:spLocks noGrp="1"/>
          </p:cNvSpPr>
          <p:nvPr>
            <p:ph type="title"/>
          </p:nvPr>
        </p:nvSpPr>
        <p:spPr>
          <a:xfrm>
            <a:off x="6194716" y="739978"/>
            <a:ext cx="5334930" cy="5386502"/>
          </a:xfrm>
        </p:spPr>
        <p:txBody>
          <a:bodyPr vert="horz" lIns="91440" tIns="45720" rIns="91440" bIns="45720" rtlCol="0" anchor="b">
            <a:normAutofit/>
          </a:bodyPr>
          <a:lstStyle/>
          <a:p>
            <a:pPr algn="ctr"/>
            <a:r>
              <a:rPr lang="en-US" sz="6000" dirty="0"/>
              <a:t>Watch this clip about helping each other…</a:t>
            </a:r>
            <a:br>
              <a:rPr lang="en-US" sz="6000" dirty="0"/>
            </a:br>
            <a:br>
              <a:rPr lang="en-US" sz="6000" dirty="0"/>
            </a:br>
            <a:r>
              <a:rPr lang="en-GB" sz="3600" dirty="0">
                <a:hlinkClick r:id="rId2"/>
              </a:rPr>
              <a:t>https://www.youtube.com/watch?v=SNwtTYxh7UQ</a:t>
            </a:r>
            <a:endParaRPr lang="en-US" sz="3600" dirty="0"/>
          </a:p>
        </p:txBody>
      </p:sp>
      <p:sp>
        <p:nvSpPr>
          <p:cNvPr id="12" name="Freeform: Shape 11">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Content Placeholder 4" descr="A picture containing drawing&#10;&#10;Description automatically generated">
            <a:extLst>
              <a:ext uri="{FF2B5EF4-FFF2-40B4-BE49-F238E27FC236}">
                <a16:creationId xmlns:a16="http://schemas.microsoft.com/office/drawing/2014/main" id="{7534F99F-B824-442A-8186-3F56021E9508}"/>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19752" r="5344"/>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2" name="Freeform: Shape 21">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79196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41F0F-4B34-4954-A46A-CFAD1A6D80E9}"/>
              </a:ext>
            </a:extLst>
          </p:cNvPr>
          <p:cNvSpPr>
            <a:spLocks noGrp="1"/>
          </p:cNvSpPr>
          <p:nvPr>
            <p:ph type="title"/>
          </p:nvPr>
        </p:nvSpPr>
        <p:spPr>
          <a:xfrm>
            <a:off x="686834" y="1153572"/>
            <a:ext cx="3200400" cy="4461163"/>
          </a:xfrm>
        </p:spPr>
        <p:txBody>
          <a:bodyPr>
            <a:normAutofit/>
          </a:bodyPr>
          <a:lstStyle/>
          <a:p>
            <a:r>
              <a:rPr lang="en-GB">
                <a:solidFill>
                  <a:srgbClr val="FFFFFF"/>
                </a:solidFill>
              </a:rPr>
              <a:t>What you need to do…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07A3E8A-353D-4F01-832E-D1E768535089}"/>
              </a:ext>
            </a:extLst>
          </p:cNvPr>
          <p:cNvSpPr>
            <a:spLocks noGrp="1"/>
          </p:cNvSpPr>
          <p:nvPr>
            <p:ph idx="1"/>
          </p:nvPr>
        </p:nvSpPr>
        <p:spPr>
          <a:xfrm>
            <a:off x="4447308" y="591344"/>
            <a:ext cx="6906491" cy="5585619"/>
          </a:xfrm>
        </p:spPr>
        <p:txBody>
          <a:bodyPr anchor="ctr">
            <a:normAutofit/>
          </a:bodyPr>
          <a:lstStyle/>
          <a:p>
            <a:r>
              <a:rPr lang="en-GB" dirty="0"/>
              <a:t>Have conversations about: </a:t>
            </a:r>
          </a:p>
          <a:p>
            <a:pPr marL="0" indent="0">
              <a:buNone/>
            </a:pPr>
            <a:r>
              <a:rPr lang="en-GB" dirty="0"/>
              <a:t>	What has been difficult for you?</a:t>
            </a:r>
          </a:p>
          <a:p>
            <a:pPr marL="0" indent="0">
              <a:buNone/>
            </a:pPr>
            <a:r>
              <a:rPr lang="en-GB" dirty="0"/>
              <a:t>	What you have learned about your own 	ways of coping with challenge?</a:t>
            </a:r>
          </a:p>
          <a:p>
            <a:pPr marL="0" indent="0">
              <a:buNone/>
            </a:pPr>
            <a:endParaRPr lang="en-GB" dirty="0"/>
          </a:p>
          <a:p>
            <a:r>
              <a:rPr lang="en-GB" dirty="0"/>
              <a:t>Try to make a note of what you learned  </a:t>
            </a:r>
          </a:p>
          <a:p>
            <a:pPr marL="0" indent="0">
              <a:buNone/>
            </a:pPr>
            <a:endParaRPr lang="en-GB" dirty="0"/>
          </a:p>
          <a:p>
            <a:r>
              <a:rPr lang="en-GB" dirty="0"/>
              <a:t>Think about how you could use these at home and in school when you need to.  </a:t>
            </a:r>
          </a:p>
        </p:txBody>
      </p:sp>
    </p:spTree>
    <p:extLst>
      <p:ext uri="{BB962C8B-B14F-4D97-AF65-F5344CB8AC3E}">
        <p14:creationId xmlns:p14="http://schemas.microsoft.com/office/powerpoint/2010/main" val="3131954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41F0F-4B34-4954-A46A-CFAD1A6D80E9}"/>
              </a:ext>
            </a:extLst>
          </p:cNvPr>
          <p:cNvSpPr>
            <a:spLocks noGrp="1"/>
          </p:cNvSpPr>
          <p:nvPr>
            <p:ph type="title"/>
          </p:nvPr>
        </p:nvSpPr>
        <p:spPr>
          <a:xfrm>
            <a:off x="686834" y="1153572"/>
            <a:ext cx="3200400" cy="4461163"/>
          </a:xfrm>
        </p:spPr>
        <p:txBody>
          <a:bodyPr>
            <a:normAutofit/>
          </a:bodyPr>
          <a:lstStyle/>
          <a:p>
            <a:r>
              <a:rPr lang="en-GB">
                <a:solidFill>
                  <a:srgbClr val="FFFFFF"/>
                </a:solidFill>
              </a:rPr>
              <a:t>What you need to do…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07A3E8A-353D-4F01-832E-D1E768535089}"/>
              </a:ext>
            </a:extLst>
          </p:cNvPr>
          <p:cNvSpPr>
            <a:spLocks noGrp="1"/>
          </p:cNvSpPr>
          <p:nvPr>
            <p:ph idx="1"/>
          </p:nvPr>
        </p:nvSpPr>
        <p:spPr>
          <a:xfrm>
            <a:off x="4447308" y="591344"/>
            <a:ext cx="6906491" cy="5585619"/>
          </a:xfrm>
        </p:spPr>
        <p:txBody>
          <a:bodyPr anchor="ctr">
            <a:normAutofit/>
          </a:bodyPr>
          <a:lstStyle/>
          <a:p>
            <a:pPr marL="0" indent="0">
              <a:buNone/>
            </a:pPr>
            <a:r>
              <a:rPr lang="en-GB" sz="2400" dirty="0"/>
              <a:t>Try make </a:t>
            </a:r>
            <a:r>
              <a:rPr lang="en-GB" sz="2400" b="1" dirty="0"/>
              <a:t>‘coping cards’ </a:t>
            </a:r>
            <a:r>
              <a:rPr lang="en-GB" sz="2400" dirty="0"/>
              <a:t>by writing on a small piece of card that can be carried in your pocket or bag. </a:t>
            </a:r>
          </a:p>
          <a:p>
            <a:pPr marL="0" indent="0">
              <a:buNone/>
            </a:pPr>
            <a:r>
              <a:rPr lang="en-GB" sz="2400" dirty="0"/>
              <a:t>What you write should remind you of a strategy that has helped you to cope with worries or stress before, or act as a positive mantra (words you repeat to help you concentrate on something in particular). </a:t>
            </a:r>
          </a:p>
          <a:p>
            <a:pPr marL="0" indent="0">
              <a:buNone/>
            </a:pPr>
            <a:r>
              <a:rPr lang="en-GB" sz="2400" dirty="0"/>
              <a:t>For example…  </a:t>
            </a:r>
          </a:p>
          <a:p>
            <a:r>
              <a:rPr lang="en-GB" sz="2400" dirty="0"/>
              <a:t>‘There’s always something that works’  </a:t>
            </a:r>
          </a:p>
          <a:p>
            <a:r>
              <a:rPr lang="en-GB" sz="2400" dirty="0"/>
              <a:t>‘I will feel better soon’ </a:t>
            </a:r>
          </a:p>
          <a:p>
            <a:r>
              <a:rPr lang="en-GB" sz="2400" dirty="0"/>
              <a:t>‘Breathe in through my nose and out through my mouth’ </a:t>
            </a:r>
          </a:p>
        </p:txBody>
      </p:sp>
    </p:spTree>
    <p:extLst>
      <p:ext uri="{BB962C8B-B14F-4D97-AF65-F5344CB8AC3E}">
        <p14:creationId xmlns:p14="http://schemas.microsoft.com/office/powerpoint/2010/main" val="1700318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A84B152-3496-4C52-AF08-97AFFC09D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5315D43-4A7E-4DF6-9721-8ACFCA9813EF}"/>
              </a:ext>
            </a:extLst>
          </p:cNvPr>
          <p:cNvSpPr>
            <a:spLocks noGrp="1"/>
          </p:cNvSpPr>
          <p:nvPr>
            <p:ph type="title"/>
          </p:nvPr>
        </p:nvSpPr>
        <p:spPr>
          <a:xfrm>
            <a:off x="838201" y="365125"/>
            <a:ext cx="5393360" cy="1325563"/>
          </a:xfrm>
        </p:spPr>
        <p:txBody>
          <a:bodyPr>
            <a:normAutofit/>
          </a:bodyPr>
          <a:lstStyle/>
          <a:p>
            <a:r>
              <a:rPr lang="en-GB" dirty="0"/>
              <a:t>Task 2 - think</a:t>
            </a:r>
          </a:p>
        </p:txBody>
      </p:sp>
      <p:sp>
        <p:nvSpPr>
          <p:cNvPr id="31" name="Freeform: Shape 30">
            <a:extLst>
              <a:ext uri="{FF2B5EF4-FFF2-40B4-BE49-F238E27FC236}">
                <a16:creationId xmlns:a16="http://schemas.microsoft.com/office/drawing/2014/main" id="{6B2ADB95-0FA3-4BD7-A8AC-89D014A8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2C10B9F-E00A-4FD4-9E39-5E20B51604BE}"/>
              </a:ext>
            </a:extLst>
          </p:cNvPr>
          <p:cNvSpPr>
            <a:spLocks noGrp="1"/>
          </p:cNvSpPr>
          <p:nvPr>
            <p:ph idx="1"/>
          </p:nvPr>
        </p:nvSpPr>
        <p:spPr>
          <a:xfrm>
            <a:off x="311422" y="1520686"/>
            <a:ext cx="5920139" cy="5337313"/>
          </a:xfrm>
        </p:spPr>
        <p:txBody>
          <a:bodyPr>
            <a:normAutofit/>
          </a:bodyPr>
          <a:lstStyle/>
          <a:p>
            <a:pPr marL="0" indent="0">
              <a:buNone/>
            </a:pPr>
            <a:r>
              <a:rPr lang="en-GB" sz="2600" dirty="0"/>
              <a:t>Everyone experiences change, sometimes there are changes which are planned for and we have time to prepare.  Other times there may be changes which are more unexpected and happen suddenly and without warning. We may also experience some changes which are difficult and some which are exciting, and we look forward to.  </a:t>
            </a:r>
          </a:p>
          <a:p>
            <a:pPr marL="0" indent="0">
              <a:buNone/>
            </a:pPr>
            <a:endParaRPr lang="en-GB" sz="2600" dirty="0"/>
          </a:p>
          <a:p>
            <a:pPr marL="0" indent="0">
              <a:buNone/>
            </a:pPr>
            <a:r>
              <a:rPr lang="en-GB" sz="1900" dirty="0"/>
              <a:t>(Extract from ‘The Compassionate and Connected Classroom Curricular Resource’, Personal Journals, p10) </a:t>
            </a:r>
          </a:p>
          <a:p>
            <a:pPr marL="0" indent="0">
              <a:buNone/>
            </a:pPr>
            <a:r>
              <a:rPr lang="en-GB" sz="2600" dirty="0"/>
              <a:t> </a:t>
            </a:r>
          </a:p>
          <a:p>
            <a:pPr marL="0" indent="0">
              <a:buNone/>
            </a:pPr>
            <a:endParaRPr lang="en-GB" sz="2600" dirty="0"/>
          </a:p>
        </p:txBody>
      </p:sp>
      <p:sp>
        <p:nvSpPr>
          <p:cNvPr id="33" name="Oval 32">
            <a:extLst>
              <a:ext uri="{FF2B5EF4-FFF2-40B4-BE49-F238E27FC236}">
                <a16:creationId xmlns:a16="http://schemas.microsoft.com/office/drawing/2014/main" id="{C924DBCE-E731-4B22-8181-A39C1D86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630884" cy="630884"/>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4CBF9756-6AC8-4C65-84DF-56FBFFA1D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0227"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pic>
        <p:nvPicPr>
          <p:cNvPr id="5" name="Picture 4" descr="A close up of a toy&#10;&#10;Description automatically generated">
            <a:extLst>
              <a:ext uri="{FF2B5EF4-FFF2-40B4-BE49-F238E27FC236}">
                <a16:creationId xmlns:a16="http://schemas.microsoft.com/office/drawing/2014/main" id="{45BCF74C-08F7-4212-99A4-3F9A5BC849A5}"/>
              </a:ext>
            </a:extLst>
          </p:cNvPr>
          <p:cNvPicPr>
            <a:picLocks noChangeAspect="1"/>
          </p:cNvPicPr>
          <p:nvPr/>
        </p:nvPicPr>
        <p:blipFill rotWithShape="1">
          <a:blip r:embed="rId2">
            <a:extLst>
              <a:ext uri="{28A0092B-C50C-407E-A947-70E740481C1C}">
                <a14:useLocalDpi xmlns:a14="http://schemas.microsoft.com/office/drawing/2010/main" val="0"/>
              </a:ext>
            </a:extLst>
          </a:blip>
          <a:srcRect r="-1" b="-1"/>
          <a:stretch/>
        </p:blipFill>
        <p:spPr>
          <a:xfrm>
            <a:off x="7751975" y="1075239"/>
            <a:ext cx="4128603" cy="4128603"/>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37" name="Freeform: Shape 36">
            <a:extLst>
              <a:ext uri="{FF2B5EF4-FFF2-40B4-BE49-F238E27FC236}">
                <a16:creationId xmlns:a16="http://schemas.microsoft.com/office/drawing/2014/main" id="{2D385988-EAAF-4C27-AF8A-2BFBECA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39" name="Straight Connector 38">
            <a:extLst>
              <a:ext uri="{FF2B5EF4-FFF2-40B4-BE49-F238E27FC236}">
                <a16:creationId xmlns:a16="http://schemas.microsoft.com/office/drawing/2014/main" id="{43621FD4-D14D-45D5-9A57-9A2DE5EA59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1" name="Freeform: Shape 40">
            <a:extLst>
              <a:ext uri="{FF2B5EF4-FFF2-40B4-BE49-F238E27FC236}">
                <a16:creationId xmlns:a16="http://schemas.microsoft.com/office/drawing/2014/main" id="{B621D332-7329-4994-8836-C429A51B7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Freeform: Shape 42">
            <a:extLst>
              <a:ext uri="{FF2B5EF4-FFF2-40B4-BE49-F238E27FC236}">
                <a16:creationId xmlns:a16="http://schemas.microsoft.com/office/drawing/2014/main" id="{2D20F754-35A9-4508-BE3C-C59996D14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576328054"/>
      </p:ext>
    </p:extLst>
  </p:cSld>
  <p:clrMapOvr>
    <a:masterClrMapping/>
  </p:clrMapOvr>
</p:sld>
</file>

<file path=ppt/theme/theme1.xml><?xml version="1.0" encoding="utf-8"?>
<a:theme xmlns:a="http://schemas.openxmlformats.org/drawingml/2006/main" name="1_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545</Words>
  <Application>Microsoft Office PowerPoint</Application>
  <PresentationFormat>Widescreen</PresentationFormat>
  <Paragraphs>59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1_Office Theme</vt:lpstr>
      <vt:lpstr> </vt:lpstr>
      <vt:lpstr>Week 2</vt:lpstr>
      <vt:lpstr>What you need to know…</vt:lpstr>
      <vt:lpstr>Task 1</vt:lpstr>
      <vt:lpstr>What you need to know…</vt:lpstr>
      <vt:lpstr>Watch this clip about helping each other…  https://www.youtube.com/watch?v=SNwtTYxh7UQ</vt:lpstr>
      <vt:lpstr>What you need to do…</vt:lpstr>
      <vt:lpstr>What you need to do…</vt:lpstr>
      <vt:lpstr>Task 2 - think</vt:lpstr>
      <vt:lpstr>PowerPoint Presentation</vt:lpstr>
      <vt:lpstr>Task 3</vt:lpstr>
      <vt:lpstr>Task 4 - BreathPod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Fiona Hewitt</dc:creator>
  <cp:lastModifiedBy>Fiona Hewitt</cp:lastModifiedBy>
  <cp:revision>2</cp:revision>
  <dcterms:created xsi:type="dcterms:W3CDTF">2020-08-11T10:25:30Z</dcterms:created>
  <dcterms:modified xsi:type="dcterms:W3CDTF">2020-08-11T10:30:39Z</dcterms:modified>
</cp:coreProperties>
</file>