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4"/>
  </p:notesMasterIdLst>
  <p:handoutMasterIdLst>
    <p:handoutMasterId r:id="rId25"/>
  </p:handoutMasterIdLst>
  <p:sldIdLst>
    <p:sldId id="263" r:id="rId6"/>
    <p:sldId id="261" r:id="rId7"/>
    <p:sldId id="268" r:id="rId8"/>
    <p:sldId id="265"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67"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BB5"/>
    <a:srgbClr val="B3D236"/>
    <a:srgbClr val="00C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2717" autoAdjust="0"/>
  </p:normalViewPr>
  <p:slideViewPr>
    <p:cSldViewPr snapToGrid="0">
      <p:cViewPr varScale="1">
        <p:scale>
          <a:sx n="73" d="100"/>
          <a:sy n="73" d="100"/>
        </p:scale>
        <p:origin x="618"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0" d="100"/>
          <a:sy n="60" d="100"/>
        </p:scale>
        <p:origin x="250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28/08/2019</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28/08/2019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front cover page and can only</a:t>
            </a:r>
            <a:r>
              <a:rPr lang="en-US" baseline="0" dirty="0" smtClean="0"/>
              <a:t> be used at the beginning of a PowerPoint presentation once. D</a:t>
            </a:r>
            <a:r>
              <a:rPr lang="en-US" dirty="0" smtClean="0"/>
              <a:t>o</a:t>
            </a:r>
            <a:r>
              <a:rPr lang="en-US" baseline="0" dirty="0" smtClean="0"/>
              <a:t> not add anything else to this screen if it is being used.</a:t>
            </a:r>
            <a:endParaRPr lang="en-US"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886775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 front cover page and can only be used once. Use the corresponding</a:t>
            </a:r>
            <a:r>
              <a:rPr lang="en-US" baseline="0" dirty="0" smtClean="0"/>
              <a:t> </a:t>
            </a:r>
            <a:r>
              <a:rPr lang="en-US" b="1" baseline="0" dirty="0" smtClean="0"/>
              <a:t>green</a:t>
            </a:r>
            <a:r>
              <a:rPr lang="en-US" baseline="0" dirty="0" smtClean="0"/>
              <a:t> internal and back pages if you are using this page. </a:t>
            </a:r>
            <a:r>
              <a:rPr lang="en-US" dirty="0" smtClean="0"/>
              <a:t>You may add a title and a subtitle if needed only. Do</a:t>
            </a:r>
            <a:r>
              <a:rPr lang="en-US" baseline="0" dirty="0" smtClean="0"/>
              <a:t> not add anything else or move elements around.</a:t>
            </a:r>
            <a:endParaRPr lang="en-US"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1837769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a:t>
            </a:fld>
            <a:endParaRPr lang="en-GB"/>
          </a:p>
        </p:txBody>
      </p:sp>
    </p:spTree>
    <p:extLst>
      <p:ext uri="{BB962C8B-B14F-4D97-AF65-F5344CB8AC3E}">
        <p14:creationId xmlns:p14="http://schemas.microsoft.com/office/powerpoint/2010/main" val="3013881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a:p>
        </p:txBody>
      </p:sp>
    </p:spTree>
    <p:extLst>
      <p:ext uri="{BB962C8B-B14F-4D97-AF65-F5344CB8AC3E}">
        <p14:creationId xmlns:p14="http://schemas.microsoft.com/office/powerpoint/2010/main" val="2267237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4157299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 back cover page in </a:t>
            </a:r>
            <a:r>
              <a:rPr lang="en-GB" b="1" dirty="0" smtClean="0"/>
              <a:t>green</a:t>
            </a:r>
            <a:r>
              <a:rPr lang="en-GB" dirty="0" smtClean="0"/>
              <a:t>. You</a:t>
            </a:r>
            <a:r>
              <a:rPr lang="en-GB" baseline="0" dirty="0" smtClean="0"/>
              <a:t> may edit the address if needed only. It can only be once and at the end of the PowerPoint presentation. </a:t>
            </a:r>
            <a:r>
              <a:rPr lang="en-US" dirty="0" smtClean="0"/>
              <a:t>Use the corresponding</a:t>
            </a:r>
            <a:r>
              <a:rPr lang="en-US" baseline="0" dirty="0" smtClean="0"/>
              <a:t> </a:t>
            </a:r>
            <a:r>
              <a:rPr lang="en-US" b="1" baseline="0" dirty="0" smtClean="0"/>
              <a:t>green</a:t>
            </a:r>
            <a:r>
              <a:rPr lang="en-US" baseline="0" dirty="0" smtClean="0"/>
              <a:t> front and internal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18</a:t>
            </a:fld>
            <a:endParaRPr lang="en-GB"/>
          </a:p>
        </p:txBody>
      </p:sp>
    </p:spTree>
    <p:extLst>
      <p:ext uri="{BB962C8B-B14F-4D97-AF65-F5344CB8AC3E}">
        <p14:creationId xmlns:p14="http://schemas.microsoft.com/office/powerpoint/2010/main" val="2436637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8" name="TextBox 7"/>
          <p:cNvSpPr txBox="1"/>
          <p:nvPr userDrawn="1"/>
        </p:nvSpPr>
        <p:spPr>
          <a:xfrm>
            <a:off x="7400253" y="6301465"/>
            <a:ext cx="4223154" cy="276999"/>
          </a:xfrm>
          <a:prstGeom prst="rect">
            <a:avLst/>
          </a:prstGeom>
          <a:noFill/>
        </p:spPr>
        <p:txBody>
          <a:bodyPr wrap="square" rtlCol="0">
            <a:spAutoFit/>
          </a:bodyPr>
          <a:lstStyle/>
          <a:p>
            <a:pPr algn="r" eaLnBrk="1" hangingPunct="1">
              <a:spcBef>
                <a:spcPct val="50000"/>
              </a:spcBef>
            </a:pPr>
            <a:r>
              <a:rPr lang="en-GB" sz="1200" dirty="0" smtClean="0">
                <a:solidFill>
                  <a:srgbClr val="00ABB5"/>
                </a:solidFill>
              </a:rPr>
              <a:t>For Scotland's learners, with Scotland's educators</a:t>
            </a:r>
            <a:endParaRPr lang="en-GB" sz="1200" dirty="0">
              <a:solidFill>
                <a:srgbClr val="00ABB5"/>
              </a:solidFill>
            </a:endParaRPr>
          </a:p>
        </p:txBody>
      </p:sp>
    </p:spTree>
    <p:extLst>
      <p:ext uri="{BB962C8B-B14F-4D97-AF65-F5344CB8AC3E}">
        <p14:creationId xmlns:p14="http://schemas.microsoft.com/office/powerpoint/2010/main" val="29945068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13446351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7462966" y="6301465"/>
            <a:ext cx="4144762" cy="276999"/>
          </a:xfrm>
          <a:prstGeom prst="rect">
            <a:avLst/>
          </a:prstGeom>
          <a:noFill/>
        </p:spPr>
        <p:txBody>
          <a:bodyPr wrap="square" rtlCol="0">
            <a:spAutoFit/>
          </a:bodyPr>
          <a:lstStyle/>
          <a:p>
            <a:pPr algn="r" eaLnBrk="1" hangingPunct="1">
              <a:spcBef>
                <a:spcPct val="50000"/>
              </a:spcBef>
            </a:pPr>
            <a:r>
              <a:rPr lang="en-GB" sz="1200" dirty="0" smtClean="0">
                <a:solidFill>
                  <a:srgbClr val="00ABB5"/>
                </a:solidFill>
              </a:rPr>
              <a:t>For Scotland's learners, with Scotland's educators</a:t>
            </a:r>
            <a:endParaRPr lang="en-GB" sz="1200" dirty="0">
              <a:solidFill>
                <a:srgbClr val="00ABB5"/>
              </a:solidFill>
            </a:endParaRPr>
          </a:p>
        </p:txBody>
      </p:sp>
    </p:spTree>
    <p:extLst>
      <p:ext uri="{BB962C8B-B14F-4D97-AF65-F5344CB8AC3E}">
        <p14:creationId xmlns:p14="http://schemas.microsoft.com/office/powerpoint/2010/main" val="10083768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39676541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9" name="TextBox 8"/>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23296845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cxnSp>
        <p:nvCxnSpPr>
          <p:cNvPr id="3" name="Straight Connector 2"/>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5" name="TextBox 4"/>
          <p:cNvSpPr txBox="1"/>
          <p:nvPr userDrawn="1"/>
        </p:nvSpPr>
        <p:spPr>
          <a:xfrm>
            <a:off x="7447288" y="6301465"/>
            <a:ext cx="4160440" cy="276999"/>
          </a:xfrm>
          <a:prstGeom prst="rect">
            <a:avLst/>
          </a:prstGeom>
          <a:noFill/>
        </p:spPr>
        <p:txBody>
          <a:bodyPr wrap="square" rtlCol="0">
            <a:spAutoFit/>
          </a:bodyPr>
          <a:lstStyle/>
          <a:p>
            <a:pPr algn="r" eaLnBrk="1" hangingPunct="1">
              <a:spcBef>
                <a:spcPct val="50000"/>
              </a:spcBef>
            </a:pPr>
            <a:r>
              <a:rPr lang="en-GB" sz="1200" dirty="0" smtClean="0">
                <a:solidFill>
                  <a:srgbClr val="00ABB5"/>
                </a:solidFill>
              </a:rPr>
              <a:t>For Scotland's learners, with Scotland's educators</a:t>
            </a:r>
            <a:endParaRPr lang="en-GB" sz="1200" dirty="0">
              <a:solidFill>
                <a:srgbClr val="00ABB5"/>
              </a:solidFill>
            </a:endParaRPr>
          </a:p>
        </p:txBody>
      </p:sp>
    </p:spTree>
    <p:extLst>
      <p:ext uri="{BB962C8B-B14F-4D97-AF65-F5344CB8AC3E}">
        <p14:creationId xmlns:p14="http://schemas.microsoft.com/office/powerpoint/2010/main" val="14558946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4" name="TextBox 3"/>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39239259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26684435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41880699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38539269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sp>
        <p:nvSpPr>
          <p:cNvPr id="1029" name="Text Box 7"/>
          <p:cNvSpPr txBox="1">
            <a:spLocks noChangeArrowheads="1"/>
          </p:cNvSpPr>
          <p:nvPr/>
        </p:nvSpPr>
        <p:spPr bwMode="auto">
          <a:xfrm>
            <a:off x="7127342"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dirty="0" smtClean="0">
                <a:solidFill>
                  <a:srgbClr val="00ABB5"/>
                </a:solidFill>
              </a:rPr>
              <a:t>For Scotland's learners, with Scotland's educators</a:t>
            </a:r>
            <a:endParaRPr lang="en-GB" sz="1200" dirty="0">
              <a:solidFill>
                <a:srgbClr val="00ABB5"/>
              </a:solidFill>
            </a:endParaRPr>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p:cNvSpPr txBox="1">
            <a:spLocks noChangeArrowheads="1"/>
          </p:cNvSpPr>
          <p:nvPr/>
        </p:nvSpPr>
        <p:spPr bwMode="auto">
          <a:xfrm>
            <a:off x="58726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GB" sz="1200" dirty="0" smtClean="0">
                <a:solidFill>
                  <a:schemeClr val="tx1">
                    <a:lumMod val="50000"/>
                    <a:lumOff val="50000"/>
                  </a:schemeClr>
                </a:solidFill>
              </a:rPr>
              <a:t>Document title</a:t>
            </a:r>
            <a:endParaRPr lang="en-GB" sz="1200" dirty="0">
              <a:solidFill>
                <a:schemeClr val="tx1">
                  <a:lumMod val="50000"/>
                  <a:lumOff val="50000"/>
                </a:schemeClr>
              </a:solidFill>
            </a:endParaRP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ffit.org.uk/"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42518"/>
            <a:ext cx="12192000" cy="91548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ES_NO TAG_COLOUR_TRANSPAREN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9894" y="2269961"/>
            <a:ext cx="4531895" cy="1812246"/>
          </a:xfrm>
          <a:prstGeom prst="rect">
            <a:avLst/>
          </a:prstGeom>
        </p:spPr>
      </p:pic>
    </p:spTree>
    <p:extLst>
      <p:ext uri="{BB962C8B-B14F-4D97-AF65-F5344CB8AC3E}">
        <p14:creationId xmlns:p14="http://schemas.microsoft.com/office/powerpoint/2010/main" val="677861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Public opinion backs action </a:t>
            </a:r>
            <a:endParaRPr lang="en-GB" dirty="0"/>
          </a:p>
        </p:txBody>
      </p:sp>
      <p:sp>
        <p:nvSpPr>
          <p:cNvPr id="5" name="Content Placeholder 4"/>
          <p:cNvSpPr>
            <a:spLocks noGrp="1"/>
          </p:cNvSpPr>
          <p:nvPr>
            <p:ph idx="1"/>
          </p:nvPr>
        </p:nvSpPr>
        <p:spPr/>
        <p:txBody>
          <a:bodyPr/>
          <a:lstStyle/>
          <a:p>
            <a:r>
              <a:rPr lang="en-GB" sz="2400" dirty="0" smtClean="0"/>
              <a:t>Nearly </a:t>
            </a:r>
            <a:r>
              <a:rPr lang="en-GB" sz="2400" dirty="0"/>
              <a:t>70% of people believe that obesity harms Scotland either 'a </a:t>
            </a:r>
            <a:endParaRPr lang="en-GB" sz="2400" dirty="0" smtClean="0"/>
          </a:p>
          <a:p>
            <a:r>
              <a:rPr lang="en-GB" sz="2400" dirty="0" smtClean="0"/>
              <a:t>great </a:t>
            </a:r>
            <a:r>
              <a:rPr lang="en-GB" sz="2400" dirty="0"/>
              <a:t>deal' or 'quite a lot'. </a:t>
            </a:r>
            <a:endParaRPr lang="en-GB" sz="2400" baseline="30000" dirty="0" smtClean="0"/>
          </a:p>
          <a:p>
            <a:r>
              <a:rPr lang="en-GB" sz="2400" dirty="0" smtClean="0"/>
              <a:t>The </a:t>
            </a:r>
            <a:r>
              <a:rPr lang="en-GB" sz="2400" dirty="0"/>
              <a:t>majority of people in Scotland are </a:t>
            </a:r>
            <a:r>
              <a:rPr lang="en-GB" sz="2400" dirty="0" smtClean="0"/>
              <a:t>also </a:t>
            </a:r>
            <a:r>
              <a:rPr lang="en-GB" sz="2400" dirty="0"/>
              <a:t>in favour of at least one intervention to place restrictions on </a:t>
            </a:r>
            <a:r>
              <a:rPr lang="en-GB" sz="2400" dirty="0" smtClean="0"/>
              <a:t>advertising</a:t>
            </a:r>
            <a:r>
              <a:rPr lang="en-GB" sz="2400" dirty="0"/>
              <a:t>, sponsorship and packaging of food and drink high </a:t>
            </a:r>
            <a:r>
              <a:rPr lang="en-GB" sz="2400" dirty="0" smtClean="0"/>
              <a:t>in fat</a:t>
            </a:r>
            <a:r>
              <a:rPr lang="en-GB" sz="2400" dirty="0"/>
              <a:t>, sugar or salt</a:t>
            </a:r>
            <a:r>
              <a:rPr lang="en-GB" sz="2400" dirty="0" smtClean="0"/>
              <a:t>.</a:t>
            </a:r>
            <a:endParaRPr lang="en-GB" sz="2400" dirty="0"/>
          </a:p>
        </p:txBody>
      </p:sp>
    </p:spTree>
    <p:extLst>
      <p:ext uri="{BB962C8B-B14F-4D97-AF65-F5344CB8AC3E}">
        <p14:creationId xmlns:p14="http://schemas.microsoft.com/office/powerpoint/2010/main" val="1394361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Scottish government : vision </a:t>
            </a:r>
            <a:endParaRPr lang="en-GB" dirty="0"/>
          </a:p>
        </p:txBody>
      </p:sp>
      <p:sp>
        <p:nvSpPr>
          <p:cNvPr id="5" name="Content Placeholder 4"/>
          <p:cNvSpPr>
            <a:spLocks noGrp="1"/>
          </p:cNvSpPr>
          <p:nvPr>
            <p:ph idx="1"/>
          </p:nvPr>
        </p:nvSpPr>
        <p:spPr/>
        <p:txBody>
          <a:bodyPr/>
          <a:lstStyle/>
          <a:p>
            <a:r>
              <a:rPr lang="en-GB" sz="2400" dirty="0" smtClean="0"/>
              <a:t>A </a:t>
            </a:r>
            <a:r>
              <a:rPr lang="en-GB" sz="2400" dirty="0"/>
              <a:t>problem of this scale must be met with an equally ambitious aim, and </a:t>
            </a:r>
            <a:r>
              <a:rPr lang="en-GB" sz="2400" dirty="0" smtClean="0"/>
              <a:t>our</a:t>
            </a:r>
          </a:p>
          <a:p>
            <a:r>
              <a:rPr lang="en-GB" sz="2400" dirty="0" smtClean="0"/>
              <a:t> </a:t>
            </a:r>
            <a:r>
              <a:rPr lang="en-GB" sz="2400" dirty="0"/>
              <a:t>vision is for a Scotland where everyone eats well and has a healthy weight</a:t>
            </a:r>
            <a:r>
              <a:rPr lang="en-GB" sz="2400" dirty="0" smtClean="0"/>
              <a:t>.</a:t>
            </a:r>
          </a:p>
          <a:p>
            <a:r>
              <a:rPr lang="en-GB" sz="2400" dirty="0" smtClean="0"/>
              <a:t> </a:t>
            </a:r>
            <a:r>
              <a:rPr lang="en-GB" sz="2400" dirty="0"/>
              <a:t>Recognising the specific need to tackle weight-related issues at an </a:t>
            </a:r>
            <a:r>
              <a:rPr lang="en-GB" sz="2400" dirty="0" smtClean="0"/>
              <a:t>early</a:t>
            </a:r>
          </a:p>
          <a:p>
            <a:r>
              <a:rPr lang="en-GB" sz="2400" dirty="0" smtClean="0"/>
              <a:t> </a:t>
            </a:r>
            <a:r>
              <a:rPr lang="en-GB" sz="2400" dirty="0"/>
              <a:t>stage, this delivery plan also has an ambition to halve child obesity in </a:t>
            </a:r>
            <a:endParaRPr lang="en-GB" sz="2400" dirty="0" smtClean="0"/>
          </a:p>
          <a:p>
            <a:r>
              <a:rPr lang="en-GB" sz="2400" dirty="0" smtClean="0"/>
              <a:t>Scotland </a:t>
            </a:r>
            <a:r>
              <a:rPr lang="en-GB" sz="2400" dirty="0"/>
              <a:t>by 2030. We are also aiming to significantly reduce health </a:t>
            </a:r>
            <a:endParaRPr lang="en-GB" sz="2400" dirty="0" smtClean="0"/>
          </a:p>
          <a:p>
            <a:r>
              <a:rPr lang="en-GB" sz="2400" dirty="0" smtClean="0"/>
              <a:t>inequalities</a:t>
            </a:r>
            <a:r>
              <a:rPr lang="en-GB" sz="2400" dirty="0"/>
              <a:t>.</a:t>
            </a:r>
          </a:p>
          <a:p>
            <a:endParaRPr lang="en-GB" dirty="0"/>
          </a:p>
        </p:txBody>
      </p:sp>
    </p:spTree>
    <p:extLst>
      <p:ext uri="{BB962C8B-B14F-4D97-AF65-F5344CB8AC3E}">
        <p14:creationId xmlns:p14="http://schemas.microsoft.com/office/powerpoint/2010/main" val="3930443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Scottish government : outcomes</a:t>
            </a:r>
            <a:endParaRPr lang="en-GB" dirty="0"/>
          </a:p>
        </p:txBody>
      </p:sp>
      <p:sp>
        <p:nvSpPr>
          <p:cNvPr id="5" name="Content Placeholder 4"/>
          <p:cNvSpPr>
            <a:spLocks noGrp="1"/>
          </p:cNvSpPr>
          <p:nvPr>
            <p:ph idx="1"/>
          </p:nvPr>
        </p:nvSpPr>
        <p:spPr/>
        <p:txBody>
          <a:bodyPr/>
          <a:lstStyle/>
          <a:p>
            <a:r>
              <a:rPr lang="en-GB" sz="2400" dirty="0" smtClean="0"/>
              <a:t> This </a:t>
            </a:r>
            <a:r>
              <a:rPr lang="en-GB" sz="2400" dirty="0"/>
              <a:t>vision will be achieved by working towards five key outcomes</a:t>
            </a:r>
            <a:r>
              <a:rPr lang="en-GB" sz="2400" dirty="0" smtClean="0"/>
              <a:t>:</a:t>
            </a:r>
          </a:p>
          <a:p>
            <a:endParaRPr lang="en-GB" sz="2400" dirty="0"/>
          </a:p>
          <a:p>
            <a:pPr marL="342900" indent="-342900">
              <a:buFont typeface="Arial" panose="020B0604020202020204" pitchFamily="34" charset="0"/>
              <a:buChar char="•"/>
            </a:pPr>
            <a:r>
              <a:rPr lang="en-GB" sz="2400" dirty="0"/>
              <a:t>Children have the best start in life - they eat well and have a healthy </a:t>
            </a:r>
            <a:r>
              <a:rPr lang="en-GB" sz="2400" dirty="0" smtClean="0"/>
              <a:t>weight</a:t>
            </a:r>
          </a:p>
          <a:p>
            <a:pPr marL="342900" indent="-342900">
              <a:buFont typeface="Arial" panose="020B0604020202020204" pitchFamily="34" charset="0"/>
              <a:buChar char="•"/>
            </a:pPr>
            <a:r>
              <a:rPr lang="en-GB" sz="2400" dirty="0" smtClean="0"/>
              <a:t>The </a:t>
            </a:r>
            <a:r>
              <a:rPr lang="en-GB" sz="2400" dirty="0"/>
              <a:t>food environment supports healthier choices</a:t>
            </a:r>
          </a:p>
          <a:p>
            <a:pPr marL="342900" indent="-342900">
              <a:buFont typeface="Arial" panose="020B0604020202020204" pitchFamily="34" charset="0"/>
              <a:buChar char="•"/>
            </a:pPr>
            <a:r>
              <a:rPr lang="en-GB" sz="2400" dirty="0" smtClean="0"/>
              <a:t>People </a:t>
            </a:r>
            <a:r>
              <a:rPr lang="en-GB" sz="2400" dirty="0"/>
              <a:t>have access to effective weight management services</a:t>
            </a:r>
          </a:p>
          <a:p>
            <a:pPr marL="342900" indent="-342900">
              <a:buFont typeface="Arial" panose="020B0604020202020204" pitchFamily="34" charset="0"/>
              <a:buChar char="•"/>
            </a:pPr>
            <a:r>
              <a:rPr lang="en-GB" sz="2400" dirty="0"/>
              <a:t>Leaders across all sectors promote healthy weight and diet</a:t>
            </a:r>
          </a:p>
          <a:p>
            <a:pPr marL="342900" indent="-342900">
              <a:buFont typeface="Arial" panose="020B0604020202020204" pitchFamily="34" charset="0"/>
              <a:buChar char="•"/>
            </a:pPr>
            <a:r>
              <a:rPr lang="en-GB" sz="2400" dirty="0"/>
              <a:t>Diet-related health inequalities are reduced</a:t>
            </a:r>
            <a:endParaRPr lang="en-GB" sz="2400" dirty="0">
              <a:effectLst/>
            </a:endParaRPr>
          </a:p>
        </p:txBody>
      </p:sp>
    </p:spTree>
    <p:extLst>
      <p:ext uri="{BB962C8B-B14F-4D97-AF65-F5344CB8AC3E}">
        <p14:creationId xmlns:p14="http://schemas.microsoft.com/office/powerpoint/2010/main" val="3401522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6751" y="830263"/>
            <a:ext cx="10836972" cy="1168354"/>
          </a:xfrm>
        </p:spPr>
        <p:txBody>
          <a:bodyPr/>
          <a:lstStyle/>
          <a:p>
            <a:r>
              <a:rPr lang="en-GB" dirty="0" smtClean="0"/>
              <a:t>Outcome 1: Children </a:t>
            </a:r>
            <a:r>
              <a:rPr lang="en-GB" dirty="0"/>
              <a:t>and young people have the skills they need to make healthy choices </a:t>
            </a:r>
          </a:p>
        </p:txBody>
      </p:sp>
      <p:sp>
        <p:nvSpPr>
          <p:cNvPr id="5" name="Content Placeholder 4"/>
          <p:cNvSpPr>
            <a:spLocks noGrp="1"/>
          </p:cNvSpPr>
          <p:nvPr>
            <p:ph idx="1"/>
          </p:nvPr>
        </p:nvSpPr>
        <p:spPr/>
        <p:txBody>
          <a:bodyPr/>
          <a:lstStyle/>
          <a:p>
            <a:endParaRPr lang="en-GB" sz="2400" dirty="0" smtClean="0"/>
          </a:p>
          <a:p>
            <a:endParaRPr lang="en-GB" sz="2400" dirty="0"/>
          </a:p>
          <a:p>
            <a:r>
              <a:rPr lang="en-GB" sz="2400" dirty="0" smtClean="0"/>
              <a:t>“Food </a:t>
            </a:r>
            <a:r>
              <a:rPr lang="en-GB" sz="2400" dirty="0"/>
              <a:t>and Health Experiences and Outcomes are an entitlement </a:t>
            </a:r>
            <a:r>
              <a:rPr lang="en-GB" sz="2400" dirty="0" smtClean="0"/>
              <a:t>from</a:t>
            </a:r>
          </a:p>
          <a:p>
            <a:r>
              <a:rPr lang="en-GB" sz="2400" dirty="0" smtClean="0"/>
              <a:t> </a:t>
            </a:r>
            <a:r>
              <a:rPr lang="en-GB" sz="2400" dirty="0"/>
              <a:t>ages 3-15, supporting children and young people to develop their </a:t>
            </a:r>
            <a:r>
              <a:rPr lang="en-GB" sz="2400" dirty="0" smtClean="0"/>
              <a:t>understanding </a:t>
            </a:r>
            <a:r>
              <a:rPr lang="en-GB" sz="2400" dirty="0"/>
              <a:t>of a healthy diet</a:t>
            </a:r>
            <a:r>
              <a:rPr lang="en-GB" sz="2400" dirty="0" smtClean="0"/>
              <a:t>.</a:t>
            </a:r>
            <a:endParaRPr lang="en-GB" sz="2400" dirty="0"/>
          </a:p>
        </p:txBody>
      </p:sp>
    </p:spTree>
    <p:extLst>
      <p:ext uri="{BB962C8B-B14F-4D97-AF65-F5344CB8AC3E}">
        <p14:creationId xmlns:p14="http://schemas.microsoft.com/office/powerpoint/2010/main" val="2140121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Outcome 2: The food environment supports healthier choices</a:t>
            </a:r>
          </a:p>
        </p:txBody>
      </p:sp>
      <p:sp>
        <p:nvSpPr>
          <p:cNvPr id="5" name="Content Placeholder 4"/>
          <p:cNvSpPr>
            <a:spLocks noGrp="1"/>
          </p:cNvSpPr>
          <p:nvPr>
            <p:ph idx="1"/>
          </p:nvPr>
        </p:nvSpPr>
        <p:spPr>
          <a:xfrm>
            <a:off x="685800" y="1887537"/>
            <a:ext cx="10817923" cy="4291193"/>
          </a:xfrm>
        </p:spPr>
        <p:txBody>
          <a:bodyPr/>
          <a:lstStyle/>
          <a:p>
            <a:r>
              <a:rPr lang="en-GB" sz="2400" dirty="0" err="1" smtClean="0"/>
              <a:t>THe</a:t>
            </a:r>
            <a:r>
              <a:rPr lang="en-GB" sz="2400" dirty="0" smtClean="0"/>
              <a:t> </a:t>
            </a:r>
            <a:r>
              <a:rPr lang="en-GB" sz="2400" dirty="0"/>
              <a:t>Scottish Government </a:t>
            </a:r>
            <a:r>
              <a:rPr lang="en-GB" sz="2400" dirty="0" smtClean="0"/>
              <a:t>has been consulting on </a:t>
            </a:r>
            <a:r>
              <a:rPr lang="en-GB" sz="2400" dirty="0"/>
              <a:t>plans to restrict the promotion and marketing of targeted </a:t>
            </a:r>
            <a:r>
              <a:rPr lang="en-GB" sz="2400" dirty="0" err="1"/>
              <a:t>HFSS</a:t>
            </a:r>
            <a:r>
              <a:rPr lang="en-GB" sz="2400" dirty="0"/>
              <a:t> foods, within premises where these foods are sold to the public, to inform impact assessments and consideration of legislation to reduce associated health harms.</a:t>
            </a:r>
          </a:p>
          <a:p>
            <a:r>
              <a:rPr lang="en-GB" sz="2400" dirty="0" smtClean="0"/>
              <a:t>The consultation has been involved in </a:t>
            </a:r>
            <a:r>
              <a:rPr lang="en-GB" sz="2400" dirty="0"/>
              <a:t>seeking views on our intention to focus on food and drink:</a:t>
            </a:r>
          </a:p>
          <a:p>
            <a:pPr marL="342900" indent="-342900">
              <a:buFont typeface="Arial" panose="020B0604020202020204" pitchFamily="34" charset="0"/>
              <a:buChar char="•"/>
            </a:pPr>
            <a:r>
              <a:rPr lang="en-GB" sz="2400" dirty="0"/>
              <a:t>high in fat, sugar or salt</a:t>
            </a:r>
          </a:p>
          <a:p>
            <a:pPr marL="342900" indent="-342900">
              <a:buFont typeface="Arial" panose="020B0604020202020204" pitchFamily="34" charset="0"/>
              <a:buChar char="•"/>
            </a:pPr>
            <a:r>
              <a:rPr lang="en-GB" sz="2400" dirty="0"/>
              <a:t>frequently consumed</a:t>
            </a:r>
          </a:p>
          <a:p>
            <a:pPr marL="342900" indent="-342900">
              <a:buFont typeface="Arial" panose="020B0604020202020204" pitchFamily="34" charset="0"/>
              <a:buChar char="•"/>
            </a:pPr>
            <a:r>
              <a:rPr lang="en-GB" sz="2400" dirty="0"/>
              <a:t>add calories or salt</a:t>
            </a:r>
          </a:p>
          <a:p>
            <a:pPr marL="342900" indent="-342900">
              <a:buFont typeface="Arial" panose="020B0604020202020204" pitchFamily="34" charset="0"/>
              <a:buChar char="•"/>
            </a:pPr>
            <a:r>
              <a:rPr lang="en-GB" sz="2400" dirty="0"/>
              <a:t>but have little or no essential nutrients.</a:t>
            </a:r>
          </a:p>
        </p:txBody>
      </p:sp>
    </p:spTree>
    <p:extLst>
      <p:ext uri="{BB962C8B-B14F-4D97-AF65-F5344CB8AC3E}">
        <p14:creationId xmlns:p14="http://schemas.microsoft.com/office/powerpoint/2010/main" val="2450469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Outcome 3: People have access to effective weight management services</a:t>
            </a:r>
          </a:p>
        </p:txBody>
      </p:sp>
      <p:sp>
        <p:nvSpPr>
          <p:cNvPr id="5" name="Content Placeholder 4"/>
          <p:cNvSpPr>
            <a:spLocks noGrp="1"/>
          </p:cNvSpPr>
          <p:nvPr>
            <p:ph idx="1"/>
          </p:nvPr>
        </p:nvSpPr>
        <p:spPr>
          <a:xfrm>
            <a:off x="685800" y="1763486"/>
            <a:ext cx="10817923" cy="3826102"/>
          </a:xfrm>
        </p:spPr>
        <p:txBody>
          <a:bodyPr/>
          <a:lstStyle/>
          <a:p>
            <a:r>
              <a:rPr lang="en-GB" dirty="0"/>
              <a:t>Evidence tells us that there is an increased risk of developing serious diseases, such as heart disease, cancer and type 2 diabetes, for people who are overweight or obese, as well as potential psychological and emotional consequences.</a:t>
            </a:r>
            <a:endParaRPr lang="en-GB" b="1" dirty="0"/>
          </a:p>
          <a:p>
            <a:r>
              <a:rPr lang="en-GB" dirty="0"/>
              <a:t>I</a:t>
            </a:r>
            <a:r>
              <a:rPr lang="en-GB" dirty="0" smtClean="0"/>
              <a:t>t </a:t>
            </a:r>
            <a:r>
              <a:rPr lang="en-GB" dirty="0"/>
              <a:t>is important that there is fair access to suitable, supportive and effective weight management services that provide support and advice, free from stigma and bias, to help more children, young people and adults in Scotland achieve and maintain a healthy weight</a:t>
            </a:r>
            <a:r>
              <a:rPr lang="en-GB" dirty="0" smtClean="0"/>
              <a:t>.</a:t>
            </a:r>
            <a:endParaRPr lang="en-GB" dirty="0"/>
          </a:p>
          <a:p>
            <a:r>
              <a:rPr lang="en-GB" dirty="0">
                <a:hlinkClick r:id="rId2"/>
              </a:rPr>
              <a:t>Football Fans in Training</a:t>
            </a:r>
            <a:r>
              <a:rPr lang="en-GB" dirty="0"/>
              <a:t> </a:t>
            </a:r>
          </a:p>
          <a:p>
            <a:r>
              <a:rPr lang="en-GB" dirty="0"/>
              <a:t>By targeting support for those with, or at risk of, type 2 diabetes we could therefore change this trajectory and make a positive impact on our population health.</a:t>
            </a:r>
          </a:p>
          <a:p>
            <a:endParaRPr lang="en-GB" dirty="0" smtClean="0"/>
          </a:p>
        </p:txBody>
      </p:sp>
    </p:spTree>
    <p:extLst>
      <p:ext uri="{BB962C8B-B14F-4D97-AF65-F5344CB8AC3E}">
        <p14:creationId xmlns:p14="http://schemas.microsoft.com/office/powerpoint/2010/main" val="428501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Outcome 4: Leaders across all sectors promote health diet and weight</a:t>
            </a:r>
          </a:p>
        </p:txBody>
      </p:sp>
      <p:sp>
        <p:nvSpPr>
          <p:cNvPr id="5" name="Content Placeholder 4"/>
          <p:cNvSpPr>
            <a:spLocks noGrp="1"/>
          </p:cNvSpPr>
          <p:nvPr>
            <p:ph idx="1"/>
          </p:nvPr>
        </p:nvSpPr>
        <p:spPr>
          <a:xfrm>
            <a:off x="685800" y="1541463"/>
            <a:ext cx="10817923" cy="4506639"/>
          </a:xfrm>
        </p:spPr>
        <p:txBody>
          <a:bodyPr/>
          <a:lstStyle/>
          <a:p>
            <a:r>
              <a:rPr lang="en-GB" sz="2200" b="1" dirty="0"/>
              <a:t>Improving the food we serve</a:t>
            </a:r>
            <a:r>
              <a:rPr lang="en-GB" sz="2200" dirty="0"/>
              <a:t> </a:t>
            </a:r>
          </a:p>
          <a:p>
            <a:r>
              <a:rPr lang="en-GB" sz="2200" dirty="0"/>
              <a:t>Scotland's public sector </a:t>
            </a:r>
            <a:r>
              <a:rPr lang="en-GB" sz="2200" dirty="0" smtClean="0"/>
              <a:t>to lead </a:t>
            </a:r>
            <a:r>
              <a:rPr lang="en-GB" sz="2200" dirty="0"/>
              <a:t>the way in promoting healthier food.</a:t>
            </a:r>
          </a:p>
          <a:p>
            <a:r>
              <a:rPr lang="en-GB" sz="2200" b="1" dirty="0"/>
              <a:t>Ensuring everyone can eat well</a:t>
            </a:r>
            <a:r>
              <a:rPr lang="en-GB" sz="2200" dirty="0"/>
              <a:t> </a:t>
            </a:r>
            <a:endParaRPr lang="en-GB" sz="2200" dirty="0" smtClean="0"/>
          </a:p>
          <a:p>
            <a:r>
              <a:rPr lang="en-GB" sz="2200" dirty="0"/>
              <a:t>R</a:t>
            </a:r>
            <a:r>
              <a:rPr lang="en-GB" sz="2200" dirty="0" smtClean="0"/>
              <a:t>ecognising </a:t>
            </a:r>
            <a:r>
              <a:rPr lang="en-GB" sz="2200" dirty="0"/>
              <a:t>that too many people are still affected by food insecurity and there is a need for continued action </a:t>
            </a:r>
            <a:r>
              <a:rPr lang="en-GB" sz="2200" dirty="0" smtClean="0"/>
              <a:t>to </a:t>
            </a:r>
            <a:r>
              <a:rPr lang="en-GB" sz="2200" dirty="0"/>
              <a:t>ensure they and their families can eat </a:t>
            </a:r>
            <a:r>
              <a:rPr lang="en-GB" sz="2200" dirty="0" smtClean="0"/>
              <a:t>well</a:t>
            </a:r>
          </a:p>
          <a:p>
            <a:r>
              <a:rPr lang="en-GB" sz="2200" b="1" dirty="0"/>
              <a:t>Local leadership and action to improve diet and weight</a:t>
            </a:r>
            <a:r>
              <a:rPr lang="en-GB" sz="2200" dirty="0"/>
              <a:t> </a:t>
            </a:r>
          </a:p>
          <a:p>
            <a:r>
              <a:rPr lang="en-GB" sz="2200" dirty="0"/>
              <a:t>A</a:t>
            </a:r>
            <a:r>
              <a:rPr lang="en-GB" sz="2200" dirty="0" smtClean="0"/>
              <a:t>ction </a:t>
            </a:r>
            <a:r>
              <a:rPr lang="en-GB" sz="2200" dirty="0"/>
              <a:t>by national and local government and partnerships across the system</a:t>
            </a:r>
            <a:r>
              <a:rPr lang="en-GB" sz="2200" dirty="0" smtClean="0"/>
              <a:t>.</a:t>
            </a:r>
            <a:endParaRPr lang="en-GB" sz="2200" dirty="0"/>
          </a:p>
          <a:p>
            <a:r>
              <a:rPr lang="en-GB" sz="2200" b="1" dirty="0" smtClean="0"/>
              <a:t>Improving </a:t>
            </a:r>
            <a:r>
              <a:rPr lang="en-GB" sz="2200" b="1" dirty="0"/>
              <a:t>the health, diet and weight of Scotland's workforce</a:t>
            </a:r>
            <a:r>
              <a:rPr lang="en-GB" sz="2200" dirty="0"/>
              <a:t> </a:t>
            </a:r>
          </a:p>
          <a:p>
            <a:r>
              <a:rPr lang="en-GB" sz="2200" dirty="0"/>
              <a:t>W</a:t>
            </a:r>
            <a:r>
              <a:rPr lang="en-GB" sz="2200" dirty="0" smtClean="0"/>
              <a:t>hat </a:t>
            </a:r>
            <a:r>
              <a:rPr lang="en-GB" sz="2200" dirty="0"/>
              <a:t>more can be achieved in the </a:t>
            </a:r>
            <a:r>
              <a:rPr lang="en-GB" sz="2200" dirty="0" smtClean="0"/>
              <a:t>work place , </a:t>
            </a:r>
            <a:r>
              <a:rPr lang="en-GB" sz="2200" dirty="0"/>
              <a:t>recognising the links between the health and wellbeing of staff, performance, absenteeism, and recruitment and retention.</a:t>
            </a:r>
          </a:p>
          <a:p>
            <a:endParaRPr lang="en-GB" dirty="0"/>
          </a:p>
        </p:txBody>
      </p:sp>
    </p:spTree>
    <p:extLst>
      <p:ext uri="{BB962C8B-B14F-4D97-AF65-F5344CB8AC3E}">
        <p14:creationId xmlns:p14="http://schemas.microsoft.com/office/powerpoint/2010/main" val="3347828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Outcome 5: Diet-related health inequalities are reduced</a:t>
            </a:r>
          </a:p>
        </p:txBody>
      </p:sp>
      <p:sp>
        <p:nvSpPr>
          <p:cNvPr id="5" name="Content Placeholder 4"/>
          <p:cNvSpPr>
            <a:spLocks noGrp="1"/>
          </p:cNvSpPr>
          <p:nvPr>
            <p:ph idx="1"/>
          </p:nvPr>
        </p:nvSpPr>
        <p:spPr>
          <a:xfrm>
            <a:off x="685800" y="1306286"/>
            <a:ext cx="10817923" cy="4663440"/>
          </a:xfrm>
        </p:spPr>
        <p:txBody>
          <a:bodyPr/>
          <a:lstStyle/>
          <a:p>
            <a:r>
              <a:rPr lang="en-GB" sz="2400" dirty="0"/>
              <a:t>A</a:t>
            </a:r>
            <a:r>
              <a:rPr lang="en-GB" sz="2400" dirty="0" smtClean="0"/>
              <a:t> </a:t>
            </a:r>
            <a:r>
              <a:rPr lang="en-GB" sz="2400" dirty="0"/>
              <a:t>strong focus on preventative measures and early intervention from pre-birth to adolescence will lessen </a:t>
            </a:r>
            <a:r>
              <a:rPr lang="en-GB" sz="2400" dirty="0" smtClean="0"/>
              <a:t>inequalities.</a:t>
            </a:r>
            <a:endParaRPr lang="en-GB" sz="2400" dirty="0"/>
          </a:p>
          <a:p>
            <a:r>
              <a:rPr lang="en-GB" sz="2400" dirty="0"/>
              <a:t>A</a:t>
            </a:r>
            <a:r>
              <a:rPr lang="en-GB" sz="2400" dirty="0" smtClean="0"/>
              <a:t>ction </a:t>
            </a:r>
            <a:r>
              <a:rPr lang="en-GB" sz="2400" dirty="0"/>
              <a:t>designed to empower people to make better decisions, and a commitment </a:t>
            </a:r>
            <a:r>
              <a:rPr lang="en-GB" sz="2400" dirty="0" smtClean="0"/>
              <a:t>to work </a:t>
            </a:r>
            <a:r>
              <a:rPr lang="en-GB" sz="2400" dirty="0"/>
              <a:t>differently with communities and co-produce services they will use. The design and delivery of weight management services as part of </a:t>
            </a:r>
            <a:r>
              <a:rPr lang="en-GB" sz="2400" dirty="0" smtClean="0"/>
              <a:t>the </a:t>
            </a:r>
            <a:r>
              <a:rPr lang="en-GB" sz="2400" dirty="0"/>
              <a:t>Type 2 Diabetes Prevention Framework is a great opportunity to get this </a:t>
            </a:r>
            <a:r>
              <a:rPr lang="en-GB" sz="2400" dirty="0" smtClean="0"/>
              <a:t>right.</a:t>
            </a:r>
            <a:endParaRPr lang="en-GB" sz="2400" dirty="0"/>
          </a:p>
          <a:p>
            <a:r>
              <a:rPr lang="en-GB" sz="2400" dirty="0" smtClean="0"/>
              <a:t>There </a:t>
            </a:r>
            <a:r>
              <a:rPr lang="en-GB" sz="2400" dirty="0"/>
              <a:t>are population measures that impact everyone in Scotland. Learning from our wider experience such as the ban on smoking in public places, we know that these types of measures are more effective in reducing health inequalities than those aimed at changing people's </a:t>
            </a:r>
            <a:r>
              <a:rPr lang="en-GB" sz="2400" dirty="0" smtClean="0"/>
              <a:t>behaviour.</a:t>
            </a:r>
            <a:endParaRPr lang="en-GB" sz="2400" dirty="0"/>
          </a:p>
          <a:p>
            <a:endParaRPr lang="en-GB" dirty="0"/>
          </a:p>
        </p:txBody>
      </p:sp>
    </p:spTree>
    <p:extLst>
      <p:ext uri="{BB962C8B-B14F-4D97-AF65-F5344CB8AC3E}">
        <p14:creationId xmlns:p14="http://schemas.microsoft.com/office/powerpoint/2010/main" val="1284384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768" y="1916499"/>
            <a:ext cx="10827033" cy="3039180"/>
          </a:xfrm>
        </p:spPr>
        <p:txBody>
          <a:bodyPr/>
          <a:lstStyle/>
          <a:p>
            <a:r>
              <a:rPr lang="en-US" sz="1400" b="1" dirty="0" smtClean="0"/>
              <a:t>Education Scotland</a:t>
            </a:r>
          </a:p>
          <a:p>
            <a:r>
              <a:rPr lang="en-US" sz="1400" dirty="0" err="1" smtClean="0"/>
              <a:t>Denholm</a:t>
            </a:r>
            <a:r>
              <a:rPr lang="en-US" sz="1400" dirty="0" smtClean="0"/>
              <a:t> House</a:t>
            </a:r>
            <a:endParaRPr lang="en-GB" sz="1400" dirty="0"/>
          </a:p>
          <a:p>
            <a:r>
              <a:rPr lang="en-US" sz="1400" dirty="0" err="1" smtClean="0"/>
              <a:t>Almondvale</a:t>
            </a:r>
            <a:r>
              <a:rPr lang="en-US" sz="1400" dirty="0" smtClean="0"/>
              <a:t> </a:t>
            </a:r>
            <a:r>
              <a:rPr lang="en-US" sz="1400" dirty="0"/>
              <a:t>Business Park</a:t>
            </a:r>
            <a:endParaRPr lang="en-GB" sz="1400" dirty="0"/>
          </a:p>
          <a:p>
            <a:r>
              <a:rPr lang="en-US" sz="1400" dirty="0" err="1"/>
              <a:t>Almondvale</a:t>
            </a:r>
            <a:r>
              <a:rPr lang="en-US" sz="1400" dirty="0"/>
              <a:t> Way</a:t>
            </a:r>
            <a:endParaRPr lang="en-GB" sz="1400" dirty="0"/>
          </a:p>
          <a:p>
            <a:r>
              <a:rPr lang="en-US" sz="1400" dirty="0"/>
              <a:t>Livingston EH54 6GA</a:t>
            </a:r>
            <a:endParaRPr lang="en-GB" sz="1400" dirty="0"/>
          </a:p>
          <a:p>
            <a:endParaRPr lang="en-GB" sz="1400" dirty="0"/>
          </a:p>
          <a:p>
            <a:r>
              <a:rPr lang="en-US" sz="1400" b="1" dirty="0"/>
              <a:t>T   </a:t>
            </a:r>
            <a:r>
              <a:rPr lang="en-US" sz="1400" dirty="0"/>
              <a:t>+44 (</a:t>
            </a:r>
            <a:r>
              <a:rPr lang="en-US" sz="1400" dirty="0" smtClean="0"/>
              <a:t>0)131 244 5000</a:t>
            </a:r>
            <a:endParaRPr lang="en-GB" sz="1400" dirty="0"/>
          </a:p>
          <a:p>
            <a:r>
              <a:rPr lang="en-US" sz="1400" b="1" dirty="0"/>
              <a:t>E   </a:t>
            </a:r>
            <a:r>
              <a:rPr lang="en-US" sz="1400" dirty="0" smtClean="0"/>
              <a:t>enquiries@educationscotland.gsi.gov.uk</a:t>
            </a:r>
            <a:endParaRPr lang="en-GB" sz="1400" dirty="0"/>
          </a:p>
          <a:p>
            <a:r>
              <a:rPr lang="en-US" sz="1400" dirty="0"/>
              <a:t> </a:t>
            </a:r>
            <a:endParaRPr lang="en-GB" sz="1400" dirty="0"/>
          </a:p>
        </p:txBody>
      </p:sp>
      <p:pic>
        <p:nvPicPr>
          <p:cNvPr id="4" name="Picture 3"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9653" t="15093" r="10209" b="27991"/>
          <a:stretch/>
        </p:blipFill>
        <p:spPr>
          <a:xfrm>
            <a:off x="546913" y="398639"/>
            <a:ext cx="2604792" cy="1131025"/>
          </a:xfrm>
          <a:prstGeom prst="rect">
            <a:avLst/>
          </a:prstGeom>
        </p:spPr>
      </p:pic>
      <p:pic>
        <p:nvPicPr>
          <p:cNvPr id="8" name="Picture 7" descr="green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52515"/>
            <a:ext cx="12209384" cy="3105485"/>
          </a:xfrm>
          <a:prstGeom prst="rect">
            <a:avLst/>
          </a:prstGeom>
        </p:spPr>
      </p:pic>
      <p:sp>
        <p:nvSpPr>
          <p:cNvPr id="5" name="Text Box 8"/>
          <p:cNvSpPr txBox="1"/>
          <p:nvPr/>
        </p:nvSpPr>
        <p:spPr>
          <a:xfrm>
            <a:off x="7162800" y="605790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2188684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66532" y="2289451"/>
            <a:ext cx="10633257" cy="1200329"/>
          </a:xfrm>
          <a:prstGeom prst="rect">
            <a:avLst/>
          </a:prstGeom>
        </p:spPr>
        <p:txBody>
          <a:bodyPr wrap="square">
            <a:spAutoFit/>
          </a:bodyPr>
          <a:lstStyle/>
          <a:p>
            <a:r>
              <a:rPr lang="en-GB" sz="3600" dirty="0" smtClean="0">
                <a:solidFill>
                  <a:srgbClr val="00ABB5"/>
                </a:solidFill>
              </a:rPr>
              <a:t>A healthier future</a:t>
            </a:r>
          </a:p>
          <a:p>
            <a:r>
              <a:rPr lang="en-GB" sz="3600" dirty="0" smtClean="0">
                <a:solidFill>
                  <a:srgbClr val="00ABB5"/>
                </a:solidFill>
              </a:rPr>
              <a:t>Scotland’s diet and healthy weight delivery plan</a:t>
            </a:r>
            <a:endParaRPr lang="en-US" sz="3600" dirty="0"/>
          </a:p>
        </p:txBody>
      </p:sp>
      <p:pic>
        <p:nvPicPr>
          <p:cNvPr id="12" name="Picture 11"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658157" y="528429"/>
            <a:ext cx="3392718" cy="1428664"/>
          </a:xfrm>
          <a:prstGeom prst="rect">
            <a:avLst/>
          </a:prstGeom>
        </p:spPr>
      </p:pic>
      <p:pic>
        <p:nvPicPr>
          <p:cNvPr id="6" name="Picture 5" descr="green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52515"/>
            <a:ext cx="12209384" cy="3105485"/>
          </a:xfrm>
          <a:prstGeom prst="rect">
            <a:avLst/>
          </a:prstGeom>
        </p:spPr>
      </p:pic>
      <p:sp>
        <p:nvSpPr>
          <p:cNvPr id="9" name="Text Box 8"/>
          <p:cNvSpPr txBox="1"/>
          <p:nvPr/>
        </p:nvSpPr>
        <p:spPr>
          <a:xfrm>
            <a:off x="7162800" y="605790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Arial Bold"/>
              </a:rPr>
              <a:t>For Scotland's learners, with Scotland's educators</a:t>
            </a:r>
            <a:endParaRPr lang="en-GB" sz="1200" dirty="0">
              <a:solidFill>
                <a:srgbClr val="595959"/>
              </a:solidFill>
              <a:effectLst/>
              <a:latin typeface="Arial Bold"/>
              <a:ea typeface="ＭＳ 明朝"/>
              <a:cs typeface="Arial Bold"/>
            </a:endParaRPr>
          </a:p>
        </p:txBody>
      </p:sp>
    </p:spTree>
    <p:extLst>
      <p:ext uri="{BB962C8B-B14F-4D97-AF65-F5344CB8AC3E}">
        <p14:creationId xmlns:p14="http://schemas.microsoft.com/office/powerpoint/2010/main" val="1093003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801" y="525849"/>
            <a:ext cx="11049507" cy="782320"/>
          </a:xfrm>
        </p:spPr>
        <p:txBody>
          <a:bodyPr/>
          <a:lstStyle/>
          <a:p>
            <a:r>
              <a:rPr lang="en-GB" dirty="0" smtClean="0"/>
              <a:t> The Challenge </a:t>
            </a:r>
            <a:endParaRPr lang="en-GB" dirty="0">
              <a:solidFill>
                <a:srgbClr val="00ABB5"/>
              </a:solidFill>
            </a:endParaRPr>
          </a:p>
        </p:txBody>
      </p:sp>
      <p:sp>
        <p:nvSpPr>
          <p:cNvPr id="3" name="Content Placeholder 2"/>
          <p:cNvSpPr>
            <a:spLocks noGrp="1"/>
          </p:cNvSpPr>
          <p:nvPr>
            <p:ph idx="1"/>
          </p:nvPr>
        </p:nvSpPr>
        <p:spPr>
          <a:xfrm>
            <a:off x="611801" y="1328578"/>
            <a:ext cx="10521292" cy="3498739"/>
          </a:xfrm>
        </p:spPr>
        <p:txBody>
          <a:bodyPr/>
          <a:lstStyle/>
          <a:p>
            <a:pPr fontAlgn="t"/>
            <a:r>
              <a:rPr lang="en-GB" sz="2400" b="1" dirty="0"/>
              <a:t>The impacts of poor diet and overweight are profound.</a:t>
            </a:r>
            <a:r>
              <a:rPr lang="en-GB" sz="2400" dirty="0"/>
              <a:t> They affect not only our health, but also our ability to lead happy, fulfilling lives. They have also led to increased, unsustainable demand on the NHS and other public services.</a:t>
            </a:r>
          </a:p>
          <a:p>
            <a:pPr fontAlgn="t"/>
            <a:r>
              <a:rPr lang="en-GB" sz="2400" b="1" dirty="0"/>
              <a:t>The Scottish diet remains stubbornly unhealthy</a:t>
            </a:r>
            <a:r>
              <a:rPr lang="en-GB" sz="2400" dirty="0"/>
              <a:t>, and we are far from meeting our dietary goals </a:t>
            </a:r>
            <a:r>
              <a:rPr lang="en-GB" sz="2400" dirty="0" smtClean="0"/>
              <a:t>. </a:t>
            </a:r>
            <a:r>
              <a:rPr lang="en-GB" sz="2400" dirty="0"/>
              <a:t>This has a direct impact on levels of overweight and obesity - and therefore health harm – in the population.</a:t>
            </a:r>
          </a:p>
          <a:p>
            <a:endParaRPr lang="en-GB" sz="1600" dirty="0">
              <a:solidFill>
                <a:srgbClr val="FF0000"/>
              </a:solidFill>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15263"/>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1507893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801" y="525849"/>
            <a:ext cx="11049507" cy="782320"/>
          </a:xfrm>
        </p:spPr>
        <p:txBody>
          <a:bodyPr/>
          <a:lstStyle/>
          <a:p>
            <a:r>
              <a:rPr lang="en-GB" dirty="0" smtClean="0"/>
              <a:t>Where are we now?</a:t>
            </a:r>
            <a:endParaRPr lang="en-GB" dirty="0">
              <a:solidFill>
                <a:srgbClr val="00ABB5"/>
              </a:solidFill>
            </a:endParaRPr>
          </a:p>
        </p:txBody>
      </p:sp>
      <p:sp>
        <p:nvSpPr>
          <p:cNvPr id="3" name="Content Placeholder 2"/>
          <p:cNvSpPr>
            <a:spLocks noGrp="1"/>
          </p:cNvSpPr>
          <p:nvPr>
            <p:ph idx="1"/>
          </p:nvPr>
        </p:nvSpPr>
        <p:spPr>
          <a:xfrm>
            <a:off x="611801" y="1270864"/>
            <a:ext cx="10521292" cy="4411479"/>
          </a:xfrm>
        </p:spPr>
        <p:txBody>
          <a:bodyPr/>
          <a:lstStyle/>
          <a:p>
            <a:pPr marL="342900" indent="-342900">
              <a:buClr>
                <a:srgbClr val="00ABB5"/>
              </a:buClr>
              <a:buFont typeface="+mj-lt"/>
              <a:buAutoNum type="arabicPeriod"/>
            </a:pPr>
            <a:endParaRPr lang="en-GB" sz="1600" dirty="0" smtClean="0"/>
          </a:p>
          <a:p>
            <a:pPr>
              <a:buClr>
                <a:srgbClr val="00ABB5"/>
              </a:buClr>
            </a:pPr>
            <a:endParaRPr lang="en-GB" sz="1600" dirty="0" smtClean="0"/>
          </a:p>
          <a:p>
            <a:pPr marL="342900" indent="-342900">
              <a:buClr>
                <a:srgbClr val="00ABB5"/>
              </a:buClr>
              <a:buFont typeface="+mj-lt"/>
              <a:buAutoNum type="arabicPeriod"/>
            </a:pPr>
            <a:endParaRPr lang="en-GB" sz="1600" dirty="0"/>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15263"/>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12" name="Picture 11" descr="Infographic"/>
          <p:cNvPicPr/>
          <p:nvPr/>
        </p:nvPicPr>
        <p:blipFill>
          <a:blip r:embed="rId5">
            <a:extLst>
              <a:ext uri="{28A0092B-C50C-407E-A947-70E740481C1C}">
                <a14:useLocalDpi xmlns:a14="http://schemas.microsoft.com/office/drawing/2010/main" val="0"/>
              </a:ext>
            </a:extLst>
          </a:blip>
          <a:srcRect/>
          <a:stretch>
            <a:fillRect/>
          </a:stretch>
        </p:blipFill>
        <p:spPr bwMode="auto">
          <a:xfrm>
            <a:off x="1528354" y="1308169"/>
            <a:ext cx="8203475" cy="4507094"/>
          </a:xfrm>
          <a:prstGeom prst="rect">
            <a:avLst/>
          </a:prstGeom>
          <a:noFill/>
          <a:ln>
            <a:noFill/>
          </a:ln>
        </p:spPr>
      </p:pic>
    </p:spTree>
    <p:extLst>
      <p:ext uri="{BB962C8B-B14F-4D97-AF65-F5344CB8AC3E}">
        <p14:creationId xmlns:p14="http://schemas.microsoft.com/office/powerpoint/2010/main" val="2257916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801" y="525849"/>
            <a:ext cx="11049507" cy="782320"/>
          </a:xfrm>
        </p:spPr>
        <p:txBody>
          <a:bodyPr/>
          <a:lstStyle/>
          <a:p>
            <a:r>
              <a:rPr lang="en-GB" dirty="0" smtClean="0"/>
              <a:t>Scottish Health Survey 2016 : Obesity</a:t>
            </a:r>
            <a:endParaRPr lang="en-GB" dirty="0">
              <a:solidFill>
                <a:srgbClr val="00ABB5"/>
              </a:solidFill>
            </a:endParaRPr>
          </a:p>
        </p:txBody>
      </p:sp>
      <p:sp>
        <p:nvSpPr>
          <p:cNvPr id="3" name="Content Placeholder 2"/>
          <p:cNvSpPr>
            <a:spLocks noGrp="1"/>
          </p:cNvSpPr>
          <p:nvPr>
            <p:ph idx="1"/>
          </p:nvPr>
        </p:nvSpPr>
        <p:spPr>
          <a:xfrm>
            <a:off x="611801" y="1308168"/>
            <a:ext cx="10521292" cy="4839141"/>
          </a:xfrm>
        </p:spPr>
        <p:txBody>
          <a:bodyPr/>
          <a:lstStyle/>
          <a:p>
            <a:endParaRPr lang="en-GB" sz="1600" dirty="0" smtClean="0">
              <a:solidFill>
                <a:schemeClr val="tx1">
                  <a:lumMod val="75000"/>
                  <a:lumOff val="25000"/>
                </a:schemeClr>
              </a:solidFill>
            </a:endParaRPr>
          </a:p>
          <a:p>
            <a:endParaRPr lang="en-GB" sz="1600" dirty="0">
              <a:solidFill>
                <a:schemeClr val="tx1">
                  <a:lumMod val="75000"/>
                  <a:lumOff val="25000"/>
                </a:schemeClr>
              </a:solidFill>
            </a:endParaRPr>
          </a:p>
          <a:p>
            <a:endParaRPr lang="en-GB" sz="1600" dirty="0" smtClean="0">
              <a:solidFill>
                <a:schemeClr val="tx1">
                  <a:lumMod val="75000"/>
                  <a:lumOff val="25000"/>
                </a:schemeClr>
              </a:solidFill>
            </a:endParaRPr>
          </a:p>
          <a:p>
            <a:endParaRPr lang="en-GB" sz="1600" dirty="0" smtClean="0">
              <a:solidFill>
                <a:schemeClr val="tx1">
                  <a:lumMod val="75000"/>
                  <a:lumOff val="25000"/>
                </a:schemeClr>
              </a:solidFill>
            </a:endParaRPr>
          </a:p>
          <a:p>
            <a:endParaRPr lang="en-GB" sz="1600" dirty="0">
              <a:solidFill>
                <a:schemeClr val="tx1">
                  <a:lumMod val="75000"/>
                  <a:lumOff val="25000"/>
                </a:schemeClr>
              </a:solidFill>
            </a:endParaRPr>
          </a:p>
          <a:p>
            <a:endParaRPr lang="en-GB" sz="1600" dirty="0">
              <a:solidFill>
                <a:schemeClr val="tx1">
                  <a:lumMod val="75000"/>
                  <a:lumOff val="25000"/>
                </a:schemeClr>
              </a:solidFill>
            </a:endParaRPr>
          </a:p>
          <a:p>
            <a:endParaRPr lang="en-GB" sz="1600" dirty="0"/>
          </a:p>
          <a:p>
            <a:r>
              <a:rPr lang="en-GB" sz="1600" dirty="0" smtClean="0"/>
              <a:t>.</a:t>
            </a:r>
            <a:endParaRPr lang="en-GB" sz="1600" dirty="0"/>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15263"/>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10" name="Picture 9" descr="Infographic"/>
          <p:cNvPicPr/>
          <p:nvPr/>
        </p:nvPicPr>
        <p:blipFill>
          <a:blip r:embed="rId5">
            <a:extLst>
              <a:ext uri="{28A0092B-C50C-407E-A947-70E740481C1C}">
                <a14:useLocalDpi xmlns:a14="http://schemas.microsoft.com/office/drawing/2010/main" val="0"/>
              </a:ext>
            </a:extLst>
          </a:blip>
          <a:srcRect/>
          <a:stretch>
            <a:fillRect/>
          </a:stretch>
        </p:blipFill>
        <p:spPr bwMode="auto">
          <a:xfrm>
            <a:off x="1476104" y="1397580"/>
            <a:ext cx="8765176" cy="4170504"/>
          </a:xfrm>
          <a:prstGeom prst="rect">
            <a:avLst/>
          </a:prstGeom>
          <a:noFill/>
          <a:ln>
            <a:noFill/>
          </a:ln>
        </p:spPr>
      </p:pic>
    </p:spTree>
    <p:extLst>
      <p:ext uri="{BB962C8B-B14F-4D97-AF65-F5344CB8AC3E}">
        <p14:creationId xmlns:p14="http://schemas.microsoft.com/office/powerpoint/2010/main" val="1458162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801" y="525849"/>
            <a:ext cx="11049507" cy="782320"/>
          </a:xfrm>
        </p:spPr>
        <p:txBody>
          <a:bodyPr/>
          <a:lstStyle/>
          <a:p>
            <a:r>
              <a:rPr lang="en-GB" dirty="0" smtClean="0">
                <a:solidFill>
                  <a:srgbClr val="00ABB5"/>
                </a:solidFill>
              </a:rPr>
              <a:t>The health harms associated with carrying excess weight.</a:t>
            </a:r>
            <a:endParaRPr lang="en-GB" dirty="0">
              <a:solidFill>
                <a:srgbClr val="00ABB5"/>
              </a:solidFill>
            </a:endParaRPr>
          </a:p>
        </p:txBody>
      </p:sp>
      <p:sp>
        <p:nvSpPr>
          <p:cNvPr id="3" name="Content Placeholder 2"/>
          <p:cNvSpPr>
            <a:spLocks noGrp="1"/>
          </p:cNvSpPr>
          <p:nvPr>
            <p:ph idx="1"/>
          </p:nvPr>
        </p:nvSpPr>
        <p:spPr>
          <a:xfrm>
            <a:off x="611801" y="1270864"/>
            <a:ext cx="10521292" cy="4876446"/>
          </a:xfrm>
        </p:spPr>
        <p:txBody>
          <a:bodyPr/>
          <a:lstStyle/>
          <a:p>
            <a:endParaRPr lang="en-GB" sz="1600" b="1" dirty="0"/>
          </a:p>
          <a:p>
            <a:endParaRPr lang="en-GB" sz="1600" dirty="0" smtClean="0">
              <a:solidFill>
                <a:schemeClr val="tx1">
                  <a:lumMod val="75000"/>
                  <a:lumOff val="25000"/>
                </a:schemeClr>
              </a:solidFill>
            </a:endParaRPr>
          </a:p>
          <a:p>
            <a:endParaRPr lang="en-GB" sz="1600" dirty="0">
              <a:solidFill>
                <a:schemeClr val="tx1">
                  <a:lumMod val="75000"/>
                  <a:lumOff val="25000"/>
                </a:schemeClr>
              </a:solidFill>
            </a:endParaRPr>
          </a:p>
          <a:p>
            <a:endParaRPr lang="en-GB" sz="1600" dirty="0">
              <a:solidFill>
                <a:schemeClr val="tx1">
                  <a:lumMod val="75000"/>
                  <a:lumOff val="25000"/>
                </a:schemeClr>
              </a:solidFill>
            </a:endParaRPr>
          </a:p>
          <a:p>
            <a:endParaRPr lang="en-GB" sz="1600" dirty="0"/>
          </a:p>
          <a:p>
            <a:r>
              <a:rPr lang="en-GB" sz="1600" dirty="0" smtClean="0"/>
              <a:t>.</a:t>
            </a:r>
          </a:p>
          <a:p>
            <a:endParaRPr lang="en-GB" sz="1600" dirty="0"/>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15263"/>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4" name="Rectangle 3"/>
          <p:cNvSpPr/>
          <p:nvPr/>
        </p:nvSpPr>
        <p:spPr>
          <a:xfrm>
            <a:off x="1214847" y="1328578"/>
            <a:ext cx="9784080" cy="3990836"/>
          </a:xfrm>
          <a:prstGeom prst="rect">
            <a:avLst/>
          </a:prstGeom>
        </p:spPr>
        <p:txBody>
          <a:bodyPr wrap="square">
            <a:spAutoFit/>
          </a:bodyPr>
          <a:lstStyle/>
          <a:p>
            <a:pPr fontAlgn="t">
              <a:lnSpc>
                <a:spcPts val="1575"/>
              </a:lnSpc>
              <a:spcAft>
                <a:spcPts val="1575"/>
              </a:spcAft>
            </a:pPr>
            <a:r>
              <a:rPr lang="en-GB" sz="2400" dirty="0" smtClean="0">
                <a:solidFill>
                  <a:srgbClr val="333333"/>
                </a:solidFill>
                <a:latin typeface="Roboto"/>
                <a:ea typeface="Times New Roman" panose="02020603050405020304" pitchFamily="18" charset="0"/>
                <a:cs typeface="Arial" panose="020B0604020202020204" pitchFamily="34" charset="0"/>
              </a:rPr>
              <a:t>Obesity </a:t>
            </a:r>
            <a:r>
              <a:rPr lang="en-GB" sz="2400" dirty="0">
                <a:solidFill>
                  <a:srgbClr val="333333"/>
                </a:solidFill>
                <a:latin typeface="Roboto"/>
                <a:ea typeface="Times New Roman" panose="02020603050405020304" pitchFamily="18" charset="0"/>
                <a:cs typeface="Arial" panose="020B0604020202020204" pitchFamily="34" charset="0"/>
              </a:rPr>
              <a:t>is the second-biggest preventable cause of cancer, behind </a:t>
            </a:r>
            <a:endParaRPr lang="en-GB" sz="2400" dirty="0" smtClean="0">
              <a:solidFill>
                <a:srgbClr val="333333"/>
              </a:solidFill>
              <a:latin typeface="Roboto"/>
              <a:ea typeface="Times New Roman" panose="02020603050405020304" pitchFamily="18" charset="0"/>
              <a:cs typeface="Arial" panose="020B0604020202020204" pitchFamily="34" charset="0"/>
            </a:endParaRPr>
          </a:p>
          <a:p>
            <a:pPr fontAlgn="t">
              <a:lnSpc>
                <a:spcPts val="1575"/>
              </a:lnSpc>
              <a:spcAft>
                <a:spcPts val="1575"/>
              </a:spcAft>
            </a:pPr>
            <a:r>
              <a:rPr lang="en-GB" sz="2400" dirty="0" smtClean="0">
                <a:solidFill>
                  <a:srgbClr val="333333"/>
                </a:solidFill>
                <a:latin typeface="Roboto"/>
                <a:ea typeface="Times New Roman" panose="02020603050405020304" pitchFamily="18" charset="0"/>
                <a:cs typeface="Arial" panose="020B0604020202020204" pitchFamily="34" charset="0"/>
              </a:rPr>
              <a:t>only smoking, </a:t>
            </a:r>
            <a:r>
              <a:rPr lang="en-GB" sz="2400" dirty="0">
                <a:solidFill>
                  <a:srgbClr val="333333"/>
                </a:solidFill>
                <a:latin typeface="Roboto"/>
                <a:ea typeface="Times New Roman" panose="02020603050405020304" pitchFamily="18" charset="0"/>
                <a:cs typeface="Arial" panose="020B0604020202020204" pitchFamily="34" charset="0"/>
              </a:rPr>
              <a:t>and is linked to around 2,200 cases of cancer a year </a:t>
            </a:r>
            <a:r>
              <a:rPr lang="en-GB" sz="2400" dirty="0" smtClean="0">
                <a:solidFill>
                  <a:srgbClr val="333333"/>
                </a:solidFill>
                <a:latin typeface="Roboto"/>
                <a:ea typeface="Times New Roman" panose="02020603050405020304" pitchFamily="18" charset="0"/>
                <a:cs typeface="Arial" panose="020B0604020202020204" pitchFamily="34" charset="0"/>
              </a:rPr>
              <a:t>in</a:t>
            </a:r>
          </a:p>
          <a:p>
            <a:pPr fontAlgn="t">
              <a:lnSpc>
                <a:spcPts val="1575"/>
              </a:lnSpc>
              <a:spcAft>
                <a:spcPts val="1575"/>
              </a:spcAft>
            </a:pPr>
            <a:r>
              <a:rPr lang="en-GB" sz="2400" dirty="0" smtClean="0">
                <a:solidFill>
                  <a:srgbClr val="333333"/>
                </a:solidFill>
                <a:latin typeface="Roboto"/>
                <a:ea typeface="Times New Roman" panose="02020603050405020304" pitchFamily="18" charset="0"/>
                <a:cs typeface="Arial" panose="020B0604020202020204" pitchFamily="34" charset="0"/>
              </a:rPr>
              <a:t> </a:t>
            </a:r>
            <a:r>
              <a:rPr lang="en-GB" sz="2400" dirty="0">
                <a:solidFill>
                  <a:srgbClr val="333333"/>
                </a:solidFill>
                <a:latin typeface="Roboto"/>
                <a:ea typeface="Times New Roman" panose="02020603050405020304" pitchFamily="18" charset="0"/>
                <a:cs typeface="Arial" panose="020B0604020202020204" pitchFamily="34" charset="0"/>
              </a:rPr>
              <a:t>Scotland. </a:t>
            </a:r>
            <a:endParaRPr lang="en-GB" sz="2400" dirty="0" smtClean="0">
              <a:solidFill>
                <a:srgbClr val="333333"/>
              </a:solidFill>
              <a:latin typeface="Roboto"/>
              <a:ea typeface="Times New Roman" panose="02020603050405020304" pitchFamily="18" charset="0"/>
              <a:cs typeface="Arial" panose="020B0604020202020204" pitchFamily="34" charset="0"/>
            </a:endParaRPr>
          </a:p>
          <a:p>
            <a:pPr fontAlgn="t">
              <a:lnSpc>
                <a:spcPts val="1575"/>
              </a:lnSpc>
              <a:spcAft>
                <a:spcPts val="1575"/>
              </a:spcAft>
            </a:pPr>
            <a:r>
              <a:rPr lang="en-GB" sz="2400" dirty="0" smtClean="0">
                <a:solidFill>
                  <a:srgbClr val="333333"/>
                </a:solidFill>
                <a:latin typeface="Roboto"/>
                <a:ea typeface="Times New Roman" panose="02020603050405020304" pitchFamily="18" charset="0"/>
                <a:cs typeface="Arial" panose="020B0604020202020204" pitchFamily="34" charset="0"/>
              </a:rPr>
              <a:t>Being </a:t>
            </a:r>
            <a:r>
              <a:rPr lang="en-GB" sz="2400" dirty="0">
                <a:solidFill>
                  <a:srgbClr val="333333"/>
                </a:solidFill>
                <a:latin typeface="Roboto"/>
                <a:ea typeface="Times New Roman" panose="02020603050405020304" pitchFamily="18" charset="0"/>
                <a:cs typeface="Arial" panose="020B0604020202020204" pitchFamily="34" charset="0"/>
              </a:rPr>
              <a:t>overweight and obese is also the most </a:t>
            </a:r>
            <a:r>
              <a:rPr lang="en-GB" sz="2400" dirty="0" smtClean="0">
                <a:solidFill>
                  <a:srgbClr val="333333"/>
                </a:solidFill>
                <a:latin typeface="Roboto"/>
                <a:ea typeface="Times New Roman" panose="02020603050405020304" pitchFamily="18" charset="0"/>
                <a:cs typeface="Arial" panose="020B0604020202020204" pitchFamily="34" charset="0"/>
              </a:rPr>
              <a:t>significant</a:t>
            </a:r>
          </a:p>
          <a:p>
            <a:pPr fontAlgn="t">
              <a:lnSpc>
                <a:spcPts val="1575"/>
              </a:lnSpc>
              <a:spcAft>
                <a:spcPts val="1575"/>
              </a:spcAft>
            </a:pPr>
            <a:r>
              <a:rPr lang="en-GB" sz="2400" dirty="0" smtClean="0">
                <a:solidFill>
                  <a:srgbClr val="333333"/>
                </a:solidFill>
                <a:latin typeface="Roboto"/>
                <a:ea typeface="Times New Roman" panose="02020603050405020304" pitchFamily="18" charset="0"/>
                <a:cs typeface="Arial" panose="020B0604020202020204" pitchFamily="34" charset="0"/>
              </a:rPr>
              <a:t>risk </a:t>
            </a:r>
            <a:r>
              <a:rPr lang="en-GB" sz="2400" dirty="0">
                <a:solidFill>
                  <a:srgbClr val="333333"/>
                </a:solidFill>
                <a:latin typeface="Roboto"/>
                <a:ea typeface="Times New Roman" panose="02020603050405020304" pitchFamily="18" charset="0"/>
                <a:cs typeface="Arial" panose="020B0604020202020204" pitchFamily="34" charset="0"/>
              </a:rPr>
              <a:t>factor for developing type 2 diabetes, </a:t>
            </a:r>
            <a:r>
              <a:rPr lang="en-GB" sz="2400" baseline="30000" dirty="0" smtClean="0">
                <a:solidFill>
                  <a:srgbClr val="333333"/>
                </a:solidFill>
                <a:latin typeface="Roboto"/>
                <a:ea typeface="Times New Roman" panose="02020603050405020304" pitchFamily="18" charset="0"/>
                <a:cs typeface="Arial" panose="020B0604020202020204" pitchFamily="34" charset="0"/>
              </a:rPr>
              <a:t> </a:t>
            </a:r>
            <a:r>
              <a:rPr lang="en-GB" sz="2400" dirty="0">
                <a:solidFill>
                  <a:srgbClr val="333333"/>
                </a:solidFill>
                <a:latin typeface="Roboto"/>
                <a:ea typeface="Times New Roman" panose="02020603050405020304" pitchFamily="18" charset="0"/>
                <a:cs typeface="Arial" panose="020B0604020202020204" pitchFamily="34" charset="0"/>
              </a:rPr>
              <a:t>and can result in </a:t>
            </a:r>
            <a:endParaRPr lang="en-GB" sz="2400" dirty="0" smtClean="0">
              <a:solidFill>
                <a:srgbClr val="333333"/>
              </a:solidFill>
              <a:latin typeface="Roboto"/>
              <a:ea typeface="Times New Roman" panose="02020603050405020304" pitchFamily="18" charset="0"/>
              <a:cs typeface="Arial" panose="020B0604020202020204" pitchFamily="34" charset="0"/>
            </a:endParaRPr>
          </a:p>
          <a:p>
            <a:pPr fontAlgn="t">
              <a:lnSpc>
                <a:spcPts val="1575"/>
              </a:lnSpc>
              <a:spcAft>
                <a:spcPts val="1575"/>
              </a:spcAft>
            </a:pPr>
            <a:r>
              <a:rPr lang="en-GB" sz="2400" dirty="0" smtClean="0">
                <a:solidFill>
                  <a:srgbClr val="333333"/>
                </a:solidFill>
                <a:latin typeface="Roboto"/>
                <a:ea typeface="Times New Roman" panose="02020603050405020304" pitchFamily="18" charset="0"/>
                <a:cs typeface="Arial" panose="020B0604020202020204" pitchFamily="34" charset="0"/>
              </a:rPr>
              <a:t>increased </a:t>
            </a:r>
            <a:r>
              <a:rPr lang="en-GB" sz="2400" dirty="0">
                <a:solidFill>
                  <a:srgbClr val="333333"/>
                </a:solidFill>
                <a:latin typeface="Roboto"/>
                <a:ea typeface="Times New Roman" panose="02020603050405020304" pitchFamily="18" charset="0"/>
                <a:cs typeface="Arial" panose="020B0604020202020204" pitchFamily="34" charset="0"/>
              </a:rPr>
              <a:t>risk of </a:t>
            </a:r>
            <a:r>
              <a:rPr lang="en-GB" sz="2400" dirty="0" smtClean="0">
                <a:solidFill>
                  <a:srgbClr val="333333"/>
                </a:solidFill>
                <a:latin typeface="Roboto"/>
                <a:ea typeface="Times New Roman" panose="02020603050405020304" pitchFamily="18" charset="0"/>
                <a:cs typeface="Arial" panose="020B0604020202020204" pitchFamily="34" charset="0"/>
              </a:rPr>
              <a:t>other </a:t>
            </a:r>
            <a:r>
              <a:rPr lang="en-GB" sz="2400" dirty="0">
                <a:solidFill>
                  <a:srgbClr val="333333"/>
                </a:solidFill>
                <a:latin typeface="Roboto"/>
                <a:ea typeface="Times New Roman" panose="02020603050405020304" pitchFamily="18" charset="0"/>
                <a:cs typeface="Arial" panose="020B0604020202020204" pitchFamily="34" charset="0"/>
              </a:rPr>
              <a:t>conditions including cardiovascular </a:t>
            </a:r>
            <a:r>
              <a:rPr lang="en-GB" sz="2400" dirty="0" smtClean="0">
                <a:solidFill>
                  <a:srgbClr val="333333"/>
                </a:solidFill>
                <a:latin typeface="Roboto"/>
                <a:ea typeface="Times New Roman" panose="02020603050405020304" pitchFamily="18" charset="0"/>
                <a:cs typeface="Arial" panose="020B0604020202020204" pitchFamily="34" charset="0"/>
              </a:rPr>
              <a:t>disease</a:t>
            </a:r>
          </a:p>
          <a:p>
            <a:pPr fontAlgn="t">
              <a:lnSpc>
                <a:spcPts val="1575"/>
              </a:lnSpc>
              <a:spcAft>
                <a:spcPts val="1575"/>
              </a:spcAft>
            </a:pPr>
            <a:r>
              <a:rPr lang="en-GB" sz="2400" dirty="0" smtClean="0">
                <a:solidFill>
                  <a:srgbClr val="333333"/>
                </a:solidFill>
                <a:latin typeface="Roboto"/>
                <a:ea typeface="Times New Roman" panose="02020603050405020304" pitchFamily="18" charset="0"/>
                <a:cs typeface="Arial" panose="020B0604020202020204" pitchFamily="34" charset="0"/>
              </a:rPr>
              <a:t>and hypertension.</a:t>
            </a:r>
            <a:endParaRPr lang="en-GB" sz="2400" dirty="0">
              <a:latin typeface="Times New Roman" panose="02020603050405020304" pitchFamily="18" charset="0"/>
              <a:ea typeface="Times New Roman" panose="02020603050405020304" pitchFamily="18" charset="0"/>
            </a:endParaRPr>
          </a:p>
          <a:p>
            <a:pPr fontAlgn="t">
              <a:lnSpc>
                <a:spcPts val="1575"/>
              </a:lnSpc>
              <a:spcAft>
                <a:spcPts val="1575"/>
              </a:spcAft>
            </a:pPr>
            <a:r>
              <a:rPr lang="en-GB" sz="2400" dirty="0">
                <a:solidFill>
                  <a:srgbClr val="333333"/>
                </a:solidFill>
                <a:latin typeface="Roboto"/>
                <a:ea typeface="Times New Roman" panose="02020603050405020304" pitchFamily="18" charset="0"/>
                <a:cs typeface="Arial" panose="020B0604020202020204" pitchFamily="34" charset="0"/>
              </a:rPr>
              <a:t>Poor diet and weight often also go hand in hand with other </a:t>
            </a:r>
            <a:r>
              <a:rPr lang="en-GB" sz="2400" dirty="0" smtClean="0">
                <a:solidFill>
                  <a:srgbClr val="333333"/>
                </a:solidFill>
                <a:latin typeface="Roboto"/>
                <a:ea typeface="Times New Roman" panose="02020603050405020304" pitchFamily="18" charset="0"/>
                <a:cs typeface="Arial" panose="020B0604020202020204" pitchFamily="34" charset="0"/>
              </a:rPr>
              <a:t>risk</a:t>
            </a:r>
          </a:p>
          <a:p>
            <a:pPr fontAlgn="t">
              <a:lnSpc>
                <a:spcPts val="1575"/>
              </a:lnSpc>
              <a:spcAft>
                <a:spcPts val="1575"/>
              </a:spcAft>
            </a:pPr>
            <a:r>
              <a:rPr lang="en-GB" sz="2400" dirty="0" smtClean="0">
                <a:solidFill>
                  <a:srgbClr val="333333"/>
                </a:solidFill>
                <a:latin typeface="Roboto"/>
                <a:ea typeface="Times New Roman" panose="02020603050405020304" pitchFamily="18" charset="0"/>
                <a:cs typeface="Arial" panose="020B0604020202020204" pitchFamily="34" charset="0"/>
              </a:rPr>
              <a:t>factors </a:t>
            </a:r>
            <a:r>
              <a:rPr lang="en-GB" sz="2400" dirty="0">
                <a:solidFill>
                  <a:srgbClr val="333333"/>
                </a:solidFill>
                <a:latin typeface="Roboto"/>
                <a:ea typeface="Times New Roman" panose="02020603050405020304" pitchFamily="18" charset="0"/>
                <a:cs typeface="Arial" panose="020B0604020202020204" pitchFamily="34" charset="0"/>
              </a:rPr>
              <a:t>such as low physical activity, smoking and harmful drinking </a:t>
            </a:r>
            <a:r>
              <a:rPr lang="en-GB" sz="2400" dirty="0" smtClean="0">
                <a:solidFill>
                  <a:srgbClr val="333333"/>
                </a:solidFill>
                <a:latin typeface="Roboto"/>
                <a:ea typeface="Times New Roman" panose="02020603050405020304" pitchFamily="18" charset="0"/>
                <a:cs typeface="Arial" panose="020B0604020202020204" pitchFamily="34" charset="0"/>
              </a:rPr>
              <a:t>–</a:t>
            </a:r>
          </a:p>
          <a:p>
            <a:pPr fontAlgn="t">
              <a:lnSpc>
                <a:spcPts val="1575"/>
              </a:lnSpc>
              <a:spcAft>
                <a:spcPts val="1575"/>
              </a:spcAft>
            </a:pPr>
            <a:r>
              <a:rPr lang="en-GB" sz="2400" dirty="0" smtClean="0">
                <a:solidFill>
                  <a:srgbClr val="333333"/>
                </a:solidFill>
                <a:latin typeface="Roboto"/>
                <a:ea typeface="Times New Roman" panose="02020603050405020304" pitchFamily="18" charset="0"/>
                <a:cs typeface="Arial" panose="020B0604020202020204" pitchFamily="34" charset="0"/>
              </a:rPr>
              <a:t>compounding </a:t>
            </a:r>
            <a:r>
              <a:rPr lang="en-GB" sz="2400" dirty="0">
                <a:solidFill>
                  <a:srgbClr val="333333"/>
                </a:solidFill>
                <a:latin typeface="Roboto"/>
                <a:ea typeface="Times New Roman" panose="02020603050405020304" pitchFamily="18" charset="0"/>
                <a:cs typeface="Arial" panose="020B0604020202020204" pitchFamily="34" charset="0"/>
              </a:rPr>
              <a:t>health harms</a:t>
            </a:r>
            <a:endParaRPr lang="en-GB"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93030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Obesity harms health</a:t>
            </a:r>
            <a:endParaRPr lang="en-GB" dirty="0"/>
          </a:p>
        </p:txBody>
      </p:sp>
      <p:pic>
        <p:nvPicPr>
          <p:cNvPr id="6" name="Content Placeholder 5" descr="Infographic"/>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5475" y="1436914"/>
            <a:ext cx="9026434" cy="4781006"/>
          </a:xfrm>
          <a:prstGeom prst="rect">
            <a:avLst/>
          </a:prstGeom>
          <a:noFill/>
          <a:ln>
            <a:noFill/>
          </a:ln>
        </p:spPr>
      </p:pic>
    </p:spTree>
    <p:extLst>
      <p:ext uri="{BB962C8B-B14F-4D97-AF65-F5344CB8AC3E}">
        <p14:creationId xmlns:p14="http://schemas.microsoft.com/office/powerpoint/2010/main" val="1126340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Deprivation impacts obesity</a:t>
            </a:r>
            <a:endParaRPr lang="en-GB" dirty="0"/>
          </a:p>
        </p:txBody>
      </p:sp>
      <p:sp>
        <p:nvSpPr>
          <p:cNvPr id="5" name="Content Placeholder 4"/>
          <p:cNvSpPr>
            <a:spLocks noGrp="1"/>
          </p:cNvSpPr>
          <p:nvPr>
            <p:ph idx="1"/>
          </p:nvPr>
        </p:nvSpPr>
        <p:spPr/>
        <p:txBody>
          <a:bodyPr/>
          <a:lstStyle/>
          <a:p>
            <a:r>
              <a:rPr lang="en-GB" sz="2400" b="1" dirty="0"/>
              <a:t>We know that people who live in more deprived areas</a:t>
            </a:r>
            <a:r>
              <a:rPr lang="en-GB" sz="2400" dirty="0"/>
              <a:t> tend to be most </a:t>
            </a:r>
            <a:endParaRPr lang="en-GB" sz="2400" dirty="0" smtClean="0"/>
          </a:p>
          <a:p>
            <a:r>
              <a:rPr lang="en-GB" sz="2400" dirty="0" smtClean="0"/>
              <a:t>impacted</a:t>
            </a:r>
            <a:r>
              <a:rPr lang="en-GB" sz="2400" dirty="0"/>
              <a:t>. Significant inequalities in levels of obesity persist between people </a:t>
            </a:r>
            <a:endParaRPr lang="en-GB" sz="2400" dirty="0" smtClean="0"/>
          </a:p>
          <a:p>
            <a:r>
              <a:rPr lang="en-GB" sz="2400" dirty="0" smtClean="0"/>
              <a:t>living </a:t>
            </a:r>
            <a:r>
              <a:rPr lang="en-GB" sz="2400" dirty="0"/>
              <a:t>in the least and most deprived groups in Scotland – and the gap may </a:t>
            </a:r>
            <a:r>
              <a:rPr lang="en-GB" sz="2400" dirty="0" smtClean="0"/>
              <a:t>be</a:t>
            </a:r>
          </a:p>
          <a:p>
            <a:r>
              <a:rPr lang="en-GB" sz="2400" dirty="0" smtClean="0"/>
              <a:t> </a:t>
            </a:r>
            <a:r>
              <a:rPr lang="en-GB" sz="2400" dirty="0"/>
              <a:t>widening for children. </a:t>
            </a:r>
            <a:r>
              <a:rPr lang="en-GB" sz="2400" dirty="0" smtClean="0"/>
              <a:t>Overall</a:t>
            </a:r>
            <a:r>
              <a:rPr lang="en-GB" sz="2400" dirty="0"/>
              <a:t>, around 32% of adults living in the </a:t>
            </a:r>
            <a:r>
              <a:rPr lang="en-GB" sz="2400" dirty="0" smtClean="0"/>
              <a:t>most</a:t>
            </a:r>
          </a:p>
          <a:p>
            <a:r>
              <a:rPr lang="en-GB" sz="2400" dirty="0" smtClean="0"/>
              <a:t> </a:t>
            </a:r>
            <a:r>
              <a:rPr lang="en-GB" sz="2400" dirty="0"/>
              <a:t>deprived areas are obese, compared with 20% of those living in the least </a:t>
            </a:r>
            <a:endParaRPr lang="en-GB" sz="2400" dirty="0" smtClean="0"/>
          </a:p>
          <a:p>
            <a:r>
              <a:rPr lang="en-GB" sz="2400" dirty="0" smtClean="0"/>
              <a:t>deprived </a:t>
            </a:r>
            <a:r>
              <a:rPr lang="en-GB" sz="2400" dirty="0"/>
              <a:t>areas.</a:t>
            </a:r>
          </a:p>
        </p:txBody>
      </p:sp>
    </p:spTree>
    <p:extLst>
      <p:ext uri="{BB962C8B-B14F-4D97-AF65-F5344CB8AC3E}">
        <p14:creationId xmlns:p14="http://schemas.microsoft.com/office/powerpoint/2010/main" val="1043417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Socioeconomic implications of obesity</a:t>
            </a:r>
            <a:endParaRPr lang="en-GB" dirty="0"/>
          </a:p>
        </p:txBody>
      </p:sp>
      <p:sp>
        <p:nvSpPr>
          <p:cNvPr id="5" name="Text Placeholder 4"/>
          <p:cNvSpPr>
            <a:spLocks noGrp="1"/>
          </p:cNvSpPr>
          <p:nvPr>
            <p:ph type="body" idx="1"/>
          </p:nvPr>
        </p:nvSpPr>
        <p:spPr/>
        <p:txBody>
          <a:bodyPr/>
          <a:lstStyle/>
          <a:p>
            <a:r>
              <a:rPr lang="en-GB" dirty="0" smtClean="0"/>
              <a:t>Annual cost to Scottish economy </a:t>
            </a:r>
            <a:endParaRPr lang="en-GB" dirty="0"/>
          </a:p>
        </p:txBody>
      </p:sp>
      <p:sp>
        <p:nvSpPr>
          <p:cNvPr id="7" name="Text Placeholder 6"/>
          <p:cNvSpPr>
            <a:spLocks noGrp="1"/>
          </p:cNvSpPr>
          <p:nvPr>
            <p:ph type="body" sz="quarter" idx="3"/>
          </p:nvPr>
        </p:nvSpPr>
        <p:spPr/>
        <p:txBody>
          <a:bodyPr/>
          <a:lstStyle/>
          <a:p>
            <a:r>
              <a:rPr lang="en-GB" dirty="0" smtClean="0"/>
              <a:t>Treatments and related costs</a:t>
            </a:r>
            <a:endParaRPr lang="en-GB" dirty="0"/>
          </a:p>
        </p:txBody>
      </p:sp>
      <p:sp>
        <p:nvSpPr>
          <p:cNvPr id="8" name="Content Placeholder 7"/>
          <p:cNvSpPr>
            <a:spLocks noGrp="1"/>
          </p:cNvSpPr>
          <p:nvPr>
            <p:ph sz="quarter" idx="4"/>
          </p:nvPr>
        </p:nvSpPr>
        <p:spPr/>
        <p:txBody>
          <a:bodyPr/>
          <a:lstStyle/>
          <a:p>
            <a:r>
              <a:rPr lang="en-GB" dirty="0" smtClean="0"/>
              <a:t>The </a:t>
            </a:r>
            <a:r>
              <a:rPr lang="en-GB" dirty="0"/>
              <a:t>annual cost </a:t>
            </a:r>
            <a:r>
              <a:rPr lang="en-GB" dirty="0" smtClean="0"/>
              <a:t> of </a:t>
            </a:r>
            <a:r>
              <a:rPr lang="en-GB" dirty="0"/>
              <a:t>treating conditions associated with being overweight and obese is estimated to range from £363 million to £600 million. </a:t>
            </a:r>
            <a:endParaRPr lang="en-GB" dirty="0" smtClean="0"/>
          </a:p>
          <a:p>
            <a:r>
              <a:rPr lang="en-GB" dirty="0" smtClean="0"/>
              <a:t>The </a:t>
            </a:r>
            <a:r>
              <a:rPr lang="en-GB" dirty="0"/>
              <a:t>total annual cost to the Scottish economy of overweight and obesity, including labour market related costs such as lost productivity, is estimated to be between £0.9 billion and £4.6 billion. </a:t>
            </a:r>
          </a:p>
        </p:txBody>
      </p:sp>
      <p:pic>
        <p:nvPicPr>
          <p:cNvPr id="9" name="Content Placeholder 8" descr="Infographic"/>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040731" y="2569369"/>
            <a:ext cx="2524125" cy="3162300"/>
          </a:xfrm>
          <a:prstGeom prst="rect">
            <a:avLst/>
          </a:prstGeom>
          <a:noFill/>
          <a:ln>
            <a:noFill/>
          </a:ln>
        </p:spPr>
      </p:pic>
    </p:spTree>
    <p:extLst>
      <p:ext uri="{BB962C8B-B14F-4D97-AF65-F5344CB8AC3E}">
        <p14:creationId xmlns:p14="http://schemas.microsoft.com/office/powerpoint/2010/main" val="1046840005"/>
      </p:ext>
    </p:extLst>
  </p:cSld>
  <p:clrMapOvr>
    <a:masterClrMapping/>
  </p:clrMapOvr>
</p:sld>
</file>

<file path=ppt/theme/theme1.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etadata xmlns="http://www.objective.com/ecm/document/metadata/53D26341A57B383EE0540010E0463CCA" version="1.0.0">
  <systemFields>
    <field name="Objective-Id">
      <value order="0">A21498026</value>
    </field>
    <field name="Objective-Title">
      <value order="0">ES PP Template</value>
    </field>
    <field name="Objective-Description">
      <value order="0"/>
    </field>
    <field name="Objective-CreationStamp">
      <value order="0">2018-07-03T15:47:18Z</value>
    </field>
    <field name="Objective-IsApproved">
      <value order="0">false</value>
    </field>
    <field name="Objective-IsPublished">
      <value order="0">false</value>
    </field>
    <field name="Objective-DatePublished">
      <value order="0"/>
    </field>
    <field name="Objective-ModificationStamp">
      <value order="0">2018-07-03T15:47:33Z</value>
    </field>
    <field name="Objective-Owner">
      <value order="0">Gore, Hazel H (Z612349)</value>
    </field>
    <field name="Objective-Path">
      <value order="0">Objective Global Folder:SG File Plan:Administration:Corporate strategy:Communications:General: Communications:Education Scotland: Communications: Branding and Templates: 2016-2021</value>
    </field>
    <field name="Objective-Parent">
      <value order="0">Education Scotland: Communications: Branding and Templates: 2016-2021</value>
    </field>
    <field name="Objective-State">
      <value order="0">Being Drafted</value>
    </field>
    <field name="Objective-VersionId">
      <value order="0">vA30249846</value>
    </field>
    <field name="Objective-Version">
      <value order="0">0.2</value>
    </field>
    <field name="Objective-VersionNumber">
      <value order="0">2</value>
    </field>
    <field name="Objective-VersionComment">
      <value order="0"/>
    </field>
    <field name="Objective-FileNumber">
      <value order="0">qA635530</value>
    </field>
    <field name="Objective-Classification">
      <value order="0">OFFICIAL</value>
    </field>
    <field name="Objective-Caveats">
      <value order="0">Caveat for access to SG Fileplan</value>
    </field>
  </systemFields>
  <catalogues>
    <catalogue name="Document Type Catalogue" type="type" ori="id:cA35">
      <field name="Objective-Connect Creator">
        <value order="0"/>
      </field>
      <field name="Objective-Date Received">
        <value order="0"/>
      </field>
      <field name="Objective-Date of Original">
        <value order="0"/>
      </field>
      <field name="Objective-SG Web Publication - Category">
        <value order="0"/>
      </field>
      <field name="Objective-SG Web Publication - Category 2 Classification">
        <value order="0"/>
      </field>
    </catalogue>
  </catalogues>
</metadat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CDC23D987C44B816AEEDA25B50CC4" ma:contentTypeVersion="0" ma:contentTypeDescription="Create a new document." ma:contentTypeScope="" ma:versionID="b6878043c1e9ea6bb1d8ccfc5647808f">
  <xsd:schema xmlns:xsd="http://www.w3.org/2001/XMLSchema" xmlns:xs="http://www.w3.org/2001/XMLSchema" xmlns:p="http://schemas.microsoft.com/office/2006/metadata/properties" targetNamespace="http://schemas.microsoft.com/office/2006/metadata/properties" ma:root="true" ma:fieldsID="6c96ba11fc0b0f11135d6dc28d8a2ff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customXml/itemProps2.xml><?xml version="1.0" encoding="utf-8"?>
<ds:datastoreItem xmlns:ds="http://schemas.openxmlformats.org/officeDocument/2006/customXml" ds:itemID="{FE75B553-2AE0-4B0C-913C-4B15DEBD22D7}">
  <ds:schemaRefs>
    <ds:schemaRef ds:uri="http://schemas.microsoft.com/sharepoint/v3/contenttype/forms"/>
  </ds:schemaRefs>
</ds:datastoreItem>
</file>

<file path=customXml/itemProps3.xml><?xml version="1.0" encoding="utf-8"?>
<ds:datastoreItem xmlns:ds="http://schemas.openxmlformats.org/officeDocument/2006/customXml" ds:itemID="{4F62884D-D5C0-450B-A88F-C4FBAB0CDE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4.xml><?xml version="1.0" encoding="utf-8"?>
<ds:datastoreItem xmlns:ds="http://schemas.openxmlformats.org/officeDocument/2006/customXml" ds:itemID="{D7967039-C71A-4B84-9858-0728C216CC0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ES PP Template</Template>
  <TotalTime>391</TotalTime>
  <Words>1439</Words>
  <Application>Microsoft Office PowerPoint</Application>
  <PresentationFormat>Widescreen</PresentationFormat>
  <Paragraphs>124</Paragraphs>
  <Slides>18</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Arial Bold</vt:lpstr>
      <vt:lpstr>Calibri</vt:lpstr>
      <vt:lpstr>Lucida Grande</vt:lpstr>
      <vt:lpstr>ＭＳ 明朝</vt:lpstr>
      <vt:lpstr>Roboto</vt:lpstr>
      <vt:lpstr>Times New Roman</vt:lpstr>
      <vt:lpstr>Wingdings</vt:lpstr>
      <vt:lpstr>Powerpoint_template</vt:lpstr>
      <vt:lpstr>PowerPoint Presentation</vt:lpstr>
      <vt:lpstr>PowerPoint Presentation</vt:lpstr>
      <vt:lpstr> The Challenge </vt:lpstr>
      <vt:lpstr>Where are we now?</vt:lpstr>
      <vt:lpstr>Scottish Health Survey 2016 : Obesity</vt:lpstr>
      <vt:lpstr>The health harms associated with carrying excess weight.</vt:lpstr>
      <vt:lpstr>Obesity harms health</vt:lpstr>
      <vt:lpstr>Deprivation impacts obesity</vt:lpstr>
      <vt:lpstr>Socioeconomic implications of obesity</vt:lpstr>
      <vt:lpstr>Public opinion backs action </vt:lpstr>
      <vt:lpstr>Scottish government : vision </vt:lpstr>
      <vt:lpstr>Scottish government : outcomes</vt:lpstr>
      <vt:lpstr>Outcome 1: Children and young people have the skills they need to make healthy choices </vt:lpstr>
      <vt:lpstr>Outcome 2: The food environment supports healthier choices</vt:lpstr>
      <vt:lpstr>Outcome 3: People have access to effective weight management services</vt:lpstr>
      <vt:lpstr>Outcome 4: Leaders across all sectors promote health diet and weight</vt:lpstr>
      <vt:lpstr>Outcome 5: Diet-related health inequalities are reduced</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Aitken L (Lorna)</dc:creator>
  <cp:lastModifiedBy>Duffy F (Frances)</cp:lastModifiedBy>
  <cp:revision>23</cp:revision>
  <cp:lastPrinted>2014-02-19T15:05:01Z</cp:lastPrinted>
  <dcterms:created xsi:type="dcterms:W3CDTF">2018-09-14T10:59:25Z</dcterms:created>
  <dcterms:modified xsi:type="dcterms:W3CDTF">2019-08-28T09:55:04Z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0x01010079FCDC23D987C44B816AEEDA25B50CC4</vt:lpwstr>
  </property>
  <property fmtid="{D5CDD505-2E9C-101B-9397-08002B2CF9AE}" pid="3" name="_dlc_DocIdItemGuid">
    <vt:lpwstr>c74d0d01-22fa-4460-a599-e806a271597e</vt:lpwstr>
  </property>
  <property fmtid="{D5CDD505-2E9C-101B-9397-08002B2CF9AE}" pid="4" name="Objective-Id">
    <vt:lpwstr>A21498026</vt:lpwstr>
  </property>
  <property fmtid="{D5CDD505-2E9C-101B-9397-08002B2CF9AE}" pid="5" name="Objective-Title">
    <vt:lpwstr>ES PP Template</vt:lpwstr>
  </property>
  <property fmtid="{D5CDD505-2E9C-101B-9397-08002B2CF9AE}" pid="6" name="Objective-Description">
    <vt:lpwstr/>
  </property>
  <property fmtid="{D5CDD505-2E9C-101B-9397-08002B2CF9AE}" pid="7" name="Objective-CreationStamp">
    <vt:filetime>2018-07-03T15:47:23Z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2018-07-18T13:20:05Z</vt:filetime>
  </property>
  <property fmtid="{D5CDD505-2E9C-101B-9397-08002B2CF9AE}" pid="12" name="Objective-Owner">
    <vt:lpwstr>Gore, Hazel H (Z612349)</vt:lpwstr>
  </property>
  <property fmtid="{D5CDD505-2E9C-101B-9397-08002B2CF9AE}" pid="13" name="Objective-Path">
    <vt:lpwstr>Objective Global Folder:SG File Plan:Administration:Corporate strategy:Communications:General: Communications:Education Scotland: Communications: Branding and Templates: 2016-2021:</vt:lpwstr>
  </property>
  <property fmtid="{D5CDD505-2E9C-101B-9397-08002B2CF9AE}" pid="14" name="Objective-Parent">
    <vt:lpwstr>Education Scotland: Communications: Branding and Templates: 2016-2021</vt:lpwstr>
  </property>
  <property fmtid="{D5CDD505-2E9C-101B-9397-08002B2CF9AE}" pid="15" name="Objective-State">
    <vt:lpwstr>Being Drafted</vt:lpwstr>
  </property>
  <property fmtid="{D5CDD505-2E9C-101B-9397-08002B2CF9AE}" pid="16" name="Objective-VersionId">
    <vt:lpwstr>vA30249846</vt:lpwstr>
  </property>
  <property fmtid="{D5CDD505-2E9C-101B-9397-08002B2CF9AE}" pid="17" name="Objective-Version">
    <vt:lpwstr>0.2</vt:lpwstr>
  </property>
  <property fmtid="{D5CDD505-2E9C-101B-9397-08002B2CF9AE}" pid="18" name="Objective-VersionNumber">
    <vt:r8>2</vt:r8>
  </property>
  <property fmtid="{D5CDD505-2E9C-101B-9397-08002B2CF9AE}" pid="19" name="Objective-VersionComment">
    <vt:lpwstr>Version 2</vt:lpwstr>
  </property>
  <property fmtid="{D5CDD505-2E9C-101B-9397-08002B2CF9AE}" pid="20" name="Objective-FileNumber">
    <vt:lpwstr/>
  </property>
  <property fmtid="{D5CDD505-2E9C-101B-9397-08002B2CF9AE}" pid="21" name="Objective-Classification">
    <vt:lpwstr>[Inherited - OFFICIAL]</vt:lpwstr>
  </property>
  <property fmtid="{D5CDD505-2E9C-101B-9397-08002B2CF9AE}" pid="22" name="Objective-Caveats">
    <vt:lpwstr/>
  </property>
  <property fmtid="{D5CDD505-2E9C-101B-9397-08002B2CF9AE}" pid="23" name="Objective-Connect Creator">
    <vt:lpwstr/>
  </property>
  <property fmtid="{D5CDD505-2E9C-101B-9397-08002B2CF9AE}" pid="24" name="Objective-Date Received">
    <vt:lpwstr/>
  </property>
  <property fmtid="{D5CDD505-2E9C-101B-9397-08002B2CF9AE}" pid="25" name="Objective-Date of Original">
    <vt:lpwstr/>
  </property>
  <property fmtid="{D5CDD505-2E9C-101B-9397-08002B2CF9AE}" pid="26" name="Objective-SG Web Publication - Category">
    <vt:lpwstr/>
  </property>
  <property fmtid="{D5CDD505-2E9C-101B-9397-08002B2CF9AE}" pid="27" name="Objective-SG Web Publication - Category 2 Classification">
    <vt:lpwstr/>
  </property>
  <property fmtid="{D5CDD505-2E9C-101B-9397-08002B2CF9AE}" pid="28" name="Objective-Comment">
    <vt:lpwstr/>
  </property>
  <property fmtid="{D5CDD505-2E9C-101B-9397-08002B2CF9AE}" pid="29" name="Objective-Date of Original [system]">
    <vt:lpwstr/>
  </property>
  <property fmtid="{D5CDD505-2E9C-101B-9397-08002B2CF9AE}" pid="30" name="Objective-Date Received [system]">
    <vt:lpwstr/>
  </property>
  <property fmtid="{D5CDD505-2E9C-101B-9397-08002B2CF9AE}" pid="31" name="Objective-SG Web Publication - Category [system]">
    <vt:lpwstr/>
  </property>
  <property fmtid="{D5CDD505-2E9C-101B-9397-08002B2CF9AE}" pid="32" name="Objective-SG Web Publication - Category 2 Classification [system]">
    <vt:lpwstr/>
  </property>
  <property fmtid="{D5CDD505-2E9C-101B-9397-08002B2CF9AE}" pid="33" name="Objective-Connect Creator [system]">
    <vt:lpwstr/>
  </property>
</Properties>
</file>