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601" r:id="rId2"/>
    <p:sldId id="514" r:id="rId3"/>
    <p:sldId id="472" r:id="rId4"/>
    <p:sldId id="516" r:id="rId5"/>
    <p:sldId id="1913" r:id="rId6"/>
    <p:sldId id="1992" r:id="rId7"/>
    <p:sldId id="258" r:id="rId8"/>
    <p:sldId id="1993" r:id="rId9"/>
    <p:sldId id="447" r:id="rId10"/>
    <p:sldId id="449" r:id="rId11"/>
    <p:sldId id="434" r:id="rId12"/>
    <p:sldId id="517" r:id="rId13"/>
    <p:sldId id="416" r:id="rId14"/>
    <p:sldId id="5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ED8AA0-B7A0-47AE-ACA5-7DB5E803D783}" type="doc">
      <dgm:prSet loTypeId="urn:microsoft.com/office/officeart/2005/8/layout/process1" loCatId="process" qsTypeId="urn:microsoft.com/office/officeart/2005/8/quickstyle/simple1" qsCatId="simple" csTypeId="urn:microsoft.com/office/officeart/2005/8/colors/accent1_2" csCatId="accent1" phldr="1"/>
      <dgm:spPr/>
    </dgm:pt>
    <dgm:pt modelId="{E1FF91B4-97F9-4FD3-BCBB-CCADF91665F1}">
      <dgm:prSet phldrT="[Text]"/>
      <dgm:spPr/>
      <dgm:t>
        <a:bodyPr/>
        <a:lstStyle/>
        <a:p>
          <a:r>
            <a:rPr lang="en-GB" dirty="0"/>
            <a:t>Wholly negative</a:t>
          </a:r>
        </a:p>
      </dgm:t>
    </dgm:pt>
    <dgm:pt modelId="{EF52C4C0-7F8D-40D4-A0D4-F1D9F77B7DFB}" type="parTrans" cxnId="{B0B21B60-DF78-41AF-A742-04AAEA364D64}">
      <dgm:prSet/>
      <dgm:spPr/>
      <dgm:t>
        <a:bodyPr/>
        <a:lstStyle/>
        <a:p>
          <a:endParaRPr lang="en-GB"/>
        </a:p>
      </dgm:t>
    </dgm:pt>
    <dgm:pt modelId="{BE1E0C8B-C1FD-46EF-8626-34DD3BDD460B}" type="sibTrans" cxnId="{B0B21B60-DF78-41AF-A742-04AAEA364D64}">
      <dgm:prSet/>
      <dgm:spPr/>
      <dgm:t>
        <a:bodyPr/>
        <a:lstStyle/>
        <a:p>
          <a:endParaRPr lang="en-GB"/>
        </a:p>
      </dgm:t>
    </dgm:pt>
    <dgm:pt modelId="{325A017B-8F04-424E-AE73-136C0D868A06}">
      <dgm:prSet phldrT="[Text]"/>
      <dgm:spPr/>
      <dgm:t>
        <a:bodyPr/>
        <a:lstStyle/>
        <a:p>
          <a:r>
            <a:rPr lang="en-GB" dirty="0"/>
            <a:t>Somewhat negative</a:t>
          </a:r>
        </a:p>
      </dgm:t>
    </dgm:pt>
    <dgm:pt modelId="{D2744092-C963-41CA-95C8-1D9B75882E0A}" type="parTrans" cxnId="{CEF18F24-D9EB-41A7-81D8-225FDF3DF7AE}">
      <dgm:prSet/>
      <dgm:spPr/>
      <dgm:t>
        <a:bodyPr/>
        <a:lstStyle/>
        <a:p>
          <a:endParaRPr lang="en-GB"/>
        </a:p>
      </dgm:t>
    </dgm:pt>
    <dgm:pt modelId="{F864D8F6-69D9-431B-BCC7-B876BDAC149A}" type="sibTrans" cxnId="{CEF18F24-D9EB-41A7-81D8-225FDF3DF7AE}">
      <dgm:prSet/>
      <dgm:spPr/>
      <dgm:t>
        <a:bodyPr/>
        <a:lstStyle/>
        <a:p>
          <a:endParaRPr lang="en-GB"/>
        </a:p>
      </dgm:t>
    </dgm:pt>
    <dgm:pt modelId="{46101F3A-490F-42B9-9576-A87196684370}">
      <dgm:prSet phldrT="[Text]"/>
      <dgm:spPr/>
      <dgm:t>
        <a:bodyPr/>
        <a:lstStyle/>
        <a:p>
          <a:r>
            <a:rPr lang="en-GB" dirty="0"/>
            <a:t>Neutral</a:t>
          </a:r>
        </a:p>
      </dgm:t>
    </dgm:pt>
    <dgm:pt modelId="{8133A6E4-DD75-4A6E-BDC0-2F5CB6248863}" type="parTrans" cxnId="{562EDE43-A8BC-42FC-85CB-8A846C92D9C4}">
      <dgm:prSet/>
      <dgm:spPr/>
      <dgm:t>
        <a:bodyPr/>
        <a:lstStyle/>
        <a:p>
          <a:endParaRPr lang="en-GB"/>
        </a:p>
      </dgm:t>
    </dgm:pt>
    <dgm:pt modelId="{9A0BF891-154F-48A7-91DD-D7E0AD7B350C}" type="sibTrans" cxnId="{562EDE43-A8BC-42FC-85CB-8A846C92D9C4}">
      <dgm:prSet/>
      <dgm:spPr/>
      <dgm:t>
        <a:bodyPr/>
        <a:lstStyle/>
        <a:p>
          <a:endParaRPr lang="en-GB"/>
        </a:p>
      </dgm:t>
    </dgm:pt>
    <dgm:pt modelId="{D2E42C39-38D4-4156-8F57-853A561E1905}">
      <dgm:prSet phldrT="[Text]"/>
      <dgm:spPr/>
      <dgm:t>
        <a:bodyPr/>
        <a:lstStyle/>
        <a:p>
          <a:r>
            <a:rPr lang="en-GB" dirty="0"/>
            <a:t>Partially Supportive</a:t>
          </a:r>
        </a:p>
      </dgm:t>
    </dgm:pt>
    <dgm:pt modelId="{FA637C56-BF97-4225-8381-F9D5146D4A14}" type="parTrans" cxnId="{53E25751-7329-44E8-B8E8-D6AA440C9A34}">
      <dgm:prSet/>
      <dgm:spPr/>
      <dgm:t>
        <a:bodyPr/>
        <a:lstStyle/>
        <a:p>
          <a:endParaRPr lang="en-GB"/>
        </a:p>
      </dgm:t>
    </dgm:pt>
    <dgm:pt modelId="{2B0135B1-AE28-40C8-BCD0-BF5C8DEC1534}" type="sibTrans" cxnId="{53E25751-7329-44E8-B8E8-D6AA440C9A34}">
      <dgm:prSet/>
      <dgm:spPr/>
      <dgm:t>
        <a:bodyPr/>
        <a:lstStyle/>
        <a:p>
          <a:endParaRPr lang="en-GB"/>
        </a:p>
      </dgm:t>
    </dgm:pt>
    <dgm:pt modelId="{902049F5-782A-41E9-B82D-360B52B6A0FC}">
      <dgm:prSet phldrT="[Text]"/>
      <dgm:spPr/>
      <dgm:t>
        <a:bodyPr/>
        <a:lstStyle/>
        <a:p>
          <a:r>
            <a:rPr lang="en-GB" dirty="0"/>
            <a:t>Fully Supportive</a:t>
          </a:r>
        </a:p>
      </dgm:t>
    </dgm:pt>
    <dgm:pt modelId="{7A33601B-1797-4F07-89A1-5429E53FBDE7}" type="parTrans" cxnId="{55CFEB89-D9AA-4161-9CD1-239D0913CBB0}">
      <dgm:prSet/>
      <dgm:spPr/>
      <dgm:t>
        <a:bodyPr/>
        <a:lstStyle/>
        <a:p>
          <a:endParaRPr lang="en-GB"/>
        </a:p>
      </dgm:t>
    </dgm:pt>
    <dgm:pt modelId="{F3BAD6F8-5B7B-4D2E-B37C-609F1E5CFF5A}" type="sibTrans" cxnId="{55CFEB89-D9AA-4161-9CD1-239D0913CBB0}">
      <dgm:prSet/>
      <dgm:spPr/>
      <dgm:t>
        <a:bodyPr/>
        <a:lstStyle/>
        <a:p>
          <a:endParaRPr lang="en-GB"/>
        </a:p>
      </dgm:t>
    </dgm:pt>
    <dgm:pt modelId="{EB86373A-347B-424C-BD2A-795582087267}" type="pres">
      <dgm:prSet presAssocID="{C5ED8AA0-B7A0-47AE-ACA5-7DB5E803D783}" presName="Name0" presStyleCnt="0">
        <dgm:presLayoutVars>
          <dgm:dir/>
          <dgm:resizeHandles val="exact"/>
        </dgm:presLayoutVars>
      </dgm:prSet>
      <dgm:spPr/>
    </dgm:pt>
    <dgm:pt modelId="{D30A4224-D390-404F-860F-26ED33889645}" type="pres">
      <dgm:prSet presAssocID="{E1FF91B4-97F9-4FD3-BCBB-CCADF91665F1}" presName="node" presStyleLbl="node1" presStyleIdx="0" presStyleCnt="5">
        <dgm:presLayoutVars>
          <dgm:bulletEnabled val="1"/>
        </dgm:presLayoutVars>
      </dgm:prSet>
      <dgm:spPr/>
    </dgm:pt>
    <dgm:pt modelId="{0C2D0E4C-64B5-4609-80A8-8B943FA05D61}" type="pres">
      <dgm:prSet presAssocID="{BE1E0C8B-C1FD-46EF-8626-34DD3BDD460B}" presName="sibTrans" presStyleLbl="sibTrans2D1" presStyleIdx="0" presStyleCnt="4"/>
      <dgm:spPr/>
    </dgm:pt>
    <dgm:pt modelId="{301A1CD9-BB73-49F8-A2BB-B98931C43419}" type="pres">
      <dgm:prSet presAssocID="{BE1E0C8B-C1FD-46EF-8626-34DD3BDD460B}" presName="connectorText" presStyleLbl="sibTrans2D1" presStyleIdx="0" presStyleCnt="4"/>
      <dgm:spPr/>
    </dgm:pt>
    <dgm:pt modelId="{F7600C6D-83C2-44EC-885D-F62A90581953}" type="pres">
      <dgm:prSet presAssocID="{325A017B-8F04-424E-AE73-136C0D868A06}" presName="node" presStyleLbl="node1" presStyleIdx="1" presStyleCnt="5">
        <dgm:presLayoutVars>
          <dgm:bulletEnabled val="1"/>
        </dgm:presLayoutVars>
      </dgm:prSet>
      <dgm:spPr/>
    </dgm:pt>
    <dgm:pt modelId="{3640C7A7-3665-4A81-A9A9-E33AC47D24B4}" type="pres">
      <dgm:prSet presAssocID="{F864D8F6-69D9-431B-BCC7-B876BDAC149A}" presName="sibTrans" presStyleLbl="sibTrans2D1" presStyleIdx="1" presStyleCnt="4"/>
      <dgm:spPr/>
    </dgm:pt>
    <dgm:pt modelId="{7C14F94C-CB7F-413C-9ECE-4AF9B13BA4AB}" type="pres">
      <dgm:prSet presAssocID="{F864D8F6-69D9-431B-BCC7-B876BDAC149A}" presName="connectorText" presStyleLbl="sibTrans2D1" presStyleIdx="1" presStyleCnt="4"/>
      <dgm:spPr/>
    </dgm:pt>
    <dgm:pt modelId="{8664E9DF-AED1-4E76-B3AD-951BF92BAA76}" type="pres">
      <dgm:prSet presAssocID="{46101F3A-490F-42B9-9576-A87196684370}" presName="node" presStyleLbl="node1" presStyleIdx="2" presStyleCnt="5">
        <dgm:presLayoutVars>
          <dgm:bulletEnabled val="1"/>
        </dgm:presLayoutVars>
      </dgm:prSet>
      <dgm:spPr/>
    </dgm:pt>
    <dgm:pt modelId="{99E56A5B-486E-4D91-B413-6EA1C0A76FE9}" type="pres">
      <dgm:prSet presAssocID="{9A0BF891-154F-48A7-91DD-D7E0AD7B350C}" presName="sibTrans" presStyleLbl="sibTrans2D1" presStyleIdx="2" presStyleCnt="4"/>
      <dgm:spPr/>
    </dgm:pt>
    <dgm:pt modelId="{C7A9BCD0-2F57-48C5-9601-4F716413ABAD}" type="pres">
      <dgm:prSet presAssocID="{9A0BF891-154F-48A7-91DD-D7E0AD7B350C}" presName="connectorText" presStyleLbl="sibTrans2D1" presStyleIdx="2" presStyleCnt="4"/>
      <dgm:spPr/>
    </dgm:pt>
    <dgm:pt modelId="{565BD502-12BA-4583-9263-8ED3952D5321}" type="pres">
      <dgm:prSet presAssocID="{D2E42C39-38D4-4156-8F57-853A561E1905}" presName="node" presStyleLbl="node1" presStyleIdx="3" presStyleCnt="5">
        <dgm:presLayoutVars>
          <dgm:bulletEnabled val="1"/>
        </dgm:presLayoutVars>
      </dgm:prSet>
      <dgm:spPr/>
    </dgm:pt>
    <dgm:pt modelId="{FD1CF69C-6C2C-4036-9E85-2B972F7EC4B1}" type="pres">
      <dgm:prSet presAssocID="{2B0135B1-AE28-40C8-BCD0-BF5C8DEC1534}" presName="sibTrans" presStyleLbl="sibTrans2D1" presStyleIdx="3" presStyleCnt="4"/>
      <dgm:spPr/>
    </dgm:pt>
    <dgm:pt modelId="{D18CC4B6-D136-4E50-9EB3-45FBEAA09661}" type="pres">
      <dgm:prSet presAssocID="{2B0135B1-AE28-40C8-BCD0-BF5C8DEC1534}" presName="connectorText" presStyleLbl="sibTrans2D1" presStyleIdx="3" presStyleCnt="4"/>
      <dgm:spPr/>
    </dgm:pt>
    <dgm:pt modelId="{BD95B2C1-5E6A-4EC6-80D2-BBD21579DCA9}" type="pres">
      <dgm:prSet presAssocID="{902049F5-782A-41E9-B82D-360B52B6A0FC}" presName="node" presStyleLbl="node1" presStyleIdx="4" presStyleCnt="5">
        <dgm:presLayoutVars>
          <dgm:bulletEnabled val="1"/>
        </dgm:presLayoutVars>
      </dgm:prSet>
      <dgm:spPr/>
    </dgm:pt>
  </dgm:ptLst>
  <dgm:cxnLst>
    <dgm:cxn modelId="{68B3D301-2F78-485F-B9C5-A4FBC8F55DF6}" type="presOf" srcId="{C5ED8AA0-B7A0-47AE-ACA5-7DB5E803D783}" destId="{EB86373A-347B-424C-BD2A-795582087267}" srcOrd="0" destOrd="0" presId="urn:microsoft.com/office/officeart/2005/8/layout/process1"/>
    <dgm:cxn modelId="{50A97212-9D0D-4244-B96B-2BB9708FD778}" type="presOf" srcId="{BE1E0C8B-C1FD-46EF-8626-34DD3BDD460B}" destId="{0C2D0E4C-64B5-4609-80A8-8B943FA05D61}" srcOrd="0" destOrd="0" presId="urn:microsoft.com/office/officeart/2005/8/layout/process1"/>
    <dgm:cxn modelId="{8D7C9B18-C1B7-4DDA-B455-58796E749F85}" type="presOf" srcId="{9A0BF891-154F-48A7-91DD-D7E0AD7B350C}" destId="{C7A9BCD0-2F57-48C5-9601-4F716413ABAD}" srcOrd="1" destOrd="0" presId="urn:microsoft.com/office/officeart/2005/8/layout/process1"/>
    <dgm:cxn modelId="{CEF18F24-D9EB-41A7-81D8-225FDF3DF7AE}" srcId="{C5ED8AA0-B7A0-47AE-ACA5-7DB5E803D783}" destId="{325A017B-8F04-424E-AE73-136C0D868A06}" srcOrd="1" destOrd="0" parTransId="{D2744092-C963-41CA-95C8-1D9B75882E0A}" sibTransId="{F864D8F6-69D9-431B-BCC7-B876BDAC149A}"/>
    <dgm:cxn modelId="{B0BDBB25-CE26-4823-959F-98D6219BC879}" type="presOf" srcId="{902049F5-782A-41E9-B82D-360B52B6A0FC}" destId="{BD95B2C1-5E6A-4EC6-80D2-BBD21579DCA9}" srcOrd="0" destOrd="0" presId="urn:microsoft.com/office/officeart/2005/8/layout/process1"/>
    <dgm:cxn modelId="{035E273E-CD6A-4C44-BAF4-1C18D72B4FD7}" type="presOf" srcId="{2B0135B1-AE28-40C8-BCD0-BF5C8DEC1534}" destId="{FD1CF69C-6C2C-4036-9E85-2B972F7EC4B1}" srcOrd="0" destOrd="0" presId="urn:microsoft.com/office/officeart/2005/8/layout/process1"/>
    <dgm:cxn modelId="{B0B21B60-DF78-41AF-A742-04AAEA364D64}" srcId="{C5ED8AA0-B7A0-47AE-ACA5-7DB5E803D783}" destId="{E1FF91B4-97F9-4FD3-BCBB-CCADF91665F1}" srcOrd="0" destOrd="0" parTransId="{EF52C4C0-7F8D-40D4-A0D4-F1D9F77B7DFB}" sibTransId="{BE1E0C8B-C1FD-46EF-8626-34DD3BDD460B}"/>
    <dgm:cxn modelId="{562EDE43-A8BC-42FC-85CB-8A846C92D9C4}" srcId="{C5ED8AA0-B7A0-47AE-ACA5-7DB5E803D783}" destId="{46101F3A-490F-42B9-9576-A87196684370}" srcOrd="2" destOrd="0" parTransId="{8133A6E4-DD75-4A6E-BDC0-2F5CB6248863}" sibTransId="{9A0BF891-154F-48A7-91DD-D7E0AD7B350C}"/>
    <dgm:cxn modelId="{94BC2245-139C-4D14-80E2-465C8FEB575F}" type="presOf" srcId="{F864D8F6-69D9-431B-BCC7-B876BDAC149A}" destId="{3640C7A7-3665-4A81-A9A9-E33AC47D24B4}" srcOrd="0" destOrd="0" presId="urn:microsoft.com/office/officeart/2005/8/layout/process1"/>
    <dgm:cxn modelId="{53E25751-7329-44E8-B8E8-D6AA440C9A34}" srcId="{C5ED8AA0-B7A0-47AE-ACA5-7DB5E803D783}" destId="{D2E42C39-38D4-4156-8F57-853A561E1905}" srcOrd="3" destOrd="0" parTransId="{FA637C56-BF97-4225-8381-F9D5146D4A14}" sibTransId="{2B0135B1-AE28-40C8-BCD0-BF5C8DEC1534}"/>
    <dgm:cxn modelId="{9A5E9876-F1D0-445A-83E5-D5823D14369E}" type="presOf" srcId="{46101F3A-490F-42B9-9576-A87196684370}" destId="{8664E9DF-AED1-4E76-B3AD-951BF92BAA76}" srcOrd="0" destOrd="0" presId="urn:microsoft.com/office/officeart/2005/8/layout/process1"/>
    <dgm:cxn modelId="{AFADFB56-0DAB-4504-B8BF-B40A4C49BDA4}" type="presOf" srcId="{E1FF91B4-97F9-4FD3-BCBB-CCADF91665F1}" destId="{D30A4224-D390-404F-860F-26ED33889645}" srcOrd="0" destOrd="0" presId="urn:microsoft.com/office/officeart/2005/8/layout/process1"/>
    <dgm:cxn modelId="{DBED6F7D-608F-4C18-AB73-2BF8494E3044}" type="presOf" srcId="{2B0135B1-AE28-40C8-BCD0-BF5C8DEC1534}" destId="{D18CC4B6-D136-4E50-9EB3-45FBEAA09661}" srcOrd="1" destOrd="0" presId="urn:microsoft.com/office/officeart/2005/8/layout/process1"/>
    <dgm:cxn modelId="{55CFEB89-D9AA-4161-9CD1-239D0913CBB0}" srcId="{C5ED8AA0-B7A0-47AE-ACA5-7DB5E803D783}" destId="{902049F5-782A-41E9-B82D-360B52B6A0FC}" srcOrd="4" destOrd="0" parTransId="{7A33601B-1797-4F07-89A1-5429E53FBDE7}" sibTransId="{F3BAD6F8-5B7B-4D2E-B37C-609F1E5CFF5A}"/>
    <dgm:cxn modelId="{E8FF088F-8420-4C6F-B3CC-90AD8D922C20}" type="presOf" srcId="{325A017B-8F04-424E-AE73-136C0D868A06}" destId="{F7600C6D-83C2-44EC-885D-F62A90581953}" srcOrd="0" destOrd="0" presId="urn:microsoft.com/office/officeart/2005/8/layout/process1"/>
    <dgm:cxn modelId="{813C4D94-C7A4-42FF-9E45-3E86DFFE5CF4}" type="presOf" srcId="{F864D8F6-69D9-431B-BCC7-B876BDAC149A}" destId="{7C14F94C-CB7F-413C-9ECE-4AF9B13BA4AB}" srcOrd="1" destOrd="0" presId="urn:microsoft.com/office/officeart/2005/8/layout/process1"/>
    <dgm:cxn modelId="{95A036B2-20F0-404A-8EA0-51455E23D2A1}" type="presOf" srcId="{D2E42C39-38D4-4156-8F57-853A561E1905}" destId="{565BD502-12BA-4583-9263-8ED3952D5321}" srcOrd="0" destOrd="0" presId="urn:microsoft.com/office/officeart/2005/8/layout/process1"/>
    <dgm:cxn modelId="{F5DD07C7-2300-401F-B220-F91BB91AB4EA}" type="presOf" srcId="{9A0BF891-154F-48A7-91DD-D7E0AD7B350C}" destId="{99E56A5B-486E-4D91-B413-6EA1C0A76FE9}" srcOrd="0" destOrd="0" presId="urn:microsoft.com/office/officeart/2005/8/layout/process1"/>
    <dgm:cxn modelId="{F3AEA5D7-432B-438E-8EED-783CA1B22841}" type="presOf" srcId="{BE1E0C8B-C1FD-46EF-8626-34DD3BDD460B}" destId="{301A1CD9-BB73-49F8-A2BB-B98931C43419}" srcOrd="1" destOrd="0" presId="urn:microsoft.com/office/officeart/2005/8/layout/process1"/>
    <dgm:cxn modelId="{31718FF9-47F0-4DE8-B2AE-7115B622AA62}" type="presParOf" srcId="{EB86373A-347B-424C-BD2A-795582087267}" destId="{D30A4224-D390-404F-860F-26ED33889645}" srcOrd="0" destOrd="0" presId="urn:microsoft.com/office/officeart/2005/8/layout/process1"/>
    <dgm:cxn modelId="{3F20BD82-BD34-4CD6-ABDA-EFCEEBD87BBF}" type="presParOf" srcId="{EB86373A-347B-424C-BD2A-795582087267}" destId="{0C2D0E4C-64B5-4609-80A8-8B943FA05D61}" srcOrd="1" destOrd="0" presId="urn:microsoft.com/office/officeart/2005/8/layout/process1"/>
    <dgm:cxn modelId="{A3DE0642-1F53-47E7-93A8-0E84AA0EF8A4}" type="presParOf" srcId="{0C2D0E4C-64B5-4609-80A8-8B943FA05D61}" destId="{301A1CD9-BB73-49F8-A2BB-B98931C43419}" srcOrd="0" destOrd="0" presId="urn:microsoft.com/office/officeart/2005/8/layout/process1"/>
    <dgm:cxn modelId="{BF6053BB-F520-4A95-8213-DABBDCCE8ED1}" type="presParOf" srcId="{EB86373A-347B-424C-BD2A-795582087267}" destId="{F7600C6D-83C2-44EC-885D-F62A90581953}" srcOrd="2" destOrd="0" presId="urn:microsoft.com/office/officeart/2005/8/layout/process1"/>
    <dgm:cxn modelId="{5E793E51-1885-4E55-A1D6-8C0314D2759D}" type="presParOf" srcId="{EB86373A-347B-424C-BD2A-795582087267}" destId="{3640C7A7-3665-4A81-A9A9-E33AC47D24B4}" srcOrd="3" destOrd="0" presId="urn:microsoft.com/office/officeart/2005/8/layout/process1"/>
    <dgm:cxn modelId="{1DD59254-8F22-4BA4-971D-F2A69546B9B0}" type="presParOf" srcId="{3640C7A7-3665-4A81-A9A9-E33AC47D24B4}" destId="{7C14F94C-CB7F-413C-9ECE-4AF9B13BA4AB}" srcOrd="0" destOrd="0" presId="urn:microsoft.com/office/officeart/2005/8/layout/process1"/>
    <dgm:cxn modelId="{CB1C2365-EC4E-41C1-8740-9DC0A03CDFB0}" type="presParOf" srcId="{EB86373A-347B-424C-BD2A-795582087267}" destId="{8664E9DF-AED1-4E76-B3AD-951BF92BAA76}" srcOrd="4" destOrd="0" presId="urn:microsoft.com/office/officeart/2005/8/layout/process1"/>
    <dgm:cxn modelId="{02D6B8CB-9F43-4B12-8276-440E39CFDD75}" type="presParOf" srcId="{EB86373A-347B-424C-BD2A-795582087267}" destId="{99E56A5B-486E-4D91-B413-6EA1C0A76FE9}" srcOrd="5" destOrd="0" presId="urn:microsoft.com/office/officeart/2005/8/layout/process1"/>
    <dgm:cxn modelId="{89EEB0FC-4BA0-4898-9AB9-3EBF1D577173}" type="presParOf" srcId="{99E56A5B-486E-4D91-B413-6EA1C0A76FE9}" destId="{C7A9BCD0-2F57-48C5-9601-4F716413ABAD}" srcOrd="0" destOrd="0" presId="urn:microsoft.com/office/officeart/2005/8/layout/process1"/>
    <dgm:cxn modelId="{7C2FE5F7-FDEF-42EF-9128-94113CB5B053}" type="presParOf" srcId="{EB86373A-347B-424C-BD2A-795582087267}" destId="{565BD502-12BA-4583-9263-8ED3952D5321}" srcOrd="6" destOrd="0" presId="urn:microsoft.com/office/officeart/2005/8/layout/process1"/>
    <dgm:cxn modelId="{1DA02715-5A4F-4191-AF46-14E6AE7B5D9E}" type="presParOf" srcId="{EB86373A-347B-424C-BD2A-795582087267}" destId="{FD1CF69C-6C2C-4036-9E85-2B972F7EC4B1}" srcOrd="7" destOrd="0" presId="urn:microsoft.com/office/officeart/2005/8/layout/process1"/>
    <dgm:cxn modelId="{D83D3270-0CB0-4779-A9EF-F30465CDDC7A}" type="presParOf" srcId="{FD1CF69C-6C2C-4036-9E85-2B972F7EC4B1}" destId="{D18CC4B6-D136-4E50-9EB3-45FBEAA09661}" srcOrd="0" destOrd="0" presId="urn:microsoft.com/office/officeart/2005/8/layout/process1"/>
    <dgm:cxn modelId="{B8E082C2-69D6-4465-B8BB-FC004E91A26B}" type="presParOf" srcId="{EB86373A-347B-424C-BD2A-795582087267}" destId="{BD95B2C1-5E6A-4EC6-80D2-BBD21579DCA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CDD0A-F885-4326-911A-2037E2C2B8B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8C7DF991-CE70-4608-80BB-24D307E9B5B4}">
      <dgm:prSet phldrT="[Text]"/>
      <dgm:spPr/>
      <dgm:t>
        <a:bodyPr/>
        <a:lstStyle/>
        <a:p>
          <a:r>
            <a:rPr lang="en-GB" dirty="0"/>
            <a:t>Autopilot statements</a:t>
          </a:r>
        </a:p>
      </dgm:t>
    </dgm:pt>
    <dgm:pt modelId="{9EF1214B-4982-49A9-94C8-77B253173784}" type="parTrans" cxnId="{8C3F6FB1-7FF9-4874-80DA-BA253026A07C}">
      <dgm:prSet/>
      <dgm:spPr/>
      <dgm:t>
        <a:bodyPr/>
        <a:lstStyle/>
        <a:p>
          <a:endParaRPr lang="en-GB"/>
        </a:p>
      </dgm:t>
    </dgm:pt>
    <dgm:pt modelId="{6F9AE4CE-7761-45FB-8768-D388661110EF}" type="sibTrans" cxnId="{8C3F6FB1-7FF9-4874-80DA-BA253026A07C}">
      <dgm:prSet/>
      <dgm:spPr/>
      <dgm:t>
        <a:bodyPr/>
        <a:lstStyle/>
        <a:p>
          <a:endParaRPr lang="en-GB"/>
        </a:p>
      </dgm:t>
    </dgm:pt>
    <dgm:pt modelId="{F46AF985-23E1-4074-8460-2924AD4B20B0}">
      <dgm:prSet phldrT="[Text]"/>
      <dgm:spPr/>
      <dgm:t>
        <a:bodyPr/>
        <a:lstStyle/>
        <a:p>
          <a:r>
            <a:rPr lang="en-US" dirty="0"/>
            <a:t>Relational gestures</a:t>
          </a:r>
          <a:endParaRPr lang="en-GB" dirty="0"/>
        </a:p>
      </dgm:t>
    </dgm:pt>
    <dgm:pt modelId="{5200BAF1-FF00-4F16-96A2-3DB26B44DAFB}" type="parTrans" cxnId="{2E0B94CD-9F1B-48C0-BF62-E0A3267C9974}">
      <dgm:prSet/>
      <dgm:spPr/>
      <dgm:t>
        <a:bodyPr/>
        <a:lstStyle/>
        <a:p>
          <a:endParaRPr lang="en-GB"/>
        </a:p>
      </dgm:t>
    </dgm:pt>
    <dgm:pt modelId="{3FFF6753-F0F6-409C-AD25-B2C8C86ED052}" type="sibTrans" cxnId="{2E0B94CD-9F1B-48C0-BF62-E0A3267C9974}">
      <dgm:prSet/>
      <dgm:spPr/>
      <dgm:t>
        <a:bodyPr/>
        <a:lstStyle/>
        <a:p>
          <a:endParaRPr lang="en-GB"/>
        </a:p>
      </dgm:t>
    </dgm:pt>
    <dgm:pt modelId="{AB56051F-F282-4973-8E55-C5CD24719D7A}">
      <dgm:prSet phldrT="[Text]"/>
      <dgm:spPr/>
      <dgm:t>
        <a:bodyPr/>
        <a:lstStyle/>
        <a:p>
          <a:r>
            <a:rPr lang="en-GB" dirty="0"/>
            <a:t>Changes in environment</a:t>
          </a:r>
        </a:p>
      </dgm:t>
    </dgm:pt>
    <dgm:pt modelId="{B6336125-05AC-4390-A925-1EEE8436C7A7}" type="parTrans" cxnId="{3B8506F5-5119-4CAA-91F9-9A129A3FC327}">
      <dgm:prSet/>
      <dgm:spPr/>
      <dgm:t>
        <a:bodyPr/>
        <a:lstStyle/>
        <a:p>
          <a:endParaRPr lang="en-GB"/>
        </a:p>
      </dgm:t>
    </dgm:pt>
    <dgm:pt modelId="{AC661FFE-C5C6-4B36-92B0-4838A0ACF427}" type="sibTrans" cxnId="{3B8506F5-5119-4CAA-91F9-9A129A3FC327}">
      <dgm:prSet/>
      <dgm:spPr/>
      <dgm:t>
        <a:bodyPr/>
        <a:lstStyle/>
        <a:p>
          <a:endParaRPr lang="en-GB"/>
        </a:p>
      </dgm:t>
    </dgm:pt>
    <dgm:pt modelId="{B0594794-84AD-40D1-BF6B-78C4DD994790}">
      <dgm:prSet/>
      <dgm:spPr/>
      <dgm:t>
        <a:bodyPr/>
        <a:lstStyle/>
        <a:p>
          <a:r>
            <a:rPr lang="en-US" dirty="0"/>
            <a:t>Deconstructed timetables</a:t>
          </a:r>
        </a:p>
      </dgm:t>
    </dgm:pt>
    <dgm:pt modelId="{2AA5AC19-0AD1-426A-858B-283F38EBC95F}" type="sibTrans" cxnId="{F493A381-617C-4E3B-A7B7-A250E2EB666A}">
      <dgm:prSet/>
      <dgm:spPr/>
      <dgm:t>
        <a:bodyPr/>
        <a:lstStyle/>
        <a:p>
          <a:endParaRPr lang="en-GB"/>
        </a:p>
      </dgm:t>
    </dgm:pt>
    <dgm:pt modelId="{B579F001-7DD9-44F9-812B-5FE8D7DFF76A}" type="parTrans" cxnId="{F493A381-617C-4E3B-A7B7-A250E2EB666A}">
      <dgm:prSet/>
      <dgm:spPr/>
      <dgm:t>
        <a:bodyPr/>
        <a:lstStyle/>
        <a:p>
          <a:endParaRPr lang="en-GB"/>
        </a:p>
      </dgm:t>
    </dgm:pt>
    <dgm:pt modelId="{C17C9961-D0F0-4472-B86A-B9A183D24A41}">
      <dgm:prSet/>
      <dgm:spPr/>
      <dgm:t>
        <a:bodyPr/>
        <a:lstStyle/>
        <a:p>
          <a:r>
            <a:rPr lang="en-US" dirty="0"/>
            <a:t>Bespoke curriculum offering (PEF)</a:t>
          </a:r>
        </a:p>
      </dgm:t>
    </dgm:pt>
    <dgm:pt modelId="{E06AB6CD-56D1-4A57-8E10-58561BD8C11F}" type="parTrans" cxnId="{0D90FB51-ABC8-4D30-8199-4E1D6723C302}">
      <dgm:prSet/>
      <dgm:spPr/>
      <dgm:t>
        <a:bodyPr/>
        <a:lstStyle/>
        <a:p>
          <a:endParaRPr lang="en-GB"/>
        </a:p>
      </dgm:t>
    </dgm:pt>
    <dgm:pt modelId="{07379615-90EE-4A01-B7C2-2738BE8B42DC}" type="sibTrans" cxnId="{0D90FB51-ABC8-4D30-8199-4E1D6723C302}">
      <dgm:prSet/>
      <dgm:spPr/>
      <dgm:t>
        <a:bodyPr/>
        <a:lstStyle/>
        <a:p>
          <a:endParaRPr lang="en-GB"/>
        </a:p>
      </dgm:t>
    </dgm:pt>
    <dgm:pt modelId="{C719CCB1-87D6-46C3-BE0D-D43B88615D86}">
      <dgm:prSet phldrT="[Text]"/>
      <dgm:spPr/>
      <dgm:t>
        <a:bodyPr/>
        <a:lstStyle/>
        <a:p>
          <a:r>
            <a:rPr lang="en-GB" dirty="0"/>
            <a:t>Awareness of blocked care</a:t>
          </a:r>
        </a:p>
      </dgm:t>
    </dgm:pt>
    <dgm:pt modelId="{B4C4E02F-DC9F-421C-AC31-09A8DC000BB6}" type="parTrans" cxnId="{3F12D021-B804-4E2C-A3D5-3D53FD2905F5}">
      <dgm:prSet/>
      <dgm:spPr/>
      <dgm:t>
        <a:bodyPr/>
        <a:lstStyle/>
        <a:p>
          <a:endParaRPr lang="en-GB"/>
        </a:p>
      </dgm:t>
    </dgm:pt>
    <dgm:pt modelId="{B6F1C0B7-FDD9-42A0-B2BA-88E7336626F3}" type="sibTrans" cxnId="{3F12D021-B804-4E2C-A3D5-3D53FD2905F5}">
      <dgm:prSet/>
      <dgm:spPr/>
      <dgm:t>
        <a:bodyPr/>
        <a:lstStyle/>
        <a:p>
          <a:endParaRPr lang="en-GB"/>
        </a:p>
      </dgm:t>
    </dgm:pt>
    <dgm:pt modelId="{61463A10-823B-4757-9FCB-16F80AA55999}" type="pres">
      <dgm:prSet presAssocID="{394CDD0A-F885-4326-911A-2037E2C2B8B2}" presName="Name0" presStyleCnt="0">
        <dgm:presLayoutVars>
          <dgm:chMax val="7"/>
          <dgm:chPref val="7"/>
          <dgm:dir/>
        </dgm:presLayoutVars>
      </dgm:prSet>
      <dgm:spPr/>
    </dgm:pt>
    <dgm:pt modelId="{E106DE1C-EDF1-4C67-9BC8-109CCC955A17}" type="pres">
      <dgm:prSet presAssocID="{394CDD0A-F885-4326-911A-2037E2C2B8B2}" presName="Name1" presStyleCnt="0"/>
      <dgm:spPr/>
    </dgm:pt>
    <dgm:pt modelId="{8B00678F-390A-41FB-9078-40BB01EFAAB1}" type="pres">
      <dgm:prSet presAssocID="{394CDD0A-F885-4326-911A-2037E2C2B8B2}" presName="cycle" presStyleCnt="0"/>
      <dgm:spPr/>
    </dgm:pt>
    <dgm:pt modelId="{0C701903-9C8E-459B-8061-AB2BEF83A15C}" type="pres">
      <dgm:prSet presAssocID="{394CDD0A-F885-4326-911A-2037E2C2B8B2}" presName="srcNode" presStyleLbl="node1" presStyleIdx="0" presStyleCnt="6"/>
      <dgm:spPr/>
    </dgm:pt>
    <dgm:pt modelId="{ECF3FCEB-CDAD-41E1-BBD5-9684B875B939}" type="pres">
      <dgm:prSet presAssocID="{394CDD0A-F885-4326-911A-2037E2C2B8B2}" presName="conn" presStyleLbl="parChTrans1D2" presStyleIdx="0" presStyleCnt="1"/>
      <dgm:spPr/>
    </dgm:pt>
    <dgm:pt modelId="{DF823A1C-0AB6-4C32-A31C-957F74AB87FA}" type="pres">
      <dgm:prSet presAssocID="{394CDD0A-F885-4326-911A-2037E2C2B8B2}" presName="extraNode" presStyleLbl="node1" presStyleIdx="0" presStyleCnt="6"/>
      <dgm:spPr/>
    </dgm:pt>
    <dgm:pt modelId="{131FD3A2-E5C0-4E1C-8C07-868CE554CE3C}" type="pres">
      <dgm:prSet presAssocID="{394CDD0A-F885-4326-911A-2037E2C2B8B2}" presName="dstNode" presStyleLbl="node1" presStyleIdx="0" presStyleCnt="6"/>
      <dgm:spPr/>
    </dgm:pt>
    <dgm:pt modelId="{9184A392-4069-43CC-9D58-8091483E89CD}" type="pres">
      <dgm:prSet presAssocID="{8C7DF991-CE70-4608-80BB-24D307E9B5B4}" presName="text_1" presStyleLbl="node1" presStyleIdx="0" presStyleCnt="6">
        <dgm:presLayoutVars>
          <dgm:bulletEnabled val="1"/>
        </dgm:presLayoutVars>
      </dgm:prSet>
      <dgm:spPr/>
    </dgm:pt>
    <dgm:pt modelId="{A97598FC-526F-4CDE-AF09-040AD2647FE3}" type="pres">
      <dgm:prSet presAssocID="{8C7DF991-CE70-4608-80BB-24D307E9B5B4}" presName="accent_1" presStyleCnt="0"/>
      <dgm:spPr/>
    </dgm:pt>
    <dgm:pt modelId="{36EE73B3-6B87-4A81-AC11-90BBF5A9011F}" type="pres">
      <dgm:prSet presAssocID="{8C7DF991-CE70-4608-80BB-24D307E9B5B4}" presName="accentRepeatNode" presStyleLbl="solidFgAcc1" presStyleIdx="0" presStyleCnt="6"/>
      <dgm:spPr>
        <a:prstGeom prst="rightArrow">
          <a:avLst/>
        </a:prstGeom>
      </dgm:spPr>
    </dgm:pt>
    <dgm:pt modelId="{DA084E63-C5C8-4FB5-A6CD-6CACE06A66DD}" type="pres">
      <dgm:prSet presAssocID="{C719CCB1-87D6-46C3-BE0D-D43B88615D86}" presName="text_2" presStyleLbl="node1" presStyleIdx="1" presStyleCnt="6">
        <dgm:presLayoutVars>
          <dgm:bulletEnabled val="1"/>
        </dgm:presLayoutVars>
      </dgm:prSet>
      <dgm:spPr/>
    </dgm:pt>
    <dgm:pt modelId="{5C3F3800-28FA-431A-8DCF-B3E07C986218}" type="pres">
      <dgm:prSet presAssocID="{C719CCB1-87D6-46C3-BE0D-D43B88615D86}" presName="accent_2" presStyleCnt="0"/>
      <dgm:spPr/>
    </dgm:pt>
    <dgm:pt modelId="{30D6015C-87EF-4168-A96F-F77A6892AE32}" type="pres">
      <dgm:prSet presAssocID="{C719CCB1-87D6-46C3-BE0D-D43B88615D86}" presName="accentRepeatNode" presStyleLbl="solidFgAcc1" presStyleIdx="1" presStyleCnt="6"/>
      <dgm:spPr>
        <a:prstGeom prst="rightArrow">
          <a:avLst/>
        </a:prstGeom>
      </dgm:spPr>
    </dgm:pt>
    <dgm:pt modelId="{16BEDAF9-C63E-4455-BC44-460035ADB578}" type="pres">
      <dgm:prSet presAssocID="{F46AF985-23E1-4074-8460-2924AD4B20B0}" presName="text_3" presStyleLbl="node1" presStyleIdx="2" presStyleCnt="6">
        <dgm:presLayoutVars>
          <dgm:bulletEnabled val="1"/>
        </dgm:presLayoutVars>
      </dgm:prSet>
      <dgm:spPr/>
    </dgm:pt>
    <dgm:pt modelId="{BABB85D8-3901-41A6-AA1C-4A5FAC4058B8}" type="pres">
      <dgm:prSet presAssocID="{F46AF985-23E1-4074-8460-2924AD4B20B0}" presName="accent_3" presStyleCnt="0"/>
      <dgm:spPr/>
    </dgm:pt>
    <dgm:pt modelId="{569F49C5-32E3-42BD-BC18-08B6BF0A2EC9}" type="pres">
      <dgm:prSet presAssocID="{F46AF985-23E1-4074-8460-2924AD4B20B0}" presName="accentRepeatNode" presStyleLbl="solidFgAcc1" presStyleIdx="2" presStyleCnt="6"/>
      <dgm:spPr>
        <a:prstGeom prst="rightArrow">
          <a:avLst/>
        </a:prstGeom>
      </dgm:spPr>
    </dgm:pt>
    <dgm:pt modelId="{FE8FB8F1-A65A-4C77-AE23-A52B6C10CADC}" type="pres">
      <dgm:prSet presAssocID="{AB56051F-F282-4973-8E55-C5CD24719D7A}" presName="text_4" presStyleLbl="node1" presStyleIdx="3" presStyleCnt="6">
        <dgm:presLayoutVars>
          <dgm:bulletEnabled val="1"/>
        </dgm:presLayoutVars>
      </dgm:prSet>
      <dgm:spPr/>
    </dgm:pt>
    <dgm:pt modelId="{9478598D-D8B5-46DC-9D10-3F63BA56C2F1}" type="pres">
      <dgm:prSet presAssocID="{AB56051F-F282-4973-8E55-C5CD24719D7A}" presName="accent_4" presStyleCnt="0"/>
      <dgm:spPr/>
    </dgm:pt>
    <dgm:pt modelId="{C6374253-E5E7-4643-A88E-8E5ECFD50423}" type="pres">
      <dgm:prSet presAssocID="{AB56051F-F282-4973-8E55-C5CD24719D7A}" presName="accentRepeatNode" presStyleLbl="solidFgAcc1" presStyleIdx="3" presStyleCnt="6"/>
      <dgm:spPr>
        <a:prstGeom prst="rightArrow">
          <a:avLst/>
        </a:prstGeom>
      </dgm:spPr>
    </dgm:pt>
    <dgm:pt modelId="{C22E9F93-8DA7-4881-8726-62AABBC674C1}" type="pres">
      <dgm:prSet presAssocID="{B0594794-84AD-40D1-BF6B-78C4DD994790}" presName="text_5" presStyleLbl="node1" presStyleIdx="4" presStyleCnt="6">
        <dgm:presLayoutVars>
          <dgm:bulletEnabled val="1"/>
        </dgm:presLayoutVars>
      </dgm:prSet>
      <dgm:spPr/>
    </dgm:pt>
    <dgm:pt modelId="{BB865EAD-3534-472F-B225-1F18594AD830}" type="pres">
      <dgm:prSet presAssocID="{B0594794-84AD-40D1-BF6B-78C4DD994790}" presName="accent_5" presStyleCnt="0"/>
      <dgm:spPr/>
    </dgm:pt>
    <dgm:pt modelId="{1442FEA0-A54C-4F77-A5F5-48352B53A3FB}" type="pres">
      <dgm:prSet presAssocID="{B0594794-84AD-40D1-BF6B-78C4DD994790}" presName="accentRepeatNode" presStyleLbl="solidFgAcc1" presStyleIdx="4" presStyleCnt="6"/>
      <dgm:spPr>
        <a:prstGeom prst="rightArrow">
          <a:avLst/>
        </a:prstGeom>
      </dgm:spPr>
    </dgm:pt>
    <dgm:pt modelId="{E4E2183C-C30B-4427-8FDF-B23E5480B813}" type="pres">
      <dgm:prSet presAssocID="{C17C9961-D0F0-4472-B86A-B9A183D24A41}" presName="text_6" presStyleLbl="node1" presStyleIdx="5" presStyleCnt="6">
        <dgm:presLayoutVars>
          <dgm:bulletEnabled val="1"/>
        </dgm:presLayoutVars>
      </dgm:prSet>
      <dgm:spPr/>
    </dgm:pt>
    <dgm:pt modelId="{65FEAF95-116C-461B-A451-726593AB7214}" type="pres">
      <dgm:prSet presAssocID="{C17C9961-D0F0-4472-B86A-B9A183D24A41}" presName="accent_6" presStyleCnt="0"/>
      <dgm:spPr/>
    </dgm:pt>
    <dgm:pt modelId="{33517A08-EDDE-4AFF-A3FA-4727C8896DED}" type="pres">
      <dgm:prSet presAssocID="{C17C9961-D0F0-4472-B86A-B9A183D24A41}" presName="accentRepeatNode" presStyleLbl="solidFgAcc1" presStyleIdx="5" presStyleCnt="6"/>
      <dgm:spPr>
        <a:prstGeom prst="rightArrow">
          <a:avLst/>
        </a:prstGeom>
      </dgm:spPr>
    </dgm:pt>
  </dgm:ptLst>
  <dgm:cxnLst>
    <dgm:cxn modelId="{4E635F09-DE27-40D5-A669-940ECE294B83}" type="presOf" srcId="{AB56051F-F282-4973-8E55-C5CD24719D7A}" destId="{FE8FB8F1-A65A-4C77-AE23-A52B6C10CADC}" srcOrd="0" destOrd="0" presId="urn:microsoft.com/office/officeart/2008/layout/VerticalCurvedList"/>
    <dgm:cxn modelId="{3F12D021-B804-4E2C-A3D5-3D53FD2905F5}" srcId="{394CDD0A-F885-4326-911A-2037E2C2B8B2}" destId="{C719CCB1-87D6-46C3-BE0D-D43B88615D86}" srcOrd="1" destOrd="0" parTransId="{B4C4E02F-DC9F-421C-AC31-09A8DC000BB6}" sibTransId="{B6F1C0B7-FDD9-42A0-B2BA-88E7336626F3}"/>
    <dgm:cxn modelId="{C4922034-5159-4A7B-907E-27382AE76B0F}" type="presOf" srcId="{394CDD0A-F885-4326-911A-2037E2C2B8B2}" destId="{61463A10-823B-4757-9FCB-16F80AA55999}" srcOrd="0" destOrd="0" presId="urn:microsoft.com/office/officeart/2008/layout/VerticalCurvedList"/>
    <dgm:cxn modelId="{0D90FB51-ABC8-4D30-8199-4E1D6723C302}" srcId="{394CDD0A-F885-4326-911A-2037E2C2B8B2}" destId="{C17C9961-D0F0-4472-B86A-B9A183D24A41}" srcOrd="5" destOrd="0" parTransId="{E06AB6CD-56D1-4A57-8E10-58561BD8C11F}" sibTransId="{07379615-90EE-4A01-B7C2-2738BE8B42DC}"/>
    <dgm:cxn modelId="{938B6F5A-14B0-48B9-B00E-AA996EB6BCC0}" type="presOf" srcId="{B0594794-84AD-40D1-BF6B-78C4DD994790}" destId="{C22E9F93-8DA7-4881-8726-62AABBC674C1}" srcOrd="0" destOrd="0" presId="urn:microsoft.com/office/officeart/2008/layout/VerticalCurvedList"/>
    <dgm:cxn modelId="{F493A381-617C-4E3B-A7B7-A250E2EB666A}" srcId="{394CDD0A-F885-4326-911A-2037E2C2B8B2}" destId="{B0594794-84AD-40D1-BF6B-78C4DD994790}" srcOrd="4" destOrd="0" parTransId="{B579F001-7DD9-44F9-812B-5FE8D7DFF76A}" sibTransId="{2AA5AC19-0AD1-426A-858B-283F38EBC95F}"/>
    <dgm:cxn modelId="{F54CF887-9B20-4522-B454-53F86EA102C7}" type="presOf" srcId="{F46AF985-23E1-4074-8460-2924AD4B20B0}" destId="{16BEDAF9-C63E-4455-BC44-460035ADB578}" srcOrd="0" destOrd="0" presId="urn:microsoft.com/office/officeart/2008/layout/VerticalCurvedList"/>
    <dgm:cxn modelId="{E6F01995-B7C7-45E2-9EE0-7897CB676720}" type="presOf" srcId="{6F9AE4CE-7761-45FB-8768-D388661110EF}" destId="{ECF3FCEB-CDAD-41E1-BBD5-9684B875B939}" srcOrd="0" destOrd="0" presId="urn:microsoft.com/office/officeart/2008/layout/VerticalCurvedList"/>
    <dgm:cxn modelId="{8C3F6FB1-7FF9-4874-80DA-BA253026A07C}" srcId="{394CDD0A-F885-4326-911A-2037E2C2B8B2}" destId="{8C7DF991-CE70-4608-80BB-24D307E9B5B4}" srcOrd="0" destOrd="0" parTransId="{9EF1214B-4982-49A9-94C8-77B253173784}" sibTransId="{6F9AE4CE-7761-45FB-8768-D388661110EF}"/>
    <dgm:cxn modelId="{8EB9DEB3-F409-4A2A-A0A2-92A7E6A23FAE}" type="presOf" srcId="{C17C9961-D0F0-4472-B86A-B9A183D24A41}" destId="{E4E2183C-C30B-4427-8FDF-B23E5480B813}" srcOrd="0" destOrd="0" presId="urn:microsoft.com/office/officeart/2008/layout/VerticalCurvedList"/>
    <dgm:cxn modelId="{337C08B7-928B-4BDD-BE7E-17B2C17A2C31}" type="presOf" srcId="{8C7DF991-CE70-4608-80BB-24D307E9B5B4}" destId="{9184A392-4069-43CC-9D58-8091483E89CD}" srcOrd="0" destOrd="0" presId="urn:microsoft.com/office/officeart/2008/layout/VerticalCurvedList"/>
    <dgm:cxn modelId="{2E0B94CD-9F1B-48C0-BF62-E0A3267C9974}" srcId="{394CDD0A-F885-4326-911A-2037E2C2B8B2}" destId="{F46AF985-23E1-4074-8460-2924AD4B20B0}" srcOrd="2" destOrd="0" parTransId="{5200BAF1-FF00-4F16-96A2-3DB26B44DAFB}" sibTransId="{3FFF6753-F0F6-409C-AD25-B2C8C86ED052}"/>
    <dgm:cxn modelId="{BD7CB2DA-A3C5-4081-A192-469E53639494}" type="presOf" srcId="{C719CCB1-87D6-46C3-BE0D-D43B88615D86}" destId="{DA084E63-C5C8-4FB5-A6CD-6CACE06A66DD}" srcOrd="0" destOrd="0" presId="urn:microsoft.com/office/officeart/2008/layout/VerticalCurvedList"/>
    <dgm:cxn modelId="{3B8506F5-5119-4CAA-91F9-9A129A3FC327}" srcId="{394CDD0A-F885-4326-911A-2037E2C2B8B2}" destId="{AB56051F-F282-4973-8E55-C5CD24719D7A}" srcOrd="3" destOrd="0" parTransId="{B6336125-05AC-4390-A925-1EEE8436C7A7}" sibTransId="{AC661FFE-C5C6-4B36-92B0-4838A0ACF427}"/>
    <dgm:cxn modelId="{8483D688-1117-4FCE-96B7-06AA6007D2A6}" type="presParOf" srcId="{61463A10-823B-4757-9FCB-16F80AA55999}" destId="{E106DE1C-EDF1-4C67-9BC8-109CCC955A17}" srcOrd="0" destOrd="0" presId="urn:microsoft.com/office/officeart/2008/layout/VerticalCurvedList"/>
    <dgm:cxn modelId="{B19D46FA-0C65-49F9-8576-FAEE55F4251B}" type="presParOf" srcId="{E106DE1C-EDF1-4C67-9BC8-109CCC955A17}" destId="{8B00678F-390A-41FB-9078-40BB01EFAAB1}" srcOrd="0" destOrd="0" presId="urn:microsoft.com/office/officeart/2008/layout/VerticalCurvedList"/>
    <dgm:cxn modelId="{E0DCF78B-6A4D-479A-ABE0-6A8A7721FFA9}" type="presParOf" srcId="{8B00678F-390A-41FB-9078-40BB01EFAAB1}" destId="{0C701903-9C8E-459B-8061-AB2BEF83A15C}" srcOrd="0" destOrd="0" presId="urn:microsoft.com/office/officeart/2008/layout/VerticalCurvedList"/>
    <dgm:cxn modelId="{12D2AB14-6627-4396-8E3E-FD58968C4055}" type="presParOf" srcId="{8B00678F-390A-41FB-9078-40BB01EFAAB1}" destId="{ECF3FCEB-CDAD-41E1-BBD5-9684B875B939}" srcOrd="1" destOrd="0" presId="urn:microsoft.com/office/officeart/2008/layout/VerticalCurvedList"/>
    <dgm:cxn modelId="{0DB775D2-F72E-4D78-903A-22452166A94E}" type="presParOf" srcId="{8B00678F-390A-41FB-9078-40BB01EFAAB1}" destId="{DF823A1C-0AB6-4C32-A31C-957F74AB87FA}" srcOrd="2" destOrd="0" presId="urn:microsoft.com/office/officeart/2008/layout/VerticalCurvedList"/>
    <dgm:cxn modelId="{8142AB7B-F6B2-41F3-A0A7-FFF5B5FC5E1A}" type="presParOf" srcId="{8B00678F-390A-41FB-9078-40BB01EFAAB1}" destId="{131FD3A2-E5C0-4E1C-8C07-868CE554CE3C}" srcOrd="3" destOrd="0" presId="urn:microsoft.com/office/officeart/2008/layout/VerticalCurvedList"/>
    <dgm:cxn modelId="{72FF2EB5-DD77-4479-AFF9-97246D38F107}" type="presParOf" srcId="{E106DE1C-EDF1-4C67-9BC8-109CCC955A17}" destId="{9184A392-4069-43CC-9D58-8091483E89CD}" srcOrd="1" destOrd="0" presId="urn:microsoft.com/office/officeart/2008/layout/VerticalCurvedList"/>
    <dgm:cxn modelId="{16C376DC-1441-41C2-B25B-B6D072078270}" type="presParOf" srcId="{E106DE1C-EDF1-4C67-9BC8-109CCC955A17}" destId="{A97598FC-526F-4CDE-AF09-040AD2647FE3}" srcOrd="2" destOrd="0" presId="urn:microsoft.com/office/officeart/2008/layout/VerticalCurvedList"/>
    <dgm:cxn modelId="{8571BF99-B2F2-4D70-A30E-6FDC40B015CC}" type="presParOf" srcId="{A97598FC-526F-4CDE-AF09-040AD2647FE3}" destId="{36EE73B3-6B87-4A81-AC11-90BBF5A9011F}" srcOrd="0" destOrd="0" presId="urn:microsoft.com/office/officeart/2008/layout/VerticalCurvedList"/>
    <dgm:cxn modelId="{FED64F46-B9CF-44F5-BB2A-2A658A5CF8E4}" type="presParOf" srcId="{E106DE1C-EDF1-4C67-9BC8-109CCC955A17}" destId="{DA084E63-C5C8-4FB5-A6CD-6CACE06A66DD}" srcOrd="3" destOrd="0" presId="urn:microsoft.com/office/officeart/2008/layout/VerticalCurvedList"/>
    <dgm:cxn modelId="{517E79BC-94D2-4719-B4E1-7C037780EA22}" type="presParOf" srcId="{E106DE1C-EDF1-4C67-9BC8-109CCC955A17}" destId="{5C3F3800-28FA-431A-8DCF-B3E07C986218}" srcOrd="4" destOrd="0" presId="urn:microsoft.com/office/officeart/2008/layout/VerticalCurvedList"/>
    <dgm:cxn modelId="{0487E69A-08D3-4145-BDB1-3B3DAFFF27F0}" type="presParOf" srcId="{5C3F3800-28FA-431A-8DCF-B3E07C986218}" destId="{30D6015C-87EF-4168-A96F-F77A6892AE32}" srcOrd="0" destOrd="0" presId="urn:microsoft.com/office/officeart/2008/layout/VerticalCurvedList"/>
    <dgm:cxn modelId="{C7D4728A-BC54-4327-AC42-41FEC4A59A8E}" type="presParOf" srcId="{E106DE1C-EDF1-4C67-9BC8-109CCC955A17}" destId="{16BEDAF9-C63E-4455-BC44-460035ADB578}" srcOrd="5" destOrd="0" presId="urn:microsoft.com/office/officeart/2008/layout/VerticalCurvedList"/>
    <dgm:cxn modelId="{662F74A5-97B8-4003-A668-137BF0350C14}" type="presParOf" srcId="{E106DE1C-EDF1-4C67-9BC8-109CCC955A17}" destId="{BABB85D8-3901-41A6-AA1C-4A5FAC4058B8}" srcOrd="6" destOrd="0" presId="urn:microsoft.com/office/officeart/2008/layout/VerticalCurvedList"/>
    <dgm:cxn modelId="{43C55F02-324B-4215-B0FA-62F82D2BD952}" type="presParOf" srcId="{BABB85D8-3901-41A6-AA1C-4A5FAC4058B8}" destId="{569F49C5-32E3-42BD-BC18-08B6BF0A2EC9}" srcOrd="0" destOrd="0" presId="urn:microsoft.com/office/officeart/2008/layout/VerticalCurvedList"/>
    <dgm:cxn modelId="{782B350E-8D7D-40D3-807F-6769E7CE284D}" type="presParOf" srcId="{E106DE1C-EDF1-4C67-9BC8-109CCC955A17}" destId="{FE8FB8F1-A65A-4C77-AE23-A52B6C10CADC}" srcOrd="7" destOrd="0" presId="urn:microsoft.com/office/officeart/2008/layout/VerticalCurvedList"/>
    <dgm:cxn modelId="{A6CAFE10-B42F-4F12-8054-8A09BB190DF8}" type="presParOf" srcId="{E106DE1C-EDF1-4C67-9BC8-109CCC955A17}" destId="{9478598D-D8B5-46DC-9D10-3F63BA56C2F1}" srcOrd="8" destOrd="0" presId="urn:microsoft.com/office/officeart/2008/layout/VerticalCurvedList"/>
    <dgm:cxn modelId="{89834EE6-8750-4FD6-A4A1-544D20B5401A}" type="presParOf" srcId="{9478598D-D8B5-46DC-9D10-3F63BA56C2F1}" destId="{C6374253-E5E7-4643-A88E-8E5ECFD50423}" srcOrd="0" destOrd="0" presId="urn:microsoft.com/office/officeart/2008/layout/VerticalCurvedList"/>
    <dgm:cxn modelId="{006525A2-7B9B-41A6-AC90-788DB7AF5CA7}" type="presParOf" srcId="{E106DE1C-EDF1-4C67-9BC8-109CCC955A17}" destId="{C22E9F93-8DA7-4881-8726-62AABBC674C1}" srcOrd="9" destOrd="0" presId="urn:microsoft.com/office/officeart/2008/layout/VerticalCurvedList"/>
    <dgm:cxn modelId="{0AF2A687-310E-4159-A8F7-DC3616B6FE94}" type="presParOf" srcId="{E106DE1C-EDF1-4C67-9BC8-109CCC955A17}" destId="{BB865EAD-3534-472F-B225-1F18594AD830}" srcOrd="10" destOrd="0" presId="urn:microsoft.com/office/officeart/2008/layout/VerticalCurvedList"/>
    <dgm:cxn modelId="{758E5ACE-29D5-45CA-A457-C33FBF85E59A}" type="presParOf" srcId="{BB865EAD-3534-472F-B225-1F18594AD830}" destId="{1442FEA0-A54C-4F77-A5F5-48352B53A3FB}" srcOrd="0" destOrd="0" presId="urn:microsoft.com/office/officeart/2008/layout/VerticalCurvedList"/>
    <dgm:cxn modelId="{01C5B8CF-D81C-40B7-A37F-6BA87352CA67}" type="presParOf" srcId="{E106DE1C-EDF1-4C67-9BC8-109CCC955A17}" destId="{E4E2183C-C30B-4427-8FDF-B23E5480B813}" srcOrd="11" destOrd="0" presId="urn:microsoft.com/office/officeart/2008/layout/VerticalCurvedList"/>
    <dgm:cxn modelId="{DC7330E9-A22D-49F2-A996-1C9E82A04079}" type="presParOf" srcId="{E106DE1C-EDF1-4C67-9BC8-109CCC955A17}" destId="{65FEAF95-116C-461B-A451-726593AB7214}" srcOrd="12" destOrd="0" presId="urn:microsoft.com/office/officeart/2008/layout/VerticalCurvedList"/>
    <dgm:cxn modelId="{FB148E45-2AED-4172-8794-11200FE210F6}" type="presParOf" srcId="{65FEAF95-116C-461B-A451-726593AB7214}" destId="{33517A08-EDDE-4AFF-A3FA-4727C8896D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A4224-D390-404F-860F-26ED33889645}">
      <dsp:nvSpPr>
        <dsp:cNvPr id="0" name=""/>
        <dsp:cNvSpPr/>
      </dsp:nvSpPr>
      <dsp:spPr>
        <a:xfrm>
          <a:off x="3962" y="1127155"/>
          <a:ext cx="1228301" cy="736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Wholly negative</a:t>
          </a:r>
        </a:p>
      </dsp:txBody>
      <dsp:txXfrm>
        <a:off x="25547" y="1148740"/>
        <a:ext cx="1185131" cy="693810"/>
      </dsp:txXfrm>
    </dsp:sp>
    <dsp:sp modelId="{0C2D0E4C-64B5-4609-80A8-8B943FA05D61}">
      <dsp:nvSpPr>
        <dsp:cNvPr id="0" name=""/>
        <dsp:cNvSpPr/>
      </dsp:nvSpPr>
      <dsp:spPr>
        <a:xfrm>
          <a:off x="1355094" y="1343336"/>
          <a:ext cx="260399" cy="3046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355094" y="1404260"/>
        <a:ext cx="182279" cy="182770"/>
      </dsp:txXfrm>
    </dsp:sp>
    <dsp:sp modelId="{F7600C6D-83C2-44EC-885D-F62A90581953}">
      <dsp:nvSpPr>
        <dsp:cNvPr id="0" name=""/>
        <dsp:cNvSpPr/>
      </dsp:nvSpPr>
      <dsp:spPr>
        <a:xfrm>
          <a:off x="1723584" y="1127155"/>
          <a:ext cx="1228301" cy="736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Somewhat negative</a:t>
          </a:r>
        </a:p>
      </dsp:txBody>
      <dsp:txXfrm>
        <a:off x="1745169" y="1148740"/>
        <a:ext cx="1185131" cy="693810"/>
      </dsp:txXfrm>
    </dsp:sp>
    <dsp:sp modelId="{3640C7A7-3665-4A81-A9A9-E33AC47D24B4}">
      <dsp:nvSpPr>
        <dsp:cNvPr id="0" name=""/>
        <dsp:cNvSpPr/>
      </dsp:nvSpPr>
      <dsp:spPr>
        <a:xfrm>
          <a:off x="3074716" y="1343336"/>
          <a:ext cx="260399" cy="3046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4716" y="1404260"/>
        <a:ext cx="182279" cy="182770"/>
      </dsp:txXfrm>
    </dsp:sp>
    <dsp:sp modelId="{8664E9DF-AED1-4E76-B3AD-951BF92BAA76}">
      <dsp:nvSpPr>
        <dsp:cNvPr id="0" name=""/>
        <dsp:cNvSpPr/>
      </dsp:nvSpPr>
      <dsp:spPr>
        <a:xfrm>
          <a:off x="3443206" y="1127155"/>
          <a:ext cx="1228301" cy="736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Neutral</a:t>
          </a:r>
        </a:p>
      </dsp:txBody>
      <dsp:txXfrm>
        <a:off x="3464791" y="1148740"/>
        <a:ext cx="1185131" cy="693810"/>
      </dsp:txXfrm>
    </dsp:sp>
    <dsp:sp modelId="{99E56A5B-486E-4D91-B413-6EA1C0A76FE9}">
      <dsp:nvSpPr>
        <dsp:cNvPr id="0" name=""/>
        <dsp:cNvSpPr/>
      </dsp:nvSpPr>
      <dsp:spPr>
        <a:xfrm>
          <a:off x="4794338" y="1343336"/>
          <a:ext cx="260399" cy="3046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794338" y="1404260"/>
        <a:ext cx="182279" cy="182770"/>
      </dsp:txXfrm>
    </dsp:sp>
    <dsp:sp modelId="{565BD502-12BA-4583-9263-8ED3952D5321}">
      <dsp:nvSpPr>
        <dsp:cNvPr id="0" name=""/>
        <dsp:cNvSpPr/>
      </dsp:nvSpPr>
      <dsp:spPr>
        <a:xfrm>
          <a:off x="5162828" y="1127155"/>
          <a:ext cx="1228301" cy="736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Partially Supportive</a:t>
          </a:r>
        </a:p>
      </dsp:txBody>
      <dsp:txXfrm>
        <a:off x="5184413" y="1148740"/>
        <a:ext cx="1185131" cy="693810"/>
      </dsp:txXfrm>
    </dsp:sp>
    <dsp:sp modelId="{FD1CF69C-6C2C-4036-9E85-2B972F7EC4B1}">
      <dsp:nvSpPr>
        <dsp:cNvPr id="0" name=""/>
        <dsp:cNvSpPr/>
      </dsp:nvSpPr>
      <dsp:spPr>
        <a:xfrm>
          <a:off x="6513960" y="1343336"/>
          <a:ext cx="260399" cy="3046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513960" y="1404260"/>
        <a:ext cx="182279" cy="182770"/>
      </dsp:txXfrm>
    </dsp:sp>
    <dsp:sp modelId="{BD95B2C1-5E6A-4EC6-80D2-BBD21579DCA9}">
      <dsp:nvSpPr>
        <dsp:cNvPr id="0" name=""/>
        <dsp:cNvSpPr/>
      </dsp:nvSpPr>
      <dsp:spPr>
        <a:xfrm>
          <a:off x="6882451" y="1127155"/>
          <a:ext cx="1228301" cy="736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Fully Supportive</a:t>
          </a:r>
        </a:p>
      </dsp:txBody>
      <dsp:txXfrm>
        <a:off x="6904036" y="1148740"/>
        <a:ext cx="1185131" cy="693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3FCEB-CDAD-41E1-BBD5-9684B875B939}">
      <dsp:nvSpPr>
        <dsp:cNvPr id="0" name=""/>
        <dsp:cNvSpPr/>
      </dsp:nvSpPr>
      <dsp:spPr>
        <a:xfrm>
          <a:off x="-7221122" y="-1103879"/>
          <a:ext cx="8594270" cy="8594270"/>
        </a:xfrm>
        <a:prstGeom prst="blockArc">
          <a:avLst>
            <a:gd name="adj1" fmla="val 18900000"/>
            <a:gd name="adj2" fmla="val 2700000"/>
            <a:gd name="adj3" fmla="val 25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84A392-4069-43CC-9D58-8091483E89CD}">
      <dsp:nvSpPr>
        <dsp:cNvPr id="0" name=""/>
        <dsp:cNvSpPr/>
      </dsp:nvSpPr>
      <dsp:spPr>
        <a:xfrm>
          <a:off x="511240" y="336313"/>
          <a:ext cx="9067216" cy="6723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695"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t>Autopilot statements</a:t>
          </a:r>
        </a:p>
      </dsp:txBody>
      <dsp:txXfrm>
        <a:off x="511240" y="336313"/>
        <a:ext cx="9067216" cy="672371"/>
      </dsp:txXfrm>
    </dsp:sp>
    <dsp:sp modelId="{36EE73B3-6B87-4A81-AC11-90BBF5A9011F}">
      <dsp:nvSpPr>
        <dsp:cNvPr id="0" name=""/>
        <dsp:cNvSpPr/>
      </dsp:nvSpPr>
      <dsp:spPr>
        <a:xfrm>
          <a:off x="91007" y="252267"/>
          <a:ext cx="840464" cy="840464"/>
        </a:xfrm>
        <a:prstGeom prst="rightArrow">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84E63-C5C8-4FB5-A6CD-6CACE06A66DD}">
      <dsp:nvSpPr>
        <dsp:cNvPr id="0" name=""/>
        <dsp:cNvSpPr/>
      </dsp:nvSpPr>
      <dsp:spPr>
        <a:xfrm>
          <a:off x="1064312" y="1344743"/>
          <a:ext cx="8514144" cy="6723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695"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t>Awareness of blocked care</a:t>
          </a:r>
        </a:p>
      </dsp:txBody>
      <dsp:txXfrm>
        <a:off x="1064312" y="1344743"/>
        <a:ext cx="8514144" cy="672371"/>
      </dsp:txXfrm>
    </dsp:sp>
    <dsp:sp modelId="{30D6015C-87EF-4168-A96F-F77A6892AE32}">
      <dsp:nvSpPr>
        <dsp:cNvPr id="0" name=""/>
        <dsp:cNvSpPr/>
      </dsp:nvSpPr>
      <dsp:spPr>
        <a:xfrm>
          <a:off x="644079" y="1260697"/>
          <a:ext cx="840464" cy="840464"/>
        </a:xfrm>
        <a:prstGeom prst="rightArrow">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BEDAF9-C63E-4455-BC44-460035ADB578}">
      <dsp:nvSpPr>
        <dsp:cNvPr id="0" name=""/>
        <dsp:cNvSpPr/>
      </dsp:nvSpPr>
      <dsp:spPr>
        <a:xfrm>
          <a:off x="1317217" y="2353173"/>
          <a:ext cx="8261238" cy="6723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69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Relational gestures</a:t>
          </a:r>
          <a:endParaRPr lang="en-GB" sz="3600" kern="1200" dirty="0"/>
        </a:p>
      </dsp:txBody>
      <dsp:txXfrm>
        <a:off x="1317217" y="2353173"/>
        <a:ext cx="8261238" cy="672371"/>
      </dsp:txXfrm>
    </dsp:sp>
    <dsp:sp modelId="{569F49C5-32E3-42BD-BC18-08B6BF0A2EC9}">
      <dsp:nvSpPr>
        <dsp:cNvPr id="0" name=""/>
        <dsp:cNvSpPr/>
      </dsp:nvSpPr>
      <dsp:spPr>
        <a:xfrm>
          <a:off x="896985" y="2269127"/>
          <a:ext cx="840464" cy="840464"/>
        </a:xfrm>
        <a:prstGeom prst="rightArrow">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8FB8F1-A65A-4C77-AE23-A52B6C10CADC}">
      <dsp:nvSpPr>
        <dsp:cNvPr id="0" name=""/>
        <dsp:cNvSpPr/>
      </dsp:nvSpPr>
      <dsp:spPr>
        <a:xfrm>
          <a:off x="1317217" y="3360965"/>
          <a:ext cx="8261238" cy="6723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695" tIns="91440" rIns="91440" bIns="91440" numCol="1" spcCol="1270" anchor="ctr" anchorCtr="0">
          <a:noAutofit/>
        </a:bodyPr>
        <a:lstStyle/>
        <a:p>
          <a:pPr marL="0" lvl="0" indent="0" algn="l" defTabSz="1600200">
            <a:lnSpc>
              <a:spcPct val="90000"/>
            </a:lnSpc>
            <a:spcBef>
              <a:spcPct val="0"/>
            </a:spcBef>
            <a:spcAft>
              <a:spcPct val="35000"/>
            </a:spcAft>
            <a:buNone/>
          </a:pPr>
          <a:r>
            <a:rPr lang="en-GB" sz="3600" kern="1200" dirty="0"/>
            <a:t>Changes in environment</a:t>
          </a:r>
        </a:p>
      </dsp:txBody>
      <dsp:txXfrm>
        <a:off x="1317217" y="3360965"/>
        <a:ext cx="8261238" cy="672371"/>
      </dsp:txXfrm>
    </dsp:sp>
    <dsp:sp modelId="{C6374253-E5E7-4643-A88E-8E5ECFD50423}">
      <dsp:nvSpPr>
        <dsp:cNvPr id="0" name=""/>
        <dsp:cNvSpPr/>
      </dsp:nvSpPr>
      <dsp:spPr>
        <a:xfrm>
          <a:off x="896985" y="3276918"/>
          <a:ext cx="840464" cy="840464"/>
        </a:xfrm>
        <a:prstGeom prst="rightArrow">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2E9F93-8DA7-4881-8726-62AABBC674C1}">
      <dsp:nvSpPr>
        <dsp:cNvPr id="0" name=""/>
        <dsp:cNvSpPr/>
      </dsp:nvSpPr>
      <dsp:spPr>
        <a:xfrm>
          <a:off x="1064312" y="4369395"/>
          <a:ext cx="8514144" cy="6723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69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Deconstructed timetables</a:t>
          </a:r>
        </a:p>
      </dsp:txBody>
      <dsp:txXfrm>
        <a:off x="1064312" y="4369395"/>
        <a:ext cx="8514144" cy="672371"/>
      </dsp:txXfrm>
    </dsp:sp>
    <dsp:sp modelId="{1442FEA0-A54C-4F77-A5F5-48352B53A3FB}">
      <dsp:nvSpPr>
        <dsp:cNvPr id="0" name=""/>
        <dsp:cNvSpPr/>
      </dsp:nvSpPr>
      <dsp:spPr>
        <a:xfrm>
          <a:off x="644079" y="4285348"/>
          <a:ext cx="840464" cy="840464"/>
        </a:xfrm>
        <a:prstGeom prst="rightArrow">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E2183C-C30B-4427-8FDF-B23E5480B813}">
      <dsp:nvSpPr>
        <dsp:cNvPr id="0" name=""/>
        <dsp:cNvSpPr/>
      </dsp:nvSpPr>
      <dsp:spPr>
        <a:xfrm>
          <a:off x="511240" y="5377825"/>
          <a:ext cx="9067216" cy="6723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69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Bespoke curriculum offering (PEF)</a:t>
          </a:r>
        </a:p>
      </dsp:txBody>
      <dsp:txXfrm>
        <a:off x="511240" y="5377825"/>
        <a:ext cx="9067216" cy="672371"/>
      </dsp:txXfrm>
    </dsp:sp>
    <dsp:sp modelId="{33517A08-EDDE-4AFF-A3FA-4727C8896DED}">
      <dsp:nvSpPr>
        <dsp:cNvPr id="0" name=""/>
        <dsp:cNvSpPr/>
      </dsp:nvSpPr>
      <dsp:spPr>
        <a:xfrm>
          <a:off x="91007" y="5293778"/>
          <a:ext cx="840464" cy="840464"/>
        </a:xfrm>
        <a:prstGeom prst="rightArrow">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7912F-2C05-4337-BBAC-1226786E0561}" type="datetimeFigureOut">
              <a:rPr lang="en-GB" smtClean="0"/>
              <a:t>30/05/2024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A38A6-DFDE-4E32-B2EF-8F614BE2869E}" type="slidenum">
              <a:rPr lang="en-GB" smtClean="0"/>
              <a:t>‹#›</a:t>
            </a:fld>
            <a:endParaRPr lang="en-GB"/>
          </a:p>
        </p:txBody>
      </p:sp>
    </p:spTree>
    <p:extLst>
      <p:ext uri="{BB962C8B-B14F-4D97-AF65-F5344CB8AC3E}">
        <p14:creationId xmlns:p14="http://schemas.microsoft.com/office/powerpoint/2010/main" val="156993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1.30-2.00</a:t>
            </a:r>
          </a:p>
          <a:p>
            <a:endParaRPr lang="en-GB" dirty="0"/>
          </a:p>
          <a:p>
            <a:r>
              <a:rPr lang="en-GB" dirty="0"/>
              <a:t>Jennifer Gibney</a:t>
            </a:r>
          </a:p>
          <a:p>
            <a:r>
              <a:rPr lang="en-GB" dirty="0"/>
              <a:t>Donna Watt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5E6F3-2904-4B85-AB8E-BD260A0CB2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60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Persist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Relational gestures are something which is easily implemented but very powerful. Keeping a child in mind, noticing their new bag/haircut, asking about their siblings, interests. Showing them you care and want them in your classroom. Unconditional offering of the relationship. This can be very difficult with a child who is putting up defensive walls but this is usually a test of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Vision and values- </a:t>
            </a:r>
            <a:r>
              <a:rPr lang="en-GB" dirty="0"/>
              <a:t>very much influenced by NVR/nurturing approaches- power of belonging. Something lots of our pupils struggle with (feeling like they belong). Providing that identity as being part of the Woodlands family. Values- ‘this is what we do here- we are kind, committed, inclusive.’ </a:t>
            </a:r>
          </a:p>
          <a:p>
            <a:endParaRPr lang="en-GB" dirty="0"/>
          </a:p>
          <a:p>
            <a:r>
              <a:rPr lang="en-GB" dirty="0"/>
              <a:t>The </a:t>
            </a:r>
            <a:r>
              <a:rPr lang="en-GB" b="1" dirty="0"/>
              <a:t>circle design </a:t>
            </a:r>
            <a:r>
              <a:rPr lang="en-GB" dirty="0"/>
              <a:t>reflects that sense of we all belong and diversity of our pupils represented.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7E385E-8C7B-46C1-8D49-B9C34FBB4A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27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Persist- </a:t>
            </a:r>
            <a:r>
              <a:rPr lang="en-GB" b="0" dirty="0"/>
              <a:t>from NVR training, focus on hidden needs and what we can do to meet these.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Sensory/movement/brain breaks for all </a:t>
            </a:r>
            <a:r>
              <a:rPr lang="en-GB" dirty="0"/>
              <a:t>is best practice for an inclusive approach to keep stress at a minimum. All children will benefit but neurodiverse children will thrive! </a:t>
            </a:r>
            <a:r>
              <a:rPr lang="en-GB" b="1" dirty="0"/>
              <a:t>Sensory breaks (or ‘brain-stem calmers’) are recommended before cognitive tasks. </a:t>
            </a:r>
            <a:r>
              <a:rPr lang="en-GB" dirty="0"/>
              <a:t>Short bursts throughout the day, not just at the start or end of the day (5/10 minutes here &amp; there with teaching in between). Help move children from high-anxiety state to their calmer, ‘thinking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Examples</a:t>
            </a:r>
          </a:p>
          <a:p>
            <a:r>
              <a:rPr lang="en-GB" b="1" dirty="0"/>
              <a:t>Relational: </a:t>
            </a:r>
            <a:r>
              <a:rPr lang="en-GB" b="0" dirty="0"/>
              <a:t>offered within a safe relationship (key adult)</a:t>
            </a:r>
          </a:p>
          <a:p>
            <a:r>
              <a:rPr lang="en-GB" b="1" dirty="0"/>
              <a:t>Relevant: </a:t>
            </a:r>
            <a:r>
              <a:rPr lang="en-GB" b="0" dirty="0"/>
              <a:t>developmentally matched to child rather than actual age</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Repetitive: </a:t>
            </a:r>
            <a:r>
              <a:rPr lang="en-GB" dirty="0"/>
              <a:t>rhyming songs, clapping games, finger gym (</a:t>
            </a:r>
            <a:r>
              <a:rPr lang="en-GB" dirty="0" err="1"/>
              <a:t>Youtube</a:t>
            </a:r>
            <a:r>
              <a:rPr lang="en-GB" dirty="0"/>
              <a:t>- warm up for writing), breathing exercises,</a:t>
            </a:r>
            <a:r>
              <a:rPr lang="en-GB" sz="1200" b="0" i="0" u="none" strike="noStrike" kern="1200" dirty="0">
                <a:solidFill>
                  <a:schemeClr val="tx1"/>
                </a:solidFill>
                <a:effectLst/>
                <a:latin typeface="+mn-lt"/>
                <a:ea typeface="+mn-ea"/>
                <a:cs typeface="+mn-cs"/>
              </a:rPr>
              <a:t> listening to music/natural sounds, massage, wiggle cushions, cutting &amp; sticking, hole punching.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Rewarding: </a:t>
            </a:r>
            <a:r>
              <a:rPr lang="en-GB" dirty="0"/>
              <a:t>interactive play, gardening, cooking </a:t>
            </a:r>
            <a:r>
              <a:rPr lang="en-GB" b="1" dirty="0"/>
              <a:t>Helpful tasks: </a:t>
            </a:r>
            <a:r>
              <a:rPr lang="en-GB" dirty="0"/>
              <a:t>sweeping, hoovering, cleaning windows/tables, litter picking, delivering letters, organising supplies, etc. This can give children a purpose, make them feel useful and important. Self-esteem boost! </a:t>
            </a:r>
            <a:r>
              <a:rPr lang="en-GB" b="1" dirty="0"/>
              <a:t>Rhythmic: </a:t>
            </a:r>
            <a:r>
              <a:rPr lang="en-GB" dirty="0"/>
              <a:t>soothes lower parts of the brain responsible for fight/flight. Dance, running, walking/running, drumming, wobble chair, listening to soothing music, bouncing on a yoga ball)</a:t>
            </a:r>
          </a:p>
          <a:p>
            <a:r>
              <a:rPr lang="en-GB" b="1" dirty="0"/>
              <a:t>Respectful: </a:t>
            </a:r>
            <a:r>
              <a:rPr lang="en-GB" dirty="0"/>
              <a:t>mindful of the child/family situation/triggers or past traumas (e.g. some children might not be comfortable lying down/closing eyes etc)</a:t>
            </a:r>
          </a:p>
          <a:p>
            <a:endParaRPr lang="en-GB" dirty="0"/>
          </a:p>
          <a:p>
            <a:pPr marL="171450" indent="-171450">
              <a:buFont typeface="Arial" panose="020B0604020202020204" pitchFamily="34" charset="0"/>
              <a:buChar char="•"/>
            </a:pPr>
            <a:r>
              <a:rPr lang="en-GB" b="1" dirty="0"/>
              <a:t>Outdoor activities cover a lot of the above: </a:t>
            </a:r>
            <a:r>
              <a:rPr lang="en-GB" dirty="0"/>
              <a:t>just being outside promotes relaxation and mental &amp; physical health and wellbeing. Lots of traumatised pupils have never been supported to feel at home in the natural world. Gardening, den building, bird watching, treasure hunt for leaves/twigs/berries, litter picking.</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4C8D81-E3AF-4B30-B70F-D1EC633114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46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Persist</a:t>
            </a:r>
            <a:endParaRPr lang="en-GB" dirty="0"/>
          </a:p>
          <a:p>
            <a:r>
              <a:rPr lang="en-GB" dirty="0"/>
              <a:t>-Introducing these for our pupils who were constantly absconding from school building, wandering corridors, whole-class evacuations (flipping chairs, etc) has been the most impactful thing at reducing all of these big behaviours. These children were showing us they couldn’t cope with the school day, expecting them to remain within a classroom all day was setting them up for failure. </a:t>
            </a:r>
          </a:p>
          <a:p>
            <a:r>
              <a:rPr lang="en-GB" dirty="0"/>
              <a:t>-The timetables are created alongside the child, they very much have a voice in what their day will look like. Make the time slots achievable- this wee one we had to break down to 15 minutes but this can be as long or short as is needed. Child stamps or ticks when they have completed each section/visuals (also acts as now/next/then).</a:t>
            </a:r>
          </a:p>
          <a:p>
            <a:r>
              <a:rPr lang="en-GB" b="1" dirty="0"/>
              <a:t>-Soft start- </a:t>
            </a:r>
            <a:r>
              <a:rPr lang="en-GB" dirty="0"/>
              <a:t>breakfast club</a:t>
            </a:r>
          </a:p>
          <a:p>
            <a:r>
              <a:rPr lang="en-GB" dirty="0"/>
              <a:t>-</a:t>
            </a:r>
            <a:r>
              <a:rPr lang="en-GB" b="1" dirty="0"/>
              <a:t>Buddy class- </a:t>
            </a:r>
            <a:r>
              <a:rPr lang="en-GB" dirty="0"/>
              <a:t>most children thrive in a role/responsibility. Gives a change of scenery and allows movement/makes child feel helpful/have a purpose.</a:t>
            </a:r>
          </a:p>
          <a:p>
            <a:r>
              <a:rPr lang="en-GB" dirty="0"/>
              <a:t>-Have I been successful? Quick chat before each break/home time. </a:t>
            </a:r>
          </a:p>
          <a:p>
            <a:r>
              <a:rPr lang="en-GB" dirty="0"/>
              <a:t>-You can build up to larger time slots as child is coping better, with the ultimate goal of them being settled/ready to learn in class full time.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C00C3-5FD1-42BD-941C-99FA577F26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359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F3F3F"/>
                </a:solidFill>
                <a:effectLst/>
                <a:latin typeface="Roboto" panose="02000000000000000000" pitchFamily="2" charset="0"/>
              </a:rPr>
              <a:t>For pupils who are </a:t>
            </a:r>
            <a:r>
              <a:rPr lang="en-GB" b="1" i="0" dirty="0">
                <a:solidFill>
                  <a:srgbClr val="3F3F3F"/>
                </a:solidFill>
                <a:effectLst/>
                <a:latin typeface="Roboto" panose="02000000000000000000" pitchFamily="2" charset="0"/>
              </a:rPr>
              <a:t>exhibiting sensory seeking/impulsive behaviours</a:t>
            </a:r>
            <a:r>
              <a:rPr lang="en-GB" b="0" i="0" dirty="0">
                <a:solidFill>
                  <a:srgbClr val="3F3F3F"/>
                </a:solidFill>
                <a:effectLst/>
                <a:latin typeface="Roboto" panose="02000000000000000000" pitchFamily="2" charset="0"/>
              </a:rPr>
              <a:t>, e.g. biting, grabbing, pushing, etc. we have introduced sensory circuits.</a:t>
            </a:r>
          </a:p>
          <a:p>
            <a:pPr algn="l"/>
            <a:endParaRPr lang="en-GB" b="0" i="0" dirty="0">
              <a:solidFill>
                <a:srgbClr val="3F3F3F"/>
              </a:solidFill>
              <a:effectLst/>
              <a:latin typeface="Roboto" panose="02000000000000000000" pitchFamily="2" charset="0"/>
            </a:endParaRPr>
          </a:p>
          <a:p>
            <a:pPr algn="l"/>
            <a:r>
              <a:rPr lang="en-GB" b="0" i="0" dirty="0">
                <a:solidFill>
                  <a:srgbClr val="3F3F3F"/>
                </a:solidFill>
                <a:effectLst/>
                <a:latin typeface="Roboto" panose="02000000000000000000" pitchFamily="2" charset="0"/>
              </a:rPr>
              <a:t>A sensory circuit is a form of </a:t>
            </a:r>
            <a:r>
              <a:rPr lang="en-GB" b="1" i="0" dirty="0">
                <a:solidFill>
                  <a:srgbClr val="3F3F3F"/>
                </a:solidFill>
                <a:effectLst/>
                <a:latin typeface="Roboto" panose="02000000000000000000" pitchFamily="2" charset="0"/>
              </a:rPr>
              <a:t>sensory integration</a:t>
            </a:r>
            <a:r>
              <a:rPr lang="en-GB" b="0" i="0" dirty="0">
                <a:solidFill>
                  <a:srgbClr val="3F3F3F"/>
                </a:solidFill>
                <a:effectLst/>
                <a:latin typeface="Roboto" panose="02000000000000000000" pitchFamily="2" charset="0"/>
              </a:rPr>
              <a:t> &amp; involves a sequence of physical activities that are designed to </a:t>
            </a:r>
            <a:r>
              <a:rPr lang="en-GB" b="1" i="0" dirty="0">
                <a:solidFill>
                  <a:srgbClr val="3F3F3F"/>
                </a:solidFill>
                <a:effectLst/>
                <a:latin typeface="inherit"/>
              </a:rPr>
              <a:t>alert</a:t>
            </a:r>
            <a:r>
              <a:rPr lang="en-GB" b="0" i="0" dirty="0">
                <a:solidFill>
                  <a:srgbClr val="3F3F3F"/>
                </a:solidFill>
                <a:effectLst/>
                <a:latin typeface="Roboto" panose="02000000000000000000" pitchFamily="2" charset="0"/>
              </a:rPr>
              <a:t>, </a:t>
            </a:r>
            <a:r>
              <a:rPr lang="en-GB" b="1" i="0" dirty="0">
                <a:solidFill>
                  <a:srgbClr val="3F3F3F"/>
                </a:solidFill>
                <a:effectLst/>
                <a:latin typeface="inherit"/>
              </a:rPr>
              <a:t>organise</a:t>
            </a:r>
            <a:r>
              <a:rPr lang="en-GB" b="0" i="0" dirty="0">
                <a:solidFill>
                  <a:srgbClr val="3F3F3F"/>
                </a:solidFill>
                <a:effectLst/>
                <a:latin typeface="Roboto" panose="02000000000000000000" pitchFamily="2" charset="0"/>
              </a:rPr>
              <a:t> and </a:t>
            </a:r>
            <a:r>
              <a:rPr lang="en-GB" b="1" i="0" dirty="0">
                <a:solidFill>
                  <a:srgbClr val="3F3F3F"/>
                </a:solidFill>
                <a:effectLst/>
                <a:latin typeface="inherit"/>
              </a:rPr>
              <a:t>calm</a:t>
            </a:r>
            <a:r>
              <a:rPr lang="en-GB" b="0" i="0" dirty="0">
                <a:solidFill>
                  <a:srgbClr val="3F3F3F"/>
                </a:solidFill>
                <a:effectLst/>
                <a:latin typeface="Roboto" panose="02000000000000000000" pitchFamily="2" charset="0"/>
              </a:rPr>
              <a:t>. </a:t>
            </a:r>
          </a:p>
          <a:p>
            <a:pPr algn="l"/>
            <a:r>
              <a:rPr lang="en-GB" b="0" i="0" dirty="0">
                <a:solidFill>
                  <a:srgbClr val="3F3F3F"/>
                </a:solidFill>
                <a:effectLst/>
                <a:latin typeface="Roboto" panose="02000000000000000000" pitchFamily="2" charset="0"/>
              </a:rPr>
              <a:t>Should ideally be first thing in the morning (and after lunch too, where possible). Can also be utilised at different times of the day.</a:t>
            </a:r>
          </a:p>
          <a:p>
            <a:pPr algn="l"/>
            <a:endParaRPr lang="en-GB" dirty="0"/>
          </a:p>
          <a:p>
            <a:pPr algn="l"/>
            <a:r>
              <a:rPr lang="en-GB" b="1" dirty="0"/>
              <a:t>Step 1:</a:t>
            </a:r>
            <a:r>
              <a:rPr lang="en-GB" dirty="0"/>
              <a:t> start with an </a:t>
            </a:r>
            <a:r>
              <a:rPr lang="en-GB" b="1" dirty="0"/>
              <a:t>alerting</a:t>
            </a:r>
            <a:r>
              <a:rPr lang="en-GB" dirty="0"/>
              <a:t> activity (</a:t>
            </a:r>
            <a:r>
              <a:rPr lang="en-GB" b="0" i="0" dirty="0">
                <a:solidFill>
                  <a:srgbClr val="3F3F3F"/>
                </a:solidFill>
                <a:effectLst/>
                <a:latin typeface="Roboto" panose="02000000000000000000" pitchFamily="2" charset="0"/>
              </a:rPr>
              <a:t>to provide stimulation within a controlled setting which prepares the brain for learning)</a:t>
            </a:r>
            <a:endParaRPr lang="en-GB" dirty="0"/>
          </a:p>
          <a:p>
            <a:r>
              <a:rPr lang="en-GB" b="1" dirty="0"/>
              <a:t>Step 2:</a:t>
            </a:r>
            <a:r>
              <a:rPr lang="en-GB" dirty="0"/>
              <a:t> move to an </a:t>
            </a:r>
            <a:r>
              <a:rPr lang="en-GB" b="1" dirty="0"/>
              <a:t>organising</a:t>
            </a:r>
            <a:r>
              <a:rPr lang="en-GB" dirty="0"/>
              <a:t> phase (</a:t>
            </a:r>
            <a:r>
              <a:rPr lang="en-GB" b="0" i="0" dirty="0">
                <a:solidFill>
                  <a:srgbClr val="3F3F3F"/>
                </a:solidFill>
                <a:effectLst/>
                <a:latin typeface="Roboto" panose="02000000000000000000" pitchFamily="2" charset="0"/>
              </a:rPr>
              <a:t>activities that require motor sensory processing, balance and timing. Help improve focus &amp; attention)</a:t>
            </a:r>
            <a:endParaRPr lang="en-GB" dirty="0"/>
          </a:p>
          <a:p>
            <a:r>
              <a:rPr lang="en-GB" b="1" dirty="0"/>
              <a:t>Step 3: </a:t>
            </a:r>
            <a:r>
              <a:rPr lang="en-GB" dirty="0"/>
              <a:t>finally, a </a:t>
            </a:r>
            <a:r>
              <a:rPr lang="en-GB" b="1" dirty="0"/>
              <a:t>calming</a:t>
            </a:r>
            <a:r>
              <a:rPr lang="en-GB" dirty="0"/>
              <a:t> activity to finish (</a:t>
            </a:r>
            <a:r>
              <a:rPr lang="en-GB" b="0" i="0" dirty="0">
                <a:solidFill>
                  <a:srgbClr val="3F3F3F"/>
                </a:solidFill>
                <a:effectLst/>
                <a:latin typeface="Roboto" panose="02000000000000000000" pitchFamily="2" charset="0"/>
              </a:rPr>
              <a:t>important to ensure that children leave the circuit and return to their classrooms calm, centred and ready for learning)</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the equipment set up in a spare classroom and visuals using </a:t>
            </a:r>
            <a:r>
              <a:rPr lang="en-GB" dirty="0" err="1"/>
              <a:t>Widgit</a:t>
            </a:r>
            <a:r>
              <a:rPr lang="en-GB" dirty="0"/>
              <a:t> for each child to choose from. (Renfrewshire are currently paying for a free subscription)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C61A24-4168-4B29-A9CC-2F09749C4B9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288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Equity strategy session 24/25-</a:t>
            </a:r>
            <a:r>
              <a:rPr lang="en-GB" b="0" dirty="0"/>
              <a:t> data shows there is a clear poverty-related attainment gap at Woodlands. H</a:t>
            </a:r>
            <a:r>
              <a:rPr lang="en-GB" dirty="0"/>
              <a:t>ugely investing in developing bespoke curriculum offering. Universal offering to raise attainment for all pupils plus a bespoke approach to meet more complex needs based on </a:t>
            </a:r>
            <a:r>
              <a:rPr lang="en-GB" b="1" dirty="0"/>
              <a:t>skills-based learning </a:t>
            </a:r>
            <a:r>
              <a:rPr lang="en-GB" dirty="0"/>
              <a:t>and </a:t>
            </a:r>
            <a:r>
              <a:rPr lang="en-GB" b="1" dirty="0"/>
              <a:t>building cultural capital</a:t>
            </a:r>
            <a:r>
              <a:rPr lang="en-GB" dirty="0"/>
              <a:t>/local community links for pupils identified through data/filters of SIMD/clothing grants/free school meals &amp; a variety of </a:t>
            </a:r>
            <a:r>
              <a:rPr lang="en-GB" b="1" dirty="0"/>
              <a:t>PEF lenses</a:t>
            </a:r>
            <a:r>
              <a:rPr lang="en-GB" dirty="0"/>
              <a:t> as outlined in national guidance, e.g. EAL, care experience, single parent families,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Bespoke curriculum offering:</a:t>
            </a:r>
            <a:r>
              <a:rPr lang="en-GB" dirty="0"/>
              <a:t> art &amp; music therapy, Place2Be counselling, </a:t>
            </a:r>
            <a:r>
              <a:rPr lang="en-GB" dirty="0" err="1"/>
              <a:t>Klas</a:t>
            </a:r>
            <a:r>
              <a:rPr lang="en-GB" dirty="0"/>
              <a:t> Kare nurture/play practitioner, Be Active, STEM/</a:t>
            </a:r>
            <a:r>
              <a:rPr lang="en-GB" dirty="0" err="1"/>
              <a:t>Microbits</a:t>
            </a:r>
            <a:r>
              <a:rPr lang="en-GB" dirty="0"/>
              <a:t>/cooking/gardening/ knitting/drama masterclasses (utilising support staff/teacher skills &amp; interests)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-Development of Woodies Hub &amp; Hive (breakout/alternative spaces for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Focus on family learning and community-based interventions:</a:t>
            </a:r>
          </a:p>
          <a:p>
            <a:r>
              <a:rPr lang="en-GB" dirty="0"/>
              <a:t>-’Our Families’ event, Reading Grans, Reading Café, Fun </a:t>
            </a:r>
            <a:r>
              <a:rPr lang="en-GB"/>
              <a:t>with Numbers</a:t>
            </a:r>
            <a:endParaRPr lang="en-GB" dirty="0"/>
          </a:p>
          <a:p>
            <a:r>
              <a:rPr lang="en-GB" dirty="0"/>
              <a:t>-Families First NVR parent group/EBSA programme/EPEC parenting group</a:t>
            </a:r>
          </a:p>
          <a:p>
            <a:r>
              <a:rPr lang="en-GB" dirty="0"/>
              <a:t>-Donna parent groups next session</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C00C3-5FD1-42BD-941C-99FA577F26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34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1A3BC1-E090-4437-98E8-B11C05D1E5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74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1BF6821-18C0-4230-B997-672A1E7D3E0B}"/>
              </a:ext>
            </a:extLst>
          </p:cNvPr>
          <p:cNvSpPr>
            <a:spLocks noGrp="1" noRot="1" noChangeAspect="1" noChangeArrowheads="1" noTextEdit="1"/>
          </p:cNvSpPr>
          <p:nvPr>
            <p:ph type="sldImg"/>
          </p:nvPr>
        </p:nvSpPr>
        <p:spPr>
          <a:xfrm>
            <a:off x="217488" y="463550"/>
            <a:ext cx="5538787" cy="3116263"/>
          </a:xfrm>
          <a:ln/>
        </p:spPr>
      </p:sp>
      <p:sp>
        <p:nvSpPr>
          <p:cNvPr id="19459" name="Notes Placeholder 2">
            <a:extLst>
              <a:ext uri="{FF2B5EF4-FFF2-40B4-BE49-F238E27FC236}">
                <a16:creationId xmlns:a16="http://schemas.microsoft.com/office/drawing/2014/main" id="{A060DB0A-DB24-462B-8C21-D4D14F699FDC}"/>
              </a:ext>
            </a:extLst>
          </p:cNvPr>
          <p:cNvSpPr>
            <a:spLocks noGrp="1" noChangeArrowheads="1"/>
          </p:cNvSpPr>
          <p:nvPr>
            <p:ph type="body" idx="1"/>
          </p:nvPr>
        </p:nvSpPr>
        <p:spPr>
          <a:xfrm>
            <a:off x="577218" y="3883412"/>
            <a:ext cx="5407943" cy="63816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Start with school context at Woodlands: one of our biggest challenges was effectively supporting distressed and dysregulated behaviours. </a:t>
            </a:r>
          </a:p>
          <a:p>
            <a:endParaRPr lang="en-GB" dirty="0"/>
          </a:p>
          <a:p>
            <a:r>
              <a:rPr lang="en-GB" dirty="0"/>
              <a:t>Brigitte: joint working planning meeting, no appetite for any RNRA/nurture training- no buy in. 25 cases brought to ed psych, mostly around behaviour and social/emotional. Looked at a systemic approach and EP took the group of 5 teachers November 2022 through the same structure as a parent group. </a:t>
            </a:r>
          </a:p>
          <a:p>
            <a:endParaRPr lang="en-GB" dirty="0"/>
          </a:p>
          <a:p>
            <a:r>
              <a:rPr lang="en-GB" dirty="0"/>
              <a:t>When other staff saw the impact this was having, it helped buy in. Whole-staff training August 2023- been very well received.</a:t>
            </a:r>
          </a:p>
          <a:p>
            <a:endParaRPr lang="en-GB" altLang="en-US" dirty="0">
              <a:latin typeface="Arial" panose="020B0604020202020204" pitchFamily="34" charset="0"/>
            </a:endParaRPr>
          </a:p>
        </p:txBody>
      </p:sp>
      <p:sp>
        <p:nvSpPr>
          <p:cNvPr id="19460" name="Slide Number Placeholder 3">
            <a:extLst>
              <a:ext uri="{FF2B5EF4-FFF2-40B4-BE49-F238E27FC236}">
                <a16:creationId xmlns:a16="http://schemas.microsoft.com/office/drawing/2014/main" id="{A8F2A21A-B7B4-483B-9676-FCF2B82A63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1DEEF2B-7F2F-4728-A026-A0CB03EA3D8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1BF6821-18C0-4230-B997-672A1E7D3E0B}"/>
              </a:ext>
            </a:extLst>
          </p:cNvPr>
          <p:cNvSpPr>
            <a:spLocks noGrp="1" noRot="1" noChangeAspect="1" noChangeArrowheads="1" noTextEdit="1"/>
          </p:cNvSpPr>
          <p:nvPr>
            <p:ph type="sldImg"/>
          </p:nvPr>
        </p:nvSpPr>
        <p:spPr>
          <a:xfrm>
            <a:off x="217488" y="463550"/>
            <a:ext cx="5538787" cy="3116263"/>
          </a:xfrm>
          <a:ln/>
        </p:spPr>
      </p:sp>
      <p:sp>
        <p:nvSpPr>
          <p:cNvPr id="19459" name="Notes Placeholder 2">
            <a:extLst>
              <a:ext uri="{FF2B5EF4-FFF2-40B4-BE49-F238E27FC236}">
                <a16:creationId xmlns:a16="http://schemas.microsoft.com/office/drawing/2014/main" id="{A060DB0A-DB24-462B-8C21-D4D14F699FDC}"/>
              </a:ext>
            </a:extLst>
          </p:cNvPr>
          <p:cNvSpPr>
            <a:spLocks noGrp="1" noChangeArrowheads="1"/>
          </p:cNvSpPr>
          <p:nvPr>
            <p:ph type="body" idx="1"/>
          </p:nvPr>
        </p:nvSpPr>
        <p:spPr>
          <a:xfrm>
            <a:off x="577218" y="3883412"/>
            <a:ext cx="5407943" cy="63816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Donna is going to share her personal experience of the impact of implementing NVR approaches in her classroom.</a:t>
            </a:r>
          </a:p>
        </p:txBody>
      </p:sp>
      <p:sp>
        <p:nvSpPr>
          <p:cNvPr id="19460" name="Slide Number Placeholder 3">
            <a:extLst>
              <a:ext uri="{FF2B5EF4-FFF2-40B4-BE49-F238E27FC236}">
                <a16:creationId xmlns:a16="http://schemas.microsoft.com/office/drawing/2014/main" id="{A8F2A21A-B7B4-483B-9676-FCF2B82A63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1DEEF2B-7F2F-4728-A026-A0CB03EA3D8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426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LS</a:t>
            </a:r>
          </a:p>
          <a:p>
            <a:r>
              <a:rPr lang="en-GB" dirty="0"/>
              <a:t>Supporters don’t have to be ‘all in’, our aim is only to get them to agree to do what they can</a:t>
            </a:r>
          </a:p>
          <a:p>
            <a:r>
              <a:rPr lang="en-GB" dirty="0"/>
              <a:t>(Examples from groups)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ED9034-FC73-4578-8EC6-9C85590333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746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C00C3-5FD1-42BD-941C-99FA577F26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44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C00C3-5FD1-42BD-941C-99FA577F26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38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-Our focus has really been on moving from responsive to planned reactions to big behaviours. These are NVR approaches we have explored as a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-One of the most impactful things we’ve introduced has been deconstructed timetables which I’ll go into more detail about.</a:t>
            </a:r>
          </a:p>
          <a:p>
            <a:endParaRPr lang="en-GB" altLang="en-US" dirty="0">
              <a:latin typeface="Arial" panose="020B0604020202020204" pitchFamily="34" charset="0"/>
            </a:endParaRPr>
          </a:p>
          <a:p>
            <a:r>
              <a:rPr lang="en-GB" altLang="en-US" dirty="0">
                <a:latin typeface="Arial" panose="020B0604020202020204" pitchFamily="34" charset="0"/>
              </a:rPr>
              <a:t>-</a:t>
            </a:r>
            <a:r>
              <a:rPr lang="en-GB" altLang="en-US" b="1" dirty="0">
                <a:latin typeface="Arial" panose="020B0604020202020204" pitchFamily="34" charset="0"/>
              </a:rPr>
              <a:t>Huge investment in support staff: </a:t>
            </a:r>
            <a:r>
              <a:rPr lang="en-GB" altLang="en-US" dirty="0">
                <a:latin typeface="Arial" panose="020B0604020202020204" pitchFamily="34" charset="0"/>
              </a:rPr>
              <a:t>NVR workshops (de-escalation/co-regulation strategies), trained in Lego Therapy, Attention Builders, sensory circuits</a:t>
            </a:r>
          </a:p>
          <a:p>
            <a:r>
              <a:rPr lang="en-GB" altLang="en-US" dirty="0">
                <a:latin typeface="Arial" panose="020B0604020202020204" pitchFamily="34" charset="0"/>
              </a:rPr>
              <a:t>-Used flexibly within the school day and prioritise supporting emotional regulation.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A71F93-7D3E-48C3-AE44-AF45389CB6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91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Resistance-</a:t>
            </a:r>
            <a:r>
              <a:rPr lang="en-GB" dirty="0"/>
              <a:t> staff have trialled various autopilot responses. One very simple but impactful script: ‘I cannot allow you to…but I CAN allow…’ (care AND push)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-Offering options (children who are demand avoidant/cling to their own agenda, helps them feel some control), practising dependency, following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-Match their energy! Being attuned to the child and providing options based on hidden needs, e.g. running out of class suggests they need some sort of movement break. Distressed behaviours- co-regulation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7E385E-8C7B-46C1-8D49-B9C34FBB4A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09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28E8-30CD-77C5-C32A-C12F043E03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3738E7-3368-3C3E-AECD-37B727CD9A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590815-D40F-FD76-DD39-A29C1E041EE6}"/>
              </a:ext>
            </a:extLst>
          </p:cNvPr>
          <p:cNvSpPr>
            <a:spLocks noGrp="1"/>
          </p:cNvSpPr>
          <p:nvPr>
            <p:ph type="dt" sz="half" idx="10"/>
          </p:nvPr>
        </p:nvSpPr>
        <p:spPr/>
        <p:txBody>
          <a:bodyPr/>
          <a:lstStyle/>
          <a:p>
            <a:fld id="{51C40A0C-6D6C-4B55-ABCF-305A80585600}" type="datetimeFigureOut">
              <a:rPr lang="en-GB" smtClean="0"/>
              <a:t>30/05/2024</a:t>
            </a:fld>
            <a:endParaRPr lang="en-GB"/>
          </a:p>
        </p:txBody>
      </p:sp>
      <p:sp>
        <p:nvSpPr>
          <p:cNvPr id="5" name="Footer Placeholder 4">
            <a:extLst>
              <a:ext uri="{FF2B5EF4-FFF2-40B4-BE49-F238E27FC236}">
                <a16:creationId xmlns:a16="http://schemas.microsoft.com/office/drawing/2014/main" id="{9AB751AD-265F-E84E-8439-16C454356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A5B0F8-3321-D328-09D8-25A8D397508E}"/>
              </a:ext>
            </a:extLst>
          </p:cNvPr>
          <p:cNvSpPr>
            <a:spLocks noGrp="1"/>
          </p:cNvSpPr>
          <p:nvPr>
            <p:ph type="sldNum" sz="quarter" idx="12"/>
          </p:nvPr>
        </p:nvSpPr>
        <p:spPr/>
        <p:txBody>
          <a:bodyPr/>
          <a:lstStyle/>
          <a:p>
            <a:fld id="{91FC3EA7-C907-46FF-AAE2-CB78C79C4CEF}" type="slidenum">
              <a:rPr lang="en-GB" smtClean="0"/>
              <a:t>‹#›</a:t>
            </a:fld>
            <a:endParaRPr lang="en-GB"/>
          </a:p>
        </p:txBody>
      </p:sp>
    </p:spTree>
    <p:extLst>
      <p:ext uri="{BB962C8B-B14F-4D97-AF65-F5344CB8AC3E}">
        <p14:creationId xmlns:p14="http://schemas.microsoft.com/office/powerpoint/2010/main" val="457322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4712-543E-322E-B50E-4F75EEC3B1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7591FB-ADBB-555D-2115-1ACA8E7E1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BA18A0-EDA9-D5BD-5AC1-CD2F1B2236E2}"/>
              </a:ext>
            </a:extLst>
          </p:cNvPr>
          <p:cNvSpPr>
            <a:spLocks noGrp="1"/>
          </p:cNvSpPr>
          <p:nvPr>
            <p:ph type="dt" sz="half" idx="10"/>
          </p:nvPr>
        </p:nvSpPr>
        <p:spPr/>
        <p:txBody>
          <a:bodyPr/>
          <a:lstStyle/>
          <a:p>
            <a:fld id="{51C40A0C-6D6C-4B55-ABCF-305A80585600}" type="datetimeFigureOut">
              <a:rPr lang="en-GB" smtClean="0"/>
              <a:t>30/05/2024</a:t>
            </a:fld>
            <a:endParaRPr lang="en-GB"/>
          </a:p>
        </p:txBody>
      </p:sp>
      <p:sp>
        <p:nvSpPr>
          <p:cNvPr id="5" name="Footer Placeholder 4">
            <a:extLst>
              <a:ext uri="{FF2B5EF4-FFF2-40B4-BE49-F238E27FC236}">
                <a16:creationId xmlns:a16="http://schemas.microsoft.com/office/drawing/2014/main" id="{59AB52A8-B66B-169A-FE02-E2E498109D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3E062F-6FA4-C9B7-9407-3DF4D4608280}"/>
              </a:ext>
            </a:extLst>
          </p:cNvPr>
          <p:cNvSpPr>
            <a:spLocks noGrp="1"/>
          </p:cNvSpPr>
          <p:nvPr>
            <p:ph type="sldNum" sz="quarter" idx="12"/>
          </p:nvPr>
        </p:nvSpPr>
        <p:spPr/>
        <p:txBody>
          <a:bodyPr/>
          <a:lstStyle/>
          <a:p>
            <a:fld id="{91FC3EA7-C907-46FF-AAE2-CB78C79C4CEF}" type="slidenum">
              <a:rPr lang="en-GB" smtClean="0"/>
              <a:t>‹#›</a:t>
            </a:fld>
            <a:endParaRPr lang="en-GB"/>
          </a:p>
        </p:txBody>
      </p:sp>
    </p:spTree>
    <p:extLst>
      <p:ext uri="{BB962C8B-B14F-4D97-AF65-F5344CB8AC3E}">
        <p14:creationId xmlns:p14="http://schemas.microsoft.com/office/powerpoint/2010/main" val="263177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E46A7-5880-E8E7-E242-65DB1B92FD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5BA6B9-3FAC-0B33-CC44-A515BBB6B7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681991-C5D3-E762-E784-4473DC160AB4}"/>
              </a:ext>
            </a:extLst>
          </p:cNvPr>
          <p:cNvSpPr>
            <a:spLocks noGrp="1"/>
          </p:cNvSpPr>
          <p:nvPr>
            <p:ph type="dt" sz="half" idx="10"/>
          </p:nvPr>
        </p:nvSpPr>
        <p:spPr/>
        <p:txBody>
          <a:bodyPr/>
          <a:lstStyle/>
          <a:p>
            <a:fld id="{51C40A0C-6D6C-4B55-ABCF-305A80585600}" type="datetimeFigureOut">
              <a:rPr lang="en-GB" smtClean="0"/>
              <a:t>30/05/2024</a:t>
            </a:fld>
            <a:endParaRPr lang="en-GB"/>
          </a:p>
        </p:txBody>
      </p:sp>
      <p:sp>
        <p:nvSpPr>
          <p:cNvPr id="5" name="Footer Placeholder 4">
            <a:extLst>
              <a:ext uri="{FF2B5EF4-FFF2-40B4-BE49-F238E27FC236}">
                <a16:creationId xmlns:a16="http://schemas.microsoft.com/office/drawing/2014/main" id="{5BE61C28-91D5-1C7F-709B-5427CB1F8C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A4A6CA-1C7C-8E02-20C2-90C7C4E0128C}"/>
              </a:ext>
            </a:extLst>
          </p:cNvPr>
          <p:cNvSpPr>
            <a:spLocks noGrp="1"/>
          </p:cNvSpPr>
          <p:nvPr>
            <p:ph type="sldNum" sz="quarter" idx="12"/>
          </p:nvPr>
        </p:nvSpPr>
        <p:spPr/>
        <p:txBody>
          <a:bodyPr/>
          <a:lstStyle/>
          <a:p>
            <a:fld id="{91FC3EA7-C907-46FF-AAE2-CB78C79C4CEF}" type="slidenum">
              <a:rPr lang="en-GB" smtClean="0"/>
              <a:t>‹#›</a:t>
            </a:fld>
            <a:endParaRPr lang="en-GB"/>
          </a:p>
        </p:txBody>
      </p:sp>
    </p:spTree>
    <p:extLst>
      <p:ext uri="{BB962C8B-B14F-4D97-AF65-F5344CB8AC3E}">
        <p14:creationId xmlns:p14="http://schemas.microsoft.com/office/powerpoint/2010/main" val="383239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EBD09D-C4DE-084C-9DC3-1BA642AF856A}"/>
              </a:ext>
            </a:extLst>
          </p:cNvPr>
          <p:cNvSpPr>
            <a:spLocks noGrp="1"/>
          </p:cNvSpPr>
          <p:nvPr>
            <p:ph type="ctrTitle" hasCustomPrompt="1"/>
          </p:nvPr>
        </p:nvSpPr>
        <p:spPr>
          <a:xfrm>
            <a:off x="6473073" y="4809273"/>
            <a:ext cx="4676274" cy="810710"/>
          </a:xfrm>
          <a:prstGeom prst="rect">
            <a:avLst/>
          </a:prstGeom>
        </p:spPr>
        <p:txBody>
          <a:bodyPr anchor="t">
            <a:normAutofit/>
          </a:bodyPr>
          <a:lstStyle>
            <a:lvl1pPr algn="l">
              <a:defRPr sz="4000" b="1">
                <a:solidFill>
                  <a:schemeClr val="bg1"/>
                </a:solidFill>
                <a:latin typeface="+mn-lt"/>
              </a:defRPr>
            </a:lvl1pPr>
          </a:lstStyle>
          <a:p>
            <a:r>
              <a:rPr lang="en-US" dirty="0"/>
              <a:t>Title of Presentation</a:t>
            </a:r>
            <a:br>
              <a:rPr lang="en-US" dirty="0"/>
            </a:br>
            <a:endParaRPr lang="en-US" dirty="0"/>
          </a:p>
        </p:txBody>
      </p:sp>
      <p:sp>
        <p:nvSpPr>
          <p:cNvPr id="6" name="Text Placeholder 11">
            <a:extLst>
              <a:ext uri="{FF2B5EF4-FFF2-40B4-BE49-F238E27FC236}">
                <a16:creationId xmlns:a16="http://schemas.microsoft.com/office/drawing/2014/main" id="{09BA705D-48F7-1843-B52B-49669F570090}"/>
              </a:ext>
            </a:extLst>
          </p:cNvPr>
          <p:cNvSpPr>
            <a:spLocks noGrp="1"/>
          </p:cNvSpPr>
          <p:nvPr>
            <p:ph type="body" sz="quarter" idx="10" hasCustomPrompt="1"/>
          </p:nvPr>
        </p:nvSpPr>
        <p:spPr>
          <a:xfrm>
            <a:off x="6473073" y="5619983"/>
            <a:ext cx="4314825" cy="481179"/>
          </a:xfrm>
          <a:prstGeom prst="rect">
            <a:avLst/>
          </a:prstGeom>
        </p:spPr>
        <p:txBody>
          <a:bodyPr/>
          <a:lstStyle>
            <a:lvl1pPr marL="0" indent="0">
              <a:buFontTx/>
              <a:buNone/>
              <a:defRPr sz="2000">
                <a:solidFill>
                  <a:schemeClr val="bg1"/>
                </a:solidFill>
              </a:defRPr>
            </a:lvl1pPr>
          </a:lstStyle>
          <a:p>
            <a:r>
              <a:rPr lang="en-US" dirty="0"/>
              <a:t>Name of Presenter</a:t>
            </a:r>
          </a:p>
        </p:txBody>
      </p:sp>
    </p:spTree>
    <p:extLst>
      <p:ext uri="{BB962C8B-B14F-4D97-AF65-F5344CB8AC3E}">
        <p14:creationId xmlns:p14="http://schemas.microsoft.com/office/powerpoint/2010/main" val="202893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415259-DDC1-804C-9E67-7340719199E0}"/>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3">
            <a:extLst>
              <a:ext uri="{FF2B5EF4-FFF2-40B4-BE49-F238E27FC236}">
                <a16:creationId xmlns:a16="http://schemas.microsoft.com/office/drawing/2014/main" id="{F777B740-8D0E-6E47-9D1D-8314F460D00B}"/>
              </a:ext>
            </a:extLst>
          </p:cNvPr>
          <p:cNvSpPr>
            <a:spLocks noGrp="1"/>
          </p:cNvSpPr>
          <p:nvPr>
            <p:ph type="body" sz="half" idx="2" hasCustomPrompt="1"/>
          </p:nvPr>
        </p:nvSpPr>
        <p:spPr>
          <a:xfrm>
            <a:off x="629655" y="1708608"/>
            <a:ext cx="3789946" cy="3985181"/>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F75D0103-0D95-3C49-9D76-59F7677805A5}"/>
              </a:ext>
            </a:extLst>
          </p:cNvPr>
          <p:cNvSpPr>
            <a:spLocks noGrp="1"/>
          </p:cNvSpPr>
          <p:nvPr>
            <p:ph type="body" sz="quarter" idx="10" hasCustomPrompt="1"/>
          </p:nvPr>
        </p:nvSpPr>
        <p:spPr>
          <a:xfrm>
            <a:off x="4684295" y="1708608"/>
            <a:ext cx="4130675" cy="3985181"/>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28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hit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3000" b="1">
                <a:solidFill>
                  <a:schemeClr val="tx1"/>
                </a:solidFill>
                <a:latin typeface="+mn-lt"/>
              </a:defRPr>
            </a:lvl1pPr>
          </a:lstStyle>
          <a:p>
            <a:r>
              <a:rPr lang="en-US" dirty="0"/>
              <a:t>Title</a:t>
            </a:r>
            <a:br>
              <a:rPr lang="en-US" dirty="0"/>
            </a:br>
            <a:endParaRPr lang="en-US" dirty="0"/>
          </a:p>
        </p:txBody>
      </p:sp>
      <p:sp>
        <p:nvSpPr>
          <p:cNvPr id="9" name="Text Placeholder 3">
            <a:extLst>
              <a:ext uri="{FF2B5EF4-FFF2-40B4-BE49-F238E27FC236}">
                <a16:creationId xmlns:a16="http://schemas.microsoft.com/office/drawing/2014/main" id="{63FACFB8-BF32-2B48-B3C2-A88876A427E7}"/>
              </a:ext>
            </a:extLst>
          </p:cNvPr>
          <p:cNvSpPr>
            <a:spLocks noGrp="1"/>
          </p:cNvSpPr>
          <p:nvPr>
            <p:ph type="body" sz="half" idx="2" hasCustomPrompt="1"/>
          </p:nvPr>
        </p:nvSpPr>
        <p:spPr>
          <a:xfrm>
            <a:off x="629655" y="2057400"/>
            <a:ext cx="5017167" cy="3811588"/>
          </a:xfrm>
          <a:prstGeom prst="rect">
            <a:avLst/>
          </a:prstGeom>
        </p:spPr>
        <p:txBody>
          <a:bodyPr>
            <a:normAutofit/>
          </a:bodyPr>
          <a:lstStyle>
            <a:lvl1pPr marL="0" indent="0">
              <a:buNone/>
              <a:defRPr lang="en-GB" sz="1350" smtClean="0">
                <a:solidFill>
                  <a:schemeClr val="tx1"/>
                </a:solidFill>
                <a:effectLst/>
                <a:latin typeface="Calibri" panose="020F0502020204030204" pitchFamily="34" charset="0"/>
                <a:cs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This is a column of text.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id="{F1001257-1982-074D-8DA8-E13F15F564C0}"/>
              </a:ext>
            </a:extLst>
          </p:cNvPr>
          <p:cNvSpPr>
            <a:spLocks noGrp="1"/>
          </p:cNvSpPr>
          <p:nvPr>
            <p:ph type="body" sz="half" idx="10" hasCustomPrompt="1"/>
          </p:nvPr>
        </p:nvSpPr>
        <p:spPr>
          <a:xfrm>
            <a:off x="6336634" y="2057400"/>
            <a:ext cx="5017167" cy="3811588"/>
          </a:xfrm>
          <a:prstGeom prst="rect">
            <a:avLst/>
          </a:prstGeom>
        </p:spPr>
        <p:txBody>
          <a:bodyPr>
            <a:normAutofit/>
          </a:bodyPr>
          <a:lstStyle>
            <a:lvl1pPr marL="0" indent="0">
              <a:buNone/>
              <a:defRPr lang="en-GB" sz="1350" smtClean="0">
                <a:solidFill>
                  <a:schemeClr val="tx1"/>
                </a:solidFill>
                <a:effectLst/>
                <a:latin typeface="Calibri" panose="020F0502020204030204" pitchFamily="34" charset="0"/>
                <a:cs typeface="Calibri" panose="020F05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This is a column of text. Or a picture. Or a list.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03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A9A6-42BB-9C3D-4CA7-7E4C7E3DB0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AAB2AF-22A2-C71C-9A73-6E6BC9A987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D0A5AC-0BDD-10F5-79CC-FAB796C6D5C4}"/>
              </a:ext>
            </a:extLst>
          </p:cNvPr>
          <p:cNvSpPr>
            <a:spLocks noGrp="1"/>
          </p:cNvSpPr>
          <p:nvPr>
            <p:ph type="dt" sz="half" idx="10"/>
          </p:nvPr>
        </p:nvSpPr>
        <p:spPr/>
        <p:txBody>
          <a:bodyPr/>
          <a:lstStyle/>
          <a:p>
            <a:fld id="{51C40A0C-6D6C-4B55-ABCF-305A80585600}" type="datetimeFigureOut">
              <a:rPr lang="en-GB" smtClean="0"/>
              <a:t>30/05/2024</a:t>
            </a:fld>
            <a:endParaRPr lang="en-GB"/>
          </a:p>
        </p:txBody>
      </p:sp>
      <p:sp>
        <p:nvSpPr>
          <p:cNvPr id="5" name="Footer Placeholder 4">
            <a:extLst>
              <a:ext uri="{FF2B5EF4-FFF2-40B4-BE49-F238E27FC236}">
                <a16:creationId xmlns:a16="http://schemas.microsoft.com/office/drawing/2014/main" id="{1F73F4C5-24DF-1F48-FC60-6A0789C97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BFAD3-48B7-10C1-5A8F-5779A9820F94}"/>
              </a:ext>
            </a:extLst>
          </p:cNvPr>
          <p:cNvSpPr>
            <a:spLocks noGrp="1"/>
          </p:cNvSpPr>
          <p:nvPr>
            <p:ph type="sldNum" sz="quarter" idx="12"/>
          </p:nvPr>
        </p:nvSpPr>
        <p:spPr/>
        <p:txBody>
          <a:bodyPr/>
          <a:lstStyle/>
          <a:p>
            <a:fld id="{91FC3EA7-C907-46FF-AAE2-CB78C79C4CEF}" type="slidenum">
              <a:rPr lang="en-GB" smtClean="0"/>
              <a:t>‹#›</a:t>
            </a:fld>
            <a:endParaRPr lang="en-GB"/>
          </a:p>
        </p:txBody>
      </p:sp>
    </p:spTree>
    <p:extLst>
      <p:ext uri="{BB962C8B-B14F-4D97-AF65-F5344CB8AC3E}">
        <p14:creationId xmlns:p14="http://schemas.microsoft.com/office/powerpoint/2010/main" val="419874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558B-11A2-F09B-3A5F-247682F28E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08F79D-648C-E7FA-DEDE-98E096C5EB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42E4DA-B6BE-421B-0B68-2DF81409C13F}"/>
              </a:ext>
            </a:extLst>
          </p:cNvPr>
          <p:cNvSpPr>
            <a:spLocks noGrp="1"/>
          </p:cNvSpPr>
          <p:nvPr>
            <p:ph type="dt" sz="half" idx="10"/>
          </p:nvPr>
        </p:nvSpPr>
        <p:spPr/>
        <p:txBody>
          <a:bodyPr/>
          <a:lstStyle/>
          <a:p>
            <a:fld id="{51C40A0C-6D6C-4B55-ABCF-305A80585600}" type="datetimeFigureOut">
              <a:rPr lang="en-GB" smtClean="0"/>
              <a:t>30/05/2024</a:t>
            </a:fld>
            <a:endParaRPr lang="en-GB"/>
          </a:p>
        </p:txBody>
      </p:sp>
      <p:sp>
        <p:nvSpPr>
          <p:cNvPr id="5" name="Footer Placeholder 4">
            <a:extLst>
              <a:ext uri="{FF2B5EF4-FFF2-40B4-BE49-F238E27FC236}">
                <a16:creationId xmlns:a16="http://schemas.microsoft.com/office/drawing/2014/main" id="{0B4BD036-0F97-A8E3-2FEF-1E9E0DEC0D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824F56-62FD-3A74-769A-4C09705434FA}"/>
              </a:ext>
            </a:extLst>
          </p:cNvPr>
          <p:cNvSpPr>
            <a:spLocks noGrp="1"/>
          </p:cNvSpPr>
          <p:nvPr>
            <p:ph type="sldNum" sz="quarter" idx="12"/>
          </p:nvPr>
        </p:nvSpPr>
        <p:spPr/>
        <p:txBody>
          <a:bodyPr/>
          <a:lstStyle/>
          <a:p>
            <a:fld id="{91FC3EA7-C907-46FF-AAE2-CB78C79C4CEF}" type="slidenum">
              <a:rPr lang="en-GB" smtClean="0"/>
              <a:t>‹#›</a:t>
            </a:fld>
            <a:endParaRPr lang="en-GB"/>
          </a:p>
        </p:txBody>
      </p:sp>
    </p:spTree>
    <p:extLst>
      <p:ext uri="{BB962C8B-B14F-4D97-AF65-F5344CB8AC3E}">
        <p14:creationId xmlns:p14="http://schemas.microsoft.com/office/powerpoint/2010/main" val="406498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7A3F-89C5-04F6-06E9-A39B3270F3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018F77-F890-43B3-29EB-8CA27D1FC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62946C-7380-C961-713C-F4861438DF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89B0CC-D2C6-E269-AD2D-DFEF5F7F9B56}"/>
              </a:ext>
            </a:extLst>
          </p:cNvPr>
          <p:cNvSpPr>
            <a:spLocks noGrp="1"/>
          </p:cNvSpPr>
          <p:nvPr>
            <p:ph type="dt" sz="half" idx="10"/>
          </p:nvPr>
        </p:nvSpPr>
        <p:spPr/>
        <p:txBody>
          <a:bodyPr/>
          <a:lstStyle/>
          <a:p>
            <a:fld id="{51C40A0C-6D6C-4B55-ABCF-305A80585600}" type="datetimeFigureOut">
              <a:rPr lang="en-GB" smtClean="0"/>
              <a:t>30/05/2024</a:t>
            </a:fld>
            <a:endParaRPr lang="en-GB"/>
          </a:p>
        </p:txBody>
      </p:sp>
      <p:sp>
        <p:nvSpPr>
          <p:cNvPr id="6" name="Footer Placeholder 5">
            <a:extLst>
              <a:ext uri="{FF2B5EF4-FFF2-40B4-BE49-F238E27FC236}">
                <a16:creationId xmlns:a16="http://schemas.microsoft.com/office/drawing/2014/main" id="{DC424FB4-AD78-9661-CB4D-6418F80473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6CE5DC-956C-9DDB-99DD-930ABCF02637}"/>
              </a:ext>
            </a:extLst>
          </p:cNvPr>
          <p:cNvSpPr>
            <a:spLocks noGrp="1"/>
          </p:cNvSpPr>
          <p:nvPr>
            <p:ph type="sldNum" sz="quarter" idx="12"/>
          </p:nvPr>
        </p:nvSpPr>
        <p:spPr/>
        <p:txBody>
          <a:bodyPr/>
          <a:lstStyle/>
          <a:p>
            <a:fld id="{91FC3EA7-C907-46FF-AAE2-CB78C79C4CEF}" type="slidenum">
              <a:rPr lang="en-GB" smtClean="0"/>
              <a:t>‹#›</a:t>
            </a:fld>
            <a:endParaRPr lang="en-GB"/>
          </a:p>
        </p:txBody>
      </p:sp>
    </p:spTree>
    <p:extLst>
      <p:ext uri="{BB962C8B-B14F-4D97-AF65-F5344CB8AC3E}">
        <p14:creationId xmlns:p14="http://schemas.microsoft.com/office/powerpoint/2010/main" val="48736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158F-BDAA-223D-AF56-C0E1C67AC3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2B57E8-C515-D166-4943-70E8C8AE4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E9A3A-A3CF-367D-3169-C0B8936EF6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F5CAB6-CA32-0CFB-F094-47A72A8409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90344C-F8B2-9335-014C-294B597F0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BE425F-C593-88B8-18C5-0F2F2FA6320C}"/>
              </a:ext>
            </a:extLst>
          </p:cNvPr>
          <p:cNvSpPr>
            <a:spLocks noGrp="1"/>
          </p:cNvSpPr>
          <p:nvPr>
            <p:ph type="dt" sz="half" idx="10"/>
          </p:nvPr>
        </p:nvSpPr>
        <p:spPr/>
        <p:txBody>
          <a:bodyPr/>
          <a:lstStyle/>
          <a:p>
            <a:fld id="{51C40A0C-6D6C-4B55-ABCF-305A80585600}" type="datetimeFigureOut">
              <a:rPr lang="en-GB" smtClean="0"/>
              <a:t>30/05/2024</a:t>
            </a:fld>
            <a:endParaRPr lang="en-GB"/>
          </a:p>
        </p:txBody>
      </p:sp>
      <p:sp>
        <p:nvSpPr>
          <p:cNvPr id="8" name="Footer Placeholder 7">
            <a:extLst>
              <a:ext uri="{FF2B5EF4-FFF2-40B4-BE49-F238E27FC236}">
                <a16:creationId xmlns:a16="http://schemas.microsoft.com/office/drawing/2014/main" id="{37E88CBF-D3E5-5094-4ED1-0E0D62A526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ACFDDC-F744-BB03-239B-808B6068FD85}"/>
              </a:ext>
            </a:extLst>
          </p:cNvPr>
          <p:cNvSpPr>
            <a:spLocks noGrp="1"/>
          </p:cNvSpPr>
          <p:nvPr>
            <p:ph type="sldNum" sz="quarter" idx="12"/>
          </p:nvPr>
        </p:nvSpPr>
        <p:spPr/>
        <p:txBody>
          <a:bodyPr/>
          <a:lstStyle/>
          <a:p>
            <a:fld id="{91FC3EA7-C907-46FF-AAE2-CB78C79C4CEF}" type="slidenum">
              <a:rPr lang="en-GB" smtClean="0"/>
              <a:t>‹#›</a:t>
            </a:fld>
            <a:endParaRPr lang="en-GB"/>
          </a:p>
        </p:txBody>
      </p:sp>
    </p:spTree>
    <p:extLst>
      <p:ext uri="{BB962C8B-B14F-4D97-AF65-F5344CB8AC3E}">
        <p14:creationId xmlns:p14="http://schemas.microsoft.com/office/powerpoint/2010/main" val="66743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9B7C-5A69-0793-1418-125F8E8430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71C1C8-9FC2-17DC-FC85-33A99812B0F2}"/>
              </a:ext>
            </a:extLst>
          </p:cNvPr>
          <p:cNvSpPr>
            <a:spLocks noGrp="1"/>
          </p:cNvSpPr>
          <p:nvPr>
            <p:ph type="dt" sz="half" idx="10"/>
          </p:nvPr>
        </p:nvSpPr>
        <p:spPr/>
        <p:txBody>
          <a:bodyPr/>
          <a:lstStyle/>
          <a:p>
            <a:fld id="{51C40A0C-6D6C-4B55-ABCF-305A80585600}" type="datetimeFigureOut">
              <a:rPr lang="en-GB" smtClean="0"/>
              <a:t>30/05/2024</a:t>
            </a:fld>
            <a:endParaRPr lang="en-GB"/>
          </a:p>
        </p:txBody>
      </p:sp>
      <p:sp>
        <p:nvSpPr>
          <p:cNvPr id="4" name="Footer Placeholder 3">
            <a:extLst>
              <a:ext uri="{FF2B5EF4-FFF2-40B4-BE49-F238E27FC236}">
                <a16:creationId xmlns:a16="http://schemas.microsoft.com/office/drawing/2014/main" id="{35236F7F-7228-33F6-25BD-52F932A12E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7076BA-FD86-2404-5506-C334F3126AE3}"/>
              </a:ext>
            </a:extLst>
          </p:cNvPr>
          <p:cNvSpPr>
            <a:spLocks noGrp="1"/>
          </p:cNvSpPr>
          <p:nvPr>
            <p:ph type="sldNum" sz="quarter" idx="12"/>
          </p:nvPr>
        </p:nvSpPr>
        <p:spPr/>
        <p:txBody>
          <a:bodyPr/>
          <a:lstStyle/>
          <a:p>
            <a:fld id="{91FC3EA7-C907-46FF-AAE2-CB78C79C4CEF}" type="slidenum">
              <a:rPr lang="en-GB" smtClean="0"/>
              <a:t>‹#›</a:t>
            </a:fld>
            <a:endParaRPr lang="en-GB"/>
          </a:p>
        </p:txBody>
      </p:sp>
    </p:spTree>
    <p:extLst>
      <p:ext uri="{BB962C8B-B14F-4D97-AF65-F5344CB8AC3E}">
        <p14:creationId xmlns:p14="http://schemas.microsoft.com/office/powerpoint/2010/main" val="341301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EBAEE9-9271-4E57-9CF0-70EBCB101E65}"/>
              </a:ext>
            </a:extLst>
          </p:cNvPr>
          <p:cNvSpPr>
            <a:spLocks noGrp="1"/>
          </p:cNvSpPr>
          <p:nvPr>
            <p:ph type="dt" sz="half" idx="10"/>
          </p:nvPr>
        </p:nvSpPr>
        <p:spPr/>
        <p:txBody>
          <a:bodyPr/>
          <a:lstStyle/>
          <a:p>
            <a:fld id="{51C40A0C-6D6C-4B55-ABCF-305A80585600}" type="datetimeFigureOut">
              <a:rPr lang="en-GB" smtClean="0"/>
              <a:t>30/05/2024</a:t>
            </a:fld>
            <a:endParaRPr lang="en-GB"/>
          </a:p>
        </p:txBody>
      </p:sp>
      <p:sp>
        <p:nvSpPr>
          <p:cNvPr id="3" name="Footer Placeholder 2">
            <a:extLst>
              <a:ext uri="{FF2B5EF4-FFF2-40B4-BE49-F238E27FC236}">
                <a16:creationId xmlns:a16="http://schemas.microsoft.com/office/drawing/2014/main" id="{CEBF5D00-AAF0-FAF9-D81D-8819D36E1B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A53FC5-A1D4-B9D6-7786-0A6079ED61C6}"/>
              </a:ext>
            </a:extLst>
          </p:cNvPr>
          <p:cNvSpPr>
            <a:spLocks noGrp="1"/>
          </p:cNvSpPr>
          <p:nvPr>
            <p:ph type="sldNum" sz="quarter" idx="12"/>
          </p:nvPr>
        </p:nvSpPr>
        <p:spPr/>
        <p:txBody>
          <a:bodyPr/>
          <a:lstStyle/>
          <a:p>
            <a:fld id="{91FC3EA7-C907-46FF-AAE2-CB78C79C4CEF}" type="slidenum">
              <a:rPr lang="en-GB" smtClean="0"/>
              <a:t>‹#›</a:t>
            </a:fld>
            <a:endParaRPr lang="en-GB"/>
          </a:p>
        </p:txBody>
      </p:sp>
    </p:spTree>
    <p:extLst>
      <p:ext uri="{BB962C8B-B14F-4D97-AF65-F5344CB8AC3E}">
        <p14:creationId xmlns:p14="http://schemas.microsoft.com/office/powerpoint/2010/main" val="241219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29D6-4568-EB4F-A008-1B00845EF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D4E5B2-7E89-C9EA-9069-E8A3240F0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0B02C8-E442-A7C7-1740-8D6848E33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EF3FD-7AEE-BB77-F9B7-0C26AA1051C4}"/>
              </a:ext>
            </a:extLst>
          </p:cNvPr>
          <p:cNvSpPr>
            <a:spLocks noGrp="1"/>
          </p:cNvSpPr>
          <p:nvPr>
            <p:ph type="dt" sz="half" idx="10"/>
          </p:nvPr>
        </p:nvSpPr>
        <p:spPr/>
        <p:txBody>
          <a:bodyPr/>
          <a:lstStyle/>
          <a:p>
            <a:fld id="{51C40A0C-6D6C-4B55-ABCF-305A80585600}" type="datetimeFigureOut">
              <a:rPr lang="en-GB" smtClean="0"/>
              <a:t>30/05/2024</a:t>
            </a:fld>
            <a:endParaRPr lang="en-GB"/>
          </a:p>
        </p:txBody>
      </p:sp>
      <p:sp>
        <p:nvSpPr>
          <p:cNvPr id="6" name="Footer Placeholder 5">
            <a:extLst>
              <a:ext uri="{FF2B5EF4-FFF2-40B4-BE49-F238E27FC236}">
                <a16:creationId xmlns:a16="http://schemas.microsoft.com/office/drawing/2014/main" id="{77C6D8F3-7259-209D-BBFC-F0E9CC83FB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5AFAAF-0289-3E66-91A6-F2EAC7CEB42A}"/>
              </a:ext>
            </a:extLst>
          </p:cNvPr>
          <p:cNvSpPr>
            <a:spLocks noGrp="1"/>
          </p:cNvSpPr>
          <p:nvPr>
            <p:ph type="sldNum" sz="quarter" idx="12"/>
          </p:nvPr>
        </p:nvSpPr>
        <p:spPr/>
        <p:txBody>
          <a:bodyPr/>
          <a:lstStyle/>
          <a:p>
            <a:fld id="{91FC3EA7-C907-46FF-AAE2-CB78C79C4CEF}" type="slidenum">
              <a:rPr lang="en-GB" smtClean="0"/>
              <a:t>‹#›</a:t>
            </a:fld>
            <a:endParaRPr lang="en-GB"/>
          </a:p>
        </p:txBody>
      </p:sp>
    </p:spTree>
    <p:extLst>
      <p:ext uri="{BB962C8B-B14F-4D97-AF65-F5344CB8AC3E}">
        <p14:creationId xmlns:p14="http://schemas.microsoft.com/office/powerpoint/2010/main" val="73567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67-9D49-5ADC-5E78-608F10D12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C57560-6CBF-7312-8B19-3D7B6723C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E7E6C4-106F-F3EA-C3C4-16B268D3A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212ED7-94F0-CB00-F78D-ECC0A08FC711}"/>
              </a:ext>
            </a:extLst>
          </p:cNvPr>
          <p:cNvSpPr>
            <a:spLocks noGrp="1"/>
          </p:cNvSpPr>
          <p:nvPr>
            <p:ph type="dt" sz="half" idx="10"/>
          </p:nvPr>
        </p:nvSpPr>
        <p:spPr/>
        <p:txBody>
          <a:bodyPr/>
          <a:lstStyle/>
          <a:p>
            <a:fld id="{51C40A0C-6D6C-4B55-ABCF-305A80585600}" type="datetimeFigureOut">
              <a:rPr lang="en-GB" smtClean="0"/>
              <a:t>30/05/2024</a:t>
            </a:fld>
            <a:endParaRPr lang="en-GB"/>
          </a:p>
        </p:txBody>
      </p:sp>
      <p:sp>
        <p:nvSpPr>
          <p:cNvPr id="6" name="Footer Placeholder 5">
            <a:extLst>
              <a:ext uri="{FF2B5EF4-FFF2-40B4-BE49-F238E27FC236}">
                <a16:creationId xmlns:a16="http://schemas.microsoft.com/office/drawing/2014/main" id="{2A6D690F-C2E3-CFF3-BEE0-2971EC1E16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A096FE-7949-F763-5F2B-140AB445DCE3}"/>
              </a:ext>
            </a:extLst>
          </p:cNvPr>
          <p:cNvSpPr>
            <a:spLocks noGrp="1"/>
          </p:cNvSpPr>
          <p:nvPr>
            <p:ph type="sldNum" sz="quarter" idx="12"/>
          </p:nvPr>
        </p:nvSpPr>
        <p:spPr/>
        <p:txBody>
          <a:bodyPr/>
          <a:lstStyle/>
          <a:p>
            <a:fld id="{91FC3EA7-C907-46FF-AAE2-CB78C79C4CEF}" type="slidenum">
              <a:rPr lang="en-GB" smtClean="0"/>
              <a:t>‹#›</a:t>
            </a:fld>
            <a:endParaRPr lang="en-GB"/>
          </a:p>
        </p:txBody>
      </p:sp>
    </p:spTree>
    <p:extLst>
      <p:ext uri="{BB962C8B-B14F-4D97-AF65-F5344CB8AC3E}">
        <p14:creationId xmlns:p14="http://schemas.microsoft.com/office/powerpoint/2010/main" val="247826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D0866-2CCB-9A9B-9B92-ACDD6EB0E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FCDE01-5E03-A71F-860C-25AA7DFB0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4EB76E-AF33-7D3F-30B9-966A2E74A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40A0C-6D6C-4B55-ABCF-305A80585600}" type="datetimeFigureOut">
              <a:rPr lang="en-GB" smtClean="0"/>
              <a:t>30/05/2024</a:t>
            </a:fld>
            <a:endParaRPr lang="en-GB"/>
          </a:p>
        </p:txBody>
      </p:sp>
      <p:sp>
        <p:nvSpPr>
          <p:cNvPr id="5" name="Footer Placeholder 4">
            <a:extLst>
              <a:ext uri="{FF2B5EF4-FFF2-40B4-BE49-F238E27FC236}">
                <a16:creationId xmlns:a16="http://schemas.microsoft.com/office/drawing/2014/main" id="{618BA068-81D3-4330-36F5-7D4972197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27A8CF-37EC-5F10-799A-936FDE95A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C3EA7-C907-46FF-AAE2-CB78C79C4CEF}" type="slidenum">
              <a:rPr lang="en-GB" smtClean="0"/>
              <a:t>‹#›</a:t>
            </a:fld>
            <a:endParaRPr lang="en-GB"/>
          </a:p>
        </p:txBody>
      </p:sp>
    </p:spTree>
    <p:extLst>
      <p:ext uri="{BB962C8B-B14F-4D97-AF65-F5344CB8AC3E}">
        <p14:creationId xmlns:p14="http://schemas.microsoft.com/office/powerpoint/2010/main" val="105041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s.glowscotland.org.uk/re/renfrewshireedpsy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B3AE-98E6-478A-87FF-CB28DE334CA7}"/>
              </a:ext>
            </a:extLst>
          </p:cNvPr>
          <p:cNvSpPr>
            <a:spLocks noGrp="1"/>
          </p:cNvSpPr>
          <p:nvPr>
            <p:ph type="title"/>
          </p:nvPr>
        </p:nvSpPr>
        <p:spPr>
          <a:xfrm>
            <a:off x="431800" y="381000"/>
            <a:ext cx="10477500" cy="1143000"/>
          </a:xfrm>
        </p:spPr>
        <p:txBody>
          <a:bodyPr>
            <a:normAutofit fontScale="90000"/>
          </a:bodyPr>
          <a:lstStyle/>
          <a:p>
            <a:pPr algn="ctr">
              <a:lnSpc>
                <a:spcPct val="100000"/>
              </a:lnSpc>
            </a:pPr>
            <a:r>
              <a:rPr lang="en-GB" b="1" dirty="0">
                <a:highlight>
                  <a:srgbClr val="FF00FF"/>
                </a:highlight>
              </a:rPr>
              <a:t>RNRA/NVR in Woodlands PS</a:t>
            </a:r>
            <a:br>
              <a:rPr lang="en-GB" b="1" dirty="0">
                <a:highlight>
                  <a:srgbClr val="FF00FF"/>
                </a:highlight>
              </a:rPr>
            </a:br>
            <a:r>
              <a:rPr lang="en-GB" sz="2800" b="1" dirty="0"/>
              <a:t>Jennifer Gibney, DHT &amp; Donna Watt, CT</a:t>
            </a:r>
            <a:endParaRPr lang="en-GB" b="1" dirty="0"/>
          </a:p>
        </p:txBody>
      </p:sp>
      <p:pic>
        <p:nvPicPr>
          <p:cNvPr id="4" name="Content Placeholder 3" descr="Renfrewshire Educational Psychology Service">
            <a:hlinkClick r:id="rId3"/>
            <a:extLst>
              <a:ext uri="{FF2B5EF4-FFF2-40B4-BE49-F238E27FC236}">
                <a16:creationId xmlns:a16="http://schemas.microsoft.com/office/drawing/2014/main" id="{BD0E3223-54F4-4E67-91BA-5FCDD46CAE2D}"/>
              </a:ext>
            </a:extLst>
          </p:cNvPr>
          <p:cNvPicPr>
            <a:picLocks noGrp="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2197100" y="1524000"/>
            <a:ext cx="6946900" cy="4038600"/>
          </a:xfrm>
          <a:prstGeom prst="rect">
            <a:avLst/>
          </a:prstGeom>
          <a:noFill/>
          <a:ln>
            <a:noFill/>
          </a:ln>
        </p:spPr>
      </p:pic>
    </p:spTree>
    <p:extLst>
      <p:ext uri="{BB962C8B-B14F-4D97-AF65-F5344CB8AC3E}">
        <p14:creationId xmlns:p14="http://schemas.microsoft.com/office/powerpoint/2010/main" val="3344417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8FAC-4ECB-4F31-87A0-C0C0094A5268}"/>
              </a:ext>
            </a:extLst>
          </p:cNvPr>
          <p:cNvSpPr>
            <a:spLocks noGrp="1"/>
          </p:cNvSpPr>
          <p:nvPr>
            <p:ph type="title"/>
          </p:nvPr>
        </p:nvSpPr>
        <p:spPr/>
        <p:txBody>
          <a:bodyPr/>
          <a:lstStyle/>
          <a:p>
            <a:r>
              <a:rPr lang="en-GB" b="1" dirty="0"/>
              <a:t>Relational Gestures</a:t>
            </a:r>
          </a:p>
        </p:txBody>
      </p:sp>
      <p:sp>
        <p:nvSpPr>
          <p:cNvPr id="3" name="Content Placeholder 2">
            <a:extLst>
              <a:ext uri="{FF2B5EF4-FFF2-40B4-BE49-F238E27FC236}">
                <a16:creationId xmlns:a16="http://schemas.microsoft.com/office/drawing/2014/main" id="{FDDC581C-E980-4EDB-8A48-79D3B1DA4364}"/>
              </a:ext>
            </a:extLst>
          </p:cNvPr>
          <p:cNvSpPr>
            <a:spLocks noGrp="1"/>
          </p:cNvSpPr>
          <p:nvPr>
            <p:ph idx="1"/>
          </p:nvPr>
        </p:nvSpPr>
        <p:spPr>
          <a:xfrm>
            <a:off x="838200" y="1325880"/>
            <a:ext cx="6265985" cy="5344905"/>
          </a:xfrm>
        </p:spPr>
        <p:txBody>
          <a:bodyPr>
            <a:normAutofit/>
          </a:bodyPr>
          <a:lstStyle/>
          <a:p>
            <a:r>
              <a:rPr lang="en-GB" sz="3200" dirty="0"/>
              <a:t>‘I want you here.’ </a:t>
            </a:r>
          </a:p>
          <a:p>
            <a:r>
              <a:rPr lang="en-GB" sz="3200" dirty="0"/>
              <a:t>‘You belong, I care about you, you are part of our Woodlands family.’</a:t>
            </a:r>
          </a:p>
          <a:p>
            <a:r>
              <a:rPr lang="en-GB" sz="3200" dirty="0"/>
              <a:t>‘Would you like to go for a walk together and tell me about your morning?’</a:t>
            </a:r>
          </a:p>
          <a:p>
            <a:r>
              <a:rPr lang="en-GB" sz="3200" dirty="0"/>
              <a:t>When they come back to class- so happy to see you! So glad you’re back.</a:t>
            </a:r>
          </a:p>
          <a:p>
            <a:pPr marL="0" indent="0">
              <a:buNone/>
            </a:pPr>
            <a:endParaRPr lang="en-GB" dirty="0"/>
          </a:p>
        </p:txBody>
      </p:sp>
      <p:pic>
        <p:nvPicPr>
          <p:cNvPr id="4" name="Picture 3" descr="A group of children holding hands&#10;&#10;Description automatically generated">
            <a:extLst>
              <a:ext uri="{FF2B5EF4-FFF2-40B4-BE49-F238E27FC236}">
                <a16:creationId xmlns:a16="http://schemas.microsoft.com/office/drawing/2014/main" id="{21A9D7D4-4AF8-F8AC-19EF-711FF4B89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888" y="187215"/>
            <a:ext cx="5013960" cy="6483570"/>
          </a:xfrm>
          <a:prstGeom prst="rect">
            <a:avLst/>
          </a:prstGeom>
        </p:spPr>
      </p:pic>
    </p:spTree>
    <p:extLst>
      <p:ext uri="{BB962C8B-B14F-4D97-AF65-F5344CB8AC3E}">
        <p14:creationId xmlns:p14="http://schemas.microsoft.com/office/powerpoint/2010/main" val="289240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6C55-D6A2-4423-84C3-2FB66F99B1E6}"/>
              </a:ext>
            </a:extLst>
          </p:cNvPr>
          <p:cNvSpPr>
            <a:spLocks noGrp="1"/>
          </p:cNvSpPr>
          <p:nvPr>
            <p:ph type="ctrTitle"/>
          </p:nvPr>
        </p:nvSpPr>
        <p:spPr>
          <a:xfrm>
            <a:off x="0" y="655222"/>
            <a:ext cx="3211392" cy="3781101"/>
          </a:xfrm>
        </p:spPr>
        <p:txBody>
          <a:bodyPr>
            <a:normAutofit/>
          </a:bodyPr>
          <a:lstStyle/>
          <a:p>
            <a:r>
              <a:rPr lang="en-GB" b="1" dirty="0">
                <a:solidFill>
                  <a:schemeClr val="tx2"/>
                </a:solidFill>
              </a:rPr>
              <a:t>Sensory Breaks</a:t>
            </a:r>
          </a:p>
        </p:txBody>
      </p:sp>
      <p:pic>
        <p:nvPicPr>
          <p:cNvPr id="3" name="Picture 2" descr="A close-up of a person's legs&#10;&#10;Description automatically generated">
            <a:extLst>
              <a:ext uri="{FF2B5EF4-FFF2-40B4-BE49-F238E27FC236}">
                <a16:creationId xmlns:a16="http://schemas.microsoft.com/office/drawing/2014/main" id="{FDFF3C36-B6B4-3AE0-A69E-394C9BE99A47}"/>
              </a:ext>
            </a:extLst>
          </p:cNvPr>
          <p:cNvPicPr>
            <a:picLocks noChangeAspect="1"/>
          </p:cNvPicPr>
          <p:nvPr/>
        </p:nvPicPr>
        <p:blipFill>
          <a:blip r:embed="rId3"/>
          <a:stretch>
            <a:fillRect/>
          </a:stretch>
        </p:blipFill>
        <p:spPr>
          <a:xfrm>
            <a:off x="3457514" y="655222"/>
            <a:ext cx="8249156" cy="5547556"/>
          </a:xfrm>
          <a:prstGeom prst="rect">
            <a:avLst/>
          </a:prstGeom>
        </p:spPr>
      </p:pic>
    </p:spTree>
    <p:extLst>
      <p:ext uri="{BB962C8B-B14F-4D97-AF65-F5344CB8AC3E}">
        <p14:creationId xmlns:p14="http://schemas.microsoft.com/office/powerpoint/2010/main" val="320187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50F9-0FE4-101B-05AA-833B5BD890A2}"/>
              </a:ext>
            </a:extLst>
          </p:cNvPr>
          <p:cNvSpPr>
            <a:spLocks noGrp="1"/>
          </p:cNvSpPr>
          <p:nvPr>
            <p:ph type="ctrTitle"/>
          </p:nvPr>
        </p:nvSpPr>
        <p:spPr/>
        <p:txBody>
          <a:bodyPr>
            <a:noAutofit/>
          </a:bodyPr>
          <a:lstStyle/>
          <a:p>
            <a:r>
              <a:rPr lang="en-GB" dirty="0">
                <a:solidFill>
                  <a:schemeClr val="accent2">
                    <a:lumMod val="75000"/>
                  </a:schemeClr>
                </a:solidFill>
              </a:rPr>
              <a:t>Deconstructed Timetables</a:t>
            </a:r>
          </a:p>
        </p:txBody>
      </p:sp>
      <p:pic>
        <p:nvPicPr>
          <p:cNvPr id="6" name="Picture 5" descr="A blue text on a white background&#10;&#10;Description automatically generated">
            <a:extLst>
              <a:ext uri="{FF2B5EF4-FFF2-40B4-BE49-F238E27FC236}">
                <a16:creationId xmlns:a16="http://schemas.microsoft.com/office/drawing/2014/main" id="{840F0BC9-5A7E-8C24-F47B-9112EFAB4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86" y="5222629"/>
            <a:ext cx="5874814" cy="818732"/>
          </a:xfrm>
          <a:prstGeom prst="rect">
            <a:avLst/>
          </a:prstGeom>
        </p:spPr>
      </p:pic>
      <p:pic>
        <p:nvPicPr>
          <p:cNvPr id="3" name="Content Placeholder 4">
            <a:extLst>
              <a:ext uri="{FF2B5EF4-FFF2-40B4-BE49-F238E27FC236}">
                <a16:creationId xmlns:a16="http://schemas.microsoft.com/office/drawing/2014/main" id="{9114FA09-2C96-2404-DE51-9C990E196DE7}"/>
              </a:ext>
            </a:extLst>
          </p:cNvPr>
          <p:cNvPicPr>
            <a:picLocks noChangeAspect="1"/>
          </p:cNvPicPr>
          <p:nvPr/>
        </p:nvPicPr>
        <p:blipFill>
          <a:blip r:embed="rId4">
            <a:extLst>
              <a:ext uri="{28A0092B-C50C-407E-A947-70E740481C1C}">
                <a14:useLocalDpi xmlns:a14="http://schemas.microsoft.com/office/drawing/2010/main" val="0"/>
              </a:ext>
            </a:extLst>
          </a:blip>
          <a:srcRect t="899" b="899"/>
          <a:stretch/>
        </p:blipFill>
        <p:spPr>
          <a:xfrm>
            <a:off x="6336633" y="56030"/>
            <a:ext cx="4587238" cy="6745940"/>
          </a:xfrm>
          <a:prstGeom prst="roundRect">
            <a:avLst>
              <a:gd name="adj" fmla="val 0"/>
            </a:avLst>
          </a:prstGeom>
          <a:ln>
            <a:solidFill>
              <a:schemeClr val="accent1"/>
            </a:solidFill>
          </a:ln>
          <a:effectLst/>
        </p:spPr>
      </p:pic>
    </p:spTree>
    <p:extLst>
      <p:ext uri="{BB962C8B-B14F-4D97-AF65-F5344CB8AC3E}">
        <p14:creationId xmlns:p14="http://schemas.microsoft.com/office/powerpoint/2010/main" val="419599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C1EF-B39D-1D15-ADE0-3232B53E97B3}"/>
              </a:ext>
            </a:extLst>
          </p:cNvPr>
          <p:cNvSpPr>
            <a:spLocks noGrp="1"/>
          </p:cNvSpPr>
          <p:nvPr>
            <p:ph type="title"/>
          </p:nvPr>
        </p:nvSpPr>
        <p:spPr>
          <a:xfrm>
            <a:off x="255835" y="141086"/>
            <a:ext cx="10571998" cy="970450"/>
          </a:xfrm>
        </p:spPr>
        <p:txBody>
          <a:bodyPr/>
          <a:lstStyle/>
          <a:p>
            <a:r>
              <a:rPr lang="en-GB" b="1" dirty="0">
                <a:solidFill>
                  <a:schemeClr val="accent1">
                    <a:lumMod val="50000"/>
                  </a:schemeClr>
                </a:solidFill>
              </a:rPr>
              <a:t>Sensory Circuits</a:t>
            </a:r>
          </a:p>
        </p:txBody>
      </p:sp>
      <p:pic>
        <p:nvPicPr>
          <p:cNvPr id="5" name="Content Placeholder 4">
            <a:extLst>
              <a:ext uri="{FF2B5EF4-FFF2-40B4-BE49-F238E27FC236}">
                <a16:creationId xmlns:a16="http://schemas.microsoft.com/office/drawing/2014/main" id="{B7F678F7-F365-E0E8-87E9-59E26301252D}"/>
              </a:ext>
            </a:extLst>
          </p:cNvPr>
          <p:cNvPicPr>
            <a:picLocks noGrp="1" noChangeAspect="1"/>
          </p:cNvPicPr>
          <p:nvPr>
            <p:ph idx="1"/>
          </p:nvPr>
        </p:nvPicPr>
        <p:blipFill>
          <a:blip r:embed="rId3"/>
          <a:stretch>
            <a:fillRect/>
          </a:stretch>
        </p:blipFill>
        <p:spPr>
          <a:xfrm>
            <a:off x="112277" y="1379854"/>
            <a:ext cx="3843554" cy="5175986"/>
          </a:xfrm>
        </p:spPr>
      </p:pic>
      <p:pic>
        <p:nvPicPr>
          <p:cNvPr id="7" name="Picture 6">
            <a:extLst>
              <a:ext uri="{FF2B5EF4-FFF2-40B4-BE49-F238E27FC236}">
                <a16:creationId xmlns:a16="http://schemas.microsoft.com/office/drawing/2014/main" id="{B02721EE-6319-FC46-940B-3E3A235B8EEC}"/>
              </a:ext>
            </a:extLst>
          </p:cNvPr>
          <p:cNvPicPr>
            <a:picLocks noChangeAspect="1"/>
          </p:cNvPicPr>
          <p:nvPr/>
        </p:nvPicPr>
        <p:blipFill>
          <a:blip r:embed="rId4"/>
          <a:stretch>
            <a:fillRect/>
          </a:stretch>
        </p:blipFill>
        <p:spPr>
          <a:xfrm>
            <a:off x="4117281" y="1379855"/>
            <a:ext cx="3900495" cy="5175985"/>
          </a:xfrm>
          <a:prstGeom prst="rect">
            <a:avLst/>
          </a:prstGeom>
        </p:spPr>
      </p:pic>
      <p:pic>
        <p:nvPicPr>
          <p:cNvPr id="9" name="Picture 8">
            <a:extLst>
              <a:ext uri="{FF2B5EF4-FFF2-40B4-BE49-F238E27FC236}">
                <a16:creationId xmlns:a16="http://schemas.microsoft.com/office/drawing/2014/main" id="{A43FE75D-108E-2747-B384-418774E9E952}"/>
              </a:ext>
            </a:extLst>
          </p:cNvPr>
          <p:cNvPicPr>
            <a:picLocks noChangeAspect="1"/>
          </p:cNvPicPr>
          <p:nvPr/>
        </p:nvPicPr>
        <p:blipFill>
          <a:blip r:embed="rId5"/>
          <a:stretch>
            <a:fillRect/>
          </a:stretch>
        </p:blipFill>
        <p:spPr>
          <a:xfrm>
            <a:off x="8169232" y="1379854"/>
            <a:ext cx="3910491" cy="5175985"/>
          </a:xfrm>
          <a:prstGeom prst="rect">
            <a:avLst/>
          </a:prstGeom>
        </p:spPr>
      </p:pic>
    </p:spTree>
    <p:extLst>
      <p:ext uri="{BB962C8B-B14F-4D97-AF65-F5344CB8AC3E}">
        <p14:creationId xmlns:p14="http://schemas.microsoft.com/office/powerpoint/2010/main" val="2373056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662489-D9D5-F433-64DC-7CD8A5CD643B}"/>
              </a:ext>
            </a:extLst>
          </p:cNvPr>
          <p:cNvPicPr>
            <a:picLocks noChangeAspect="1"/>
          </p:cNvPicPr>
          <p:nvPr/>
        </p:nvPicPr>
        <p:blipFill>
          <a:blip r:embed="rId3"/>
          <a:stretch>
            <a:fillRect/>
          </a:stretch>
        </p:blipFill>
        <p:spPr>
          <a:xfrm>
            <a:off x="1216440" y="0"/>
            <a:ext cx="9759120" cy="6858000"/>
          </a:xfrm>
          <a:prstGeom prst="rect">
            <a:avLst/>
          </a:prstGeom>
        </p:spPr>
      </p:pic>
      <p:sp>
        <p:nvSpPr>
          <p:cNvPr id="2" name="Title 1">
            <a:extLst>
              <a:ext uri="{FF2B5EF4-FFF2-40B4-BE49-F238E27FC236}">
                <a16:creationId xmlns:a16="http://schemas.microsoft.com/office/drawing/2014/main" id="{795050F9-0FE4-101B-05AA-833B5BD890A2}"/>
              </a:ext>
            </a:extLst>
          </p:cNvPr>
          <p:cNvSpPr>
            <a:spLocks noGrp="1"/>
          </p:cNvSpPr>
          <p:nvPr>
            <p:ph type="ctrTitle"/>
          </p:nvPr>
        </p:nvSpPr>
        <p:spPr>
          <a:xfrm>
            <a:off x="197518" y="133512"/>
            <a:ext cx="5727032" cy="818732"/>
          </a:xfrm>
        </p:spPr>
        <p:txBody>
          <a:bodyPr/>
          <a:lstStyle/>
          <a:p>
            <a:r>
              <a:rPr lang="en-GB" dirty="0">
                <a:solidFill>
                  <a:schemeClr val="tx2"/>
                </a:solidFill>
              </a:rPr>
              <a:t>Equity Strategy</a:t>
            </a:r>
          </a:p>
        </p:txBody>
      </p:sp>
    </p:spTree>
    <p:extLst>
      <p:ext uri="{BB962C8B-B14F-4D97-AF65-F5344CB8AC3E}">
        <p14:creationId xmlns:p14="http://schemas.microsoft.com/office/powerpoint/2010/main" val="52149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9271" y="4537686"/>
            <a:ext cx="6779990" cy="810710"/>
          </a:xfrm>
        </p:spPr>
        <p:txBody>
          <a:bodyPr>
            <a:normAutofit/>
          </a:bodyPr>
          <a:lstStyle/>
          <a:p>
            <a:r>
              <a:rPr lang="en-GB" dirty="0"/>
              <a:t>NVR at Woodlands</a:t>
            </a:r>
          </a:p>
        </p:txBody>
      </p:sp>
      <p:sp>
        <p:nvSpPr>
          <p:cNvPr id="3" name="Text Placeholder 2"/>
          <p:cNvSpPr>
            <a:spLocks noGrp="1"/>
          </p:cNvSpPr>
          <p:nvPr>
            <p:ph type="body" sz="quarter" idx="10"/>
          </p:nvPr>
        </p:nvSpPr>
        <p:spPr>
          <a:xfrm>
            <a:off x="4549271" y="5193413"/>
            <a:ext cx="5586621" cy="1362370"/>
          </a:xfrm>
        </p:spPr>
        <p:txBody>
          <a:bodyPr>
            <a:normAutofit/>
          </a:bodyPr>
          <a:lstStyle/>
          <a:p>
            <a:r>
              <a:rPr lang="en-GB" sz="2200" b="1" dirty="0"/>
              <a:t>Woodlands Primary School</a:t>
            </a:r>
          </a:p>
          <a:p>
            <a:r>
              <a:rPr lang="en-GB" sz="1800" dirty="0"/>
              <a:t>Friday 17</a:t>
            </a:r>
            <a:r>
              <a:rPr lang="en-GB" sz="1800" baseline="30000" dirty="0"/>
              <a:t>th</a:t>
            </a:r>
            <a:r>
              <a:rPr lang="en-GB" sz="1800" dirty="0"/>
              <a:t> May</a:t>
            </a:r>
          </a:p>
          <a:p>
            <a:r>
              <a:rPr lang="en-GB" sz="1800" dirty="0"/>
              <a:t>Donna Watt, Jennifer Gibney &amp; Brigitte Short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holding hands&#10;&#10;Description automatically generated">
            <a:extLst>
              <a:ext uri="{FF2B5EF4-FFF2-40B4-BE49-F238E27FC236}">
                <a16:creationId xmlns:a16="http://schemas.microsoft.com/office/drawing/2014/main" id="{C5748819-27E6-ACB7-F12A-5B44A0665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195" y="0"/>
            <a:ext cx="4714239" cy="6096000"/>
          </a:xfrm>
          <a:prstGeom prst="rect">
            <a:avLst/>
          </a:prstGeom>
        </p:spPr>
      </p:pic>
      <p:sp>
        <p:nvSpPr>
          <p:cNvPr id="10242" name="Rectangle 3">
            <a:extLst>
              <a:ext uri="{FF2B5EF4-FFF2-40B4-BE49-F238E27FC236}">
                <a16:creationId xmlns:a16="http://schemas.microsoft.com/office/drawing/2014/main" id="{A05FE023-234B-44ED-9F24-AE07E566A7FF}"/>
              </a:ext>
            </a:extLst>
          </p:cNvPr>
          <p:cNvSpPr>
            <a:spLocks noGrp="1" noChangeArrowheads="1"/>
          </p:cNvSpPr>
          <p:nvPr>
            <p:ph type="ctrTitle"/>
          </p:nvPr>
        </p:nvSpPr>
        <p:spPr>
          <a:xfrm>
            <a:off x="609600" y="536827"/>
            <a:ext cx="8205369" cy="818732"/>
          </a:xfrm>
        </p:spPr>
        <p:txBody>
          <a:bodyPr>
            <a:normAutofit/>
          </a:bodyPr>
          <a:lstStyle/>
          <a:p>
            <a:pPr>
              <a:defRPr/>
            </a:pPr>
            <a:r>
              <a:rPr lang="en-GB" dirty="0">
                <a:solidFill>
                  <a:schemeClr val="accent2">
                    <a:lumMod val="75000"/>
                  </a:schemeClr>
                </a:solidFill>
              </a:rPr>
              <a:t>NVR at Woodlands</a:t>
            </a:r>
            <a:endParaRPr lang="en-GB" altLang="en-US" dirty="0">
              <a:solidFill>
                <a:schemeClr val="accent2">
                  <a:lumMod val="75000"/>
                </a:schemeClr>
              </a:solidFill>
            </a:endParaRPr>
          </a:p>
        </p:txBody>
      </p:sp>
      <p:sp>
        <p:nvSpPr>
          <p:cNvPr id="18435" name="Rectangle 4">
            <a:extLst>
              <a:ext uri="{FF2B5EF4-FFF2-40B4-BE49-F238E27FC236}">
                <a16:creationId xmlns:a16="http://schemas.microsoft.com/office/drawing/2014/main" id="{6E6FE867-BCEB-4A50-8254-A12F2279A161}"/>
              </a:ext>
            </a:extLst>
          </p:cNvPr>
          <p:cNvSpPr>
            <a:spLocks noGrp="1" noChangeArrowheads="1"/>
          </p:cNvSpPr>
          <p:nvPr>
            <p:ph type="body" sz="half" idx="2"/>
          </p:nvPr>
        </p:nvSpPr>
        <p:spPr>
          <a:xfrm>
            <a:off x="609600" y="1998168"/>
            <a:ext cx="5675611" cy="3985181"/>
          </a:xfrm>
        </p:spPr>
        <p:txBody>
          <a:bodyPr>
            <a:normAutofit/>
          </a:bodyPr>
          <a:lstStyle/>
          <a:p>
            <a:pPr marL="457200" indent="-457200" eaLnBrk="1" hangingPunct="1">
              <a:buFont typeface="Arial" panose="020B0604020202020204" pitchFamily="34" charset="0"/>
              <a:buChar char="•"/>
            </a:pPr>
            <a:r>
              <a:rPr lang="en-GB" altLang="en-US" sz="2800" b="1" dirty="0"/>
              <a:t>School context:</a:t>
            </a:r>
          </a:p>
          <a:p>
            <a:pPr eaLnBrk="1" hangingPunct="1"/>
            <a:r>
              <a:rPr lang="en-GB" altLang="en-US" sz="2800" dirty="0"/>
              <a:t>-School roll 249</a:t>
            </a:r>
          </a:p>
          <a:p>
            <a:pPr eaLnBrk="1" hangingPunct="1"/>
            <a:r>
              <a:rPr lang="en-GB" altLang="en-US" sz="2800" dirty="0"/>
              <a:t>-68% ASN</a:t>
            </a:r>
          </a:p>
          <a:p>
            <a:pPr eaLnBrk="1" hangingPunct="1"/>
            <a:r>
              <a:rPr lang="en-GB" altLang="en-US" sz="2800" dirty="0"/>
              <a:t>-72% SIMD 1-3</a:t>
            </a:r>
          </a:p>
          <a:p>
            <a:pPr eaLnBrk="1" hangingPunct="1"/>
            <a:r>
              <a:rPr lang="en-GB" altLang="en-US" sz="2800" dirty="0"/>
              <a:t>-Distressed and dysregulated behaviours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A05FE023-234B-44ED-9F24-AE07E566A7FF}"/>
              </a:ext>
            </a:extLst>
          </p:cNvPr>
          <p:cNvSpPr>
            <a:spLocks noGrp="1" noChangeArrowheads="1"/>
          </p:cNvSpPr>
          <p:nvPr>
            <p:ph type="ctrTitle"/>
          </p:nvPr>
        </p:nvSpPr>
        <p:spPr>
          <a:xfrm>
            <a:off x="609600" y="536827"/>
            <a:ext cx="8205369" cy="818732"/>
          </a:xfrm>
        </p:spPr>
        <p:txBody>
          <a:bodyPr>
            <a:normAutofit/>
          </a:bodyPr>
          <a:lstStyle/>
          <a:p>
            <a:pPr>
              <a:defRPr/>
            </a:pPr>
            <a:r>
              <a:rPr lang="en-GB" altLang="en-US" dirty="0"/>
              <a:t>Impact</a:t>
            </a:r>
          </a:p>
        </p:txBody>
      </p:sp>
      <p:sp>
        <p:nvSpPr>
          <p:cNvPr id="18435" name="Rectangle 4">
            <a:extLst>
              <a:ext uri="{FF2B5EF4-FFF2-40B4-BE49-F238E27FC236}">
                <a16:creationId xmlns:a16="http://schemas.microsoft.com/office/drawing/2014/main" id="{6E6FE867-BCEB-4A50-8254-A12F2279A161}"/>
              </a:ext>
            </a:extLst>
          </p:cNvPr>
          <p:cNvSpPr>
            <a:spLocks noGrp="1" noChangeArrowheads="1"/>
          </p:cNvSpPr>
          <p:nvPr>
            <p:ph type="body" sz="half" idx="2"/>
          </p:nvPr>
        </p:nvSpPr>
        <p:spPr>
          <a:xfrm>
            <a:off x="629654" y="1708608"/>
            <a:ext cx="5675611" cy="3985181"/>
          </a:xfrm>
        </p:spPr>
        <p:txBody>
          <a:bodyPr>
            <a:normAutofit/>
          </a:bodyPr>
          <a:lstStyle/>
          <a:p>
            <a:pPr marL="457200" indent="-457200" eaLnBrk="1" hangingPunct="1">
              <a:buFont typeface="Arial" panose="020B0604020202020204" pitchFamily="34" charset="0"/>
              <a:buChar char="•"/>
            </a:pPr>
            <a:r>
              <a:rPr lang="en-GB" altLang="en-US" sz="3600" dirty="0"/>
              <a:t>NVR in action at Woodlands (Donna)</a:t>
            </a:r>
          </a:p>
          <a:p>
            <a:pPr marL="457200" indent="-457200" eaLnBrk="1" hangingPunct="1">
              <a:buFont typeface="Arial" panose="020B0604020202020204" pitchFamily="34" charset="0"/>
              <a:buChar char="•"/>
            </a:pPr>
            <a:r>
              <a:rPr lang="en-GB" altLang="en-US" sz="3600" dirty="0"/>
              <a:t>Brigitte Short (education psychologist)</a:t>
            </a:r>
          </a:p>
        </p:txBody>
      </p:sp>
      <p:pic>
        <p:nvPicPr>
          <p:cNvPr id="3" name="Picture 2" descr="A blue text on a white background&#10;&#10;Description automatically generated">
            <a:extLst>
              <a:ext uri="{FF2B5EF4-FFF2-40B4-BE49-F238E27FC236}">
                <a16:creationId xmlns:a16="http://schemas.microsoft.com/office/drawing/2014/main" id="{CB8B4CB6-3CA8-011A-C99A-D01EC68FD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 y="4915759"/>
            <a:ext cx="7623810" cy="1062477"/>
          </a:xfrm>
          <a:prstGeom prst="rect">
            <a:avLst/>
          </a:prstGeom>
        </p:spPr>
      </p:pic>
      <p:pic>
        <p:nvPicPr>
          <p:cNvPr id="2" name="Picture 1" descr="A group of children holding hands&#10;&#10;Description automatically generated">
            <a:extLst>
              <a:ext uri="{FF2B5EF4-FFF2-40B4-BE49-F238E27FC236}">
                <a16:creationId xmlns:a16="http://schemas.microsoft.com/office/drawing/2014/main" id="{201E5F4A-B947-792F-9E1A-C26395E49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645" y="487233"/>
            <a:ext cx="3204754" cy="4144079"/>
          </a:xfrm>
          <a:prstGeom prst="rect">
            <a:avLst/>
          </a:prstGeom>
        </p:spPr>
      </p:pic>
    </p:spTree>
    <p:extLst>
      <p:ext uri="{BB962C8B-B14F-4D97-AF65-F5344CB8AC3E}">
        <p14:creationId xmlns:p14="http://schemas.microsoft.com/office/powerpoint/2010/main" val="168629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5980-9023-D6A0-FC6E-A8B9CCB0E25E}"/>
              </a:ext>
            </a:extLst>
          </p:cNvPr>
          <p:cNvSpPr>
            <a:spLocks noGrp="1"/>
          </p:cNvSpPr>
          <p:nvPr>
            <p:ph type="ctrTitle"/>
          </p:nvPr>
        </p:nvSpPr>
        <p:spPr>
          <a:xfrm>
            <a:off x="609600" y="536827"/>
            <a:ext cx="6927669" cy="818732"/>
          </a:xfrm>
        </p:spPr>
        <p:txBody>
          <a:bodyPr>
            <a:normAutofit fontScale="90000"/>
          </a:bodyPr>
          <a:lstStyle/>
          <a:p>
            <a:r>
              <a:rPr lang="en-GB" dirty="0"/>
              <a:t>The Continuum of Supporters (Uri </a:t>
            </a:r>
            <a:r>
              <a:rPr lang="en-GB" dirty="0" err="1"/>
              <a:t>Weinblatt</a:t>
            </a:r>
            <a:r>
              <a:rPr lang="en-GB" dirty="0"/>
              <a:t>)</a:t>
            </a:r>
          </a:p>
        </p:txBody>
      </p:sp>
      <p:graphicFrame>
        <p:nvGraphicFramePr>
          <p:cNvPr id="5" name="Content Placeholder 3">
            <a:extLst>
              <a:ext uri="{FF2B5EF4-FFF2-40B4-BE49-F238E27FC236}">
                <a16:creationId xmlns:a16="http://schemas.microsoft.com/office/drawing/2014/main" id="{3DAFCB21-D4F5-A779-3A38-9BDBA1B08AEB}"/>
              </a:ext>
            </a:extLst>
          </p:cNvPr>
          <p:cNvGraphicFramePr>
            <a:graphicFrameLocks/>
          </p:cNvGraphicFramePr>
          <p:nvPr/>
        </p:nvGraphicFramePr>
        <p:xfrm>
          <a:off x="967408" y="536827"/>
          <a:ext cx="8114715" cy="2991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E9E5111-08E3-ED58-EB7D-F335871B5563}"/>
              </a:ext>
            </a:extLst>
          </p:cNvPr>
          <p:cNvSpPr txBox="1"/>
          <p:nvPr/>
        </p:nvSpPr>
        <p:spPr>
          <a:xfrm>
            <a:off x="1759590" y="2825295"/>
            <a:ext cx="7125285"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Realistically, you should only expect to move a supporter along two positions: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rPr>
              <a:t>e.g. someone who starts off very ‘anti’ may become at best ‘neutral’ and agree not to jump in if the parent is ‘striking while the iron’s cold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Trebuchet MS" panose="020B0603020202020204"/>
                <a:ea typeface="+mn-ea"/>
                <a:cs typeface="+mn-cs"/>
              </a:rPr>
              <a:t>However – there are always exceptions to the rule!</a:t>
            </a:r>
          </a:p>
        </p:txBody>
      </p:sp>
    </p:spTree>
    <p:extLst>
      <p:ext uri="{BB962C8B-B14F-4D97-AF65-F5344CB8AC3E}">
        <p14:creationId xmlns:p14="http://schemas.microsoft.com/office/powerpoint/2010/main" val="391798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13B2AE-2955-FA53-0B0B-B904DAD39613}"/>
              </a:ext>
            </a:extLst>
          </p:cNvPr>
          <p:cNvSpPr>
            <a:spLocks noGrp="1"/>
          </p:cNvSpPr>
          <p:nvPr>
            <p:ph idx="1"/>
          </p:nvPr>
        </p:nvSpPr>
        <p:spPr>
          <a:xfrm>
            <a:off x="838200" y="302150"/>
            <a:ext cx="10515600" cy="5874813"/>
          </a:xfrm>
        </p:spPr>
        <p:txBody>
          <a:bodyPr/>
          <a:lstStyle/>
          <a:p>
            <a:pPr marL="0" indent="0">
              <a:buNone/>
            </a:pPr>
            <a:r>
              <a:rPr lang="en-GB" sz="2800" b="1" u="sng" dirty="0"/>
              <a:t>Pupil Views</a:t>
            </a:r>
          </a:p>
          <a:p>
            <a:pPr marL="0" indent="0">
              <a:buNone/>
            </a:pPr>
            <a:endParaRPr lang="en-GB" u="sng" dirty="0"/>
          </a:p>
          <a:p>
            <a:pPr marL="0" indent="0">
              <a:buNone/>
            </a:pPr>
            <a:endParaRPr lang="en-GB" u="sng" dirty="0"/>
          </a:p>
          <a:p>
            <a:pPr marL="0" indent="0">
              <a:buNone/>
            </a:pPr>
            <a:endParaRPr lang="en-GB" u="sng" dirty="0"/>
          </a:p>
          <a:p>
            <a:pPr marL="0" indent="0">
              <a:buNone/>
            </a:pPr>
            <a:endParaRPr lang="en-GB" u="sng" dirty="0"/>
          </a:p>
          <a:p>
            <a:pPr marL="0" indent="0">
              <a:buNone/>
            </a:pPr>
            <a:endParaRPr lang="en-GB" u="sng" dirty="0"/>
          </a:p>
          <a:p>
            <a:pPr marL="0" indent="0">
              <a:buNone/>
            </a:pPr>
            <a:endParaRPr lang="en-GB" u="sng" dirty="0"/>
          </a:p>
          <a:p>
            <a:pPr marL="0" indent="0">
              <a:buNone/>
            </a:pPr>
            <a:r>
              <a:rPr lang="en-GB" u="sng" dirty="0"/>
              <a:t>Teacher Views</a:t>
            </a:r>
            <a:r>
              <a:rPr lang="en-GB" dirty="0"/>
              <a:t>			  		</a:t>
            </a:r>
            <a:endParaRPr lang="en-GB" u="sng" dirty="0"/>
          </a:p>
        </p:txBody>
      </p:sp>
      <p:sp>
        <p:nvSpPr>
          <p:cNvPr id="4" name="TextBox 3">
            <a:extLst>
              <a:ext uri="{FF2B5EF4-FFF2-40B4-BE49-F238E27FC236}">
                <a16:creationId xmlns:a16="http://schemas.microsoft.com/office/drawing/2014/main" id="{0E47EF70-75EE-6BCF-FE86-F616D9896B1F}"/>
              </a:ext>
            </a:extLst>
          </p:cNvPr>
          <p:cNvSpPr txBox="1"/>
          <p:nvPr/>
        </p:nvSpPr>
        <p:spPr>
          <a:xfrm rot="21200639">
            <a:off x="745833" y="1137036"/>
            <a:ext cx="3237769"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Trebuchet MS" panose="020B0603020202020204"/>
                <a:ea typeface="+mn-ea"/>
                <a:cs typeface="+mn-cs"/>
              </a:rPr>
              <a:t>“I think it is good because we can work at our own pace.”</a:t>
            </a:r>
          </a:p>
        </p:txBody>
      </p:sp>
      <p:sp>
        <p:nvSpPr>
          <p:cNvPr id="5" name="TextBox 4">
            <a:extLst>
              <a:ext uri="{FF2B5EF4-FFF2-40B4-BE49-F238E27FC236}">
                <a16:creationId xmlns:a16="http://schemas.microsoft.com/office/drawing/2014/main" id="{45270115-F991-F3A0-71B9-F3605882737A}"/>
              </a:ext>
            </a:extLst>
          </p:cNvPr>
          <p:cNvSpPr txBox="1"/>
          <p:nvPr/>
        </p:nvSpPr>
        <p:spPr>
          <a:xfrm rot="448107">
            <a:off x="4154206" y="1291362"/>
            <a:ext cx="3237769"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FCBEF"/>
                </a:solidFill>
                <a:effectLst/>
                <a:uLnTx/>
                <a:uFillTx/>
                <a:latin typeface="Trebuchet MS" panose="020B0603020202020204"/>
                <a:ea typeface="+mn-ea"/>
                <a:cs typeface="+mn-cs"/>
              </a:rPr>
              <a:t>“I like zones because we can now get more work done.”</a:t>
            </a:r>
          </a:p>
        </p:txBody>
      </p:sp>
      <p:sp>
        <p:nvSpPr>
          <p:cNvPr id="6" name="TextBox 5">
            <a:extLst>
              <a:ext uri="{FF2B5EF4-FFF2-40B4-BE49-F238E27FC236}">
                <a16:creationId xmlns:a16="http://schemas.microsoft.com/office/drawing/2014/main" id="{A6C4BD19-CDA2-92D8-F651-4D45FDC0B5DC}"/>
              </a:ext>
            </a:extLst>
          </p:cNvPr>
          <p:cNvSpPr txBox="1"/>
          <p:nvPr/>
        </p:nvSpPr>
        <p:spPr>
          <a:xfrm rot="21200639">
            <a:off x="7725924" y="647087"/>
            <a:ext cx="3237769"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C000"/>
                </a:solidFill>
                <a:effectLst/>
                <a:uLnTx/>
                <a:uFillTx/>
                <a:latin typeface="Trebuchet MS" panose="020B0603020202020204"/>
                <a:ea typeface="+mn-ea"/>
                <a:cs typeface="+mn-cs"/>
              </a:rPr>
              <a:t>“I feel that the new approach has helped me because I am supported in class.”</a:t>
            </a:r>
          </a:p>
        </p:txBody>
      </p:sp>
      <p:sp>
        <p:nvSpPr>
          <p:cNvPr id="7" name="TextBox 6">
            <a:extLst>
              <a:ext uri="{FF2B5EF4-FFF2-40B4-BE49-F238E27FC236}">
                <a16:creationId xmlns:a16="http://schemas.microsoft.com/office/drawing/2014/main" id="{C65C8D1E-D795-A698-5AC4-C1DB7A1D4BA4}"/>
              </a:ext>
            </a:extLst>
          </p:cNvPr>
          <p:cNvSpPr txBox="1"/>
          <p:nvPr/>
        </p:nvSpPr>
        <p:spPr>
          <a:xfrm rot="391752">
            <a:off x="796414" y="4930291"/>
            <a:ext cx="323776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Trebuchet MS" panose="020B0603020202020204"/>
                <a:ea typeface="+mn-ea"/>
                <a:cs typeface="+mn-cs"/>
              </a:rPr>
              <a:t>“Zones are the way forward.”</a:t>
            </a:r>
          </a:p>
        </p:txBody>
      </p:sp>
      <p:sp>
        <p:nvSpPr>
          <p:cNvPr id="8" name="TextBox 7">
            <a:extLst>
              <a:ext uri="{FF2B5EF4-FFF2-40B4-BE49-F238E27FC236}">
                <a16:creationId xmlns:a16="http://schemas.microsoft.com/office/drawing/2014/main" id="{EA2CA8F1-8473-EF34-8B1C-8D12108CAF82}"/>
              </a:ext>
            </a:extLst>
          </p:cNvPr>
          <p:cNvSpPr txBox="1"/>
          <p:nvPr/>
        </p:nvSpPr>
        <p:spPr>
          <a:xfrm rot="21200639">
            <a:off x="4781978" y="4453425"/>
            <a:ext cx="3237769"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C000"/>
                </a:solidFill>
                <a:effectLst/>
                <a:uLnTx/>
                <a:uFillTx/>
                <a:latin typeface="Trebuchet MS" panose="020B0603020202020204"/>
                <a:ea typeface="+mn-ea"/>
                <a:cs typeface="+mn-cs"/>
              </a:rPr>
              <a:t>“I now don’t want to go somewhere that doesn’t use this approach.”</a:t>
            </a:r>
          </a:p>
        </p:txBody>
      </p:sp>
      <p:sp>
        <p:nvSpPr>
          <p:cNvPr id="9" name="TextBox 8">
            <a:extLst>
              <a:ext uri="{FF2B5EF4-FFF2-40B4-BE49-F238E27FC236}">
                <a16:creationId xmlns:a16="http://schemas.microsoft.com/office/drawing/2014/main" id="{4FF01A08-BC41-9564-AE39-4C6466035406}"/>
              </a:ext>
            </a:extLst>
          </p:cNvPr>
          <p:cNvSpPr txBox="1"/>
          <p:nvPr/>
        </p:nvSpPr>
        <p:spPr>
          <a:xfrm rot="519638">
            <a:off x="8472998" y="4401526"/>
            <a:ext cx="3237769"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Trebuchet MS" panose="020B0603020202020204"/>
                <a:ea typeface="+mn-ea"/>
                <a:cs typeface="+mn-cs"/>
              </a:rPr>
              <a:t>“Zones have had a positive impact on the learning of all pupils in class.”</a:t>
            </a:r>
          </a:p>
        </p:txBody>
      </p:sp>
    </p:spTree>
    <p:extLst>
      <p:ext uri="{BB962C8B-B14F-4D97-AF65-F5344CB8AC3E}">
        <p14:creationId xmlns:p14="http://schemas.microsoft.com/office/powerpoint/2010/main" val="322114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075DF-D480-DE89-507B-EB46B588315F}"/>
              </a:ext>
            </a:extLst>
          </p:cNvPr>
          <p:cNvSpPr>
            <a:spLocks noGrp="1"/>
          </p:cNvSpPr>
          <p:nvPr>
            <p:ph idx="1"/>
          </p:nvPr>
        </p:nvSpPr>
        <p:spPr>
          <a:xfrm>
            <a:off x="433086" y="658570"/>
            <a:ext cx="10515600" cy="5540859"/>
          </a:xfrm>
        </p:spPr>
        <p:txBody>
          <a:bodyPr>
            <a:normAutofit/>
          </a:bodyPr>
          <a:lstStyle/>
          <a:p>
            <a:pPr marL="0" indent="0">
              <a:buNone/>
            </a:pPr>
            <a:r>
              <a:rPr lang="en-GB" sz="2800" b="1" u="sng" dirty="0"/>
              <a:t>Parent Views</a:t>
            </a:r>
          </a:p>
          <a:p>
            <a:pPr marL="0" indent="0">
              <a:buNone/>
            </a:pPr>
            <a:endParaRPr lang="en-GB" u="sng" dirty="0"/>
          </a:p>
          <a:p>
            <a:pPr marL="0" indent="0">
              <a:buNone/>
            </a:pPr>
            <a:r>
              <a:rPr lang="en-GB" sz="2400" dirty="0">
                <a:solidFill>
                  <a:srgbClr val="FF0000"/>
                </a:solidFill>
                <a:latin typeface="Lexend"/>
              </a:rPr>
              <a:t>“</a:t>
            </a:r>
            <a:r>
              <a:rPr lang="en-GB" sz="2400" b="0" i="0" dirty="0">
                <a:solidFill>
                  <a:srgbClr val="FF0000"/>
                </a:solidFill>
                <a:effectLst/>
                <a:latin typeface="Lexend"/>
              </a:rPr>
              <a:t>Our son enjoys the free choice in his learning, having the option to complete tasks in his preferred time frame. The ability to have flexibility in these choices has brought a more nurtured learning approach to his daily routine.”</a:t>
            </a:r>
          </a:p>
          <a:p>
            <a:pPr marL="0" indent="0">
              <a:buNone/>
            </a:pPr>
            <a:endParaRPr lang="en-GB" sz="2400" dirty="0">
              <a:solidFill>
                <a:srgbClr val="FF0000"/>
              </a:solidFill>
              <a:latin typeface="Lexend"/>
            </a:endParaRPr>
          </a:p>
          <a:p>
            <a:pPr marL="0" indent="0">
              <a:buNone/>
            </a:pPr>
            <a:r>
              <a:rPr lang="en-GB" sz="2400" b="0" i="0" dirty="0">
                <a:solidFill>
                  <a:srgbClr val="0070C0"/>
                </a:solidFill>
                <a:effectLst/>
                <a:latin typeface="Lexend"/>
              </a:rPr>
              <a:t>“The impact of the zones introduced into the classroom, is difficult to put into words that will do it the justice it deserves. Without exaggerating, he regularly completes more work in a day than he previously would in a week. We no longer have any meltdowns at 3pm because he is no longer frustrated, instead he is proud. We see excitement when he comes home and the first thing he tells us, is how many tasks he achieved. Night and day from previous years and no longer affecting his self esteem.”</a:t>
            </a:r>
          </a:p>
          <a:p>
            <a:pPr marL="0" indent="0">
              <a:buNone/>
            </a:pPr>
            <a:endParaRPr lang="en-GB" dirty="0">
              <a:solidFill>
                <a:srgbClr val="FF0000"/>
              </a:solidFill>
              <a:latin typeface="Lexend"/>
            </a:endParaRPr>
          </a:p>
          <a:p>
            <a:pPr marL="0" indent="0">
              <a:buNone/>
            </a:pPr>
            <a:endParaRPr lang="en-GB" b="0" i="0" dirty="0">
              <a:solidFill>
                <a:srgbClr val="FF0000"/>
              </a:solidFill>
              <a:effectLst/>
              <a:latin typeface="Lexend"/>
            </a:endParaRPr>
          </a:p>
          <a:p>
            <a:pPr marL="0" indent="0">
              <a:buNone/>
            </a:pPr>
            <a:endParaRPr lang="en-GB" u="sng" dirty="0">
              <a:solidFill>
                <a:srgbClr val="FF0000"/>
              </a:solidFill>
              <a:latin typeface="Lexend"/>
            </a:endParaRPr>
          </a:p>
          <a:p>
            <a:pPr marL="0" indent="0">
              <a:buNone/>
            </a:pPr>
            <a:endParaRPr lang="en-GB" u="sng" dirty="0">
              <a:solidFill>
                <a:srgbClr val="FF0000"/>
              </a:solidFill>
            </a:endParaRPr>
          </a:p>
        </p:txBody>
      </p:sp>
    </p:spTree>
    <p:extLst>
      <p:ext uri="{BB962C8B-B14F-4D97-AF65-F5344CB8AC3E}">
        <p14:creationId xmlns:p14="http://schemas.microsoft.com/office/powerpoint/2010/main" val="63550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812CE66-0F07-40BD-91C8-5394C5A64FDD}"/>
              </a:ext>
            </a:extLst>
          </p:cNvPr>
          <p:cNvGraphicFramePr/>
          <p:nvPr/>
        </p:nvGraphicFramePr>
        <p:xfrm>
          <a:off x="2031999" y="128588"/>
          <a:ext cx="9669464" cy="6386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a:extLst>
              <a:ext uri="{FF2B5EF4-FFF2-40B4-BE49-F238E27FC236}">
                <a16:creationId xmlns:a16="http://schemas.microsoft.com/office/drawing/2014/main" id="{31AD27E2-88BF-46E7-9B9C-918D6B935881}"/>
              </a:ext>
            </a:extLst>
          </p:cNvPr>
          <p:cNvSpPr txBox="1">
            <a:spLocks/>
          </p:cNvSpPr>
          <p:nvPr/>
        </p:nvSpPr>
        <p:spPr>
          <a:xfrm>
            <a:off x="151812" y="679350"/>
            <a:ext cx="2931021" cy="3677248"/>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3200" b="1" i="0" u="none" strike="noStrike" kern="1200" cap="none" spc="0" normalizeH="0" baseline="0" noProof="0" dirty="0">
                <a:ln>
                  <a:noFill/>
                </a:ln>
                <a:solidFill>
                  <a:srgbClr val="2E83C3">
                    <a:lumMod val="60000"/>
                    <a:lumOff val="40000"/>
                  </a:srgbClr>
                </a:solidFill>
                <a:effectLst/>
                <a:uLnTx/>
                <a:uFillTx/>
                <a:latin typeface="Trebuchet MS" panose="020B0603020202020204"/>
                <a:ea typeface="+mj-ea"/>
                <a:cs typeface="+mj-cs"/>
              </a:rPr>
              <a:t>What we’ve implemented</a:t>
            </a:r>
            <a:r>
              <a:rPr kumimoji="0" lang="en-US" sz="3200" b="1" i="0" u="none" strike="noStrike" kern="1200" cap="none" spc="0" normalizeH="0" baseline="0" noProof="0" dirty="0">
                <a:ln>
                  <a:noFill/>
                </a:ln>
                <a:solidFill>
                  <a:srgbClr val="FEFEFE"/>
                </a:solidFill>
                <a:effectLst/>
                <a:uLnTx/>
                <a:uFillTx/>
                <a:latin typeface="Trebuchet MS" panose="020B0603020202020204"/>
                <a:ea typeface="+mj-ea"/>
                <a:cs typeface="+mj-cs"/>
              </a:rPr>
              <a:t> Outline</a:t>
            </a:r>
          </a:p>
        </p:txBody>
      </p:sp>
    </p:spTree>
    <p:extLst>
      <p:ext uri="{BB962C8B-B14F-4D97-AF65-F5344CB8AC3E}">
        <p14:creationId xmlns:p14="http://schemas.microsoft.com/office/powerpoint/2010/main" val="168915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76A4-F346-42A1-BD4F-72DC26372D0D}"/>
              </a:ext>
            </a:extLst>
          </p:cNvPr>
          <p:cNvSpPr>
            <a:spLocks noGrp="1"/>
          </p:cNvSpPr>
          <p:nvPr>
            <p:ph type="title"/>
          </p:nvPr>
        </p:nvSpPr>
        <p:spPr/>
        <p:txBody>
          <a:bodyPr/>
          <a:lstStyle/>
          <a:p>
            <a:r>
              <a:rPr lang="en-GB" b="1" dirty="0"/>
              <a:t>Autopilot Response</a:t>
            </a:r>
          </a:p>
        </p:txBody>
      </p:sp>
      <p:sp>
        <p:nvSpPr>
          <p:cNvPr id="3" name="Content Placeholder 2">
            <a:extLst>
              <a:ext uri="{FF2B5EF4-FFF2-40B4-BE49-F238E27FC236}">
                <a16:creationId xmlns:a16="http://schemas.microsoft.com/office/drawing/2014/main" id="{45E4DE87-9574-49E3-8DD5-CE31E4D8C131}"/>
              </a:ext>
            </a:extLst>
          </p:cNvPr>
          <p:cNvSpPr>
            <a:spLocks noGrp="1"/>
          </p:cNvSpPr>
          <p:nvPr>
            <p:ph idx="1"/>
          </p:nvPr>
        </p:nvSpPr>
        <p:spPr>
          <a:xfrm>
            <a:off x="667986" y="1489166"/>
            <a:ext cx="6767794" cy="4963885"/>
          </a:xfrm>
        </p:spPr>
        <p:txBody>
          <a:bodyPr>
            <a:normAutofit fontScale="92500" lnSpcReduction="10000"/>
          </a:bodyPr>
          <a:lstStyle/>
          <a:p>
            <a:r>
              <a:rPr lang="en-GB" sz="3200" dirty="0"/>
              <a:t>‘I cannot allow you to…BUT I can allow…’</a:t>
            </a:r>
          </a:p>
          <a:p>
            <a:pPr marL="0" indent="0">
              <a:buNone/>
            </a:pPr>
            <a:r>
              <a:rPr lang="en-GB" sz="3200" dirty="0"/>
              <a:t>Examples:</a:t>
            </a:r>
          </a:p>
          <a:p>
            <a:r>
              <a:rPr lang="en-GB" sz="3200" dirty="0"/>
              <a:t>‘I cannot allow you to run out of class but I can allow 5 minutes walk with CA/time in calm corner/Go Noodle keep fit on iPad.’</a:t>
            </a:r>
          </a:p>
          <a:p>
            <a:r>
              <a:rPr lang="en-GB" sz="3200" dirty="0"/>
              <a:t>‘I cannot allow you to swear but I can allow you to spend 5 minutes talking to me about it.’ </a:t>
            </a:r>
          </a:p>
          <a:p>
            <a:r>
              <a:rPr lang="en-GB" sz="3200" dirty="0"/>
              <a:t>I’m not going to chase you. I’m going to wait here until you are ready.’</a:t>
            </a:r>
          </a:p>
          <a:p>
            <a:pPr marL="0" indent="0">
              <a:buNone/>
            </a:pPr>
            <a:endParaRPr lang="en-GB" dirty="0"/>
          </a:p>
        </p:txBody>
      </p:sp>
      <p:pic>
        <p:nvPicPr>
          <p:cNvPr id="4" name="Picture 3" descr="A group of children holding hands&#10;&#10;Description automatically generated">
            <a:extLst>
              <a:ext uri="{FF2B5EF4-FFF2-40B4-BE49-F238E27FC236}">
                <a16:creationId xmlns:a16="http://schemas.microsoft.com/office/drawing/2014/main" id="{E20770D4-D6AD-463A-87B3-21B8D7199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794" y="847151"/>
            <a:ext cx="4176966" cy="5401249"/>
          </a:xfrm>
          <a:prstGeom prst="rect">
            <a:avLst/>
          </a:prstGeom>
        </p:spPr>
      </p:pic>
    </p:spTree>
    <p:extLst>
      <p:ext uri="{BB962C8B-B14F-4D97-AF65-F5344CB8AC3E}">
        <p14:creationId xmlns:p14="http://schemas.microsoft.com/office/powerpoint/2010/main" val="381675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2023</Words>
  <Application>Microsoft Office PowerPoint</Application>
  <PresentationFormat>Widescreen</PresentationFormat>
  <Paragraphs>148</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inherit</vt:lpstr>
      <vt:lpstr>Lexend</vt:lpstr>
      <vt:lpstr>Roboto</vt:lpstr>
      <vt:lpstr>Trebuchet MS</vt:lpstr>
      <vt:lpstr>Office Theme</vt:lpstr>
      <vt:lpstr>RNRA/NVR in Woodlands PS Jennifer Gibney, DHT &amp; Donna Watt, CT</vt:lpstr>
      <vt:lpstr>NVR at Woodlands</vt:lpstr>
      <vt:lpstr>NVR at Woodlands</vt:lpstr>
      <vt:lpstr>Impact</vt:lpstr>
      <vt:lpstr>The Continuum of Supporters (Uri Weinblatt)</vt:lpstr>
      <vt:lpstr>PowerPoint Presentation</vt:lpstr>
      <vt:lpstr>PowerPoint Presentation</vt:lpstr>
      <vt:lpstr>PowerPoint Presentation</vt:lpstr>
      <vt:lpstr>Autopilot Response</vt:lpstr>
      <vt:lpstr>Relational Gestures</vt:lpstr>
      <vt:lpstr>Sensory Breaks</vt:lpstr>
      <vt:lpstr>Deconstructed Timetables</vt:lpstr>
      <vt:lpstr>Sensory Circuits</vt:lpstr>
      <vt:lpstr>Equity Strategy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RNRA/NVR in Woodlands PS Jennifer Gibney, DHT &amp; Donna Watt, CT</dc:title>
  <dc:creator>Charlotte Murray</dc:creator>
  <cp:lastModifiedBy>Charlotte Murray</cp:lastModifiedBy>
  <cp:revision>1</cp:revision>
  <dcterms:created xsi:type="dcterms:W3CDTF">2024-05-30T11:29:22Z</dcterms:created>
  <dcterms:modified xsi:type="dcterms:W3CDTF">2024-05-30T11:29:52Z</dcterms:modified>
</cp:coreProperties>
</file>