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602" r:id="rId2"/>
    <p:sldId id="272" r:id="rId3"/>
    <p:sldId id="270"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76" r:id="rId20"/>
    <p:sldId id="277"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22DB7-FA7A-4513-AE37-9443C9A22BA2}" type="datetimeFigureOut">
              <a:rPr lang="en-GB" smtClean="0"/>
              <a:t>30/05/2024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0A64A-FFF7-4323-9039-FC0BFDA0E99A}" type="slidenum">
              <a:rPr lang="en-GB" smtClean="0"/>
              <a:t>‹#›</a:t>
            </a:fld>
            <a:endParaRPr lang="en-GB"/>
          </a:p>
        </p:txBody>
      </p:sp>
    </p:spTree>
    <p:extLst>
      <p:ext uri="{BB962C8B-B14F-4D97-AF65-F5344CB8AC3E}">
        <p14:creationId xmlns:p14="http://schemas.microsoft.com/office/powerpoint/2010/main" val="46332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2.00-2.30</a:t>
            </a:r>
          </a:p>
          <a:p>
            <a:endParaRPr lang="en-GB" dirty="0"/>
          </a:p>
          <a:p>
            <a:r>
              <a:rPr lang="en-GB" dirty="0"/>
              <a:t>Linda Shaw DHT</a:t>
            </a:r>
          </a:p>
          <a:p>
            <a:r>
              <a:rPr lang="en-GB" sz="1200" dirty="0">
                <a:effectLst/>
                <a:latin typeface="Arial Narrow" panose="020B0606020202030204" pitchFamily="34" charset="0"/>
                <a:ea typeface="Calibri" panose="020F0502020204030204" pitchFamily="34" charset="0"/>
                <a:cs typeface="Calibri" panose="020F0502020204030204" pitchFamily="34" charset="0"/>
              </a:rPr>
              <a:t>Laura McKee, PT Creative Arts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5E6F3-2904-4B85-AB8E-BD260A0CB2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75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097CA-D4E8-444A-8F19-D7D9E288B2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932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8046-22C8-0A4D-B430-54EF6820E15A}"/>
              </a:ext>
            </a:extLst>
          </p:cNvPr>
          <p:cNvSpPr>
            <a:spLocks noGrp="1"/>
          </p:cNvSpPr>
          <p:nvPr>
            <p:ph type="ctrTitle" hasCustomPrompt="1"/>
          </p:nvPr>
        </p:nvSpPr>
        <p:spPr>
          <a:xfrm>
            <a:off x="6473073" y="4809273"/>
            <a:ext cx="4676274" cy="810710"/>
          </a:xfrm>
          <a:prstGeom prst="rect">
            <a:avLst/>
          </a:prstGeom>
        </p:spPr>
        <p:txBody>
          <a:bodyPr anchor="t">
            <a:normAutofit/>
          </a:bodyPr>
          <a:lstStyle>
            <a:lvl1pPr algn="l">
              <a:defRPr sz="4000" b="1">
                <a:solidFill>
                  <a:schemeClr val="tx1"/>
                </a:solidFill>
                <a:latin typeface="+mn-lt"/>
              </a:defRPr>
            </a:lvl1pPr>
          </a:lstStyle>
          <a:p>
            <a:r>
              <a:rPr lang="en-US" dirty="0"/>
              <a:t>Title of Presentation</a:t>
            </a:r>
            <a:br>
              <a:rPr lang="en-US" dirty="0"/>
            </a:br>
            <a:endParaRPr lang="en-US" dirty="0"/>
          </a:p>
        </p:txBody>
      </p:sp>
      <p:sp>
        <p:nvSpPr>
          <p:cNvPr id="12" name="Text Placeholder 11">
            <a:extLst>
              <a:ext uri="{FF2B5EF4-FFF2-40B4-BE49-F238E27FC236}">
                <a16:creationId xmlns:a16="http://schemas.microsoft.com/office/drawing/2014/main" id="{CBE0F40A-912F-664F-8E7E-CEE92B1FC3EC}"/>
              </a:ext>
            </a:extLst>
          </p:cNvPr>
          <p:cNvSpPr>
            <a:spLocks noGrp="1"/>
          </p:cNvSpPr>
          <p:nvPr>
            <p:ph type="body" sz="quarter" idx="10" hasCustomPrompt="1"/>
          </p:nvPr>
        </p:nvSpPr>
        <p:spPr>
          <a:xfrm>
            <a:off x="6473073" y="5619983"/>
            <a:ext cx="4314825" cy="481179"/>
          </a:xfrm>
          <a:prstGeom prst="rect">
            <a:avLst/>
          </a:prstGeom>
        </p:spPr>
        <p:txBody>
          <a:bodyPr/>
          <a:lstStyle>
            <a:lvl1pPr marL="0" indent="0">
              <a:buFontTx/>
              <a:buNone/>
              <a:defRPr sz="2000"/>
            </a:lvl1pPr>
          </a:lstStyle>
          <a:p>
            <a:r>
              <a:rPr lang="en-US" dirty="0"/>
              <a:t>Name of Presenter</a:t>
            </a:r>
          </a:p>
        </p:txBody>
      </p:sp>
    </p:spTree>
    <p:extLst>
      <p:ext uri="{BB962C8B-B14F-4D97-AF65-F5344CB8AC3E}">
        <p14:creationId xmlns:p14="http://schemas.microsoft.com/office/powerpoint/2010/main" val="184758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4" y="1708607"/>
            <a:ext cx="3932237" cy="4051169"/>
          </a:xfrm>
          <a:prstGeom prst="rect">
            <a:avLst/>
          </a:prstGeom>
        </p:spPr>
        <p:txBody>
          <a:bodyPr>
            <a:normAutofit/>
          </a:bodyPr>
          <a:lstStyle>
            <a:lvl1pPr marL="0" indent="0">
              <a:buNone/>
              <a:defRPr lang="en-GB" sz="16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list, or a flurry of words. You can put as much or as little text as you like.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10" name="Picture Placeholder 9">
            <a:extLst>
              <a:ext uri="{FF2B5EF4-FFF2-40B4-BE49-F238E27FC236}">
                <a16:creationId xmlns:a16="http://schemas.microsoft.com/office/drawing/2014/main" id="{F7A4AAF9-99BE-DB40-8FEF-3DA8B5451E02}"/>
              </a:ext>
            </a:extLst>
          </p:cNvPr>
          <p:cNvSpPr>
            <a:spLocks noGrp="1"/>
          </p:cNvSpPr>
          <p:nvPr>
            <p:ph type="pic" sz="quarter" idx="13"/>
          </p:nvPr>
        </p:nvSpPr>
        <p:spPr>
          <a:xfrm>
            <a:off x="4813300" y="1708607"/>
            <a:ext cx="6640513" cy="4051169"/>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62074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4" y="1708606"/>
            <a:ext cx="3932237" cy="4051169"/>
          </a:xfrm>
          <a:prstGeom prst="rect">
            <a:avLst/>
          </a:prstGeom>
        </p:spPr>
        <p:txBody>
          <a:bodyPr>
            <a:normAutofit/>
          </a:bodyPr>
          <a:lstStyle>
            <a:lvl1pPr marL="0" indent="0">
              <a:buNone/>
              <a:defRPr lang="en-GB" sz="1600" smtClean="0">
                <a:solidFill>
                  <a:schemeClr val="bg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list, or a flurry of words. You can put as much or as little text as you like.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bg1"/>
                </a:solidFill>
                <a:latin typeface="+mn-lt"/>
              </a:defRPr>
            </a:lvl1pPr>
          </a:lstStyle>
          <a:p>
            <a:r>
              <a:rPr lang="en-US" dirty="0"/>
              <a:t>Title</a:t>
            </a:r>
            <a:br>
              <a:rPr lang="en-US" dirty="0"/>
            </a:br>
            <a:endParaRPr lang="en-US" dirty="0"/>
          </a:p>
        </p:txBody>
      </p:sp>
      <p:sp>
        <p:nvSpPr>
          <p:cNvPr id="10" name="Picture Placeholder 9">
            <a:extLst>
              <a:ext uri="{FF2B5EF4-FFF2-40B4-BE49-F238E27FC236}">
                <a16:creationId xmlns:a16="http://schemas.microsoft.com/office/drawing/2014/main" id="{F7A4AAF9-99BE-DB40-8FEF-3DA8B5451E02}"/>
              </a:ext>
            </a:extLst>
          </p:cNvPr>
          <p:cNvSpPr>
            <a:spLocks noGrp="1"/>
          </p:cNvSpPr>
          <p:nvPr>
            <p:ph type="pic" sz="quarter" idx="13"/>
          </p:nvPr>
        </p:nvSpPr>
        <p:spPr>
          <a:xfrm>
            <a:off x="4813300" y="1708606"/>
            <a:ext cx="6640513" cy="4051169"/>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548501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a:prstGeom prst="rect">
            <a:avLst/>
          </a:prstGeom>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a:xfrm rot="5400000">
            <a:off x="10453954" y="1017853"/>
            <a:ext cx="2011362" cy="512233"/>
          </a:xfrm>
          <a:prstGeom prst="rect">
            <a:avLst/>
          </a:prstGeom>
        </p:spPr>
        <p:txBody>
          <a:bodyPr rtlCol="0"/>
          <a:lstStyle>
            <a:lvl1pPr>
              <a:defRPr/>
            </a:lvl1pPr>
          </a:lstStyle>
          <a:p>
            <a:pPr>
              <a:defRPr/>
            </a:pPr>
            <a:fld id="{B5791F6B-F03E-49B0-AA5D-3BE99D1E9BC8}" type="datetimeFigureOut">
              <a:rPr lang="en-GB"/>
              <a:pPr>
                <a:defRPr/>
              </a:pPr>
              <a:t>30/05/2024</a:t>
            </a:fld>
            <a:endParaRPr lang="en-GB" dirty="0"/>
          </a:p>
        </p:txBody>
      </p:sp>
      <p:sp>
        <p:nvSpPr>
          <p:cNvPr id="5" name="Slide Number Placeholder 8"/>
          <p:cNvSpPr>
            <a:spLocks noGrp="1"/>
          </p:cNvSpPr>
          <p:nvPr>
            <p:ph type="sldNum" sz="quarter" idx="11"/>
          </p:nvPr>
        </p:nvSpPr>
        <p:spPr>
          <a:xfrm>
            <a:off x="10839451" y="5734050"/>
            <a:ext cx="812800" cy="520700"/>
          </a:xfrm>
          <a:prstGeom prst="rect">
            <a:avLst/>
          </a:prstGeom>
        </p:spPr>
        <p:txBody>
          <a:bodyPr rtlCol="0"/>
          <a:lstStyle>
            <a:lvl1pPr>
              <a:defRPr/>
            </a:lvl1pPr>
          </a:lstStyle>
          <a:p>
            <a:pPr>
              <a:defRPr/>
            </a:pPr>
            <a:fld id="{C61C3C7F-446D-470E-8B8C-4F9B8A86BBFD}" type="slidenum">
              <a:rPr lang="en-GB"/>
              <a:pPr>
                <a:defRPr/>
              </a:pPr>
              <a:t>‹#›</a:t>
            </a:fld>
            <a:endParaRPr lang="en-GB" dirty="0"/>
          </a:p>
        </p:txBody>
      </p:sp>
      <p:sp>
        <p:nvSpPr>
          <p:cNvPr id="6" name="Footer Placeholder 9"/>
          <p:cNvSpPr>
            <a:spLocks noGrp="1"/>
          </p:cNvSpPr>
          <p:nvPr>
            <p:ph type="ftr" sz="quarter" idx="12"/>
          </p:nvPr>
        </p:nvSpPr>
        <p:spPr>
          <a:xfrm rot="5400000">
            <a:off x="9853084" y="3676121"/>
            <a:ext cx="3200400" cy="486833"/>
          </a:xfrm>
          <a:prstGeom prst="rect">
            <a:avLst/>
          </a:prstGeom>
        </p:spPr>
        <p:txBody>
          <a:bodyPr rtlCol="0"/>
          <a:lstStyle>
            <a:lvl1pPr>
              <a:defRPr/>
            </a:lvl1pPr>
          </a:lstStyle>
          <a:p>
            <a:pPr>
              <a:defRPr/>
            </a:pPr>
            <a:endParaRPr lang="en-GB" dirty="0"/>
          </a:p>
        </p:txBody>
      </p:sp>
    </p:spTree>
    <p:extLst>
      <p:ext uri="{BB962C8B-B14F-4D97-AF65-F5344CB8AC3E}">
        <p14:creationId xmlns:p14="http://schemas.microsoft.com/office/powerpoint/2010/main" val="307759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54400" y="685800"/>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2438400"/>
            <a:ext cx="10972800" cy="4267200"/>
          </a:xfrm>
          <a:prstGeom prst="rect">
            <a:avLst/>
          </a:prstGeom>
        </p:spPr>
        <p:txBody>
          <a:bodyPr>
            <a:normAutofit/>
          </a:bodyPr>
          <a:lstStyle/>
          <a:p>
            <a:pPr lvl="0"/>
            <a:endParaRPr lang="en-GB" noProof="0"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32F0FE7-E6BF-4064-82F5-5E16A3FC4E3A}" type="datetimeFigureOut">
              <a:rPr lang="en-US"/>
              <a:pPr>
                <a:defRPr/>
              </a:pPr>
              <a:t>5/30/2024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47AE924-629A-4601-AFF2-3DD41C6079FA}" type="slidenum">
              <a:rPr lang="en-US"/>
              <a:pPr>
                <a:defRPr/>
              </a:pPr>
              <a:t>‹#›</a:t>
            </a:fld>
            <a:endParaRPr lang="en-US" dirty="0"/>
          </a:p>
        </p:txBody>
      </p:sp>
    </p:spTree>
    <p:extLst>
      <p:ext uri="{BB962C8B-B14F-4D97-AF65-F5344CB8AC3E}">
        <p14:creationId xmlns:p14="http://schemas.microsoft.com/office/powerpoint/2010/main" val="165646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9D6E-3580-4883-9BE4-2050F6AEA4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C890BB-B385-4CF6-8B7A-FF6A0F632E23}"/>
              </a:ext>
            </a:extLst>
          </p:cNvPr>
          <p:cNvSpPr>
            <a:spLocks noGrp="1"/>
          </p:cNvSpPr>
          <p:nvPr>
            <p:ph type="dt" sz="half" idx="10"/>
          </p:nvPr>
        </p:nvSpPr>
        <p:spPr/>
        <p:txBody>
          <a:bodyPr/>
          <a:lstStyle/>
          <a:p>
            <a:fld id="{E0408284-5266-45FE-823E-FDA49AC80F53}" type="datetimeFigureOut">
              <a:rPr lang="en-GB" smtClean="0"/>
              <a:t>30/05/2024</a:t>
            </a:fld>
            <a:endParaRPr lang="en-GB"/>
          </a:p>
        </p:txBody>
      </p:sp>
      <p:sp>
        <p:nvSpPr>
          <p:cNvPr id="4" name="Footer Placeholder 3">
            <a:extLst>
              <a:ext uri="{FF2B5EF4-FFF2-40B4-BE49-F238E27FC236}">
                <a16:creationId xmlns:a16="http://schemas.microsoft.com/office/drawing/2014/main" id="{E0E5FF5E-B30E-485F-A5D4-BC9580DCE0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A87625-3685-49BE-B6B8-FDF6E9CC9FAA}"/>
              </a:ext>
            </a:extLst>
          </p:cNvPr>
          <p:cNvSpPr>
            <a:spLocks noGrp="1"/>
          </p:cNvSpPr>
          <p:nvPr>
            <p:ph type="sldNum" sz="quarter" idx="12"/>
          </p:nvPr>
        </p:nvSpPr>
        <p:spPr/>
        <p:txBody>
          <a:bodyPr/>
          <a:lstStyle/>
          <a:p>
            <a:fld id="{A2329998-B8B5-4098-97C2-74ECC03B7358}" type="slidenum">
              <a:rPr lang="en-GB" smtClean="0"/>
              <a:t>‹#›</a:t>
            </a:fld>
            <a:endParaRPr lang="en-GB"/>
          </a:p>
        </p:txBody>
      </p:sp>
    </p:spTree>
    <p:extLst>
      <p:ext uri="{BB962C8B-B14F-4D97-AF65-F5344CB8AC3E}">
        <p14:creationId xmlns:p14="http://schemas.microsoft.com/office/powerpoint/2010/main" val="4179985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100B0-BC2D-500D-53C3-83784D2EE305}"/>
              </a:ext>
            </a:extLst>
          </p:cNvPr>
          <p:cNvSpPr>
            <a:spLocks noGrp="1"/>
          </p:cNvSpPr>
          <p:nvPr>
            <p:ph type="dt" sz="half" idx="10"/>
          </p:nvPr>
        </p:nvSpPr>
        <p:spPr/>
        <p:txBody>
          <a:bodyPr/>
          <a:lstStyle/>
          <a:p>
            <a:fld id="{F049F72A-C13F-4302-8757-525F7853EE27}" type="datetimeFigureOut">
              <a:rPr lang="en-GB" smtClean="0"/>
              <a:t>30/05/2024</a:t>
            </a:fld>
            <a:endParaRPr lang="en-GB"/>
          </a:p>
        </p:txBody>
      </p:sp>
      <p:sp>
        <p:nvSpPr>
          <p:cNvPr id="3" name="Footer Placeholder 2">
            <a:extLst>
              <a:ext uri="{FF2B5EF4-FFF2-40B4-BE49-F238E27FC236}">
                <a16:creationId xmlns:a16="http://schemas.microsoft.com/office/drawing/2014/main" id="{D9581096-47A8-43B6-C27E-E2B7C03C28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BFA179-8C48-41CB-40BB-ED586C2875A2}"/>
              </a:ext>
            </a:extLst>
          </p:cNvPr>
          <p:cNvSpPr>
            <a:spLocks noGrp="1"/>
          </p:cNvSpPr>
          <p:nvPr>
            <p:ph type="sldNum" sz="quarter" idx="12"/>
          </p:nvPr>
        </p:nvSpPr>
        <p:spPr/>
        <p:txBody>
          <a:bodyPr/>
          <a:lstStyle/>
          <a:p>
            <a:fld id="{D269FA20-B17B-43C2-8E65-AB5DC22198C8}" type="slidenum">
              <a:rPr lang="en-GB" smtClean="0"/>
              <a:t>‹#›</a:t>
            </a:fld>
            <a:endParaRPr lang="en-GB"/>
          </a:p>
        </p:txBody>
      </p:sp>
    </p:spTree>
    <p:extLst>
      <p:ext uri="{BB962C8B-B14F-4D97-AF65-F5344CB8AC3E}">
        <p14:creationId xmlns:p14="http://schemas.microsoft.com/office/powerpoint/2010/main" val="2938729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EBD09D-C4DE-084C-9DC3-1BA642AF856A}"/>
              </a:ext>
            </a:extLst>
          </p:cNvPr>
          <p:cNvSpPr>
            <a:spLocks noGrp="1"/>
          </p:cNvSpPr>
          <p:nvPr>
            <p:ph type="ctrTitle" hasCustomPrompt="1"/>
          </p:nvPr>
        </p:nvSpPr>
        <p:spPr>
          <a:xfrm>
            <a:off x="6473073" y="4809273"/>
            <a:ext cx="4676274" cy="810710"/>
          </a:xfrm>
          <a:prstGeom prst="rect">
            <a:avLst/>
          </a:prstGeom>
        </p:spPr>
        <p:txBody>
          <a:bodyPr anchor="t">
            <a:normAutofit/>
          </a:bodyPr>
          <a:lstStyle>
            <a:lvl1pPr algn="l">
              <a:defRPr sz="4000" b="1">
                <a:solidFill>
                  <a:schemeClr val="bg1"/>
                </a:solidFill>
                <a:latin typeface="+mn-lt"/>
              </a:defRPr>
            </a:lvl1pPr>
          </a:lstStyle>
          <a:p>
            <a:r>
              <a:rPr lang="en-US" dirty="0"/>
              <a:t>Title of Presentation</a:t>
            </a:r>
            <a:br>
              <a:rPr lang="en-US" dirty="0"/>
            </a:br>
            <a:endParaRPr lang="en-US" dirty="0"/>
          </a:p>
        </p:txBody>
      </p:sp>
      <p:sp>
        <p:nvSpPr>
          <p:cNvPr id="6" name="Text Placeholder 11">
            <a:extLst>
              <a:ext uri="{FF2B5EF4-FFF2-40B4-BE49-F238E27FC236}">
                <a16:creationId xmlns:a16="http://schemas.microsoft.com/office/drawing/2014/main" id="{09BA705D-48F7-1843-B52B-49669F570090}"/>
              </a:ext>
            </a:extLst>
          </p:cNvPr>
          <p:cNvSpPr>
            <a:spLocks noGrp="1"/>
          </p:cNvSpPr>
          <p:nvPr>
            <p:ph type="body" sz="quarter" idx="10" hasCustomPrompt="1"/>
          </p:nvPr>
        </p:nvSpPr>
        <p:spPr>
          <a:xfrm>
            <a:off x="6473073" y="5619983"/>
            <a:ext cx="4314825" cy="481179"/>
          </a:xfrm>
          <a:prstGeom prst="rect">
            <a:avLst/>
          </a:prstGeom>
        </p:spPr>
        <p:txBody>
          <a:bodyPr/>
          <a:lstStyle>
            <a:lvl1pPr marL="0" indent="0">
              <a:buFontTx/>
              <a:buNone/>
              <a:defRPr sz="2000">
                <a:solidFill>
                  <a:schemeClr val="bg1"/>
                </a:solidFill>
              </a:defRPr>
            </a:lvl1pPr>
          </a:lstStyle>
          <a:p>
            <a:r>
              <a:rPr lang="en-US" dirty="0"/>
              <a:t>Name of Presenter</a:t>
            </a:r>
          </a:p>
        </p:txBody>
      </p:sp>
    </p:spTree>
    <p:extLst>
      <p:ext uri="{BB962C8B-B14F-4D97-AF65-F5344CB8AC3E}">
        <p14:creationId xmlns:p14="http://schemas.microsoft.com/office/powerpoint/2010/main" val="187833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_Slide_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52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415259-DDC1-804C-9E67-7340719199E0}"/>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3">
            <a:extLst>
              <a:ext uri="{FF2B5EF4-FFF2-40B4-BE49-F238E27FC236}">
                <a16:creationId xmlns:a16="http://schemas.microsoft.com/office/drawing/2014/main" id="{F777B740-8D0E-6E47-9D1D-8314F460D00B}"/>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F75D0103-0D95-3C49-9D76-59F7677805A5}"/>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283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4">
            <a:extLst>
              <a:ext uri="{FF2B5EF4-FFF2-40B4-BE49-F238E27FC236}">
                <a16:creationId xmlns:a16="http://schemas.microsoft.com/office/drawing/2014/main" id="{D858B7BB-BE8D-F84D-B756-0D9B47C0382B}"/>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93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6" name="Text Placeholder 3">
            <a:extLst>
              <a:ext uri="{FF2B5EF4-FFF2-40B4-BE49-F238E27FC236}">
                <a16:creationId xmlns:a16="http://schemas.microsoft.com/office/drawing/2014/main" id="{AD3BC32C-4D57-8C49-A3B4-FC5E5764676A}"/>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4">
            <a:extLst>
              <a:ext uri="{FF2B5EF4-FFF2-40B4-BE49-F238E27FC236}">
                <a16:creationId xmlns:a16="http://schemas.microsoft.com/office/drawing/2014/main" id="{6AA6B34C-14C4-A249-8AEE-ABC397A61533}"/>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25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hit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6" name="Text Placeholder 3">
            <a:extLst>
              <a:ext uri="{FF2B5EF4-FFF2-40B4-BE49-F238E27FC236}">
                <a16:creationId xmlns:a16="http://schemas.microsoft.com/office/drawing/2014/main" id="{CF8995CE-AEE9-7C4F-9308-BE53409A76C1}"/>
              </a:ext>
            </a:extLst>
          </p:cNvPr>
          <p:cNvSpPr>
            <a:spLocks noGrp="1"/>
          </p:cNvSpPr>
          <p:nvPr>
            <p:ph type="body" sz="half" idx="2" hasCustomPrompt="1"/>
          </p:nvPr>
        </p:nvSpPr>
        <p:spPr>
          <a:xfrm>
            <a:off x="629655"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3">
            <a:extLst>
              <a:ext uri="{FF2B5EF4-FFF2-40B4-BE49-F238E27FC236}">
                <a16:creationId xmlns:a16="http://schemas.microsoft.com/office/drawing/2014/main" id="{C06F24CE-34B5-FD4B-A343-742E300C1064}"/>
              </a:ext>
            </a:extLst>
          </p:cNvPr>
          <p:cNvSpPr>
            <a:spLocks noGrp="1"/>
          </p:cNvSpPr>
          <p:nvPr>
            <p:ph type="body" sz="half" idx="10" hasCustomPrompt="1"/>
          </p:nvPr>
        </p:nvSpPr>
        <p:spPr>
          <a:xfrm>
            <a:off x="6025548"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54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hit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3">
            <a:extLst>
              <a:ext uri="{FF2B5EF4-FFF2-40B4-BE49-F238E27FC236}">
                <a16:creationId xmlns:a16="http://schemas.microsoft.com/office/drawing/2014/main" id="{B9949960-5DAF-F840-A4C5-64A6DA6968E3}"/>
              </a:ext>
            </a:extLst>
          </p:cNvPr>
          <p:cNvSpPr>
            <a:spLocks noGrp="1"/>
          </p:cNvSpPr>
          <p:nvPr>
            <p:ph type="body" sz="half" idx="2" hasCustomPrompt="1"/>
          </p:nvPr>
        </p:nvSpPr>
        <p:spPr>
          <a:xfrm>
            <a:off x="629655"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3">
            <a:extLst>
              <a:ext uri="{FF2B5EF4-FFF2-40B4-BE49-F238E27FC236}">
                <a16:creationId xmlns:a16="http://schemas.microsoft.com/office/drawing/2014/main" id="{E54BCA07-8445-5344-8160-113BD11E2BCF}"/>
              </a:ext>
            </a:extLst>
          </p:cNvPr>
          <p:cNvSpPr>
            <a:spLocks noGrp="1"/>
          </p:cNvSpPr>
          <p:nvPr>
            <p:ph type="body" sz="half" idx="10" hasCustomPrompt="1"/>
          </p:nvPr>
        </p:nvSpPr>
        <p:spPr>
          <a:xfrm>
            <a:off x="6025548"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146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hit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9" name="Text Placeholder 3">
            <a:extLst>
              <a:ext uri="{FF2B5EF4-FFF2-40B4-BE49-F238E27FC236}">
                <a16:creationId xmlns:a16="http://schemas.microsoft.com/office/drawing/2014/main" id="{63FACFB8-BF32-2B48-B3C2-A88876A427E7}"/>
              </a:ext>
            </a:extLst>
          </p:cNvPr>
          <p:cNvSpPr>
            <a:spLocks noGrp="1"/>
          </p:cNvSpPr>
          <p:nvPr>
            <p:ph type="body" sz="half" idx="2" hasCustomPrompt="1"/>
          </p:nvPr>
        </p:nvSpPr>
        <p:spPr>
          <a:xfrm>
            <a:off x="629655"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F1001257-1982-074D-8DA8-E13F15F564C0}"/>
              </a:ext>
            </a:extLst>
          </p:cNvPr>
          <p:cNvSpPr>
            <a:spLocks noGrp="1"/>
          </p:cNvSpPr>
          <p:nvPr>
            <p:ph type="body" sz="half" idx="10" hasCustomPrompt="1"/>
          </p:nvPr>
        </p:nvSpPr>
        <p:spPr>
          <a:xfrm>
            <a:off x="6336633"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004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283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glowscotland.org.uk/re/renfrewshireedpsych/"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pxhere.com/en/photo/16875"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4.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2.xml"/><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hyperlink" Target="https://pxhere.com/en/photo/16875"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16875" TargetMode="External"/><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B3AE-98E6-478A-87FF-CB28DE334CA7}"/>
              </a:ext>
            </a:extLst>
          </p:cNvPr>
          <p:cNvSpPr>
            <a:spLocks noGrp="1"/>
          </p:cNvSpPr>
          <p:nvPr>
            <p:ph type="title"/>
          </p:nvPr>
        </p:nvSpPr>
        <p:spPr>
          <a:xfrm>
            <a:off x="431800" y="381000"/>
            <a:ext cx="10477500" cy="1333500"/>
          </a:xfrm>
        </p:spPr>
        <p:txBody>
          <a:bodyPr/>
          <a:lstStyle/>
          <a:p>
            <a:pPr algn="ctr">
              <a:lnSpc>
                <a:spcPct val="100000"/>
              </a:lnSpc>
            </a:pPr>
            <a:r>
              <a:rPr lang="en-GB" b="1" dirty="0">
                <a:highlight>
                  <a:srgbClr val="FF00FF"/>
                </a:highlight>
              </a:rPr>
              <a:t>RNRA/NVR in Linwood HS</a:t>
            </a:r>
            <a:br>
              <a:rPr lang="en-GB" b="1" dirty="0">
                <a:highlight>
                  <a:srgbClr val="FF00FF"/>
                </a:highlight>
              </a:rPr>
            </a:br>
            <a:r>
              <a:rPr lang="en-GB" sz="2800" b="1" dirty="0"/>
              <a:t>Linda Shaw, DHT &amp; Laura McKee, PT Creative Arts</a:t>
            </a:r>
            <a:br>
              <a:rPr lang="en-GB" sz="2800" b="1" dirty="0">
                <a:highlight>
                  <a:srgbClr val="FF00FF"/>
                </a:highlight>
              </a:rPr>
            </a:br>
            <a:endParaRPr lang="en-GB" b="1" dirty="0">
              <a:highlight>
                <a:srgbClr val="FF00FF"/>
              </a:highlight>
            </a:endParaRPr>
          </a:p>
        </p:txBody>
      </p:sp>
      <p:pic>
        <p:nvPicPr>
          <p:cNvPr id="4" name="Content Placeholder 3" descr="Renfrewshire Educational Psychology Service">
            <a:hlinkClick r:id="rId3"/>
            <a:extLst>
              <a:ext uri="{FF2B5EF4-FFF2-40B4-BE49-F238E27FC236}">
                <a16:creationId xmlns:a16="http://schemas.microsoft.com/office/drawing/2014/main" id="{BD0E3223-54F4-4E67-91BA-5FCDD46CAE2D}"/>
              </a:ext>
            </a:extLst>
          </p:cNvPr>
          <p:cNvPicPr>
            <a:picLocks noGrp="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2197100" y="1524000"/>
            <a:ext cx="6946900" cy="4038600"/>
          </a:xfrm>
          <a:prstGeom prst="rect">
            <a:avLst/>
          </a:prstGeom>
          <a:noFill/>
          <a:ln>
            <a:noFill/>
          </a:ln>
        </p:spPr>
      </p:pic>
    </p:spTree>
    <p:extLst>
      <p:ext uri="{BB962C8B-B14F-4D97-AF65-F5344CB8AC3E}">
        <p14:creationId xmlns:p14="http://schemas.microsoft.com/office/powerpoint/2010/main" val="400643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2387" y="118152"/>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The young person is a charismatic leader and thrives when given responsibility tasks or leadership roles, particularly when supporting younger pupils.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The young person is much stronger in ‘practical’ subjects.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She craves connection and relationships from teachers but doesn’t always have the ability to express this in a healthy way.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She is able to reflect on her behaviour when she is calm.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208245"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Strengths</a:t>
            </a:r>
          </a:p>
        </p:txBody>
      </p:sp>
    </p:spTree>
    <p:extLst>
      <p:ext uri="{BB962C8B-B14F-4D97-AF65-F5344CB8AC3E}">
        <p14:creationId xmlns:p14="http://schemas.microsoft.com/office/powerpoint/2010/main" val="30519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9236" y="118158"/>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The young person struggles to stay in the classroom environment.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She has issues with emotional regulation.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Relationships with staff and peers can be strained.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She refuses to complete written work and will create a ‘distraction’ or leave class to get out of it.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She is restless and has difficulty remaining in her seat.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Uses her phone freely in class and will contact Dad constantly.</a:t>
            </a: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208245"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Difficulties</a:t>
            </a:r>
          </a:p>
        </p:txBody>
      </p:sp>
    </p:spTree>
    <p:extLst>
      <p:ext uri="{BB962C8B-B14F-4D97-AF65-F5344CB8AC3E}">
        <p14:creationId xmlns:p14="http://schemas.microsoft.com/office/powerpoint/2010/main" val="2692792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9236" y="118158"/>
            <a:ext cx="7640342" cy="6601141"/>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Through this discussion with her teachers we were able to identify a ‘small basket’ behaviour that we will focus on actively resisting.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We want her to remain in class to access some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208245"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Basket Behaviours</a:t>
            </a:r>
          </a:p>
        </p:txBody>
      </p:sp>
    </p:spTree>
    <p:extLst>
      <p:ext uri="{BB962C8B-B14F-4D97-AF65-F5344CB8AC3E}">
        <p14:creationId xmlns:p14="http://schemas.microsoft.com/office/powerpoint/2010/main" val="318910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9236" y="118158"/>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We identified in discussion around this young person, that she struggles a great deal with navigating relationships but does crave them.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It was noted that often, after a blow up/escalated situation, the young person would always ‘wander’ past the class later in the day for a chat.  It seems this was her way of clumsily repairing the relationship.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This highlighted the importance of unconditional relational gestures to this young person and will be a key strategy in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208245"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Relational Gestures</a:t>
            </a:r>
          </a:p>
        </p:txBody>
      </p:sp>
    </p:spTree>
    <p:extLst>
      <p:ext uri="{BB962C8B-B14F-4D97-AF65-F5344CB8AC3E}">
        <p14:creationId xmlns:p14="http://schemas.microsoft.com/office/powerpoint/2010/main" val="313415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9236" y="118158"/>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We came up with a mini announcement for this pupil for school with comments agreed by the group of teachers.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This was delivered to her with Dad present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Dad is not actively engaging with NVR at this stage but is supportive of any action taken by the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2"/>
            <a:ext cx="3388640" cy="1763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Mini Announcement</a:t>
            </a:r>
          </a:p>
        </p:txBody>
      </p:sp>
    </p:spTree>
    <p:extLst>
      <p:ext uri="{BB962C8B-B14F-4D97-AF65-F5344CB8AC3E}">
        <p14:creationId xmlns:p14="http://schemas.microsoft.com/office/powerpoint/2010/main" val="391485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9236" y="118158"/>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Some autopilot statements were also agreed: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I want you to stay in class, to do this we need to…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I’m not giving you INTO trouble, I’m trying to get you OUT of trouble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388640"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Autopilot Statements</a:t>
            </a:r>
          </a:p>
        </p:txBody>
      </p:sp>
    </p:spTree>
    <p:extLst>
      <p:ext uri="{BB962C8B-B14F-4D97-AF65-F5344CB8AC3E}">
        <p14:creationId xmlns:p14="http://schemas.microsoft.com/office/powerpoint/2010/main" val="375724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9236" y="118158"/>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Since the introduction of the NVR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The pupil has spent some time on a reduced timetable, focusing on her strengths but has improved her time spent within the classroom.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Worked on emotional regulation (zones).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Significantly reduced the number of referrals for distressed behaviour in class.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Improved her ability to remain within class.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Teachers surveyed had expressed a marked change in her willingness to engage with supports.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Pupil has built more positive relationships with several teachers who were previously blocked.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388640"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Results</a:t>
            </a:r>
          </a:p>
        </p:txBody>
      </p:sp>
    </p:spTree>
    <p:extLst>
      <p:ext uri="{BB962C8B-B14F-4D97-AF65-F5344CB8AC3E}">
        <p14:creationId xmlns:p14="http://schemas.microsoft.com/office/powerpoint/2010/main" val="256451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9236" y="118158"/>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As Dad has been kept informed of the process, next step would be to involve Dad in a parent group which would allow him to implement the processes for issues that arise at home.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Working towards tackling some of the medium and big basket behaviours.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Roll out this process with additional pupils needing this kind of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Work towards traditional and alternative pathways to best support the pupil’s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Understand that this is a dynamic process, and that challenging behaviour can still present despite improvements and supports.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388640"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Next Steps</a:t>
            </a:r>
          </a:p>
        </p:txBody>
      </p:sp>
    </p:spTree>
    <p:extLst>
      <p:ext uri="{BB962C8B-B14F-4D97-AF65-F5344CB8AC3E}">
        <p14:creationId xmlns:p14="http://schemas.microsoft.com/office/powerpoint/2010/main" val="270777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5256032" y="118158"/>
            <a:ext cx="6935968" cy="6220997"/>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As a class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As a Principal Teacher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As a Parent</a:t>
            </a: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388640"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Impact</a:t>
            </a:r>
          </a:p>
        </p:txBody>
      </p:sp>
    </p:spTree>
    <p:extLst>
      <p:ext uri="{BB962C8B-B14F-4D97-AF65-F5344CB8AC3E}">
        <p14:creationId xmlns:p14="http://schemas.microsoft.com/office/powerpoint/2010/main" val="247772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6260091" y="752046"/>
            <a:ext cx="5302417" cy="5578810"/>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B77ABDCD-1223-4CFB-BFED-42841219E5EE}"/>
              </a:ext>
            </a:extLst>
          </p:cNvPr>
          <p:cNvSpPr txBox="1"/>
          <p:nvPr/>
        </p:nvSpPr>
        <p:spPr>
          <a:xfrm>
            <a:off x="6715819" y="1325068"/>
            <a:ext cx="5708013"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Calibri"/>
              <a:ea typeface="Arial"/>
              <a:cs typeface="Arial"/>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GB" sz="3600" b="1" i="0" u="none" strike="noStrike" kern="1200" cap="none" spc="0" normalizeH="0" baseline="0" noProof="0" dirty="0">
                <a:ln>
                  <a:noFill/>
                </a:ln>
                <a:solidFill>
                  <a:srgbClr val="000000"/>
                </a:solidFill>
                <a:effectLst/>
                <a:uLnTx/>
                <a:uFillTx/>
                <a:latin typeface="Calibri"/>
                <a:ea typeface="Arial"/>
                <a:cs typeface="Arial"/>
              </a:rPr>
              <a:t> EBSA Pilot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Calibri"/>
                <a:ea typeface="Arial"/>
                <a:cs typeface="Arial"/>
              </a:rPr>
              <a:t>SEEMIS coding</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Calibri"/>
                <a:ea typeface="Arial"/>
                <a:cs typeface="Arial"/>
              </a:rPr>
              <a:t> Data Dashboard</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Calibri"/>
                <a:ea typeface="Arial"/>
                <a:cs typeface="Arial"/>
              </a:rPr>
              <a:t>Collaboration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Calibri"/>
                <a:ea typeface="Arial"/>
                <a:cs typeface="Arial"/>
              </a:rPr>
              <a:t>Test of change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Calibri"/>
                <a:ea typeface="Arial"/>
                <a:cs typeface="Arial"/>
              </a:rPr>
              <a:t>Parents NVR group</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2400" b="1" i="0" u="none" strike="noStrike" kern="1200" cap="none" spc="0" normalizeH="0" baseline="0" noProof="0" dirty="0">
              <a:ln>
                <a:noFill/>
              </a:ln>
              <a:solidFill>
                <a:srgbClr val="000000"/>
              </a:solidFill>
              <a:effectLst/>
              <a:uLnTx/>
              <a:uFillTx/>
              <a:latin typeface="Calibri"/>
              <a:ea typeface="Arial"/>
              <a:cs typeface="Arial"/>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a:ln>
                  <a:noFill/>
                </a:ln>
                <a:solidFill>
                  <a:prstClr val="black"/>
                </a:solidFill>
                <a:effectLst/>
                <a:uLnTx/>
                <a:uFillTx/>
                <a:latin typeface="Calibri"/>
                <a:ea typeface="Arial"/>
                <a:cs typeface="Arial"/>
              </a:rPr>
              <a:t>On the road again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alibri"/>
              <a:ea typeface="Arial"/>
              <a:cs typeface="Arial"/>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3600" b="0" i="0" u="none" strike="noStrike" kern="1200" cap="none" spc="0" normalizeH="0" baseline="0" noProof="0" dirty="0">
              <a:ln>
                <a:noFill/>
              </a:ln>
              <a:solidFill>
                <a:srgbClr val="000000"/>
              </a:solidFill>
              <a:effectLst/>
              <a:uLnTx/>
              <a:uFillTx/>
              <a:latin typeface="Calibri"/>
              <a:ea typeface="Arial"/>
              <a:cs typeface="Arial"/>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3600" b="0" i="0" u="none" strike="noStrike" kern="1200" cap="none" spc="0" normalizeH="0" baseline="0" noProof="0" dirty="0">
              <a:ln>
                <a:noFill/>
              </a:ln>
              <a:solidFill>
                <a:srgbClr val="000000"/>
              </a:solidFill>
              <a:effectLst/>
              <a:uLnTx/>
              <a:uFillTx/>
              <a:latin typeface="Calibri"/>
              <a:ea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Calibri"/>
              <a:ea typeface="Arial"/>
              <a:cs typeface="Arial"/>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4" y="1703182"/>
            <a:ext cx="1678772" cy="533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90" y="1673648"/>
            <a:ext cx="1815144" cy="8096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err="1">
                <a:ln>
                  <a:noFill/>
                </a:ln>
                <a:solidFill>
                  <a:prstClr val="black"/>
                </a:solidFill>
                <a:effectLst/>
                <a:uLnTx/>
                <a:uFillTx/>
                <a:latin typeface="Calibri"/>
                <a:ea typeface="+mn-ea"/>
                <a:cs typeface="Calibri"/>
              </a:rPr>
              <a:t>En</a:t>
            </a:r>
            <a:r>
              <a:rPr kumimoji="0" lang="en-GB" sz="3600" b="1" i="0" u="none" strike="noStrike" kern="1200" cap="none" spc="0" normalizeH="0" baseline="0" noProof="0" dirty="0">
                <a:ln>
                  <a:noFill/>
                </a:ln>
                <a:solidFill>
                  <a:prstClr val="black"/>
                </a:solidFill>
                <a:effectLst/>
                <a:uLnTx/>
                <a:uFillTx/>
                <a:latin typeface="Calibri"/>
                <a:ea typeface="+mn-ea"/>
                <a:cs typeface="Calibri"/>
              </a:rPr>
              <a:t> route</a:t>
            </a:r>
          </a:p>
        </p:txBody>
      </p:sp>
    </p:spTree>
    <p:extLst>
      <p:ext uri="{BB962C8B-B14F-4D97-AF65-F5344CB8AC3E}">
        <p14:creationId xmlns:p14="http://schemas.microsoft.com/office/powerpoint/2010/main" val="164891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353" t="9091" r="23011"/>
          <a:stretch/>
        </p:blipFill>
        <p:spPr>
          <a:xfrm>
            <a:off x="3546229" y="0"/>
            <a:ext cx="8668512" cy="6857990"/>
          </a:xfrm>
          <a:prstGeom prst="rect">
            <a:avLst/>
          </a:prstGeom>
        </p:spPr>
      </p:pic>
      <p:sp>
        <p:nvSpPr>
          <p:cNvPr id="8" name="Rectangle 7">
            <a:extLst>
              <a:ext uri="{FF2B5EF4-FFF2-40B4-BE49-F238E27FC236}">
                <a16:creationId xmlns:a16="http://schemas.microsoft.com/office/drawing/2014/main" id="{6E9E75B4-18AA-7E43-5D16-F65CA554D35A}"/>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6300436" y="639590"/>
            <a:ext cx="5302417" cy="5578810"/>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ED3D5D12-C320-1898-6D9B-ACB13EA37E6B}"/>
              </a:ext>
            </a:extLst>
          </p:cNvPr>
          <p:cNvSpPr txBox="1"/>
          <p:nvPr/>
        </p:nvSpPr>
        <p:spPr>
          <a:xfrm>
            <a:off x="5456508" y="808502"/>
            <a:ext cx="6557652"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rgbClr val="0070C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a:ea typeface="+mn-ea"/>
                <a:cs typeface="Calibri"/>
              </a:rPr>
              <a:t>Linda Shaw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a:ea typeface="+mn-ea"/>
                <a:cs typeface="Calibri"/>
              </a:rPr>
              <a:t>Depute Head Teacher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a:ea typeface="+mn-ea"/>
                <a:cs typeface="Calibri"/>
              </a:rPr>
              <a:t>Pupil Support LHS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dirty="0">
              <a:ln>
                <a:noFill/>
              </a:ln>
              <a:solidFill>
                <a:srgbClr val="0070C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alibri"/>
                <a:ea typeface="+mn-ea"/>
                <a:cs typeface="Calibri"/>
              </a:rPr>
              <a:t>Laura McKee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a:ea typeface="+mn-ea"/>
                <a:cs typeface="Calibri"/>
              </a:rPr>
              <a:t>PT Creative Arts</a:t>
            </a:r>
          </a:p>
        </p:txBody>
      </p:sp>
      <p:sp>
        <p:nvSpPr>
          <p:cNvPr id="2" name="TextBox 1">
            <a:extLst>
              <a:ext uri="{FF2B5EF4-FFF2-40B4-BE49-F238E27FC236}">
                <a16:creationId xmlns:a16="http://schemas.microsoft.com/office/drawing/2014/main" id="{072859EE-8CFB-C3E5-7023-122E075C9A8E}"/>
              </a:ext>
            </a:extLst>
          </p:cNvPr>
          <p:cNvSpPr txBox="1"/>
          <p:nvPr/>
        </p:nvSpPr>
        <p:spPr>
          <a:xfrm>
            <a:off x="315716" y="-762976"/>
            <a:ext cx="56647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a:ea typeface="+mn-ea"/>
                <a:cs typeface="+mn-cs"/>
              </a:rPr>
              <a:t>Option 1 for slide 1</a:t>
            </a:r>
            <a:endParaRPr kumimoji="0" lang="en-GB" sz="4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9D4412C4-1EFE-B7E2-EF13-C7CF9BC49824}"/>
              </a:ext>
            </a:extLst>
          </p:cNvPr>
          <p:cNvSpPr/>
          <p:nvPr/>
        </p:nvSpPr>
        <p:spPr>
          <a:xfrm>
            <a:off x="-1" y="1380071"/>
            <a:ext cx="6297181" cy="40555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picture containing text, font, logo, symbol&#10;&#10;Description automatically generated">
            <a:extLst>
              <a:ext uri="{FF2B5EF4-FFF2-40B4-BE49-F238E27FC236}">
                <a16:creationId xmlns:a16="http://schemas.microsoft.com/office/drawing/2014/main" id="{70EBD2D8-47B5-60C5-E714-712F80506E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8566" y="1522953"/>
            <a:ext cx="1529968" cy="2054476"/>
          </a:xfrm>
          <a:prstGeom prst="rect">
            <a:avLst/>
          </a:prstGeom>
          <a:effectLst/>
        </p:spPr>
      </p:pic>
      <p:pic>
        <p:nvPicPr>
          <p:cNvPr id="11" name="Picture 10" descr="A blue and white text on a black background&#10;&#10;Description automatically generated with medium confidence">
            <a:extLst>
              <a:ext uri="{FF2B5EF4-FFF2-40B4-BE49-F238E27FC236}">
                <a16:creationId xmlns:a16="http://schemas.microsoft.com/office/drawing/2014/main" id="{B639AD93-84DF-EAE5-3B41-807F636031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840" y="3474004"/>
            <a:ext cx="6297181" cy="2663957"/>
          </a:xfrm>
          <a:prstGeom prst="rect">
            <a:avLst/>
          </a:prstGeom>
        </p:spPr>
      </p:pic>
    </p:spTree>
    <p:extLst>
      <p:ext uri="{BB962C8B-B14F-4D97-AF65-F5344CB8AC3E}">
        <p14:creationId xmlns:p14="http://schemas.microsoft.com/office/powerpoint/2010/main" val="4021682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6260091" y="297917"/>
            <a:ext cx="5302417" cy="6352265"/>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8C0C5F38-21B6-F26F-AF8F-B151138DED8C}"/>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blue and white text on a black background&#10;&#10;Description automatically generated with medium confidence">
            <a:extLst>
              <a:ext uri="{FF2B5EF4-FFF2-40B4-BE49-F238E27FC236}">
                <a16:creationId xmlns:a16="http://schemas.microsoft.com/office/drawing/2014/main" id="{B3630901-EDA3-4585-6C35-6766E513C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6" name="Rectangle 5">
            <a:extLst>
              <a:ext uri="{FF2B5EF4-FFF2-40B4-BE49-F238E27FC236}">
                <a16:creationId xmlns:a16="http://schemas.microsoft.com/office/drawing/2014/main" id="{7224BE90-946A-3DAF-0FED-EFD3A12DDB7D}"/>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icture containing text, font, logo, symbol&#10;&#10;Description automatically generated">
            <a:extLst>
              <a:ext uri="{FF2B5EF4-FFF2-40B4-BE49-F238E27FC236}">
                <a16:creationId xmlns:a16="http://schemas.microsoft.com/office/drawing/2014/main" id="{1DE13A77-4B17-E37C-6D8D-AA799D1985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8" name="Rectangle 7">
            <a:extLst>
              <a:ext uri="{FF2B5EF4-FFF2-40B4-BE49-F238E27FC236}">
                <a16:creationId xmlns:a16="http://schemas.microsoft.com/office/drawing/2014/main" id="{3E958DAE-ECB7-02F1-16FA-660FA8D1F297}"/>
              </a:ext>
            </a:extLst>
          </p:cNvPr>
          <p:cNvSpPr/>
          <p:nvPr/>
        </p:nvSpPr>
        <p:spPr>
          <a:xfrm>
            <a:off x="157654" y="1703182"/>
            <a:ext cx="1678772" cy="1107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ubtitle 2">
            <a:extLst>
              <a:ext uri="{FF2B5EF4-FFF2-40B4-BE49-F238E27FC236}">
                <a16:creationId xmlns:a16="http://schemas.microsoft.com/office/drawing/2014/main" id="{B62035D7-AE02-D96B-26B5-97F663A054D2}"/>
              </a:ext>
            </a:extLst>
          </p:cNvPr>
          <p:cNvSpPr txBox="1">
            <a:spLocks/>
          </p:cNvSpPr>
          <p:nvPr/>
        </p:nvSpPr>
        <p:spPr>
          <a:xfrm>
            <a:off x="-87593" y="1673648"/>
            <a:ext cx="4640308" cy="12081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Calibri"/>
              </a:rPr>
              <a:t>Feedback from staff</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1B7185-1ABD-C05C-65F9-B24C9D5FD316}"/>
              </a:ext>
            </a:extLst>
          </p:cNvPr>
          <p:cNvSpPr txBox="1"/>
          <p:nvPr/>
        </p:nvSpPr>
        <p:spPr>
          <a:xfrm>
            <a:off x="10752219" y="375602"/>
            <a:ext cx="145163" cy="10916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bel" panose="02000506030000020004" pitchFamily="2" charset="0"/>
              <a:ea typeface="+mn-ea"/>
              <a:cs typeface="Calibri"/>
            </a:endParaRPr>
          </a:p>
        </p:txBody>
      </p:sp>
      <p:pic>
        <p:nvPicPr>
          <p:cNvPr id="10" name="9981187A-EFB9-4DD7-B76A-F0577CB4AE96" descr="IMG_0533.JPG">
            <a:extLst>
              <a:ext uri="{FF2B5EF4-FFF2-40B4-BE49-F238E27FC236}">
                <a16:creationId xmlns:a16="http://schemas.microsoft.com/office/drawing/2014/main" id="{AA283381-FA79-D5B1-F74F-7B8CF08533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458" y="375602"/>
            <a:ext cx="7701025" cy="635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79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nodePh="1">
                                  <p:stCondLst>
                                    <p:cond delay="25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6342438" y="666721"/>
            <a:ext cx="5302417" cy="5578810"/>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B77ABDCD-1223-4CFB-BFED-42841219E5EE}"/>
              </a:ext>
            </a:extLst>
          </p:cNvPr>
          <p:cNvSpPr txBox="1"/>
          <p:nvPr/>
        </p:nvSpPr>
        <p:spPr>
          <a:xfrm>
            <a:off x="5406232" y="856346"/>
            <a:ext cx="6346406" cy="56927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Arial"/>
                <a:cs typeface="Arial"/>
              </a:rPr>
              <a:t>‘Build connections to work towards goals.’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Arial"/>
                <a:cs typeface="Arial"/>
              </a:rPr>
              <a:t>‘The magic happens when the children experience success and create lasting memories.’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Arial"/>
                <a:cs typeface="Arial"/>
              </a:rPr>
              <a:t>‘ The magic is being able to open the door to pupils’ belief in 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Arial"/>
                <a:cs typeface="Arial"/>
              </a:rPr>
              <a:t>‘ Safe, warm and welcoming. Being the warmth in grey spaces.’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a:ea typeface="Arial"/>
                <a:cs typeface="Arial"/>
              </a:rPr>
              <a:t>‘Never give up. You can’t see the top of the hill but you will always make it.’</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3600" b="0" i="0" u="none" strike="noStrike" kern="1200" cap="none" spc="0" normalizeH="0" baseline="0" noProof="0" dirty="0">
              <a:ln>
                <a:noFill/>
              </a:ln>
              <a:solidFill>
                <a:srgbClr val="000000"/>
              </a:solidFill>
              <a:effectLst/>
              <a:uLnTx/>
              <a:uFillTx/>
              <a:latin typeface="Calibri"/>
              <a:ea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Calibri"/>
              <a:ea typeface="Arial"/>
              <a:cs typeface="Arial"/>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4" y="1703182"/>
            <a:ext cx="1678772" cy="533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90" y="1673648"/>
            <a:ext cx="3675580" cy="809676"/>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Calibri"/>
              </a:rPr>
              <a:t>Feedback from staff</a:t>
            </a:r>
          </a:p>
        </p:txBody>
      </p:sp>
    </p:spTree>
    <p:extLst>
      <p:ext uri="{BB962C8B-B14F-4D97-AF65-F5344CB8AC3E}">
        <p14:creationId xmlns:p14="http://schemas.microsoft.com/office/powerpoint/2010/main" val="225590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6260091" y="752046"/>
            <a:ext cx="5302417" cy="5578810"/>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2D9742F1-73D1-1ED8-049F-3E686F39D7E2}"/>
              </a:ext>
            </a:extLst>
          </p:cNvPr>
          <p:cNvSpPr txBox="1"/>
          <p:nvPr/>
        </p:nvSpPr>
        <p:spPr>
          <a:xfrm>
            <a:off x="6445690" y="1342097"/>
            <a:ext cx="566873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3600" b="1" i="0" u="none" strike="noStrike" kern="1200" cap="none" spc="0" normalizeH="0" baseline="0" noProof="0" dirty="0">
                <a:ln>
                  <a:noFill/>
                </a:ln>
                <a:solidFill>
                  <a:prstClr val="black"/>
                </a:solidFill>
                <a:effectLst/>
                <a:uLnTx/>
                <a:uFillTx/>
                <a:latin typeface="Calibri"/>
                <a:ea typeface="+mn-ea"/>
                <a:cs typeface="Calibri"/>
              </a:rPr>
              <a:t>School context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3600" b="1"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3600" b="1" i="0" u="none" strike="noStrike" kern="1200" cap="none" spc="0" normalizeH="0" baseline="0" noProof="0" dirty="0">
                <a:ln>
                  <a:noFill/>
                </a:ln>
                <a:solidFill>
                  <a:prstClr val="black"/>
                </a:solidFill>
                <a:effectLst/>
                <a:uLnTx/>
                <a:uFillTx/>
                <a:latin typeface="Calibri"/>
                <a:ea typeface="+mn-ea"/>
                <a:cs typeface="Calibri"/>
              </a:rPr>
              <a:t>RNRA  road map</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3600" b="1"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3600" b="1" i="0" u="none" strike="noStrike" kern="1200" cap="none" spc="0" normalizeH="0" baseline="0" noProof="0" dirty="0">
                <a:ln>
                  <a:noFill/>
                </a:ln>
                <a:solidFill>
                  <a:prstClr val="black"/>
                </a:solidFill>
                <a:effectLst/>
                <a:uLnTx/>
                <a:uFillTx/>
                <a:latin typeface="Calibri"/>
                <a:ea typeface="+mn-ea"/>
                <a:cs typeface="Calibri"/>
              </a:rPr>
              <a:t>Previous destination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8" name="Rectangle 17">
            <a:extLst>
              <a:ext uri="{FF2B5EF4-FFF2-40B4-BE49-F238E27FC236}">
                <a16:creationId xmlns:a16="http://schemas.microsoft.com/office/drawing/2014/main" id="{1FDC8127-3463-E95A-3D6F-5BFCB1514CAD}"/>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descr="A blue and white text on a black background&#10;&#10;Description automatically generated with medium confidence">
            <a:extLst>
              <a:ext uri="{FF2B5EF4-FFF2-40B4-BE49-F238E27FC236}">
                <a16:creationId xmlns:a16="http://schemas.microsoft.com/office/drawing/2014/main" id="{84F38587-9397-6727-BAA5-AAB1DC8EC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8" name="Rectangle 7">
            <a:extLst>
              <a:ext uri="{FF2B5EF4-FFF2-40B4-BE49-F238E27FC236}">
                <a16:creationId xmlns:a16="http://schemas.microsoft.com/office/drawing/2014/main" id="{EA2BF0FA-4055-F5C4-AB12-9620EBD78AB3}"/>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descr="A picture containing text, font, logo, symbol&#10;&#10;Description automatically generated">
            <a:extLst>
              <a:ext uri="{FF2B5EF4-FFF2-40B4-BE49-F238E27FC236}">
                <a16:creationId xmlns:a16="http://schemas.microsoft.com/office/drawing/2014/main" id="{F59A3CB4-9897-7326-30AA-96A8F9336B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9" name="Rectangle 8">
            <a:extLst>
              <a:ext uri="{FF2B5EF4-FFF2-40B4-BE49-F238E27FC236}">
                <a16:creationId xmlns:a16="http://schemas.microsoft.com/office/drawing/2014/main" id="{28632C80-4DEB-60DB-911B-0453BB931DC5}"/>
              </a:ext>
            </a:extLst>
          </p:cNvPr>
          <p:cNvSpPr/>
          <p:nvPr/>
        </p:nvSpPr>
        <p:spPr>
          <a:xfrm>
            <a:off x="157654" y="1703182"/>
            <a:ext cx="1678772" cy="533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Subtitle 2">
            <a:extLst>
              <a:ext uri="{FF2B5EF4-FFF2-40B4-BE49-F238E27FC236}">
                <a16:creationId xmlns:a16="http://schemas.microsoft.com/office/drawing/2014/main" id="{258CD904-12AB-FF81-B502-88EB8E883756}"/>
              </a:ext>
            </a:extLst>
          </p:cNvPr>
          <p:cNvSpPr txBox="1">
            <a:spLocks/>
          </p:cNvSpPr>
          <p:nvPr/>
        </p:nvSpPr>
        <p:spPr>
          <a:xfrm>
            <a:off x="157654" y="1673648"/>
            <a:ext cx="4023359" cy="6040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Calibri"/>
              </a:rPr>
              <a:t>Hitting the highway</a:t>
            </a:r>
          </a:p>
        </p:txBody>
      </p:sp>
    </p:spTree>
    <p:extLst>
      <p:ext uri="{BB962C8B-B14F-4D97-AF65-F5344CB8AC3E}">
        <p14:creationId xmlns:p14="http://schemas.microsoft.com/office/powerpoint/2010/main" val="1230961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1FDC8127-3463-E95A-3D6F-5BFCB1514CAD}"/>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descr="A blue and white text on a black background&#10;&#10;Description automatically generated with medium confidence">
            <a:extLst>
              <a:ext uri="{FF2B5EF4-FFF2-40B4-BE49-F238E27FC236}">
                <a16:creationId xmlns:a16="http://schemas.microsoft.com/office/drawing/2014/main" id="{84F38587-9397-6727-BAA5-AAB1DC8EC9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8" name="Rectangle 7">
            <a:extLst>
              <a:ext uri="{FF2B5EF4-FFF2-40B4-BE49-F238E27FC236}">
                <a16:creationId xmlns:a16="http://schemas.microsoft.com/office/drawing/2014/main" id="{EA2BF0FA-4055-F5C4-AB12-9620EBD78AB3}"/>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descr="A picture containing text, font, logo, symbol&#10;&#10;Description automatically generated">
            <a:extLst>
              <a:ext uri="{FF2B5EF4-FFF2-40B4-BE49-F238E27FC236}">
                <a16:creationId xmlns:a16="http://schemas.microsoft.com/office/drawing/2014/main" id="{F59A3CB4-9897-7326-30AA-96A8F9336B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pic>
        <p:nvPicPr>
          <p:cNvPr id="3" name="Our_School_Values">
            <a:hlinkClick r:id="" action="ppaction://media"/>
            <a:extLst>
              <a:ext uri="{FF2B5EF4-FFF2-40B4-BE49-F238E27FC236}">
                <a16:creationId xmlns:a16="http://schemas.microsoft.com/office/drawing/2014/main" id="{2375AB03-9C58-6F11-157A-F18A46DEF747}"/>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218255" y="1544814"/>
            <a:ext cx="9206608" cy="5178717"/>
          </a:xfrm>
          <a:prstGeom prst="rect">
            <a:avLst/>
          </a:prstGeom>
        </p:spPr>
      </p:pic>
    </p:spTree>
    <p:extLst>
      <p:ext uri="{BB962C8B-B14F-4D97-AF65-F5344CB8AC3E}">
        <p14:creationId xmlns:p14="http://schemas.microsoft.com/office/powerpoint/2010/main" val="6368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181583" y="236305"/>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After RNRA – NVR was the next step in our nurture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Individual Staff Training (Level 1 and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Calibri"/>
                <a:ea typeface="+mn-ea"/>
                <a:cs typeface="+mn-cs"/>
              </a:rPr>
              <a:t>Whole school roll out – Intro to NVR over two sessions, facilitated by Educational Psychologist and DHT Pupil Support</a:t>
            </a: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208245"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Our NVR Journey</a:t>
            </a:r>
          </a:p>
        </p:txBody>
      </p:sp>
    </p:spTree>
    <p:extLst>
      <p:ext uri="{BB962C8B-B14F-4D97-AF65-F5344CB8AC3E}">
        <p14:creationId xmlns:p14="http://schemas.microsoft.com/office/powerpoint/2010/main" val="191009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2387" y="118152"/>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he Serif Hand Extrablack" panose="020F0502020204030204" pitchFamily="66" charset="0"/>
                <a:ea typeface="Calibri" panose="020F0502020204030204" pitchFamily="34" charset="0"/>
                <a:cs typeface="Times New Roman" panose="02020603050405020304" pitchFamily="18" charset="0"/>
              </a:rPr>
              <a:t>Will the training of staff and the introduction of the principles of ‘Non Violent Resistance’ have a significant impact on the distressed behaviour of a young person both in school and with their family?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The Serif Hand Extrablack" panose="020F0502020204030204" pitchFamily="66"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 was keen to take on a role in supporting the role out of NVR strategies within a whole school context.  In addition, I worked closely with our DHT Pupil Support, Brigitte (Educational Psychologist), parents and the rest of the staff team involved in the learning of a particular pupil, with whom we made some NVR interventions</a:t>
            </a:r>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The Serif Hand Extrablack" panose="020F0502020204030204" pitchFamily="66"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208245"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Case Study</a:t>
            </a:r>
          </a:p>
        </p:txBody>
      </p:sp>
    </p:spTree>
    <p:extLst>
      <p:ext uri="{BB962C8B-B14F-4D97-AF65-F5344CB8AC3E}">
        <p14:creationId xmlns:p14="http://schemas.microsoft.com/office/powerpoint/2010/main" val="1181776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2387" y="118152"/>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The context of the first targeted pupil with whom we worked 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S3 girl who has been exhibiting distressed and dysregulated behaviour on an escalating basis since she started in S1.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Behaviours could include: walking out of class without permission, wandering corridors, shouting out/making noises/laughing loudly/singing whilst the lesson is taking place, swearing, argumentative behaviour with other pupils, refusal to participate in lessons, refusal to leave the class for de-escalation, escalating classroom conflicts causing entire class to be relocated.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Pupil is awaiting consultation with CAMHS to query ASD/ADHD/anxiety</a:t>
            </a: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208245"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Context</a:t>
            </a:r>
          </a:p>
        </p:txBody>
      </p:sp>
    </p:spTree>
    <p:extLst>
      <p:ext uri="{BB962C8B-B14F-4D97-AF65-F5344CB8AC3E}">
        <p14:creationId xmlns:p14="http://schemas.microsoft.com/office/powerpoint/2010/main" val="691596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2387" y="118152"/>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This pupil had been identified as having increasing difficulties within my department and on further examination, across the school.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We met with DHT nurture and Ed Psych to discuss this pupil.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All teachers had been asked to complete a circle participation scale for this pupil and this was reviewed.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We then used the NVR Planning tool to identify Resilience, Adversity, Protective Factors and Vulnerability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208245"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The Process</a:t>
            </a:r>
          </a:p>
        </p:txBody>
      </p:sp>
    </p:spTree>
    <p:extLst>
      <p:ext uri="{BB962C8B-B14F-4D97-AF65-F5344CB8AC3E}">
        <p14:creationId xmlns:p14="http://schemas.microsoft.com/office/powerpoint/2010/main" val="171456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grass on the side&#10;&#10;Description automatically generated with low confidence">
            <a:extLst>
              <a:ext uri="{FF2B5EF4-FFF2-40B4-BE49-F238E27FC236}">
                <a16:creationId xmlns:a16="http://schemas.microsoft.com/office/drawing/2014/main" id="{A61F40F7-6C3F-6E15-CEC7-C24CA50B421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53" t="9091" r="23011"/>
          <a:stretch/>
        </p:blipFill>
        <p:spPr>
          <a:xfrm>
            <a:off x="3546229" y="0"/>
            <a:ext cx="8668512" cy="6857990"/>
          </a:xfrm>
          <a:prstGeom prst="rect">
            <a:avLst/>
          </a:prstGeom>
        </p:spPr>
      </p:pic>
      <p:sp>
        <p:nvSpPr>
          <p:cNvPr id="5" name="Rectangle 4">
            <a:extLst>
              <a:ext uri="{FF2B5EF4-FFF2-40B4-BE49-F238E27FC236}">
                <a16:creationId xmlns:a16="http://schemas.microsoft.com/office/drawing/2014/main" id="{8F1E1131-1DE2-93D8-DC2B-B28656579F06}"/>
              </a:ext>
            </a:extLst>
          </p:cNvPr>
          <p:cNvSpPr/>
          <p:nvPr/>
        </p:nvSpPr>
        <p:spPr>
          <a:xfrm>
            <a:off x="0" y="0"/>
            <a:ext cx="9705473" cy="6858000"/>
          </a:xfrm>
          <a:prstGeom prst="rect">
            <a:avLst/>
          </a:prstGeom>
          <a:gradFill flip="none" rotWithShape="1">
            <a:gsLst>
              <a:gs pos="0">
                <a:schemeClr val="bg1"/>
              </a:gs>
              <a:gs pos="43000">
                <a:schemeClr val="bg1"/>
              </a:gs>
              <a:gs pos="78000">
                <a:schemeClr val="bg1">
                  <a:alpha val="49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89D5866-1F16-6D78-6C09-72DD977DAF81}"/>
              </a:ext>
            </a:extLst>
          </p:cNvPr>
          <p:cNvSpPr/>
          <p:nvPr/>
        </p:nvSpPr>
        <p:spPr>
          <a:xfrm>
            <a:off x="4332387" y="118152"/>
            <a:ext cx="7852764" cy="6621683"/>
          </a:xfrm>
          <a:prstGeom prst="roundRect">
            <a:avLst>
              <a:gd name="adj" fmla="val 744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After this initial meeting, a solution-oriented case conference was held with all of the teachers/support staff who work with this young person. We worked to identify the strengths of this young person as well as discussing the issues and triggers arising for them. Additionally we looked at current de-escalation strategies which have been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A1589722-FC22-D9EE-8695-4AAE610069C9}"/>
              </a:ext>
            </a:extLst>
          </p:cNvPr>
          <p:cNvSpPr/>
          <p:nvPr/>
        </p:nvSpPr>
        <p:spPr>
          <a:xfrm>
            <a:off x="0" y="666721"/>
            <a:ext cx="3208867" cy="743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text on a black background&#10;&#10;Description automatically generated with medium confidence">
            <a:extLst>
              <a:ext uri="{FF2B5EF4-FFF2-40B4-BE49-F238E27FC236}">
                <a16:creationId xmlns:a16="http://schemas.microsoft.com/office/drawing/2014/main" id="{118AD555-62A0-A5AD-FE1F-273B234A5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527" y="747607"/>
            <a:ext cx="1499063" cy="634163"/>
          </a:xfrm>
          <a:prstGeom prst="rect">
            <a:avLst/>
          </a:prstGeom>
        </p:spPr>
      </p:pic>
      <p:sp>
        <p:nvSpPr>
          <p:cNvPr id="7" name="Rectangle 6">
            <a:extLst>
              <a:ext uri="{FF2B5EF4-FFF2-40B4-BE49-F238E27FC236}">
                <a16:creationId xmlns:a16="http://schemas.microsoft.com/office/drawing/2014/main" id="{0267A0E5-35AD-1D15-BCA5-BEEBA0ACD0EC}"/>
              </a:ext>
            </a:extLst>
          </p:cNvPr>
          <p:cNvSpPr/>
          <p:nvPr/>
        </p:nvSpPr>
        <p:spPr>
          <a:xfrm>
            <a:off x="0" y="0"/>
            <a:ext cx="1499064" cy="68579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A picture containing text, font, logo, symbol&#10;&#10;Description automatically generated">
            <a:extLst>
              <a:ext uri="{FF2B5EF4-FFF2-40B4-BE49-F238E27FC236}">
                <a16:creationId xmlns:a16="http://schemas.microsoft.com/office/drawing/2014/main" id="{9DC4CEA9-F9C3-7D97-1019-DBA66409BB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422" y="152395"/>
            <a:ext cx="1066596" cy="1432250"/>
          </a:xfrm>
          <a:prstGeom prst="rect">
            <a:avLst/>
          </a:prstGeom>
          <a:effectLst/>
        </p:spPr>
      </p:pic>
      <p:sp>
        <p:nvSpPr>
          <p:cNvPr id="10" name="Rectangle 9">
            <a:extLst>
              <a:ext uri="{FF2B5EF4-FFF2-40B4-BE49-F238E27FC236}">
                <a16:creationId xmlns:a16="http://schemas.microsoft.com/office/drawing/2014/main" id="{2A1411C4-E2F4-A9E6-B69E-47089C3C2DF4}"/>
              </a:ext>
            </a:extLst>
          </p:cNvPr>
          <p:cNvSpPr/>
          <p:nvPr/>
        </p:nvSpPr>
        <p:spPr>
          <a:xfrm>
            <a:off x="157653" y="1703182"/>
            <a:ext cx="2513627" cy="1122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ubtitle 2">
            <a:extLst>
              <a:ext uri="{FF2B5EF4-FFF2-40B4-BE49-F238E27FC236}">
                <a16:creationId xmlns:a16="http://schemas.microsoft.com/office/drawing/2014/main" id="{F866DACA-1920-8FB1-0DB1-C5B313E0215B}"/>
              </a:ext>
            </a:extLst>
          </p:cNvPr>
          <p:cNvSpPr txBox="1">
            <a:spLocks/>
          </p:cNvSpPr>
          <p:nvPr/>
        </p:nvSpPr>
        <p:spPr>
          <a:xfrm>
            <a:off x="157589" y="1665531"/>
            <a:ext cx="3208245" cy="14403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En route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a:ea typeface="+mn-ea"/>
                <a:cs typeface="Calibri"/>
              </a:rPr>
              <a:t>The Process</a:t>
            </a:r>
          </a:p>
        </p:txBody>
      </p:sp>
    </p:spTree>
    <p:extLst>
      <p:ext uri="{BB962C8B-B14F-4D97-AF65-F5344CB8AC3E}">
        <p14:creationId xmlns:p14="http://schemas.microsoft.com/office/powerpoint/2010/main" val="28022930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1156</Words>
  <Application>Microsoft Office PowerPoint</Application>
  <PresentationFormat>Widescreen</PresentationFormat>
  <Paragraphs>143</Paragraphs>
  <Slides>21</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Abel</vt:lpstr>
      <vt:lpstr>Arial</vt:lpstr>
      <vt:lpstr>Arial Narrow</vt:lpstr>
      <vt:lpstr>Calibri</vt:lpstr>
      <vt:lpstr>Calibri Light</vt:lpstr>
      <vt:lpstr>The Serif Hand Extrablack</vt:lpstr>
      <vt:lpstr>1_Office Theme</vt:lpstr>
      <vt:lpstr>RNRA/NVR in Linwood HS Linda Shaw, DHT &amp; Laura McKee, PT Creative Arts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RNRA/NVR in Linwood HS Linda Shaw, DHT &amp; Laura McKee, PT Creative Arts </dc:title>
  <dc:creator>Charlotte Murray</dc:creator>
  <cp:lastModifiedBy>Charlotte Murray</cp:lastModifiedBy>
  <cp:revision>1</cp:revision>
  <dcterms:created xsi:type="dcterms:W3CDTF">2024-05-30T11:30:10Z</dcterms:created>
  <dcterms:modified xsi:type="dcterms:W3CDTF">2024-05-30T11:30:38Z</dcterms:modified>
</cp:coreProperties>
</file>