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45"/>
  </p:notesMasterIdLst>
  <p:sldIdLst>
    <p:sldId id="256" r:id="rId4"/>
    <p:sldId id="483" r:id="rId5"/>
    <p:sldId id="399" r:id="rId6"/>
    <p:sldId id="585" r:id="rId7"/>
    <p:sldId id="592" r:id="rId8"/>
    <p:sldId id="591" r:id="rId9"/>
    <p:sldId id="435" r:id="rId10"/>
    <p:sldId id="572" r:id="rId11"/>
    <p:sldId id="573" r:id="rId12"/>
    <p:sldId id="574" r:id="rId13"/>
    <p:sldId id="575" r:id="rId14"/>
    <p:sldId id="576" r:id="rId15"/>
    <p:sldId id="437" r:id="rId16"/>
    <p:sldId id="559" r:id="rId17"/>
    <p:sldId id="558" r:id="rId18"/>
    <p:sldId id="543" r:id="rId19"/>
    <p:sldId id="545" r:id="rId20"/>
    <p:sldId id="546" r:id="rId21"/>
    <p:sldId id="547" r:id="rId22"/>
    <p:sldId id="548" r:id="rId23"/>
    <p:sldId id="551" r:id="rId24"/>
    <p:sldId id="508" r:id="rId25"/>
    <p:sldId id="565" r:id="rId26"/>
    <p:sldId id="597" r:id="rId27"/>
    <p:sldId id="1991" r:id="rId28"/>
    <p:sldId id="497" r:id="rId29"/>
    <p:sldId id="595" r:id="rId30"/>
    <p:sldId id="554" r:id="rId31"/>
    <p:sldId id="533" r:id="rId32"/>
    <p:sldId id="556" r:id="rId33"/>
    <p:sldId id="557" r:id="rId34"/>
    <p:sldId id="519" r:id="rId35"/>
    <p:sldId id="567" r:id="rId36"/>
    <p:sldId id="501" r:id="rId37"/>
    <p:sldId id="596" r:id="rId38"/>
    <p:sldId id="588" r:id="rId39"/>
    <p:sldId id="468" r:id="rId40"/>
    <p:sldId id="593" r:id="rId41"/>
    <p:sldId id="594" r:id="rId42"/>
    <p:sldId id="261" r:id="rId43"/>
    <p:sldId id="19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53543-7AF4-42FF-8389-D24BF816ED14}"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A5A75-3AE3-485C-87B5-5BA7A31B5E25}" type="slidenum">
              <a:rPr lang="en-GB" smtClean="0"/>
              <a:t>‹#›</a:t>
            </a:fld>
            <a:endParaRPr lang="en-GB"/>
          </a:p>
        </p:txBody>
      </p:sp>
    </p:spTree>
    <p:extLst>
      <p:ext uri="{BB962C8B-B14F-4D97-AF65-F5344CB8AC3E}">
        <p14:creationId xmlns:p14="http://schemas.microsoft.com/office/powerpoint/2010/main" val="380997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9.25-10.25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5E6F3-2904-4B85-AB8E-BD260A0CB2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7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2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28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22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571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05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255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1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15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57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73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436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965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81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63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626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454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395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414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52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268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7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66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847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71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691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049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946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291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276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688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624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10.25-10.45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C1659-F692-4196-87E8-33FEDDDD8B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74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3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12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66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73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67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80D64-6F43-4C4D-BE6A-3F3482AA51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37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2340-A5D5-B1EB-E312-C62E83300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46CF6B-A0A6-51A2-58C8-8CCC783EB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A9B65A-0240-9AED-F62A-6C2908A26415}"/>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5" name="Footer Placeholder 4">
            <a:extLst>
              <a:ext uri="{FF2B5EF4-FFF2-40B4-BE49-F238E27FC236}">
                <a16:creationId xmlns:a16="http://schemas.microsoft.com/office/drawing/2014/main" id="{E22CD9DD-7E45-6CAF-EA65-64FD2F60E3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2BA34A-BE53-41CA-146E-CE9178AF121E}"/>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44324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6C58-42B3-F8BF-2EC3-9BA6F7130D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3D9134-6A01-22EE-F104-1C49AF8D17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7F9D0-B001-F839-701E-D51BF068110B}"/>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5" name="Footer Placeholder 4">
            <a:extLst>
              <a:ext uri="{FF2B5EF4-FFF2-40B4-BE49-F238E27FC236}">
                <a16:creationId xmlns:a16="http://schemas.microsoft.com/office/drawing/2014/main" id="{EC5C60C9-8A09-6E81-261C-DE3B82FC4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748D6A-329C-3E9C-3BE2-84084E922A0F}"/>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5058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FA471-338B-94A7-BFC1-3F8346BD79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00F03A-52FF-F27D-DE0B-0EA3B76F85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F022FB-DCF3-9729-1CD7-094F9C827688}"/>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5" name="Footer Placeholder 4">
            <a:extLst>
              <a:ext uri="{FF2B5EF4-FFF2-40B4-BE49-F238E27FC236}">
                <a16:creationId xmlns:a16="http://schemas.microsoft.com/office/drawing/2014/main" id="{613E71E0-2B49-8364-F0BE-408885A94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6667A1-BCC5-E001-D849-371358414540}"/>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119088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8046-22C8-0A4D-B430-54EF6820E15A}"/>
              </a:ext>
            </a:extLst>
          </p:cNvPr>
          <p:cNvSpPr>
            <a:spLocks noGrp="1"/>
          </p:cNvSpPr>
          <p:nvPr>
            <p:ph type="ctrTitle" hasCustomPrompt="1"/>
          </p:nvPr>
        </p:nvSpPr>
        <p:spPr>
          <a:xfrm>
            <a:off x="6473073" y="4809273"/>
            <a:ext cx="4676274" cy="810710"/>
          </a:xfrm>
          <a:prstGeom prst="rect">
            <a:avLst/>
          </a:prstGeom>
        </p:spPr>
        <p:txBody>
          <a:bodyPr anchor="t">
            <a:normAutofit/>
          </a:bodyPr>
          <a:lstStyle>
            <a:lvl1pPr algn="l">
              <a:defRPr sz="4000" b="1">
                <a:solidFill>
                  <a:schemeClr val="tx1"/>
                </a:solidFill>
                <a:latin typeface="+mn-lt"/>
              </a:defRPr>
            </a:lvl1pPr>
          </a:lstStyle>
          <a:p>
            <a:r>
              <a:rPr lang="en-US" dirty="0"/>
              <a:t>Title of Presentation</a:t>
            </a:r>
            <a:br>
              <a:rPr lang="en-US" dirty="0"/>
            </a:br>
            <a:endParaRPr lang="en-US" dirty="0"/>
          </a:p>
        </p:txBody>
      </p:sp>
      <p:sp>
        <p:nvSpPr>
          <p:cNvPr id="12" name="Text Placeholder 11">
            <a:extLst>
              <a:ext uri="{FF2B5EF4-FFF2-40B4-BE49-F238E27FC236}">
                <a16:creationId xmlns:a16="http://schemas.microsoft.com/office/drawing/2014/main" id="{CBE0F40A-912F-664F-8E7E-CEE92B1FC3EC}"/>
              </a:ext>
            </a:extLst>
          </p:cNvPr>
          <p:cNvSpPr>
            <a:spLocks noGrp="1"/>
          </p:cNvSpPr>
          <p:nvPr>
            <p:ph type="body" sz="quarter" idx="10" hasCustomPrompt="1"/>
          </p:nvPr>
        </p:nvSpPr>
        <p:spPr>
          <a:xfrm>
            <a:off x="6473073" y="5619983"/>
            <a:ext cx="4314825" cy="481179"/>
          </a:xfrm>
          <a:prstGeom prst="rect">
            <a:avLst/>
          </a:prstGeom>
        </p:spPr>
        <p:txBody>
          <a:bodyPr/>
          <a:lstStyle>
            <a:lvl1pPr marL="0" indent="0">
              <a:buFontTx/>
              <a:buNone/>
              <a:defRPr sz="2000"/>
            </a:lvl1pPr>
          </a:lstStyle>
          <a:p>
            <a:r>
              <a:rPr lang="en-US" dirty="0"/>
              <a:t>Name of Presenter</a:t>
            </a:r>
          </a:p>
        </p:txBody>
      </p:sp>
    </p:spTree>
    <p:extLst>
      <p:ext uri="{BB962C8B-B14F-4D97-AF65-F5344CB8AC3E}">
        <p14:creationId xmlns:p14="http://schemas.microsoft.com/office/powerpoint/2010/main" val="423018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EBD09D-C4DE-084C-9DC3-1BA642AF856A}"/>
              </a:ext>
            </a:extLst>
          </p:cNvPr>
          <p:cNvSpPr>
            <a:spLocks noGrp="1"/>
          </p:cNvSpPr>
          <p:nvPr>
            <p:ph type="ctrTitle" hasCustomPrompt="1"/>
          </p:nvPr>
        </p:nvSpPr>
        <p:spPr>
          <a:xfrm>
            <a:off x="6473073" y="4809273"/>
            <a:ext cx="4676274" cy="810710"/>
          </a:xfrm>
          <a:prstGeom prst="rect">
            <a:avLst/>
          </a:prstGeom>
        </p:spPr>
        <p:txBody>
          <a:bodyPr anchor="t">
            <a:normAutofit/>
          </a:bodyPr>
          <a:lstStyle>
            <a:lvl1pPr algn="l">
              <a:defRPr sz="4000" b="1">
                <a:solidFill>
                  <a:schemeClr val="bg1"/>
                </a:solidFill>
                <a:latin typeface="+mn-lt"/>
              </a:defRPr>
            </a:lvl1pPr>
          </a:lstStyle>
          <a:p>
            <a:r>
              <a:rPr lang="en-US" dirty="0"/>
              <a:t>Title of Presentation</a:t>
            </a:r>
            <a:br>
              <a:rPr lang="en-US" dirty="0"/>
            </a:br>
            <a:endParaRPr lang="en-US" dirty="0"/>
          </a:p>
        </p:txBody>
      </p:sp>
      <p:sp>
        <p:nvSpPr>
          <p:cNvPr id="6" name="Text Placeholder 11">
            <a:extLst>
              <a:ext uri="{FF2B5EF4-FFF2-40B4-BE49-F238E27FC236}">
                <a16:creationId xmlns:a16="http://schemas.microsoft.com/office/drawing/2014/main" id="{09BA705D-48F7-1843-B52B-49669F570090}"/>
              </a:ext>
            </a:extLst>
          </p:cNvPr>
          <p:cNvSpPr>
            <a:spLocks noGrp="1"/>
          </p:cNvSpPr>
          <p:nvPr>
            <p:ph type="body" sz="quarter" idx="10" hasCustomPrompt="1"/>
          </p:nvPr>
        </p:nvSpPr>
        <p:spPr>
          <a:xfrm>
            <a:off x="6473073" y="5619983"/>
            <a:ext cx="4314825" cy="481179"/>
          </a:xfrm>
          <a:prstGeom prst="rect">
            <a:avLst/>
          </a:prstGeom>
        </p:spPr>
        <p:txBody>
          <a:bodyPr/>
          <a:lstStyle>
            <a:lvl1pPr marL="0" indent="0">
              <a:buFontTx/>
              <a:buNone/>
              <a:defRPr sz="2000">
                <a:solidFill>
                  <a:schemeClr val="bg1"/>
                </a:solidFill>
              </a:defRPr>
            </a:lvl1pPr>
          </a:lstStyle>
          <a:p>
            <a:r>
              <a:rPr lang="en-US" dirty="0"/>
              <a:t>Name of Presenter</a:t>
            </a:r>
          </a:p>
        </p:txBody>
      </p:sp>
    </p:spTree>
    <p:extLst>
      <p:ext uri="{BB962C8B-B14F-4D97-AF65-F5344CB8AC3E}">
        <p14:creationId xmlns:p14="http://schemas.microsoft.com/office/powerpoint/2010/main" val="2190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_Slide_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85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415259-DDC1-804C-9E67-7340719199E0}"/>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3">
            <a:extLst>
              <a:ext uri="{FF2B5EF4-FFF2-40B4-BE49-F238E27FC236}">
                <a16:creationId xmlns:a16="http://schemas.microsoft.com/office/drawing/2014/main" id="{F777B740-8D0E-6E47-9D1D-8314F460D00B}"/>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F75D0103-0D95-3C49-9D76-59F7677805A5}"/>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321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4">
            <a:extLst>
              <a:ext uri="{FF2B5EF4-FFF2-40B4-BE49-F238E27FC236}">
                <a16:creationId xmlns:a16="http://schemas.microsoft.com/office/drawing/2014/main" id="{D858B7BB-BE8D-F84D-B756-0D9B47C0382B}"/>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431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6" name="Text Placeholder 3">
            <a:extLst>
              <a:ext uri="{FF2B5EF4-FFF2-40B4-BE49-F238E27FC236}">
                <a16:creationId xmlns:a16="http://schemas.microsoft.com/office/drawing/2014/main" id="{AD3BC32C-4D57-8C49-A3B4-FC5E5764676A}"/>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4">
            <a:extLst>
              <a:ext uri="{FF2B5EF4-FFF2-40B4-BE49-F238E27FC236}">
                <a16:creationId xmlns:a16="http://schemas.microsoft.com/office/drawing/2014/main" id="{6AA6B34C-14C4-A249-8AEE-ABC397A61533}"/>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67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hit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6" name="Text Placeholder 3">
            <a:extLst>
              <a:ext uri="{FF2B5EF4-FFF2-40B4-BE49-F238E27FC236}">
                <a16:creationId xmlns:a16="http://schemas.microsoft.com/office/drawing/2014/main" id="{CF8995CE-AEE9-7C4F-9308-BE53409A76C1}"/>
              </a:ext>
            </a:extLst>
          </p:cNvPr>
          <p:cNvSpPr>
            <a:spLocks noGrp="1"/>
          </p:cNvSpPr>
          <p:nvPr>
            <p:ph type="body" sz="half" idx="2" hasCustomPrompt="1"/>
          </p:nvPr>
        </p:nvSpPr>
        <p:spPr>
          <a:xfrm>
            <a:off x="629655"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3">
            <a:extLst>
              <a:ext uri="{FF2B5EF4-FFF2-40B4-BE49-F238E27FC236}">
                <a16:creationId xmlns:a16="http://schemas.microsoft.com/office/drawing/2014/main" id="{C06F24CE-34B5-FD4B-A343-742E300C1064}"/>
              </a:ext>
            </a:extLst>
          </p:cNvPr>
          <p:cNvSpPr>
            <a:spLocks noGrp="1"/>
          </p:cNvSpPr>
          <p:nvPr>
            <p:ph type="body" sz="half" idx="10" hasCustomPrompt="1"/>
          </p:nvPr>
        </p:nvSpPr>
        <p:spPr>
          <a:xfrm>
            <a:off x="6025548"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73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hit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3">
            <a:extLst>
              <a:ext uri="{FF2B5EF4-FFF2-40B4-BE49-F238E27FC236}">
                <a16:creationId xmlns:a16="http://schemas.microsoft.com/office/drawing/2014/main" id="{B9949960-5DAF-F840-A4C5-64A6DA6968E3}"/>
              </a:ext>
            </a:extLst>
          </p:cNvPr>
          <p:cNvSpPr>
            <a:spLocks noGrp="1"/>
          </p:cNvSpPr>
          <p:nvPr>
            <p:ph type="body" sz="half" idx="2" hasCustomPrompt="1"/>
          </p:nvPr>
        </p:nvSpPr>
        <p:spPr>
          <a:xfrm>
            <a:off x="629655"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3">
            <a:extLst>
              <a:ext uri="{FF2B5EF4-FFF2-40B4-BE49-F238E27FC236}">
                <a16:creationId xmlns:a16="http://schemas.microsoft.com/office/drawing/2014/main" id="{E54BCA07-8445-5344-8160-113BD11E2BCF}"/>
              </a:ext>
            </a:extLst>
          </p:cNvPr>
          <p:cNvSpPr>
            <a:spLocks noGrp="1"/>
          </p:cNvSpPr>
          <p:nvPr>
            <p:ph type="body" sz="half" idx="10" hasCustomPrompt="1"/>
          </p:nvPr>
        </p:nvSpPr>
        <p:spPr>
          <a:xfrm>
            <a:off x="6025548"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54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76CE-D8C6-3F0B-695D-40D309185D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EE30E-F69A-F55B-4530-D498E7D16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CCA11-64C3-134B-9FA9-57A2480C454E}"/>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5" name="Footer Placeholder 4">
            <a:extLst>
              <a:ext uri="{FF2B5EF4-FFF2-40B4-BE49-F238E27FC236}">
                <a16:creationId xmlns:a16="http://schemas.microsoft.com/office/drawing/2014/main" id="{1C486961-ADD1-0F9E-CBCD-2622CE650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1F0AA-CCC4-EF67-72F7-0211AD6650F7}"/>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1375099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hit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9" name="Text Placeholder 3">
            <a:extLst>
              <a:ext uri="{FF2B5EF4-FFF2-40B4-BE49-F238E27FC236}">
                <a16:creationId xmlns:a16="http://schemas.microsoft.com/office/drawing/2014/main" id="{63FACFB8-BF32-2B48-B3C2-A88876A427E7}"/>
              </a:ext>
            </a:extLst>
          </p:cNvPr>
          <p:cNvSpPr>
            <a:spLocks noGrp="1"/>
          </p:cNvSpPr>
          <p:nvPr>
            <p:ph type="body" sz="half" idx="2" hasCustomPrompt="1"/>
          </p:nvPr>
        </p:nvSpPr>
        <p:spPr>
          <a:xfrm>
            <a:off x="629655"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F1001257-1982-074D-8DA8-E13F15F564C0}"/>
              </a:ext>
            </a:extLst>
          </p:cNvPr>
          <p:cNvSpPr>
            <a:spLocks noGrp="1"/>
          </p:cNvSpPr>
          <p:nvPr>
            <p:ph type="body" sz="half" idx="10" hasCustomPrompt="1"/>
          </p:nvPr>
        </p:nvSpPr>
        <p:spPr>
          <a:xfrm>
            <a:off x="6336633"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31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1708607"/>
            <a:ext cx="3932237" cy="4051169"/>
          </a:xfrm>
          <a:prstGeom prst="rect">
            <a:avLst/>
          </a:prstGeom>
        </p:spPr>
        <p:txBody>
          <a:bodyPr>
            <a:normAutofit/>
          </a:bodyPr>
          <a:lstStyle>
            <a:lvl1pPr marL="0" indent="0">
              <a:buNone/>
              <a:defRPr lang="en-GB" sz="16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1708607"/>
            <a:ext cx="6640513" cy="4051169"/>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13240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1708606"/>
            <a:ext cx="3932237" cy="4051169"/>
          </a:xfrm>
          <a:prstGeom prst="rect">
            <a:avLst/>
          </a:prstGeom>
        </p:spPr>
        <p:txBody>
          <a:bodyPr>
            <a:normAutofit/>
          </a:bodyPr>
          <a:lstStyle>
            <a:lvl1pPr marL="0" indent="0">
              <a:buNone/>
              <a:defRPr lang="en-GB" sz="1600" smtClean="0">
                <a:solidFill>
                  <a:schemeClr val="bg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bg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1708606"/>
            <a:ext cx="6640513" cy="4051169"/>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22622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a:prstGeom prst="rect">
            <a:avLst/>
          </a:prstGeom>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a:xfrm rot="5400000">
            <a:off x="10453954" y="1017853"/>
            <a:ext cx="2011362" cy="512233"/>
          </a:xfrm>
          <a:prstGeom prst="rect">
            <a:avLst/>
          </a:prstGeom>
        </p:spPr>
        <p:txBody>
          <a:bodyPr rtlCol="0"/>
          <a:lstStyle>
            <a:lvl1pPr>
              <a:defRPr/>
            </a:lvl1pPr>
          </a:lstStyle>
          <a:p>
            <a:pPr>
              <a:defRPr/>
            </a:pPr>
            <a:fld id="{B5791F6B-F03E-49B0-AA5D-3BE99D1E9BC8}" type="datetimeFigureOut">
              <a:rPr lang="en-GB"/>
              <a:pPr>
                <a:defRPr/>
              </a:pPr>
              <a:t>30/05/2024</a:t>
            </a:fld>
            <a:endParaRPr lang="en-GB" dirty="0"/>
          </a:p>
        </p:txBody>
      </p:sp>
      <p:sp>
        <p:nvSpPr>
          <p:cNvPr id="5" name="Slide Number Placeholder 8"/>
          <p:cNvSpPr>
            <a:spLocks noGrp="1"/>
          </p:cNvSpPr>
          <p:nvPr>
            <p:ph type="sldNum" sz="quarter" idx="11"/>
          </p:nvPr>
        </p:nvSpPr>
        <p:spPr>
          <a:xfrm>
            <a:off x="10839451" y="5734050"/>
            <a:ext cx="812800" cy="520700"/>
          </a:xfrm>
          <a:prstGeom prst="rect">
            <a:avLst/>
          </a:prstGeom>
        </p:spPr>
        <p:txBody>
          <a:bodyPr rtlCol="0"/>
          <a:lstStyle>
            <a:lvl1pPr>
              <a:defRPr/>
            </a:lvl1pPr>
          </a:lstStyle>
          <a:p>
            <a:pPr>
              <a:defRPr/>
            </a:pPr>
            <a:fld id="{C61C3C7F-446D-470E-8B8C-4F9B8A86BBFD}" type="slidenum">
              <a:rPr lang="en-GB"/>
              <a:pPr>
                <a:defRPr/>
              </a:pPr>
              <a:t>‹#›</a:t>
            </a:fld>
            <a:endParaRPr lang="en-GB" dirty="0"/>
          </a:p>
        </p:txBody>
      </p:sp>
      <p:sp>
        <p:nvSpPr>
          <p:cNvPr id="6" name="Footer Placeholder 9"/>
          <p:cNvSpPr>
            <a:spLocks noGrp="1"/>
          </p:cNvSpPr>
          <p:nvPr>
            <p:ph type="ftr" sz="quarter" idx="12"/>
          </p:nvPr>
        </p:nvSpPr>
        <p:spPr>
          <a:xfrm rot="5400000">
            <a:off x="9853084" y="3676121"/>
            <a:ext cx="3200400" cy="486833"/>
          </a:xfrm>
          <a:prstGeom prst="rect">
            <a:avLst/>
          </a:prstGeom>
        </p:spPr>
        <p:txBody>
          <a:bodyPr rtlCol="0"/>
          <a:lstStyle>
            <a:lvl1pPr>
              <a:defRPr/>
            </a:lvl1pPr>
          </a:lstStyle>
          <a:p>
            <a:pPr>
              <a:defRPr/>
            </a:pPr>
            <a:endParaRPr lang="en-GB" dirty="0"/>
          </a:p>
        </p:txBody>
      </p:sp>
    </p:spTree>
    <p:extLst>
      <p:ext uri="{BB962C8B-B14F-4D97-AF65-F5344CB8AC3E}">
        <p14:creationId xmlns:p14="http://schemas.microsoft.com/office/powerpoint/2010/main" val="29644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54400" y="685800"/>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2438400"/>
            <a:ext cx="10972800" cy="4267200"/>
          </a:xfrm>
          <a:prstGeom prst="rect">
            <a:avLst/>
          </a:prstGeom>
        </p:spPr>
        <p:txBody>
          <a:bodyPr>
            <a:normAutofit/>
          </a:bodyPr>
          <a:lstStyle/>
          <a:p>
            <a:pPr lvl="0"/>
            <a:endParaRPr lang="en-GB" noProof="0"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32F0FE7-E6BF-4064-82F5-5E16A3FC4E3A}" type="datetimeFigureOut">
              <a:rPr lang="en-US"/>
              <a:pPr>
                <a:defRPr/>
              </a:pPr>
              <a:t>5/30/2024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47AE924-629A-4601-AFF2-3DD41C6079FA}" type="slidenum">
              <a:rPr lang="en-US"/>
              <a:pPr>
                <a:defRPr/>
              </a:pPr>
              <a:t>‹#›</a:t>
            </a:fld>
            <a:endParaRPr lang="en-US" dirty="0"/>
          </a:p>
        </p:txBody>
      </p:sp>
    </p:spTree>
    <p:extLst>
      <p:ext uri="{BB962C8B-B14F-4D97-AF65-F5344CB8AC3E}">
        <p14:creationId xmlns:p14="http://schemas.microsoft.com/office/powerpoint/2010/main" val="1207147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9D6E-3580-4883-9BE4-2050F6AEA4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C890BB-B385-4CF6-8B7A-FF6A0F632E23}"/>
              </a:ext>
            </a:extLst>
          </p:cNvPr>
          <p:cNvSpPr>
            <a:spLocks noGrp="1"/>
          </p:cNvSpPr>
          <p:nvPr>
            <p:ph type="dt" sz="half" idx="10"/>
          </p:nvPr>
        </p:nvSpPr>
        <p:spPr/>
        <p:txBody>
          <a:bodyPr/>
          <a:lstStyle/>
          <a:p>
            <a:fld id="{E0408284-5266-45FE-823E-FDA49AC80F53}" type="datetimeFigureOut">
              <a:rPr lang="en-GB" smtClean="0"/>
              <a:t>30/05/2024</a:t>
            </a:fld>
            <a:endParaRPr lang="en-GB"/>
          </a:p>
        </p:txBody>
      </p:sp>
      <p:sp>
        <p:nvSpPr>
          <p:cNvPr id="4" name="Footer Placeholder 3">
            <a:extLst>
              <a:ext uri="{FF2B5EF4-FFF2-40B4-BE49-F238E27FC236}">
                <a16:creationId xmlns:a16="http://schemas.microsoft.com/office/drawing/2014/main" id="{E0E5FF5E-B30E-485F-A5D4-BC9580DCE0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A87625-3685-49BE-B6B8-FDF6E9CC9FAA}"/>
              </a:ext>
            </a:extLst>
          </p:cNvPr>
          <p:cNvSpPr>
            <a:spLocks noGrp="1"/>
          </p:cNvSpPr>
          <p:nvPr>
            <p:ph type="sldNum" sz="quarter" idx="12"/>
          </p:nvPr>
        </p:nvSpPr>
        <p:spPr/>
        <p:txBody>
          <a:bodyPr/>
          <a:lstStyle/>
          <a:p>
            <a:fld id="{A2329998-B8B5-4098-97C2-74ECC03B7358}" type="slidenum">
              <a:rPr lang="en-GB" smtClean="0"/>
              <a:t>‹#›</a:t>
            </a:fld>
            <a:endParaRPr lang="en-GB"/>
          </a:p>
        </p:txBody>
      </p:sp>
    </p:spTree>
    <p:extLst>
      <p:ext uri="{BB962C8B-B14F-4D97-AF65-F5344CB8AC3E}">
        <p14:creationId xmlns:p14="http://schemas.microsoft.com/office/powerpoint/2010/main" val="3644507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100B0-BC2D-500D-53C3-83784D2EE305}"/>
              </a:ext>
            </a:extLst>
          </p:cNvPr>
          <p:cNvSpPr>
            <a:spLocks noGrp="1"/>
          </p:cNvSpPr>
          <p:nvPr>
            <p:ph type="dt" sz="half" idx="10"/>
          </p:nvPr>
        </p:nvSpPr>
        <p:spPr/>
        <p:txBody>
          <a:bodyPr/>
          <a:lstStyle/>
          <a:p>
            <a:fld id="{F049F72A-C13F-4302-8757-525F7853EE27}" type="datetimeFigureOut">
              <a:rPr lang="en-GB" smtClean="0"/>
              <a:t>30/05/2024</a:t>
            </a:fld>
            <a:endParaRPr lang="en-GB"/>
          </a:p>
        </p:txBody>
      </p:sp>
      <p:sp>
        <p:nvSpPr>
          <p:cNvPr id="3" name="Footer Placeholder 2">
            <a:extLst>
              <a:ext uri="{FF2B5EF4-FFF2-40B4-BE49-F238E27FC236}">
                <a16:creationId xmlns:a16="http://schemas.microsoft.com/office/drawing/2014/main" id="{D9581096-47A8-43B6-C27E-E2B7C03C28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BFA179-8C48-41CB-40BB-ED586C2875A2}"/>
              </a:ext>
            </a:extLst>
          </p:cNvPr>
          <p:cNvSpPr>
            <a:spLocks noGrp="1"/>
          </p:cNvSpPr>
          <p:nvPr>
            <p:ph type="sldNum" sz="quarter" idx="12"/>
          </p:nvPr>
        </p:nvSpPr>
        <p:spPr/>
        <p:txBody>
          <a:bodyPr/>
          <a:lstStyle/>
          <a:p>
            <a:fld id="{D269FA20-B17B-43C2-8E65-AB5DC22198C8}" type="slidenum">
              <a:rPr lang="en-GB" smtClean="0"/>
              <a:t>‹#›</a:t>
            </a:fld>
            <a:endParaRPr lang="en-GB"/>
          </a:p>
        </p:txBody>
      </p:sp>
    </p:spTree>
    <p:extLst>
      <p:ext uri="{BB962C8B-B14F-4D97-AF65-F5344CB8AC3E}">
        <p14:creationId xmlns:p14="http://schemas.microsoft.com/office/powerpoint/2010/main" val="372860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E8F9-CCC3-034B-8757-7F393C52C4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9B68FFF-0BE5-0F4D-B9BA-7C99F978B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627AE2-DB6E-054E-9FA6-690FCC49B88A}"/>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5" name="Footer Placeholder 4">
            <a:extLst>
              <a:ext uri="{FF2B5EF4-FFF2-40B4-BE49-F238E27FC236}">
                <a16:creationId xmlns:a16="http://schemas.microsoft.com/office/drawing/2014/main" id="{4D4392F4-8611-6A41-B834-2AA69400B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35811-7914-3146-97D5-1569C225E019}"/>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3982492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9C0F-1D8A-7B4E-9EE5-E2F6A6EE1E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9836F8-AE29-A247-BB9C-6B95B84043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A4C6E0-91CA-5A47-8478-E6866CC6E852}"/>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5" name="Footer Placeholder 4">
            <a:extLst>
              <a:ext uri="{FF2B5EF4-FFF2-40B4-BE49-F238E27FC236}">
                <a16:creationId xmlns:a16="http://schemas.microsoft.com/office/drawing/2014/main" id="{E9014722-894F-2A49-A81F-FE99C5187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55200-62BA-C841-8E63-D1213FF8AE10}"/>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3380194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A64A-082B-E045-9690-AF98CFAC2A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6E22167-BD9F-DE40-897B-70B1D4D3F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BF840A-30BF-6B40-9B2D-CD5CD3B4E8AD}"/>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5" name="Footer Placeholder 4">
            <a:extLst>
              <a:ext uri="{FF2B5EF4-FFF2-40B4-BE49-F238E27FC236}">
                <a16:creationId xmlns:a16="http://schemas.microsoft.com/office/drawing/2014/main" id="{CA8DA4BF-25A1-714E-97AB-5E39D21AB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890A0-BD79-0346-9DB6-D03748E39D36}"/>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311281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13C8-E79A-1667-06CA-0DB68F79D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4B1B0B-9CD1-4BC3-A8BC-41954D828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C45CEA-83FD-FA55-C75B-C697E29DAED5}"/>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5" name="Footer Placeholder 4">
            <a:extLst>
              <a:ext uri="{FF2B5EF4-FFF2-40B4-BE49-F238E27FC236}">
                <a16:creationId xmlns:a16="http://schemas.microsoft.com/office/drawing/2014/main" id="{F4AE3542-5BC6-1442-7022-272E6A50E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4251E-7E80-B068-5C95-1C2668404AB4}"/>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1218124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6992-6AB2-F14B-ACF9-E420BBD5EB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4EF439-B2C6-3F48-A062-4B10AFB43E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B2279D-2589-2E4A-B5CD-BC05E47A5F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F27316C-8B98-D04F-8B0C-B3A4CEDB8293}"/>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6" name="Footer Placeholder 5">
            <a:extLst>
              <a:ext uri="{FF2B5EF4-FFF2-40B4-BE49-F238E27FC236}">
                <a16:creationId xmlns:a16="http://schemas.microsoft.com/office/drawing/2014/main" id="{D785FFD5-9B83-2C4A-AF76-1D14B2BB3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8BE28-4B31-EA40-90B7-11841BC7E229}"/>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1449377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A349-5C3C-7A4E-A223-5C9F84392EE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5158A72-F3DF-AE4B-B91D-51A5C0C95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1BE93E-200B-8F4D-AE10-D92F9E271C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7CADD7-BD78-F64A-A44F-39E67D3B8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0A3C25-EE39-054C-90B7-431BB21E58F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D068189-20FA-2B4B-AE15-257059E04194}"/>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8" name="Footer Placeholder 7">
            <a:extLst>
              <a:ext uri="{FF2B5EF4-FFF2-40B4-BE49-F238E27FC236}">
                <a16:creationId xmlns:a16="http://schemas.microsoft.com/office/drawing/2014/main" id="{0FE0053B-D2AF-ED43-B144-D48871B6C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EB03F-3B8F-AD45-952A-B65734094304}"/>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4278326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D7B7-3B3E-9944-8277-C82BFD6331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BEDF601-4A6A-704D-A771-6FA4B6F20D81}"/>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4" name="Footer Placeholder 3">
            <a:extLst>
              <a:ext uri="{FF2B5EF4-FFF2-40B4-BE49-F238E27FC236}">
                <a16:creationId xmlns:a16="http://schemas.microsoft.com/office/drawing/2014/main" id="{22C37D6C-61ED-6640-8B3F-3F85D22A6F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88DB51-2F2A-FF4D-AEBC-E38F307CD3C2}"/>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3187761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A788A8-5050-C94E-9517-AF9D38511560}"/>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3" name="Footer Placeholder 2">
            <a:extLst>
              <a:ext uri="{FF2B5EF4-FFF2-40B4-BE49-F238E27FC236}">
                <a16:creationId xmlns:a16="http://schemas.microsoft.com/office/drawing/2014/main" id="{2F69BF7C-A9BE-6040-BAEF-D5FCA39634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C6AF3B-BCC2-D141-882B-B6F37137E935}"/>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3035565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2C0-857F-E345-B01B-F7AA06DDCA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6AE68C5-14D1-7F4E-B57B-53090CB75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E1B753F-F8CC-B848-9E4B-B4A4B1ED8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38A0A6-7811-BD42-B667-A3A28CF1DD51}"/>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6" name="Footer Placeholder 5">
            <a:extLst>
              <a:ext uri="{FF2B5EF4-FFF2-40B4-BE49-F238E27FC236}">
                <a16:creationId xmlns:a16="http://schemas.microsoft.com/office/drawing/2014/main" id="{00BE999B-A696-1D49-AA95-4C1FD5CF3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B6D80-8A49-3048-A47B-DB4E32E266F4}"/>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970658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AB43-D993-2143-BFD6-0E521C81E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30277A5-C0DE-124E-91E7-BBDDDA9930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D173AC-7C57-EA47-B092-48FD4B502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CCF626-0CB1-D044-A7DF-291647382DB9}"/>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6" name="Footer Placeholder 5">
            <a:extLst>
              <a:ext uri="{FF2B5EF4-FFF2-40B4-BE49-F238E27FC236}">
                <a16:creationId xmlns:a16="http://schemas.microsoft.com/office/drawing/2014/main" id="{DDC661F5-BA28-F942-AD10-957412335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32778-C9FD-0E49-A92B-A617AF820F0D}"/>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1821510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E082-437D-B646-B576-D0AADA6063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4E08D2-009A-F147-A3BE-FA6FD80394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517C92-9E8C-CD4B-9F9F-B06E91AE393D}"/>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5" name="Footer Placeholder 4">
            <a:extLst>
              <a:ext uri="{FF2B5EF4-FFF2-40B4-BE49-F238E27FC236}">
                <a16:creationId xmlns:a16="http://schemas.microsoft.com/office/drawing/2014/main" id="{D37B6139-DF29-9A43-B43D-CE185256F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FA48B-C1BB-FE4D-BEEE-4B7E30E708EF}"/>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4047834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6D80C9-8846-6C4F-938F-D1B62123E3F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8F5B7F-5F77-BE4A-B3D5-D79AACA92C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5B78AD-0883-C044-88D5-B60348A0AB30}"/>
              </a:ext>
            </a:extLst>
          </p:cNvPr>
          <p:cNvSpPr>
            <a:spLocks noGrp="1"/>
          </p:cNvSpPr>
          <p:nvPr>
            <p:ph type="dt" sz="half" idx="10"/>
          </p:nvPr>
        </p:nvSpPr>
        <p:spPr/>
        <p:txBody>
          <a:bodyPr/>
          <a:lstStyle/>
          <a:p>
            <a:fld id="{6C5F8623-E71C-E24A-A58A-CA89012A11C4}" type="datetimeFigureOut">
              <a:rPr lang="en-US" smtClean="0"/>
              <a:t>5/30/2024</a:t>
            </a:fld>
            <a:endParaRPr lang="en-US"/>
          </a:p>
        </p:txBody>
      </p:sp>
      <p:sp>
        <p:nvSpPr>
          <p:cNvPr id="5" name="Footer Placeholder 4">
            <a:extLst>
              <a:ext uri="{FF2B5EF4-FFF2-40B4-BE49-F238E27FC236}">
                <a16:creationId xmlns:a16="http://schemas.microsoft.com/office/drawing/2014/main" id="{3B306D7C-43ED-7340-9DF1-EA53E0860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ED015-B249-9342-A4AB-F471996A9351}"/>
              </a:ext>
            </a:extLst>
          </p:cNvPr>
          <p:cNvSpPr>
            <a:spLocks noGrp="1"/>
          </p:cNvSpPr>
          <p:nvPr>
            <p:ph type="sldNum" sz="quarter" idx="12"/>
          </p:nvPr>
        </p:nvSpPr>
        <p:spPr/>
        <p:txBody>
          <a:bodyPr/>
          <a:lstStyle/>
          <a:p>
            <a:fld id="{C206403F-1298-A84D-BE40-7292F7BD2006}" type="slidenum">
              <a:rPr lang="en-US" smtClean="0"/>
              <a:t>‹#›</a:t>
            </a:fld>
            <a:endParaRPr lang="en-US"/>
          </a:p>
        </p:txBody>
      </p:sp>
    </p:spTree>
    <p:extLst>
      <p:ext uri="{BB962C8B-B14F-4D97-AF65-F5344CB8AC3E}">
        <p14:creationId xmlns:p14="http://schemas.microsoft.com/office/powerpoint/2010/main" val="2726618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Title Text"/>
          <p:cNvSpPr txBox="1">
            <a:spLocks noGrp="1"/>
          </p:cNvSpPr>
          <p:nvPr>
            <p:ph type="title"/>
          </p:nvPr>
        </p:nvSpPr>
        <p:spPr>
          <a:xfrm>
            <a:off x="2193727" y="178594"/>
            <a:ext cx="7804547" cy="1518048"/>
          </a:xfrm>
          <a:prstGeom prst="rect">
            <a:avLst/>
          </a:prstGeom>
        </p:spPr>
        <p:txBody>
          <a:bodyPr/>
          <a:lstStyle/>
          <a:p>
            <a:r>
              <a:t>Title Text</a:t>
            </a:r>
          </a:p>
        </p:txBody>
      </p:sp>
      <p:sp>
        <p:nvSpPr>
          <p:cNvPr id="55" name="Body Level One…"/>
          <p:cNvSpPr txBox="1">
            <a:spLocks noGrp="1"/>
          </p:cNvSpPr>
          <p:nvPr>
            <p:ph type="body" idx="1"/>
          </p:nvPr>
        </p:nvSpPr>
        <p:spPr>
          <a:xfrm>
            <a:off x="2193727" y="1821656"/>
            <a:ext cx="7804547" cy="44201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5977052" y="6536531"/>
            <a:ext cx="233135" cy="238836"/>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8757039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rgbClr val="00C1D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2B191ED-B351-4634-8B28-7025365ABCF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3716120" y="709833"/>
            <a:ext cx="4759759" cy="5438332"/>
          </a:xfrm>
          <a:prstGeom prst="rect">
            <a:avLst/>
          </a:prstGeom>
        </p:spPr>
      </p:pic>
    </p:spTree>
    <p:extLst>
      <p:ext uri="{BB962C8B-B14F-4D97-AF65-F5344CB8AC3E}">
        <p14:creationId xmlns:p14="http://schemas.microsoft.com/office/powerpoint/2010/main" val="267069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F236-86D5-2376-606E-FE28685F74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CBDED1-5D9F-F3FB-3EB1-0E861D120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C61054-1B53-6379-0BFE-59B515D05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FD5C04-2D66-2B37-5B95-BE87388D1001}"/>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6" name="Footer Placeholder 5">
            <a:extLst>
              <a:ext uri="{FF2B5EF4-FFF2-40B4-BE49-F238E27FC236}">
                <a16:creationId xmlns:a16="http://schemas.microsoft.com/office/drawing/2014/main" id="{8921FE02-4B04-2683-8304-8B5232909A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0F6BE4-4E1B-9DEC-5DB5-F0FB3B84B82F}"/>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84086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F102-670B-15FC-2FEC-5C84122278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4226FD-6792-BE38-8637-CD3E9385B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27174-B0F9-C28B-67EB-D9433DBFF2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0C815B-0257-2549-51F9-B1F7E9B9A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1D91D2-62CE-5F1E-2609-354B1BFCD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D0DDFB-6838-256A-072C-5FFB3DB3831B}"/>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8" name="Footer Placeholder 7">
            <a:extLst>
              <a:ext uri="{FF2B5EF4-FFF2-40B4-BE49-F238E27FC236}">
                <a16:creationId xmlns:a16="http://schemas.microsoft.com/office/drawing/2014/main" id="{2EBA9BC4-F09B-FE62-AF5D-2510618E81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E8EF7-4C52-F6C8-BDA9-34CD4AB6E6B6}"/>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410892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3898-375B-7D12-B55F-6ED554DC11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28D1A7-083C-112A-E9CD-0FD52726EC4A}"/>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4" name="Footer Placeholder 3">
            <a:extLst>
              <a:ext uri="{FF2B5EF4-FFF2-40B4-BE49-F238E27FC236}">
                <a16:creationId xmlns:a16="http://schemas.microsoft.com/office/drawing/2014/main" id="{FF1C7D0F-F274-5EA5-E7EF-C51B0A2BB0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8696A2-2D9F-E351-8784-BE47EC7AE600}"/>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19945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FED741-9F57-76CD-D0F1-B18B54C41730}"/>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3" name="Footer Placeholder 2">
            <a:extLst>
              <a:ext uri="{FF2B5EF4-FFF2-40B4-BE49-F238E27FC236}">
                <a16:creationId xmlns:a16="http://schemas.microsoft.com/office/drawing/2014/main" id="{79E7158F-D7AE-B74F-DE6E-FCC54353DE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1CC6F3-4192-C886-4DAD-76AFCB4BE6D8}"/>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170159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9286-8CD2-00D0-D282-234ED63AD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C17622-A5E2-D9A6-6702-DB5AB8CC2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8F6F56-8C00-4114-F7DA-DB5A4105E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F8EE9-6936-55E1-0CA9-1A3D55F86603}"/>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6" name="Footer Placeholder 5">
            <a:extLst>
              <a:ext uri="{FF2B5EF4-FFF2-40B4-BE49-F238E27FC236}">
                <a16:creationId xmlns:a16="http://schemas.microsoft.com/office/drawing/2014/main" id="{ED1EB63C-70A8-35AD-4AB4-45BEC40BE9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25DACE-C6D0-989F-E886-D3FDA14EDBD2}"/>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158047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F72C-FD02-2664-615E-669FBE2EA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A2D324-9024-A154-7BA1-A9A9489B9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B03198-E424-E542-9419-1EE36A024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369F8-1305-C775-8FCA-F9DD08C6824B}"/>
              </a:ext>
            </a:extLst>
          </p:cNvPr>
          <p:cNvSpPr>
            <a:spLocks noGrp="1"/>
          </p:cNvSpPr>
          <p:nvPr>
            <p:ph type="dt" sz="half" idx="10"/>
          </p:nvPr>
        </p:nvSpPr>
        <p:spPr/>
        <p:txBody>
          <a:bodyPr/>
          <a:lstStyle/>
          <a:p>
            <a:fld id="{CE7552D7-8F3B-4954-8801-A447FD8E8094}" type="datetimeFigureOut">
              <a:rPr lang="en-GB" smtClean="0"/>
              <a:t>30/05/2024</a:t>
            </a:fld>
            <a:endParaRPr lang="en-GB"/>
          </a:p>
        </p:txBody>
      </p:sp>
      <p:sp>
        <p:nvSpPr>
          <p:cNvPr id="6" name="Footer Placeholder 5">
            <a:extLst>
              <a:ext uri="{FF2B5EF4-FFF2-40B4-BE49-F238E27FC236}">
                <a16:creationId xmlns:a16="http://schemas.microsoft.com/office/drawing/2014/main" id="{8A39A60B-9DDE-2576-5F8F-4A9A6F136B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995ACE-4ED7-13FB-AA97-942CBEAE6486}"/>
              </a:ext>
            </a:extLst>
          </p:cNvPr>
          <p:cNvSpPr>
            <a:spLocks noGrp="1"/>
          </p:cNvSpPr>
          <p:nvPr>
            <p:ph type="sldNum" sz="quarter" idx="12"/>
          </p:nvPr>
        </p:nvSpPr>
        <p:spPr/>
        <p:txBody>
          <a:bodyPr/>
          <a:lstStyle/>
          <a:p>
            <a:fld id="{F874A15A-6156-4776-B701-54749EE0FD51}" type="slidenum">
              <a:rPr lang="en-GB" smtClean="0"/>
              <a:t>‹#›</a:t>
            </a:fld>
            <a:endParaRPr lang="en-GB"/>
          </a:p>
        </p:txBody>
      </p:sp>
    </p:spTree>
    <p:extLst>
      <p:ext uri="{BB962C8B-B14F-4D97-AF65-F5344CB8AC3E}">
        <p14:creationId xmlns:p14="http://schemas.microsoft.com/office/powerpoint/2010/main" val="278813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268DE-BC09-1F2D-2124-543739C5C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AF248-B6A3-90D0-FB82-D0944D6B9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B69D8A-A7CB-143C-4C9A-820DD78A4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552D7-8F3B-4954-8801-A447FD8E8094}" type="datetimeFigureOut">
              <a:rPr lang="en-GB" smtClean="0"/>
              <a:t>30/05/2024</a:t>
            </a:fld>
            <a:endParaRPr lang="en-GB"/>
          </a:p>
        </p:txBody>
      </p:sp>
      <p:sp>
        <p:nvSpPr>
          <p:cNvPr id="5" name="Footer Placeholder 4">
            <a:extLst>
              <a:ext uri="{FF2B5EF4-FFF2-40B4-BE49-F238E27FC236}">
                <a16:creationId xmlns:a16="http://schemas.microsoft.com/office/drawing/2014/main" id="{98DCA856-F919-AE62-0405-53EABD44F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05AAF3-2619-2D21-3335-4CE7AA833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4A15A-6156-4776-B701-54749EE0FD51}" type="slidenum">
              <a:rPr lang="en-GB" smtClean="0"/>
              <a:t>‹#›</a:t>
            </a:fld>
            <a:endParaRPr lang="en-GB"/>
          </a:p>
        </p:txBody>
      </p:sp>
    </p:spTree>
    <p:extLst>
      <p:ext uri="{BB962C8B-B14F-4D97-AF65-F5344CB8AC3E}">
        <p14:creationId xmlns:p14="http://schemas.microsoft.com/office/powerpoint/2010/main" val="407697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55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02B91-E16F-9E49-81D4-5E7FF3A3D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8EE09C-9892-F54C-B34F-E48F847E8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A7C141-A085-AF4A-BF46-27AA95320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F8623-E71C-E24A-A58A-CA89012A11C4}" type="datetimeFigureOut">
              <a:rPr lang="en-US" smtClean="0"/>
              <a:t>5/30/2024</a:t>
            </a:fld>
            <a:endParaRPr lang="en-US"/>
          </a:p>
        </p:txBody>
      </p:sp>
      <p:sp>
        <p:nvSpPr>
          <p:cNvPr id="5" name="Footer Placeholder 4">
            <a:extLst>
              <a:ext uri="{FF2B5EF4-FFF2-40B4-BE49-F238E27FC236}">
                <a16:creationId xmlns:a16="http://schemas.microsoft.com/office/drawing/2014/main" id="{9EA702FF-EA49-1D48-98D8-55F8FC597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7EB043-70D4-F842-B65A-B452898A6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6403F-1298-A84D-BE40-7292F7BD2006}" type="slidenum">
              <a:rPr lang="en-US" smtClean="0"/>
              <a:t>‹#›</a:t>
            </a:fld>
            <a:endParaRPr lang="en-US"/>
          </a:p>
        </p:txBody>
      </p:sp>
    </p:spTree>
    <p:extLst>
      <p:ext uri="{BB962C8B-B14F-4D97-AF65-F5344CB8AC3E}">
        <p14:creationId xmlns:p14="http://schemas.microsoft.com/office/powerpoint/2010/main" val="3826954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hyperlink" Target="https://blogs.glowscotland.org.uk/re/renfrewshireedpsych/"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hyperlink" Target="mailto:v.baker@mmu.ac.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F42A-03EA-D300-DDF8-81E844CDEB4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16F048A-C974-E549-3A08-FB061C8F697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2633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described a range of harmful behaviours towards parents, including those which were: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ED7D31"/>
                  </a:solidFill>
                  <a:prstDash val="solid"/>
                </a:ln>
                <a:solidFill>
                  <a:prstClr val="black">
                    <a:lumMod val="85000"/>
                    <a:lumOff val="15000"/>
                  </a:prstClr>
                </a:solidFill>
                <a:effectLst>
                  <a:outerShdw dist="38100" dir="2700000" algn="tl" rotWithShape="0">
                    <a:srgbClr val="ED7D31"/>
                  </a:outerShdw>
                </a:effectLst>
                <a:uLnTx/>
                <a:uFillTx/>
                <a:latin typeface="Rubik Light" pitchFamily="2" charset="-79"/>
                <a:ea typeface="+mn-ea"/>
                <a:cs typeface="Rubik Light" pitchFamily="2" charset="-79"/>
              </a:rPr>
              <a:t>Verbal</a:t>
            </a: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3A57E30D-1C43-B02F-5037-C586A7F03BF3}"/>
              </a:ext>
            </a:extLst>
          </p:cNvPr>
          <p:cNvSpPr/>
          <p:nvPr/>
        </p:nvSpPr>
        <p:spPr>
          <a:xfrm>
            <a:off x="4840015" y="1396947"/>
            <a:ext cx="7273672" cy="368822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015896-761F-ED92-F061-0D410779B955}"/>
              </a:ext>
            </a:extLst>
          </p:cNvPr>
          <p:cNvSpPr txBox="1"/>
          <p:nvPr/>
        </p:nvSpPr>
        <p:spPr>
          <a:xfrm>
            <a:off x="5900343" y="2356485"/>
            <a:ext cx="52535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I was just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screamin</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for hours,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callin</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her [mother] names,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tellin</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her how disgusting she is,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tellin</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her how much she failed.</a:t>
            </a: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(Jodea, 17 years)</a:t>
            </a:r>
          </a:p>
        </p:txBody>
      </p:sp>
      <p:sp>
        <p:nvSpPr>
          <p:cNvPr id="4" name="Rectangle 3">
            <a:extLst>
              <a:ext uri="{FF2B5EF4-FFF2-40B4-BE49-F238E27FC236}">
                <a16:creationId xmlns:a16="http://schemas.microsoft.com/office/drawing/2014/main" id="{4583F3E0-81EE-1654-3BBC-41536A01E6D5}"/>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ACD9289-37BF-D42C-930A-3B5A8D555F52}"/>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did behaviours look like?</a:t>
            </a:r>
          </a:p>
        </p:txBody>
      </p:sp>
      <p:sp>
        <p:nvSpPr>
          <p:cNvPr id="6" name="TextBox 5">
            <a:extLst>
              <a:ext uri="{FF2B5EF4-FFF2-40B4-BE49-F238E27FC236}">
                <a16:creationId xmlns:a16="http://schemas.microsoft.com/office/drawing/2014/main" id="{6FF0EF7D-22D7-E649-A42D-3AD1D8E96DCB}"/>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8837407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described a range of harmful behaviours towards parents, including those which were: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ED7D31"/>
                  </a:solidFill>
                  <a:prstDash val="solid"/>
                </a:ln>
                <a:solidFill>
                  <a:prstClr val="black">
                    <a:lumMod val="85000"/>
                    <a:lumOff val="15000"/>
                  </a:prstClr>
                </a:solidFill>
                <a:effectLst>
                  <a:outerShdw dist="38100" dir="2700000" algn="tl" rotWithShape="0">
                    <a:srgbClr val="ED7D31"/>
                  </a:outerShdw>
                </a:effectLst>
                <a:uLnTx/>
                <a:uFillTx/>
                <a:latin typeface="Rubik Light" pitchFamily="2" charset="-79"/>
                <a:ea typeface="+mn-ea"/>
                <a:cs typeface="Rubik Light" pitchFamily="2" charset="-79"/>
              </a:rPr>
              <a:t>Emotional or psychological</a:t>
            </a: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3A57E30D-1C43-B02F-5037-C586A7F03BF3}"/>
              </a:ext>
            </a:extLst>
          </p:cNvPr>
          <p:cNvSpPr/>
          <p:nvPr/>
        </p:nvSpPr>
        <p:spPr>
          <a:xfrm>
            <a:off x="4840015" y="1396947"/>
            <a:ext cx="7273672" cy="368822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45DB930-D6EB-869B-B28F-4CD4BAB25E50}"/>
              </a:ext>
            </a:extLst>
          </p:cNvPr>
          <p:cNvSpPr txBox="1"/>
          <p:nvPr/>
        </p:nvSpPr>
        <p:spPr>
          <a:xfrm>
            <a:off x="5818863" y="2153887"/>
            <a:ext cx="51652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I was like, “I’ll file reports on you ‘cos you hit me”, even though she didn’t. And I’d go to the levels of getting my friends to hit me…to make bruises…</a:t>
            </a: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(Ruth, 18 years)</a:t>
            </a:r>
          </a:p>
        </p:txBody>
      </p:sp>
      <p:sp>
        <p:nvSpPr>
          <p:cNvPr id="5" name="Rectangle 4">
            <a:extLst>
              <a:ext uri="{FF2B5EF4-FFF2-40B4-BE49-F238E27FC236}">
                <a16:creationId xmlns:a16="http://schemas.microsoft.com/office/drawing/2014/main" id="{28E94633-DCDC-8204-F669-AEEE4A5E9BA9}"/>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5A148DF-4497-917C-0866-27B69E9FCF89}"/>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did behaviours look like?</a:t>
            </a:r>
          </a:p>
        </p:txBody>
      </p:sp>
      <p:sp>
        <p:nvSpPr>
          <p:cNvPr id="6" name="TextBox 5">
            <a:extLst>
              <a:ext uri="{FF2B5EF4-FFF2-40B4-BE49-F238E27FC236}">
                <a16:creationId xmlns:a16="http://schemas.microsoft.com/office/drawing/2014/main" id="{0300E73F-6827-1B95-02FF-D9E73F8CD16C}"/>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4367659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described a range of harmful behaviours towards parents, including those which were: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ED7D31"/>
                  </a:solidFill>
                  <a:prstDash val="solid"/>
                </a:ln>
                <a:solidFill>
                  <a:prstClr val="black">
                    <a:lumMod val="85000"/>
                    <a:lumOff val="15000"/>
                  </a:prstClr>
                </a:solidFill>
                <a:effectLst>
                  <a:outerShdw dist="38100" dir="2700000" algn="tl" rotWithShape="0">
                    <a:srgbClr val="ED7D31"/>
                  </a:outerShdw>
                </a:effectLst>
                <a:uLnTx/>
                <a:uFillTx/>
                <a:latin typeface="Rubik Light" pitchFamily="2" charset="-79"/>
                <a:ea typeface="+mn-ea"/>
                <a:cs typeface="Rubik Light" pitchFamily="2" charset="-79"/>
              </a:rPr>
              <a:t>Economic or      material</a:t>
            </a: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3A57E30D-1C43-B02F-5037-C586A7F03BF3}"/>
              </a:ext>
            </a:extLst>
          </p:cNvPr>
          <p:cNvSpPr/>
          <p:nvPr/>
        </p:nvSpPr>
        <p:spPr>
          <a:xfrm>
            <a:off x="4840015" y="1396947"/>
            <a:ext cx="7273672" cy="368822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CE4DC5-E14D-F950-2CD0-7CCBDF5F8CA1}"/>
              </a:ext>
            </a:extLst>
          </p:cNvPr>
          <p:cNvSpPr txBox="1"/>
          <p:nvPr/>
        </p:nvSpPr>
        <p:spPr>
          <a:xfrm>
            <a:off x="5734113" y="2153887"/>
            <a:ext cx="524774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So I was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arguin</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wiv</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em</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[Mum and Nan] and then...after that I went into my room and just ended up </a:t>
            </a:r>
            <a:r>
              <a:rPr kumimoji="0" lang="en-US" sz="1800" b="0" i="1" u="none" strike="noStrike" kern="1200" cap="none" spc="0" normalizeH="0" baseline="0" noProof="0" dirty="0" err="1">
                <a:ln>
                  <a:noFill/>
                </a:ln>
                <a:solidFill>
                  <a:prstClr val="black"/>
                </a:solidFill>
                <a:effectLst/>
                <a:uLnTx/>
                <a:uFillTx/>
                <a:latin typeface="Rubik" pitchFamily="2" charset="-79"/>
                <a:ea typeface="+mn-ea"/>
                <a:cs typeface="Rubik" pitchFamily="2" charset="-79"/>
              </a:rPr>
              <a:t>smashin</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 my room up and just...punched the wall and things like that</a:t>
            </a: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(Jason, 16 years)</a:t>
            </a:r>
          </a:p>
        </p:txBody>
      </p:sp>
      <p:sp>
        <p:nvSpPr>
          <p:cNvPr id="4" name="Rectangle 3">
            <a:extLst>
              <a:ext uri="{FF2B5EF4-FFF2-40B4-BE49-F238E27FC236}">
                <a16:creationId xmlns:a16="http://schemas.microsoft.com/office/drawing/2014/main" id="{B8482E76-24C0-5780-4A1C-ABCE79AA5202}"/>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C735E8-0357-30C0-F35B-85B5A3BB5449}"/>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did behaviours look like?</a:t>
            </a:r>
          </a:p>
        </p:txBody>
      </p:sp>
      <p:sp>
        <p:nvSpPr>
          <p:cNvPr id="6" name="TextBox 5">
            <a:extLst>
              <a:ext uri="{FF2B5EF4-FFF2-40B4-BE49-F238E27FC236}">
                <a16:creationId xmlns:a16="http://schemas.microsoft.com/office/drawing/2014/main" id="{BD20D30B-E3C1-6F0C-8937-4B4EEC0B964D}"/>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5437561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557A75F-DB11-0A1F-7ED7-95659588FE30}"/>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5110BCC-4ED8-E3C9-F1F5-35412CA8EEAD}"/>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4" name="TextBox 3">
            <a:extLst>
              <a:ext uri="{FF2B5EF4-FFF2-40B4-BE49-F238E27FC236}">
                <a16:creationId xmlns:a16="http://schemas.microsoft.com/office/drawing/2014/main" id="{503E2F17-749B-B3F8-F627-CD844B71010A}"/>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972038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screen&#10;&#10;Description automatically generated">
            <a:extLst>
              <a:ext uri="{FF2B5EF4-FFF2-40B4-BE49-F238E27FC236}">
                <a16:creationId xmlns:a16="http://schemas.microsoft.com/office/drawing/2014/main" id="{3CF671D1-7069-E7F2-C214-9794751BA70D}"/>
              </a:ext>
            </a:extLst>
          </p:cNvPr>
          <p:cNvPicPr/>
          <p:nvPr/>
        </p:nvPicPr>
        <p:blipFill>
          <a:blip r:embed="rId4"/>
          <a:stretch>
            <a:fillRect/>
          </a:stretch>
        </p:blipFill>
        <p:spPr>
          <a:xfrm>
            <a:off x="4929735" y="1583450"/>
            <a:ext cx="6665803" cy="4069677"/>
          </a:xfrm>
          <a:prstGeom prst="rect">
            <a:avLst/>
          </a:prstGeom>
        </p:spPr>
      </p:pic>
      <p:sp>
        <p:nvSpPr>
          <p:cNvPr id="3" name="Rectangle 2">
            <a:extLst>
              <a:ext uri="{FF2B5EF4-FFF2-40B4-BE49-F238E27FC236}">
                <a16:creationId xmlns:a16="http://schemas.microsoft.com/office/drawing/2014/main" id="{CFFF2A47-91E3-80BE-9419-B9F64C3B2463}"/>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D20A4EA-28C9-1C0D-1983-88DB021DB93E}"/>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4" name="TextBox 3">
            <a:extLst>
              <a:ext uri="{FF2B5EF4-FFF2-40B4-BE49-F238E27FC236}">
                <a16:creationId xmlns:a16="http://schemas.microsoft.com/office/drawing/2014/main" id="{A85F088E-B4D1-9CF8-05F6-894BE4986D4B}"/>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3629290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Explanations centred around </a:t>
            </a:r>
            <a:r>
              <a:rPr kumimoji="0" lang="en-US" sz="1800" b="1"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five main intersecting themes </a:t>
            </a: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creen&#10;&#10;Description automatically generated">
            <a:extLst>
              <a:ext uri="{FF2B5EF4-FFF2-40B4-BE49-F238E27FC236}">
                <a16:creationId xmlns:a16="http://schemas.microsoft.com/office/drawing/2014/main" id="{E9B68233-0E6C-6D60-B150-479FE7A55642}"/>
              </a:ext>
            </a:extLst>
          </p:cNvPr>
          <p:cNvPicPr/>
          <p:nvPr/>
        </p:nvPicPr>
        <p:blipFill>
          <a:blip r:embed="rId4"/>
          <a:stretch>
            <a:fillRect/>
          </a:stretch>
        </p:blipFill>
        <p:spPr>
          <a:xfrm>
            <a:off x="4929735" y="1583450"/>
            <a:ext cx="6665803" cy="4069677"/>
          </a:xfrm>
          <a:prstGeom prst="rect">
            <a:avLst/>
          </a:prstGeom>
        </p:spPr>
      </p:pic>
      <p:sp>
        <p:nvSpPr>
          <p:cNvPr id="3" name="Rectangle 2">
            <a:extLst>
              <a:ext uri="{FF2B5EF4-FFF2-40B4-BE49-F238E27FC236}">
                <a16:creationId xmlns:a16="http://schemas.microsoft.com/office/drawing/2014/main" id="{98D3D933-5713-5E7E-7308-D1B9C7FDB662}"/>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EB64C8-4066-DDD1-C622-264A12F08025}"/>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5" name="TextBox 4">
            <a:extLst>
              <a:ext uri="{FF2B5EF4-FFF2-40B4-BE49-F238E27FC236}">
                <a16:creationId xmlns:a16="http://schemas.microsoft.com/office/drawing/2014/main" id="{5A3CE093-B0A6-4338-9645-BC31C91AD817}"/>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1325966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Explanations centred around five main intersecting themes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Past and ongoing experiences of </a:t>
            </a:r>
            <a:r>
              <a:rPr kumimoji="0" lang="en-US" sz="1800" b="1" i="0" u="sng"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violence, abuse and trauma </a:t>
            </a: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FE010D09-1C7F-B368-2697-8A15E0FF4055}"/>
              </a:ext>
            </a:extLst>
          </p:cNvPr>
          <p:cNvSpPr/>
          <p:nvPr/>
        </p:nvSpPr>
        <p:spPr>
          <a:xfrm>
            <a:off x="4851497" y="1477509"/>
            <a:ext cx="7344617" cy="360686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8CC820-B855-8E71-85FD-72523198C6D6}"/>
              </a:ext>
            </a:extLst>
          </p:cNvPr>
          <p:cNvSpPr txBox="1"/>
          <p:nvPr/>
        </p:nvSpPr>
        <p:spPr>
          <a:xfrm>
            <a:off x="5564331" y="2202597"/>
            <a:ext cx="636528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‘Cos that's what happened to me. People have been violent to me... that's how it's brought me up…all that's in my head now, after what's happened, is just violence.…I can't stop myself from </a:t>
            </a:r>
            <a:r>
              <a:rPr kumimoji="0" lang="en-US" sz="1800" b="1" i="1" u="none" strike="noStrike" kern="1200" cap="none" spc="0" normalizeH="0" baseline="0" noProof="0" dirty="0" err="1">
                <a:ln>
                  <a:noFill/>
                </a:ln>
                <a:solidFill>
                  <a:srgbClr val="4472C4">
                    <a:lumMod val="50000"/>
                  </a:srgbClr>
                </a:solidFill>
                <a:effectLst/>
                <a:uLnTx/>
                <a:uFillTx/>
                <a:latin typeface="Rubik Light" pitchFamily="2" charset="-79"/>
                <a:ea typeface="+mn-ea"/>
                <a:cs typeface="Rubik Light" pitchFamily="2" charset="-79"/>
              </a:rPr>
              <a:t>doin</a:t>
            </a: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 it. It just happens and I'm like... I want to stop but my brain's gone.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(Jenn, 14 years, victim of peer violence)</a:t>
            </a:r>
          </a:p>
        </p:txBody>
      </p:sp>
      <p:sp>
        <p:nvSpPr>
          <p:cNvPr id="3" name="Rectangle 2">
            <a:extLst>
              <a:ext uri="{FF2B5EF4-FFF2-40B4-BE49-F238E27FC236}">
                <a16:creationId xmlns:a16="http://schemas.microsoft.com/office/drawing/2014/main" id="{43958D25-E915-3354-F9D7-B349F0B3D7DE}"/>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0AE11E5-C20C-6DD7-4849-0B77433611D0}"/>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5" name="TextBox 4">
            <a:extLst>
              <a:ext uri="{FF2B5EF4-FFF2-40B4-BE49-F238E27FC236}">
                <a16:creationId xmlns:a16="http://schemas.microsoft.com/office/drawing/2014/main" id="{CE6ACE70-19A1-FAED-1C4F-14BCF7857260}"/>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5549914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Explanations centred around five main intersecting themes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Past and ongoing experiences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violence, abuse and trauma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The dynamics of </a:t>
            </a:r>
            <a:r>
              <a:rPr kumimoji="0" lang="en-US" sz="1800" b="1" i="0" u="sng"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power, control and agency </a:t>
            </a: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in the parent-adolescent relationship </a:t>
            </a: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9549BD99-C690-104D-EB0F-63DC0D737858}"/>
              </a:ext>
            </a:extLst>
          </p:cNvPr>
          <p:cNvSpPr/>
          <p:nvPr/>
        </p:nvSpPr>
        <p:spPr>
          <a:xfrm>
            <a:off x="5080097" y="1608087"/>
            <a:ext cx="7116017" cy="3624696"/>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30F955-8D1C-A1F1-B14A-45813D4E1487}"/>
              </a:ext>
            </a:extLst>
          </p:cNvPr>
          <p:cNvSpPr txBox="1"/>
          <p:nvPr/>
        </p:nvSpPr>
        <p:spPr>
          <a:xfrm>
            <a:off x="5670396" y="2566674"/>
            <a:ext cx="6069426" cy="1908215"/>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The first time I think it [violence] happened was that she took my phone off me... so I tried taking hers? 'Cos like... if you're gonna take my phone, then I'm just gonna take yours then... </a:t>
            </a:r>
          </a:p>
          <a:p>
            <a:pPr marL="45720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Rubik Light" pitchFamily="2" charset="-79"/>
              <a:ea typeface="Calibri" panose="020F0502020204030204" pitchFamily="34" charset="0"/>
              <a:cs typeface="Rubik Light" pitchFamily="2" charset="-79"/>
            </a:endParaRPr>
          </a:p>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Calibri" panose="020F0502020204030204" pitchFamily="34" charset="0"/>
                <a:cs typeface="Rubik Light" pitchFamily="2" charset="-79"/>
              </a:rPr>
              <a:t>(Ruth, 18 years)</a:t>
            </a:r>
          </a:p>
        </p:txBody>
      </p:sp>
      <p:sp>
        <p:nvSpPr>
          <p:cNvPr id="3" name="Rectangle 2">
            <a:extLst>
              <a:ext uri="{FF2B5EF4-FFF2-40B4-BE49-F238E27FC236}">
                <a16:creationId xmlns:a16="http://schemas.microsoft.com/office/drawing/2014/main" id="{DCD55BE6-903A-8428-C832-C3C346FE8539}"/>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F19A5CE-9A86-7830-116D-3FA32C25DD30}"/>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5" name="TextBox 4">
            <a:extLst>
              <a:ext uri="{FF2B5EF4-FFF2-40B4-BE49-F238E27FC236}">
                <a16:creationId xmlns:a16="http://schemas.microsoft.com/office/drawing/2014/main" id="{AF4B5F6F-7650-56B3-7F2F-E7ADED5D63F6}"/>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822306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039112"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Explanations centred around five main intersecting themes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Past and ongoing experiences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violence, abuse and trauma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The dynamics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power, control and agency </a:t>
            </a: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in the parent-adolescent relationship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Their experiences of </a:t>
            </a:r>
            <a:r>
              <a:rPr kumimoji="0" lang="en-US" sz="1800" b="1" i="0" u="sng"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stress and coping </a:t>
            </a: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2E35C356-0DB6-6B60-9A8D-4944C20A3008}"/>
              </a:ext>
            </a:extLst>
          </p:cNvPr>
          <p:cNvSpPr/>
          <p:nvPr/>
        </p:nvSpPr>
        <p:spPr>
          <a:xfrm>
            <a:off x="4840015" y="1396947"/>
            <a:ext cx="7273672" cy="368822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4FB563D-6B47-A0BE-F3EA-21A03CE14042}"/>
              </a:ext>
            </a:extLst>
          </p:cNvPr>
          <p:cNvSpPr txBox="1"/>
          <p:nvPr/>
        </p:nvSpPr>
        <p:spPr>
          <a:xfrm>
            <a:off x="5227934" y="1924090"/>
            <a:ext cx="6761741" cy="2462213"/>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One example would be when we had our mock [exams] going on, so it was really stressful at that time. Had a lot going on with friends at that time. And me and my mum clashed over something and I got quite violent and I was like punching, kicking… And I smashed her head against the wall.</a:t>
            </a:r>
          </a:p>
          <a:p>
            <a:pPr marL="45720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Calibri" panose="020F0502020204030204" pitchFamily="34" charset="0"/>
              <a:cs typeface="Rubik Light" pitchFamily="2" charset="-79"/>
            </a:endParaRPr>
          </a:p>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Calibri" panose="020F0502020204030204" pitchFamily="34" charset="0"/>
                <a:cs typeface="Rubik Light" pitchFamily="2" charset="-79"/>
              </a:rPr>
              <a:t>(Penelope, 17 years)</a:t>
            </a:r>
          </a:p>
        </p:txBody>
      </p:sp>
      <p:sp>
        <p:nvSpPr>
          <p:cNvPr id="3" name="Rectangle 2">
            <a:extLst>
              <a:ext uri="{FF2B5EF4-FFF2-40B4-BE49-F238E27FC236}">
                <a16:creationId xmlns:a16="http://schemas.microsoft.com/office/drawing/2014/main" id="{C540D7F4-1870-CB72-CE4D-928B14384C0C}"/>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B90F5A-BAE1-9B33-2C32-425CD7A05414}"/>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5" name="TextBox 4">
            <a:extLst>
              <a:ext uri="{FF2B5EF4-FFF2-40B4-BE49-F238E27FC236}">
                <a16:creationId xmlns:a16="http://schemas.microsoft.com/office/drawing/2014/main" id="{D71CB0B0-11CB-9DC0-352A-A43DB361F961}"/>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40716631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97796"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Explanations centred around five main intersecting themes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Past and ongoing experiences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violence, abuse and trauma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The dynamics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power, control and agency </a:t>
            </a: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in the parent-adolescent relationship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Their experiences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stress and coping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The quality of </a:t>
            </a:r>
            <a:r>
              <a:rPr kumimoji="0" lang="en-US" sz="1800" b="1" i="0" u="sng"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communication</a:t>
            </a: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 with parents </a:t>
            </a: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7C28EF2B-DF0E-A4EF-61A7-A890F9F0347B}"/>
              </a:ext>
            </a:extLst>
          </p:cNvPr>
          <p:cNvSpPr/>
          <p:nvPr/>
        </p:nvSpPr>
        <p:spPr>
          <a:xfrm>
            <a:off x="5502165" y="1608086"/>
            <a:ext cx="6611521" cy="347708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21CCC2-3397-4FFC-8B34-0CEF24F7978D}"/>
              </a:ext>
            </a:extLst>
          </p:cNvPr>
          <p:cNvSpPr txBox="1"/>
          <p:nvPr/>
        </p:nvSpPr>
        <p:spPr>
          <a:xfrm>
            <a:off x="6199440" y="2661120"/>
            <a:ext cx="571869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 when we get into an argument, she doesn't listen to me, an' then I don't listen to her… an' we end up clashing.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(Ronnie, 17 years)</a:t>
            </a:r>
          </a:p>
        </p:txBody>
      </p:sp>
      <p:sp>
        <p:nvSpPr>
          <p:cNvPr id="3" name="Rectangle 2">
            <a:extLst>
              <a:ext uri="{FF2B5EF4-FFF2-40B4-BE49-F238E27FC236}">
                <a16:creationId xmlns:a16="http://schemas.microsoft.com/office/drawing/2014/main" id="{1C7F20CF-2875-B08E-FAB0-B287D82E9413}"/>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F40695F-6055-A9BA-8166-C49A6BC827C4}"/>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5" name="TextBox 4">
            <a:extLst>
              <a:ext uri="{FF2B5EF4-FFF2-40B4-BE49-F238E27FC236}">
                <a16:creationId xmlns:a16="http://schemas.microsoft.com/office/drawing/2014/main" id="{F7E8384F-D542-4AD1-2A5B-585272C2B79A}"/>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513774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B3AE-98E6-478A-87FF-CB28DE334CA7}"/>
              </a:ext>
            </a:extLst>
          </p:cNvPr>
          <p:cNvSpPr>
            <a:spLocks noGrp="1"/>
          </p:cNvSpPr>
          <p:nvPr>
            <p:ph type="title"/>
          </p:nvPr>
        </p:nvSpPr>
        <p:spPr>
          <a:xfrm>
            <a:off x="431800" y="381000"/>
            <a:ext cx="10477500" cy="1143000"/>
          </a:xfrm>
        </p:spPr>
        <p:txBody>
          <a:bodyPr/>
          <a:lstStyle/>
          <a:p>
            <a:pPr algn="ctr"/>
            <a:r>
              <a:rPr lang="en-GB" b="1" dirty="0">
                <a:highlight>
                  <a:srgbClr val="FF00FF"/>
                </a:highlight>
              </a:rPr>
              <a:t>Dr Vicky Baker</a:t>
            </a:r>
            <a:br>
              <a:rPr lang="en-GB" b="1" dirty="0">
                <a:highlight>
                  <a:srgbClr val="FF00FF"/>
                </a:highlight>
              </a:rPr>
            </a:br>
            <a:r>
              <a:rPr lang="en-GB" sz="2800" b="1" dirty="0"/>
              <a:t>Lecturer in Gender-based Violence, Manchester Metropolitan University</a:t>
            </a:r>
            <a:endParaRPr lang="en-GB" b="1" dirty="0"/>
          </a:p>
        </p:txBody>
      </p:sp>
      <p:pic>
        <p:nvPicPr>
          <p:cNvPr id="4" name="Content Placeholder 3" descr="Renfrewshire Educational Psychology Service">
            <a:hlinkClick r:id="rId3"/>
            <a:extLst>
              <a:ext uri="{FF2B5EF4-FFF2-40B4-BE49-F238E27FC236}">
                <a16:creationId xmlns:a16="http://schemas.microsoft.com/office/drawing/2014/main" id="{BD0E3223-54F4-4E67-91BA-5FCDD46CAE2D}"/>
              </a:ext>
            </a:extLst>
          </p:cNvPr>
          <p:cNvPicPr>
            <a:picLocks noGrp="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2197100" y="1524000"/>
            <a:ext cx="6946900" cy="4038600"/>
          </a:xfrm>
          <a:prstGeom prst="rect">
            <a:avLst/>
          </a:prstGeom>
          <a:noFill/>
          <a:ln>
            <a:noFill/>
          </a:ln>
        </p:spPr>
      </p:pic>
    </p:spTree>
    <p:extLst>
      <p:ext uri="{BB962C8B-B14F-4D97-AF65-F5344CB8AC3E}">
        <p14:creationId xmlns:p14="http://schemas.microsoft.com/office/powerpoint/2010/main" val="63020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5" y="1371600"/>
            <a:ext cx="514809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discussed a range of causes and contexts from which their violence towards parents arose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Explanations centred around five main intersecting themes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Past and ongoing experiences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violence, abuse and trauma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The dynamics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power, control and agency </a:t>
            </a: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in the parent-adolescent relationship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Their experiences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stress and coping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The quality of </a:t>
            </a:r>
            <a:r>
              <a:rPr kumimoji="0" lang="en-US" sz="1800" b="1" i="0" u="sng"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communication</a:t>
            </a:r>
            <a:r>
              <a:rPr kumimoji="0" lang="en-US" sz="1800" b="0" i="0" u="none" strike="noStrike" kern="1200" cap="none" spc="0" normalizeH="0" baseline="0" noProof="0" dirty="0">
                <a:ln>
                  <a:noFill/>
                </a:ln>
                <a:solidFill>
                  <a:srgbClr val="E7E6E6">
                    <a:lumMod val="90000"/>
                  </a:srgbClr>
                </a:solidFill>
                <a:effectLst/>
                <a:uLnTx/>
                <a:uFillTx/>
                <a:latin typeface="Rubik Light" pitchFamily="2" charset="-79"/>
                <a:ea typeface="+mn-ea"/>
                <a:cs typeface="Rubik Light" pitchFamily="2" charset="-79"/>
              </a:rPr>
              <a:t> with parents</a:t>
            </a: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1EE7ED-22D9-B990-66A8-96DFFD00A6F4}"/>
              </a:ext>
            </a:extLst>
          </p:cNvPr>
          <p:cNvSpPr txBox="1"/>
          <p:nvPr/>
        </p:nvSpPr>
        <p:spPr>
          <a:xfrm>
            <a:off x="407874" y="5580254"/>
            <a:ext cx="6563293" cy="369332"/>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Their difficulties with </a:t>
            </a:r>
            <a:r>
              <a:rPr kumimoji="0" lang="en-US" sz="1800" b="1" i="0" u="sng"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anger and emotion regulation </a:t>
            </a:r>
          </a:p>
        </p:txBody>
      </p:sp>
      <p:sp>
        <p:nvSpPr>
          <p:cNvPr id="6" name="Thought Bubble: Cloud 5">
            <a:extLst>
              <a:ext uri="{FF2B5EF4-FFF2-40B4-BE49-F238E27FC236}">
                <a16:creationId xmlns:a16="http://schemas.microsoft.com/office/drawing/2014/main" id="{95B6D696-0D5E-E5B7-DF0D-C434CD07F6AB}"/>
              </a:ext>
            </a:extLst>
          </p:cNvPr>
          <p:cNvSpPr/>
          <p:nvPr/>
        </p:nvSpPr>
        <p:spPr>
          <a:xfrm>
            <a:off x="5722883" y="1545020"/>
            <a:ext cx="6390803" cy="3373821"/>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A56F072-34A9-D793-BFCD-E6B3B8EC34FF}"/>
              </a:ext>
            </a:extLst>
          </p:cNvPr>
          <p:cNvSpPr txBox="1"/>
          <p:nvPr/>
        </p:nvSpPr>
        <p:spPr>
          <a:xfrm>
            <a:off x="6494794" y="2392038"/>
            <a:ext cx="528933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…violence was 'cos I was over-the-top angry. It's just that, if I get angry and cross the line, I can like, lose control of myself.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(Penelope, 17 years)</a:t>
            </a:r>
          </a:p>
        </p:txBody>
      </p:sp>
      <p:sp>
        <p:nvSpPr>
          <p:cNvPr id="3" name="Rectangle 2">
            <a:extLst>
              <a:ext uri="{FF2B5EF4-FFF2-40B4-BE49-F238E27FC236}">
                <a16:creationId xmlns:a16="http://schemas.microsoft.com/office/drawing/2014/main" id="{0CC74821-9ACB-8DF8-E49B-F96DE2E55824}"/>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D3DADE-F82D-8A36-A19C-BEAFA25AE6F1}"/>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Causes, contexts, and motivations</a:t>
            </a:r>
          </a:p>
        </p:txBody>
      </p:sp>
      <p:sp>
        <p:nvSpPr>
          <p:cNvPr id="5" name="TextBox 4">
            <a:extLst>
              <a:ext uri="{FF2B5EF4-FFF2-40B4-BE49-F238E27FC236}">
                <a16:creationId xmlns:a16="http://schemas.microsoft.com/office/drawing/2014/main" id="{BE712592-7CCD-45D8-6D28-A392453EE312}"/>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0050081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14829B33-F3F1-BD08-0DEC-70015EDEE675}"/>
              </a:ext>
            </a:extLst>
          </p:cNvPr>
          <p:cNvPicPr>
            <a:picLocks noChangeAspect="1"/>
          </p:cNvPicPr>
          <p:nvPr/>
        </p:nvPicPr>
        <p:blipFill rotWithShape="1">
          <a:blip r:embed="rId3"/>
          <a:srcRect t="85791" r="63758"/>
          <a:stretch/>
        </p:blipFill>
        <p:spPr>
          <a:xfrm>
            <a:off x="10247586" y="5278008"/>
            <a:ext cx="1890258" cy="716879"/>
          </a:xfrm>
          <a:prstGeom prst="rect">
            <a:avLst/>
          </a:prstGeom>
        </p:spPr>
      </p:pic>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6004356"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Contextual factors often intersected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For example, histories of domestic abuse caused trauma and resentment in young people, with a lack of communication and difficulties with emotion regulation compounding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Thinking systemically can help us to see how causes and contexts can intersect, resulting in escalation and a worsening of the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Intervening or supporting families at key points can disrupt these cycles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iagram&#10;&#10;Description automatically generated">
            <a:extLst>
              <a:ext uri="{FF2B5EF4-FFF2-40B4-BE49-F238E27FC236}">
                <a16:creationId xmlns:a16="http://schemas.microsoft.com/office/drawing/2014/main" id="{0A6B2BFE-E372-4354-2AC8-7309068967EE}"/>
              </a:ext>
            </a:extLst>
          </p:cNvPr>
          <p:cNvPicPr>
            <a:picLocks noChangeAspect="1"/>
          </p:cNvPicPr>
          <p:nvPr/>
        </p:nvPicPr>
        <p:blipFill rotWithShape="1">
          <a:blip r:embed="rId3"/>
          <a:srcRect l="1" t="1752" r="397" b="18015"/>
          <a:stretch/>
        </p:blipFill>
        <p:spPr>
          <a:xfrm>
            <a:off x="6609891" y="1253358"/>
            <a:ext cx="5578248" cy="4346681"/>
          </a:xfrm>
          <a:prstGeom prst="rect">
            <a:avLst/>
          </a:prstGeom>
        </p:spPr>
      </p:pic>
      <p:sp>
        <p:nvSpPr>
          <p:cNvPr id="3" name="Rectangle 2">
            <a:extLst>
              <a:ext uri="{FF2B5EF4-FFF2-40B4-BE49-F238E27FC236}">
                <a16:creationId xmlns:a16="http://schemas.microsoft.com/office/drawing/2014/main" id="{1C011AA9-2A55-2007-76B1-BD948B22069B}"/>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DA5AC14-2EAA-424F-4A37-43EEB0FFB8D7}"/>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Thinking systemically</a:t>
            </a:r>
          </a:p>
        </p:txBody>
      </p:sp>
      <p:sp>
        <p:nvSpPr>
          <p:cNvPr id="5" name="TextBox 4">
            <a:extLst>
              <a:ext uri="{FF2B5EF4-FFF2-40B4-BE49-F238E27FC236}">
                <a16:creationId xmlns:a16="http://schemas.microsoft.com/office/drawing/2014/main" id="{8829D84E-882E-16F2-81B3-5B23D82DF19C}"/>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3884280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pic>
        <p:nvPicPr>
          <p:cNvPr id="13" name="Picture 2" descr="Brand Guidelines">
            <a:extLst>
              <a:ext uri="{FF2B5EF4-FFF2-40B4-BE49-F238E27FC236}">
                <a16:creationId xmlns:a16="http://schemas.microsoft.com/office/drawing/2014/main" id="{A26FF509-6F71-49A2-875B-91CCA30B4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1583BA-141E-E727-7139-04F186ABCFCE}"/>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C343C3-BFEF-7A6E-B5E5-685BE5323E0B}"/>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Adverse Childhood Experiences (ACEs)</a:t>
            </a:r>
          </a:p>
        </p:txBody>
      </p:sp>
      <p:sp>
        <p:nvSpPr>
          <p:cNvPr id="9" name="TextBox 8">
            <a:extLst>
              <a:ext uri="{FF2B5EF4-FFF2-40B4-BE49-F238E27FC236}">
                <a16:creationId xmlns:a16="http://schemas.microsoft.com/office/drawing/2014/main" id="{94473FAA-7E23-E9D5-5D34-939511BFFC50}"/>
              </a:ext>
            </a:extLst>
          </p:cNvPr>
          <p:cNvSpPr txBox="1"/>
          <p:nvPr/>
        </p:nvSpPr>
        <p:spPr>
          <a:xfrm>
            <a:off x="407874" y="1716401"/>
            <a:ext cx="545952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For most interviewees, violence, abuse and trauma provided the backdrop to their childhoods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Although not always connected explicitly, these experiences were implicated in relation to their: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These impacts made it harder to regulate emotions in the face of everyday stresses, strains and negotiation</a:t>
            </a:r>
          </a:p>
        </p:txBody>
      </p:sp>
      <p:cxnSp>
        <p:nvCxnSpPr>
          <p:cNvPr id="11" name="Straight Connector 10">
            <a:extLst>
              <a:ext uri="{FF2B5EF4-FFF2-40B4-BE49-F238E27FC236}">
                <a16:creationId xmlns:a16="http://schemas.microsoft.com/office/drawing/2014/main" id="{82552139-5626-8354-9A4A-4BBC8D239431}"/>
              </a:ext>
            </a:extLst>
          </p:cNvPr>
          <p:cNvCxnSpPr>
            <a:cxnSpLocks/>
          </p:cNvCxnSpPr>
          <p:nvPr/>
        </p:nvCxnSpPr>
        <p:spPr>
          <a:xfrm flipV="1">
            <a:off x="6299200" y="1484768"/>
            <a:ext cx="0" cy="4264182"/>
          </a:xfrm>
          <a:prstGeom prst="line">
            <a:avLst/>
          </a:prstGeom>
          <a:ln w="25400">
            <a:solidFill>
              <a:srgbClr val="FAD96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57E883-83A3-B3A0-5109-9166FC4D9A11}"/>
              </a:ext>
            </a:extLst>
          </p:cNvPr>
          <p:cNvSpPr txBox="1"/>
          <p:nvPr/>
        </p:nvSpPr>
        <p:spPr>
          <a:xfrm>
            <a:off x="6775674" y="1439402"/>
            <a:ext cx="5085764"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Domestic abuse between parents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Child maltreatment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Peer violence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Emotional and cognitive development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Mental health</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Feelings of resentment, anger and blame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sp>
        <p:nvSpPr>
          <p:cNvPr id="3" name="TextBox 2">
            <a:extLst>
              <a:ext uri="{FF2B5EF4-FFF2-40B4-BE49-F238E27FC236}">
                <a16:creationId xmlns:a16="http://schemas.microsoft.com/office/drawing/2014/main" id="{EB8D8BC2-4CA7-7986-6680-46EA18E85194}"/>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86590047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68812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In some cases, parents did not seem to know how to support the emotional and mental health needs of their adolescent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This resulted in young people using violence as a means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Mothers were nearly always the targets of violence and often blamed for abusive/absent fathers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A26FF509-6F71-49A2-875B-91CCA30B4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FD97753-CD01-2197-E1EE-226B43720410}"/>
              </a:ext>
            </a:extLst>
          </p:cNvPr>
          <p:cNvCxnSpPr>
            <a:cxnSpLocks/>
          </p:cNvCxnSpPr>
          <p:nvPr/>
        </p:nvCxnSpPr>
        <p:spPr>
          <a:xfrm flipV="1">
            <a:off x="6299200" y="1484768"/>
            <a:ext cx="0" cy="4264182"/>
          </a:xfrm>
          <a:prstGeom prst="line">
            <a:avLst/>
          </a:prstGeom>
          <a:ln w="25400">
            <a:solidFill>
              <a:srgbClr val="FAD96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E9836D2-B77A-3191-365A-4F8E6DB99D56}"/>
              </a:ext>
            </a:extLst>
          </p:cNvPr>
          <p:cNvSpPr txBox="1"/>
          <p:nvPr/>
        </p:nvSpPr>
        <p:spPr>
          <a:xfrm>
            <a:off x="6476245" y="1347603"/>
            <a:ext cx="5220454"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coping with their trauma</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communicating distress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parenting alone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young people were closer to their mothers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feared their fathers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knew their mothers wouldn’t leave them</a:t>
            </a:r>
          </a:p>
        </p:txBody>
      </p:sp>
      <p:sp>
        <p:nvSpPr>
          <p:cNvPr id="5" name="Rectangle 4">
            <a:extLst>
              <a:ext uri="{FF2B5EF4-FFF2-40B4-BE49-F238E27FC236}">
                <a16:creationId xmlns:a16="http://schemas.microsoft.com/office/drawing/2014/main" id="{3E90FEC5-593D-AD0F-EB37-307C96A7E3FC}"/>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9701B6F-70E1-028E-CDBE-627563C8679A}"/>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Struggling to support child wellbeing</a:t>
            </a:r>
          </a:p>
        </p:txBody>
      </p:sp>
      <p:sp>
        <p:nvSpPr>
          <p:cNvPr id="6" name="TextBox 5">
            <a:extLst>
              <a:ext uri="{FF2B5EF4-FFF2-40B4-BE49-F238E27FC236}">
                <a16:creationId xmlns:a16="http://schemas.microsoft.com/office/drawing/2014/main" id="{EDE38679-73F0-739A-468A-C0EA2309A0BF}"/>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7399393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pic>
        <p:nvPicPr>
          <p:cNvPr id="13" name="Picture 2" descr="Brand Guidelines">
            <a:extLst>
              <a:ext uri="{FF2B5EF4-FFF2-40B4-BE49-F238E27FC236}">
                <a16:creationId xmlns:a16="http://schemas.microsoft.com/office/drawing/2014/main" id="{A26FF509-6F71-49A2-875B-91CCA30B4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E90FEC5-593D-AD0F-EB37-307C96A7E3FC}"/>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9701B6F-70E1-028E-CDBE-627563C8679A}"/>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The gendered nature of violence and parenthood</a:t>
            </a:r>
          </a:p>
        </p:txBody>
      </p:sp>
      <p:sp>
        <p:nvSpPr>
          <p:cNvPr id="6" name="TextBox 5">
            <a:extLst>
              <a:ext uri="{FF2B5EF4-FFF2-40B4-BE49-F238E27FC236}">
                <a16:creationId xmlns:a16="http://schemas.microsoft.com/office/drawing/2014/main" id="{EDE38679-73F0-739A-468A-C0EA2309A0BF}"/>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
        <p:nvSpPr>
          <p:cNvPr id="2" name="Thought Bubble: Cloud 1">
            <a:extLst>
              <a:ext uri="{FF2B5EF4-FFF2-40B4-BE49-F238E27FC236}">
                <a16:creationId xmlns:a16="http://schemas.microsoft.com/office/drawing/2014/main" id="{57625789-BD0E-14FB-2AC3-36A7486576A2}"/>
              </a:ext>
            </a:extLst>
          </p:cNvPr>
          <p:cNvSpPr/>
          <p:nvPr/>
        </p:nvSpPr>
        <p:spPr>
          <a:xfrm>
            <a:off x="2514600" y="1304928"/>
            <a:ext cx="7320187" cy="347167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C8B603B-7D39-75DA-02A1-B37E8A5555B3}"/>
              </a:ext>
            </a:extLst>
          </p:cNvPr>
          <p:cNvSpPr txBox="1"/>
          <p:nvPr/>
        </p:nvSpPr>
        <p:spPr>
          <a:xfrm>
            <a:off x="4158916" y="2355524"/>
            <a:ext cx="4509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Me? Being aggressive towards me dad? Are you crazy?!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a:t>
            </a:r>
            <a:r>
              <a:rPr kumimoji="0" lang="en-US" sz="1800" b="0" i="0" u="none" strike="noStrike" kern="1200" cap="none" spc="0" normalizeH="0" baseline="0" noProof="0" dirty="0" err="1">
                <a:ln>
                  <a:noFill/>
                </a:ln>
                <a:solidFill>
                  <a:prstClr val="black"/>
                </a:solidFill>
                <a:effectLst/>
                <a:uLnTx/>
                <a:uFillTx/>
                <a:latin typeface="Rubik Light" pitchFamily="2" charset="-79"/>
                <a:ea typeface="+mn-ea"/>
                <a:cs typeface="Rubik Light" pitchFamily="2" charset="-79"/>
              </a:rPr>
              <a:t>Jodea</a:t>
            </a: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17 years)</a:t>
            </a:r>
          </a:p>
        </p:txBody>
      </p:sp>
    </p:spTree>
    <p:extLst>
      <p:ext uri="{BB962C8B-B14F-4D97-AF65-F5344CB8AC3E}">
        <p14:creationId xmlns:p14="http://schemas.microsoft.com/office/powerpoint/2010/main" val="34548272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pic>
        <p:nvPicPr>
          <p:cNvPr id="13" name="Picture 2" descr="Brand Guidelines">
            <a:extLst>
              <a:ext uri="{FF2B5EF4-FFF2-40B4-BE49-F238E27FC236}">
                <a16:creationId xmlns:a16="http://schemas.microsoft.com/office/drawing/2014/main" id="{A26FF509-6F71-49A2-875B-91CCA30B4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E90FEC5-593D-AD0F-EB37-307C96A7E3FC}"/>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DE38679-73F0-739A-468A-C0EA2309A0BF}"/>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
        <p:nvSpPr>
          <p:cNvPr id="2" name="TextBox 1">
            <a:extLst>
              <a:ext uri="{FF2B5EF4-FFF2-40B4-BE49-F238E27FC236}">
                <a16:creationId xmlns:a16="http://schemas.microsoft.com/office/drawing/2014/main" id="{16FDFF6A-9929-6201-016C-B9475D113DAB}"/>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The gendered nature of violence and parenthood</a:t>
            </a:r>
          </a:p>
        </p:txBody>
      </p:sp>
      <p:sp>
        <p:nvSpPr>
          <p:cNvPr id="8" name="Thought Bubble: Cloud 7">
            <a:extLst>
              <a:ext uri="{FF2B5EF4-FFF2-40B4-BE49-F238E27FC236}">
                <a16:creationId xmlns:a16="http://schemas.microsoft.com/office/drawing/2014/main" id="{C2C851B2-09CA-C9A6-F1A2-F54E30987368}"/>
              </a:ext>
            </a:extLst>
          </p:cNvPr>
          <p:cNvSpPr/>
          <p:nvPr/>
        </p:nvSpPr>
        <p:spPr>
          <a:xfrm>
            <a:off x="2514600" y="1304928"/>
            <a:ext cx="7320187" cy="347167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CDAF998-5DC8-04EA-F770-7126C97412DA}"/>
              </a:ext>
            </a:extLst>
          </p:cNvPr>
          <p:cNvSpPr/>
          <p:nvPr/>
        </p:nvSpPr>
        <p:spPr>
          <a:xfrm>
            <a:off x="3457575" y="2091212"/>
            <a:ext cx="586247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So, I think I thought that if I was horrible to Dad he'd leave for good and he'd never come back. Whereas in a really selfish way, I knew Mum would stay...no matter what would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(Ruth, 18 years)</a:t>
            </a:r>
          </a:p>
        </p:txBody>
      </p:sp>
    </p:spTree>
    <p:extLst>
      <p:ext uri="{BB962C8B-B14F-4D97-AF65-F5344CB8AC3E}">
        <p14:creationId xmlns:p14="http://schemas.microsoft.com/office/powerpoint/2010/main" val="218449376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68812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people’s descriptions of their use of violence highlighted a variety of </a:t>
            </a:r>
            <a:r>
              <a:rPr kumimoji="0" lang="en-US" sz="1800" b="1"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‘intentions’ or ‘functions’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Such intentions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AE8FBFE2-C8D7-416B-B5C4-7EDC8B927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BCA5FB-2DFF-AA92-0EB1-E51BE7D8803A}"/>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BABC5C-35EE-8158-DE1C-99560FB53945}"/>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Motivations, functions and intentions</a:t>
            </a:r>
          </a:p>
        </p:txBody>
      </p:sp>
      <p:sp>
        <p:nvSpPr>
          <p:cNvPr id="4" name="TextBox 3">
            <a:extLst>
              <a:ext uri="{FF2B5EF4-FFF2-40B4-BE49-F238E27FC236}">
                <a16:creationId xmlns:a16="http://schemas.microsoft.com/office/drawing/2014/main" id="{2D253202-07F2-41FE-6A42-FD9F7926D924}"/>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5534156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688126"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people’s descriptions of their use of violence highlighted a variety of ‘intentions’ or ‘functions’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Such intentions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‘letting off steam’</a:t>
            </a:r>
          </a:p>
        </p:txBody>
      </p:sp>
      <p:pic>
        <p:nvPicPr>
          <p:cNvPr id="13" name="Picture 2" descr="Brand Guidelines">
            <a:extLst>
              <a:ext uri="{FF2B5EF4-FFF2-40B4-BE49-F238E27FC236}">
                <a16:creationId xmlns:a16="http://schemas.microsoft.com/office/drawing/2014/main" id="{AE8FBFE2-C8D7-416B-B5C4-7EDC8B927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5F6092-657B-BE53-1146-989B2C2BFB66}"/>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A82253E-5EF3-87DC-08C9-D40AC52E8003}"/>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Motivations, functions and intentions</a:t>
            </a:r>
          </a:p>
        </p:txBody>
      </p:sp>
      <p:sp>
        <p:nvSpPr>
          <p:cNvPr id="2" name="Thought Bubble: Cloud 1">
            <a:extLst>
              <a:ext uri="{FF2B5EF4-FFF2-40B4-BE49-F238E27FC236}">
                <a16:creationId xmlns:a16="http://schemas.microsoft.com/office/drawing/2014/main" id="{9F9BBAE9-B527-8CAF-2421-68293466FFCD}"/>
              </a:ext>
            </a:extLst>
          </p:cNvPr>
          <p:cNvSpPr/>
          <p:nvPr/>
        </p:nvSpPr>
        <p:spPr>
          <a:xfrm>
            <a:off x="5573110" y="1816467"/>
            <a:ext cx="6477514" cy="3172915"/>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A7D2E3B-421B-8B90-F312-EE4757C4AC6C}"/>
              </a:ext>
            </a:extLst>
          </p:cNvPr>
          <p:cNvSpPr txBox="1"/>
          <p:nvPr/>
        </p:nvSpPr>
        <p:spPr>
          <a:xfrm>
            <a:off x="6469627" y="2570824"/>
            <a:ext cx="539181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At the time I was really... obviously I was angry and upset. But when I'd smashed </a:t>
            </a:r>
            <a:r>
              <a:rPr kumimoji="0" lang="en-US" sz="1800" b="1" i="1" u="none" strike="noStrike" kern="1200" cap="none" spc="0" normalizeH="0" baseline="0" noProof="0" dirty="0" err="1">
                <a:ln>
                  <a:noFill/>
                </a:ln>
                <a:solidFill>
                  <a:srgbClr val="4472C4">
                    <a:lumMod val="50000"/>
                  </a:srgbClr>
                </a:solidFill>
                <a:effectLst/>
                <a:uLnTx/>
                <a:uFillTx/>
                <a:latin typeface="Rubik Light" pitchFamily="2" charset="-79"/>
                <a:ea typeface="+mn-ea"/>
                <a:cs typeface="Rubik Light" pitchFamily="2" charset="-79"/>
              </a:rPr>
              <a:t>everythin</a:t>
            </a: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 up I had like... I just had that relief, it just calmed me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(Jason, 16 years)</a:t>
            </a:r>
          </a:p>
        </p:txBody>
      </p:sp>
      <p:sp>
        <p:nvSpPr>
          <p:cNvPr id="7" name="TextBox 6">
            <a:extLst>
              <a:ext uri="{FF2B5EF4-FFF2-40B4-BE49-F238E27FC236}">
                <a16:creationId xmlns:a16="http://schemas.microsoft.com/office/drawing/2014/main" id="{5C51388A-F5D6-D6ED-B589-3020AB33320D}"/>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69783906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688126"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people’s descriptions of their use of violence highlighted a variety of ‘intentions’ or ‘functions’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Such intentions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‘letting off steam’</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self-defence and retaliation in response to violence and abuse from parents</a:t>
            </a:r>
          </a:p>
        </p:txBody>
      </p:sp>
      <p:pic>
        <p:nvPicPr>
          <p:cNvPr id="13" name="Picture 2" descr="Brand Guidelines">
            <a:extLst>
              <a:ext uri="{FF2B5EF4-FFF2-40B4-BE49-F238E27FC236}">
                <a16:creationId xmlns:a16="http://schemas.microsoft.com/office/drawing/2014/main" id="{AE8FBFE2-C8D7-416B-B5C4-7EDC8B927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2F44B651-849E-3CA5-B37F-14BE112CAB12}"/>
              </a:ext>
            </a:extLst>
          </p:cNvPr>
          <p:cNvSpPr/>
          <p:nvPr/>
        </p:nvSpPr>
        <p:spPr>
          <a:xfrm>
            <a:off x="5573110" y="1816467"/>
            <a:ext cx="6477514" cy="3172915"/>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5731B2B-5670-93B3-0CC8-EF2FC81D851E}"/>
              </a:ext>
            </a:extLst>
          </p:cNvPr>
          <p:cNvSpPr txBox="1"/>
          <p:nvPr/>
        </p:nvSpPr>
        <p:spPr>
          <a:xfrm>
            <a:off x="6469375" y="2858433"/>
            <a:ext cx="468498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Like, he'll push me and then I'll punch him</a:t>
            </a:r>
            <a:r>
              <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(Pete, 15 years, victim of stepfather)</a:t>
            </a:r>
          </a:p>
        </p:txBody>
      </p:sp>
      <p:sp>
        <p:nvSpPr>
          <p:cNvPr id="3" name="Rectangle 2">
            <a:extLst>
              <a:ext uri="{FF2B5EF4-FFF2-40B4-BE49-F238E27FC236}">
                <a16:creationId xmlns:a16="http://schemas.microsoft.com/office/drawing/2014/main" id="{EDB92D90-E47C-F661-ED07-E0205E8937BC}"/>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3B6705B-C3BE-8F02-94B5-A7CEE477D0BD}"/>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Motivations, functions and intentions</a:t>
            </a:r>
          </a:p>
        </p:txBody>
      </p:sp>
      <p:sp>
        <p:nvSpPr>
          <p:cNvPr id="5" name="TextBox 4">
            <a:extLst>
              <a:ext uri="{FF2B5EF4-FFF2-40B4-BE49-F238E27FC236}">
                <a16:creationId xmlns:a16="http://schemas.microsoft.com/office/drawing/2014/main" id="{C1F62F20-6E60-4145-570A-925B8228D18F}"/>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30966162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688126"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people’s descriptions of their use of violence highlighted a variety of ‘intentions’ or ‘functions’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Such intentions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‘letting off steam’</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self-defence and retaliation in response to violence and abuse from parents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a means of punishing mothers for past harms</a:t>
            </a:r>
          </a:p>
        </p:txBody>
      </p:sp>
      <p:pic>
        <p:nvPicPr>
          <p:cNvPr id="13" name="Picture 2" descr="Brand Guidelines">
            <a:extLst>
              <a:ext uri="{FF2B5EF4-FFF2-40B4-BE49-F238E27FC236}">
                <a16:creationId xmlns:a16="http://schemas.microsoft.com/office/drawing/2014/main" id="{AE8FBFE2-C8D7-416B-B5C4-7EDC8B927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E8FB4071-0DCF-3A59-F6DB-185DBB771AD0}"/>
              </a:ext>
            </a:extLst>
          </p:cNvPr>
          <p:cNvSpPr/>
          <p:nvPr/>
        </p:nvSpPr>
        <p:spPr>
          <a:xfrm>
            <a:off x="5573110" y="1816467"/>
            <a:ext cx="6477514" cy="3172915"/>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AD93F00-3A11-57B2-613F-ECCCDEF4E2A7}"/>
              </a:ext>
            </a:extLst>
          </p:cNvPr>
          <p:cNvSpPr txBox="1"/>
          <p:nvPr/>
        </p:nvSpPr>
        <p:spPr>
          <a:xfrm>
            <a:off x="6299200" y="2339991"/>
            <a:ext cx="525042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I isolated myself...but convinced myself that mum isolated me…which caused a lot of problems…'Cos obviously I blame her for everything, even though it wasn't her fault.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(Ruth, 18 years, victim of sexual assault)</a:t>
            </a:r>
          </a:p>
        </p:txBody>
      </p:sp>
      <p:sp>
        <p:nvSpPr>
          <p:cNvPr id="3" name="Rectangle 2">
            <a:extLst>
              <a:ext uri="{FF2B5EF4-FFF2-40B4-BE49-F238E27FC236}">
                <a16:creationId xmlns:a16="http://schemas.microsoft.com/office/drawing/2014/main" id="{7018354D-8BE0-4809-9887-9902C173B576}"/>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0B981BA-FC89-CEB9-A6A1-0D4181CDDA3E}"/>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Motivations, functions and intentions</a:t>
            </a:r>
          </a:p>
        </p:txBody>
      </p:sp>
      <p:sp>
        <p:nvSpPr>
          <p:cNvPr id="4" name="TextBox 3">
            <a:extLst>
              <a:ext uri="{FF2B5EF4-FFF2-40B4-BE49-F238E27FC236}">
                <a16:creationId xmlns:a16="http://schemas.microsoft.com/office/drawing/2014/main" id="{E45A7FE7-0CF5-A81E-9371-5803102DE5D0}"/>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5506013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5" name="TextBox 4">
            <a:extLst>
              <a:ext uri="{FF2B5EF4-FFF2-40B4-BE49-F238E27FC236}">
                <a16:creationId xmlns:a16="http://schemas.microsoft.com/office/drawing/2014/main" id="{BD2A0721-8734-E041-AEFA-5A44BC54C071}"/>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7" name="Rectangle 6">
            <a:extLst>
              <a:ext uri="{FF2B5EF4-FFF2-40B4-BE49-F238E27FC236}">
                <a16:creationId xmlns:a16="http://schemas.microsoft.com/office/drawing/2014/main" id="{3B13C201-4C36-E045-945F-0A009ED21C33}"/>
              </a:ext>
            </a:extLst>
          </p:cNvPr>
          <p:cNvSpPr/>
          <p:nvPr/>
        </p:nvSpPr>
        <p:spPr>
          <a:xfrm>
            <a:off x="-8228" y="-10037"/>
            <a:ext cx="12196115" cy="6004924"/>
          </a:xfrm>
          <a:prstGeom prst="rect">
            <a:avLst/>
          </a:prstGeom>
          <a:solidFill>
            <a:srgbClr val="00C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F4D7B8D-B59B-7A44-9428-EA954BEC19B9}"/>
              </a:ext>
            </a:extLst>
          </p:cNvPr>
          <p:cNvCxnSpPr/>
          <p:nvPr/>
        </p:nvCxnSpPr>
        <p:spPr>
          <a:xfrm>
            <a:off x="1020896" y="3237715"/>
            <a:ext cx="620201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Brand Guidelines">
            <a:extLst>
              <a:ext uri="{FF2B5EF4-FFF2-40B4-BE49-F238E27FC236}">
                <a16:creationId xmlns:a16="http://schemas.microsoft.com/office/drawing/2014/main" id="{D522C044-FED7-407B-BE8E-CA61BE6887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3B3532-8098-4D6B-F967-820FEEA61C1A}"/>
              </a:ext>
            </a:extLst>
          </p:cNvPr>
          <p:cNvSpPr txBox="1"/>
          <p:nvPr/>
        </p:nvSpPr>
        <p:spPr>
          <a:xfrm>
            <a:off x="885414" y="769597"/>
            <a:ext cx="10719346" cy="2116220"/>
          </a:xfrm>
          <a:prstGeom prst="rect">
            <a:avLst/>
          </a:prstGeom>
          <a:noFill/>
        </p:spPr>
        <p:txBody>
          <a:bodyPr wrap="square" rtlCol="0">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E2282"/>
                </a:solidFill>
                <a:effectLst/>
                <a:uLnTx/>
                <a:uFillTx/>
                <a:latin typeface="Titillium Web Black" pitchFamily="2" charset="77"/>
                <a:ea typeface="+mn-ea"/>
                <a:cs typeface="+mn-cs"/>
              </a:rPr>
              <a:t>Understanding distressed behaviours and violence towards parents and carers:</a:t>
            </a:r>
          </a:p>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E2282"/>
                </a:solidFill>
                <a:effectLst/>
                <a:uLnTx/>
                <a:uFillTx/>
                <a:latin typeface="Tahoma" panose="020B0604030504040204" pitchFamily="34" charset="0"/>
                <a:ea typeface="Tahoma" panose="020B0604030504040204" pitchFamily="34" charset="0"/>
                <a:cs typeface="Tahoma" panose="020B0604030504040204" pitchFamily="34" charset="0"/>
              </a:rPr>
              <a:t>Hearing from young people themselves</a:t>
            </a:r>
          </a:p>
        </p:txBody>
      </p:sp>
      <p:sp>
        <p:nvSpPr>
          <p:cNvPr id="6" name="TextBox 5">
            <a:extLst>
              <a:ext uri="{FF2B5EF4-FFF2-40B4-BE49-F238E27FC236}">
                <a16:creationId xmlns:a16="http://schemas.microsoft.com/office/drawing/2014/main" id="{B1690926-0826-DC2E-9491-A3C53604151D}"/>
              </a:ext>
            </a:extLst>
          </p:cNvPr>
          <p:cNvSpPr txBox="1"/>
          <p:nvPr/>
        </p:nvSpPr>
        <p:spPr>
          <a:xfrm>
            <a:off x="885414" y="3703948"/>
            <a:ext cx="7838774"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E2282"/>
                </a:solidFill>
                <a:effectLst/>
                <a:uLnTx/>
                <a:uFillTx/>
                <a:latin typeface="Titillium Web Light" pitchFamily="2" charset="77"/>
                <a:ea typeface="+mn-ea"/>
                <a:cs typeface="+mn-cs"/>
              </a:rPr>
              <a:t>Dr Vicky Baker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E2282"/>
              </a:solidFill>
              <a:effectLst/>
              <a:uLnTx/>
              <a:uFillTx/>
              <a:latin typeface="Titillium Web Ligh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E2282"/>
                </a:solidFill>
                <a:effectLst/>
                <a:uLnTx/>
                <a:uFillTx/>
                <a:latin typeface="Titillium Web Light" pitchFamily="2" charset="77"/>
                <a:ea typeface="+mn-ea"/>
                <a:cs typeface="+mn-cs"/>
              </a:rPr>
              <a:t>Lecturer in Gender-based Violence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E2282"/>
                </a:solidFill>
                <a:effectLst/>
                <a:uLnTx/>
                <a:uFillTx/>
                <a:latin typeface="Titillium Web Light" pitchFamily="2" charset="77"/>
                <a:ea typeface="+mn-ea"/>
                <a:cs typeface="+mn-cs"/>
              </a:rPr>
              <a:t>Manchester Metropolitan University (Man 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E2282"/>
                </a:solidFill>
                <a:effectLst/>
                <a:uLnTx/>
                <a:uFillTx/>
                <a:latin typeface="Titillium Web Light" pitchFamily="2" charset="77"/>
                <a:ea typeface="+mn-ea"/>
                <a:cs typeface="+mn-cs"/>
              </a:rPr>
              <a:t>School of Nursing and Public Health</a:t>
            </a:r>
          </a:p>
        </p:txBody>
      </p:sp>
      <p:pic>
        <p:nvPicPr>
          <p:cNvPr id="11" name="Picture 10" descr="A screenshot of a computer&#10;&#10;Description automatically generated">
            <a:extLst>
              <a:ext uri="{FF2B5EF4-FFF2-40B4-BE49-F238E27FC236}">
                <a16:creationId xmlns:a16="http://schemas.microsoft.com/office/drawing/2014/main" id="{7607EEE9-1D9C-90B3-3714-AE7B2B80945A}"/>
              </a:ext>
            </a:extLst>
          </p:cNvPr>
          <p:cNvPicPr>
            <a:picLocks noChangeAspect="1"/>
          </p:cNvPicPr>
          <p:nvPr/>
        </p:nvPicPr>
        <p:blipFill rotWithShape="1">
          <a:blip r:embed="rId4"/>
          <a:srcRect l="87970" t="71372" r="6559" b="21255"/>
          <a:stretch/>
        </p:blipFill>
        <p:spPr>
          <a:xfrm>
            <a:off x="10856731" y="5103105"/>
            <a:ext cx="1054249" cy="799184"/>
          </a:xfrm>
          <a:prstGeom prst="rect">
            <a:avLst/>
          </a:prstGeom>
        </p:spPr>
      </p:pic>
    </p:spTree>
    <p:extLst>
      <p:ext uri="{BB962C8B-B14F-4D97-AF65-F5344CB8AC3E}">
        <p14:creationId xmlns:p14="http://schemas.microsoft.com/office/powerpoint/2010/main" val="30773158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688126"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people’s descriptions of their use of violence highlighted a variety of ‘intentions’ or ‘functions’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Such intentions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‘letting off steam’</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self-defence and retaliation in response to violence and abuse from parents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a means of punishing mothers for past     harms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a way of communicating distress and ‘crying out for help’</a:t>
            </a:r>
          </a:p>
        </p:txBody>
      </p:sp>
      <p:pic>
        <p:nvPicPr>
          <p:cNvPr id="13" name="Picture 2" descr="Brand Guidelines">
            <a:extLst>
              <a:ext uri="{FF2B5EF4-FFF2-40B4-BE49-F238E27FC236}">
                <a16:creationId xmlns:a16="http://schemas.microsoft.com/office/drawing/2014/main" id="{AE8FBFE2-C8D7-416B-B5C4-7EDC8B927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EF825B0C-00BE-48EA-5CB0-D495BEA1D17D}"/>
              </a:ext>
            </a:extLst>
          </p:cNvPr>
          <p:cNvSpPr/>
          <p:nvPr/>
        </p:nvSpPr>
        <p:spPr>
          <a:xfrm>
            <a:off x="5265169" y="1371600"/>
            <a:ext cx="6926831" cy="3606871"/>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17F778-4C20-EFDC-9AFC-5C468A7156DD}"/>
              </a:ext>
            </a:extLst>
          </p:cNvPr>
          <p:cNvSpPr txBox="1"/>
          <p:nvPr/>
        </p:nvSpPr>
        <p:spPr>
          <a:xfrm>
            <a:off x="6096000" y="1974708"/>
            <a:ext cx="539636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lumMod val="50000"/>
                  </a:srgbClr>
                </a:solidFill>
                <a:effectLst/>
                <a:uLnTx/>
                <a:uFillTx/>
                <a:latin typeface="Rubik Light" pitchFamily="2" charset="-79"/>
                <a:ea typeface="+mn-ea"/>
                <a:cs typeface="Rubik Light" pitchFamily="2" charset="-79"/>
              </a:rPr>
              <a:t>They don't really understand mental health too well. And the only way I could make them understand was just by acting up…I was cryin' out for help but I was doing it in ways that actually were just making people not wanna help 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(Ruth, 18 years)</a:t>
            </a:r>
          </a:p>
        </p:txBody>
      </p:sp>
      <p:sp>
        <p:nvSpPr>
          <p:cNvPr id="3" name="Rectangle 2">
            <a:extLst>
              <a:ext uri="{FF2B5EF4-FFF2-40B4-BE49-F238E27FC236}">
                <a16:creationId xmlns:a16="http://schemas.microsoft.com/office/drawing/2014/main" id="{9C0B0B59-A973-3F26-488F-8CA5FFFA3E13}"/>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E581D9A-8304-0854-E73E-862B5F2E199F}"/>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Motivations, functions and intentions</a:t>
            </a:r>
          </a:p>
        </p:txBody>
      </p:sp>
      <p:sp>
        <p:nvSpPr>
          <p:cNvPr id="5" name="TextBox 4">
            <a:extLst>
              <a:ext uri="{FF2B5EF4-FFF2-40B4-BE49-F238E27FC236}">
                <a16:creationId xmlns:a16="http://schemas.microsoft.com/office/drawing/2014/main" id="{CF465E0E-D32A-1B13-5F49-20B474429E52}"/>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52918561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77576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people’s descriptions of their use of violence highlighted a variety of ‘intentions’ or ‘functions’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Such intentions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‘letting off steam’</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self-defence and retaliation in response to violence and abuse from parents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a means of punishing mothers for past       harms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E7E6E6">
                    <a:lumMod val="75000"/>
                  </a:srgbClr>
                </a:solidFill>
                <a:effectLst/>
                <a:uLnTx/>
                <a:uFillTx/>
                <a:latin typeface="Rubik Light" pitchFamily="2" charset="-79"/>
                <a:ea typeface="+mn-ea"/>
                <a:cs typeface="Rubik Light" pitchFamily="2" charset="-79"/>
              </a:rPr>
              <a:t>a way of communicating distress and ‘crying out for help’</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ED7D31">
                    <a:lumMod val="75000"/>
                  </a:srgbClr>
                </a:solidFill>
                <a:effectLst/>
                <a:uLnTx/>
                <a:uFillTx/>
                <a:latin typeface="Rubik Light" pitchFamily="2" charset="-79"/>
                <a:ea typeface="+mn-ea"/>
                <a:cs typeface="Rubik Light" pitchFamily="2" charset="-79"/>
              </a:rPr>
              <a:t>and lastly, a way of gaining power and control over their privileges, space and movement in and outside of the home.</a:t>
            </a:r>
          </a:p>
        </p:txBody>
      </p:sp>
      <p:pic>
        <p:nvPicPr>
          <p:cNvPr id="13" name="Picture 2" descr="Brand Guidelines">
            <a:extLst>
              <a:ext uri="{FF2B5EF4-FFF2-40B4-BE49-F238E27FC236}">
                <a16:creationId xmlns:a16="http://schemas.microsoft.com/office/drawing/2014/main" id="{AE8FBFE2-C8D7-416B-B5C4-7EDC8B927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BEB61E04-0820-B5F0-13D7-FC9E46A566C8}"/>
              </a:ext>
            </a:extLst>
          </p:cNvPr>
          <p:cNvSpPr/>
          <p:nvPr/>
        </p:nvSpPr>
        <p:spPr>
          <a:xfrm>
            <a:off x="5573110" y="1816467"/>
            <a:ext cx="6477514" cy="3172915"/>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7C140A2-2600-CF6C-8B12-37AA102FDDDE}"/>
              </a:ext>
            </a:extLst>
          </p:cNvPr>
          <p:cNvSpPr txBox="1"/>
          <p:nvPr/>
        </p:nvSpPr>
        <p:spPr>
          <a:xfrm>
            <a:off x="5923982" y="2677790"/>
            <a:ext cx="5775769" cy="1370312"/>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1" u="none" strike="noStrike" kern="1200" cap="none" spc="0" normalizeH="0" baseline="0" noProof="0" dirty="0">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Like say if she says, ‘Oh, that doesn’t go with that’ or ‘I don’t like them shoes’ or ‘You’re not </a:t>
            </a:r>
            <a:r>
              <a:rPr kumimoji="0" lang="en-GB" sz="1800" b="1" i="1" u="none" strike="noStrike" kern="1200" cap="none" spc="0" normalizeH="0" baseline="0" noProof="0" dirty="0" err="1">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gettin</a:t>
            </a:r>
            <a:r>
              <a:rPr kumimoji="0" lang="en-GB" sz="1800" b="1" i="1" u="none" strike="noStrike" kern="1200" cap="none" spc="0" normalizeH="0" baseline="0" noProof="0" dirty="0">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 this, you’re not </a:t>
            </a:r>
            <a:r>
              <a:rPr kumimoji="0" lang="en-GB" sz="1800" b="1" i="1" u="none" strike="noStrike" kern="1200" cap="none" spc="0" normalizeH="0" baseline="0" noProof="0" dirty="0" err="1">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gettin</a:t>
            </a:r>
            <a:r>
              <a:rPr kumimoji="0" lang="en-GB" sz="1800" b="1" i="1" u="none" strike="noStrike" kern="1200" cap="none" spc="0" normalizeH="0" baseline="0" noProof="0" dirty="0">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 that</a:t>
            </a:r>
            <a:r>
              <a:rPr kumimoji="0" lang="en-GB" sz="1800" b="1" i="0" u="none" strike="noStrike" kern="1200" cap="none" spc="0" normalizeH="0" baseline="0" noProof="0" dirty="0">
                <a:ln>
                  <a:noFill/>
                </a:ln>
                <a:solidFill>
                  <a:srgbClr val="4472C4">
                    <a:lumMod val="50000"/>
                  </a:srgbClr>
                </a:solidFill>
                <a:effectLst/>
                <a:uLnTx/>
                <a:uFillTx/>
                <a:latin typeface="Rubik Light" pitchFamily="2" charset="-79"/>
                <a:ea typeface="Calibri" panose="020F0502020204030204" pitchFamily="34" charset="0"/>
                <a:cs typeface="Rubik Light" pitchFamily="2" charset="-79"/>
              </a:rPr>
              <a:t>’.</a:t>
            </a:r>
          </a:p>
          <a:p>
            <a:pPr marL="457200" marR="0" lvl="0" indent="0" algn="l" defTabSz="914400" rtl="0" eaLnBrk="1" fontAlgn="auto" latinLnBrk="0" hangingPunct="1">
              <a:lnSpc>
                <a:spcPct val="15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ubik Light" pitchFamily="2" charset="-79"/>
                <a:ea typeface="Calibri" panose="020F0502020204030204" pitchFamily="34" charset="0"/>
                <a:cs typeface="Rubik Light" pitchFamily="2" charset="-79"/>
              </a:rPr>
              <a:t>(Jo, 14 years, discussing her ‘triggers’)</a:t>
            </a:r>
          </a:p>
        </p:txBody>
      </p:sp>
      <p:sp>
        <p:nvSpPr>
          <p:cNvPr id="3" name="Rectangle 2">
            <a:extLst>
              <a:ext uri="{FF2B5EF4-FFF2-40B4-BE49-F238E27FC236}">
                <a16:creationId xmlns:a16="http://schemas.microsoft.com/office/drawing/2014/main" id="{302D303B-AEAF-BA64-1162-D4D6674FA997}"/>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39676CA-D244-2244-BCAF-3854BFA5AF34}"/>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Motivations, functions and intentions</a:t>
            </a:r>
          </a:p>
        </p:txBody>
      </p:sp>
      <p:sp>
        <p:nvSpPr>
          <p:cNvPr id="5" name="TextBox 4">
            <a:extLst>
              <a:ext uri="{FF2B5EF4-FFF2-40B4-BE49-F238E27FC236}">
                <a16:creationId xmlns:a16="http://schemas.microsoft.com/office/drawing/2014/main" id="{EC9B934A-44FD-222F-C9CC-BA9495384FAF}"/>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61929410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9" name="TextBox 8">
            <a:extLst>
              <a:ext uri="{FF2B5EF4-FFF2-40B4-BE49-F238E27FC236}">
                <a16:creationId xmlns:a16="http://schemas.microsoft.com/office/drawing/2014/main" id="{460A77AB-B2CF-C245-86A4-8E00F93F5CFA}"/>
              </a:ext>
            </a:extLst>
          </p:cNvPr>
          <p:cNvSpPr txBox="1"/>
          <p:nvPr/>
        </p:nvSpPr>
        <p:spPr>
          <a:xfrm>
            <a:off x="407873" y="1371600"/>
            <a:ext cx="5411902"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people’s thoughts on how their violence might be addressed 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1" name="Picture 2" descr="Brand Guidelines">
            <a:extLst>
              <a:ext uri="{FF2B5EF4-FFF2-40B4-BE49-F238E27FC236}">
                <a16:creationId xmlns:a16="http://schemas.microsoft.com/office/drawing/2014/main" id="{7AEB2FB2-6CF5-4F48-A22E-02E5DC1560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1216D48-9312-43A2-96FA-6378EFC1EBEF}"/>
              </a:ext>
            </a:extLst>
          </p:cNvPr>
          <p:cNvCxnSpPr>
            <a:cxnSpLocks/>
          </p:cNvCxnSpPr>
          <p:nvPr/>
        </p:nvCxnSpPr>
        <p:spPr>
          <a:xfrm flipV="1">
            <a:off x="6299200" y="1484768"/>
            <a:ext cx="0" cy="4264182"/>
          </a:xfrm>
          <a:prstGeom prst="line">
            <a:avLst/>
          </a:prstGeom>
          <a:ln w="25400">
            <a:solidFill>
              <a:srgbClr val="FAD96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58B533-0323-34FC-A058-90BCB8CCE795}"/>
              </a:ext>
            </a:extLst>
          </p:cNvPr>
          <p:cNvSpPr txBox="1"/>
          <p:nvPr/>
        </p:nvSpPr>
        <p:spPr>
          <a:xfrm>
            <a:off x="6609891" y="1318050"/>
            <a:ext cx="5411902" cy="1477328"/>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Things that parents could do</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Things that young people could do</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Things that services could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sp>
        <p:nvSpPr>
          <p:cNvPr id="5" name="Rectangle 4">
            <a:extLst>
              <a:ext uri="{FF2B5EF4-FFF2-40B4-BE49-F238E27FC236}">
                <a16:creationId xmlns:a16="http://schemas.microsoft.com/office/drawing/2014/main" id="{A60EBD20-A872-44B9-7337-7C6757F8B0E3}"/>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2B2AE4-FDB5-8163-AE49-3D4D08C0D547}"/>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young people said would help</a:t>
            </a:r>
          </a:p>
        </p:txBody>
      </p:sp>
      <p:sp>
        <p:nvSpPr>
          <p:cNvPr id="6" name="TextBox 5">
            <a:extLst>
              <a:ext uri="{FF2B5EF4-FFF2-40B4-BE49-F238E27FC236}">
                <a16:creationId xmlns:a16="http://schemas.microsoft.com/office/drawing/2014/main" id="{B2300EA6-F55F-AE86-616B-291B7B24D86F}"/>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21814017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9" name="TextBox 8">
            <a:extLst>
              <a:ext uri="{FF2B5EF4-FFF2-40B4-BE49-F238E27FC236}">
                <a16:creationId xmlns:a16="http://schemas.microsoft.com/office/drawing/2014/main" id="{460A77AB-B2CF-C245-86A4-8E00F93F5CFA}"/>
              </a:ext>
            </a:extLst>
          </p:cNvPr>
          <p:cNvSpPr txBox="1"/>
          <p:nvPr/>
        </p:nvSpPr>
        <p:spPr>
          <a:xfrm>
            <a:off x="407873" y="1371600"/>
            <a:ext cx="54119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These included:</a:t>
            </a:r>
          </a:p>
        </p:txBody>
      </p:sp>
      <p:pic>
        <p:nvPicPr>
          <p:cNvPr id="11" name="Picture 2" descr="Brand Guidelines">
            <a:extLst>
              <a:ext uri="{FF2B5EF4-FFF2-40B4-BE49-F238E27FC236}">
                <a16:creationId xmlns:a16="http://schemas.microsoft.com/office/drawing/2014/main" id="{7AEB2FB2-6CF5-4F48-A22E-02E5DC1560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1216D48-9312-43A2-96FA-6378EFC1EBEF}"/>
              </a:ext>
            </a:extLst>
          </p:cNvPr>
          <p:cNvCxnSpPr>
            <a:cxnSpLocks/>
          </p:cNvCxnSpPr>
          <p:nvPr/>
        </p:nvCxnSpPr>
        <p:spPr>
          <a:xfrm flipV="1">
            <a:off x="6299200" y="1484768"/>
            <a:ext cx="0" cy="4264182"/>
          </a:xfrm>
          <a:prstGeom prst="line">
            <a:avLst/>
          </a:prstGeom>
          <a:ln w="25400">
            <a:solidFill>
              <a:srgbClr val="FAD96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58B533-0323-34FC-A058-90BCB8CCE795}"/>
              </a:ext>
            </a:extLst>
          </p:cNvPr>
          <p:cNvSpPr txBox="1"/>
          <p:nvPr/>
        </p:nvSpPr>
        <p:spPr>
          <a:xfrm>
            <a:off x="6609891" y="1318050"/>
            <a:ext cx="541190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Talking, listening and not shouting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Spending quality time together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Space to grow and the space to calm down when angry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A confidant to hear their side of the story and guide them through conflict with parents (key worker/youth work model)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Therapeutic support to heal past trauma</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Not acting in anger, thinking first</a:t>
            </a:r>
          </a:p>
        </p:txBody>
      </p:sp>
      <p:sp>
        <p:nvSpPr>
          <p:cNvPr id="5" name="Rectangle 4">
            <a:extLst>
              <a:ext uri="{FF2B5EF4-FFF2-40B4-BE49-F238E27FC236}">
                <a16:creationId xmlns:a16="http://schemas.microsoft.com/office/drawing/2014/main" id="{8AE8384C-770E-68D3-EF60-716DDCB6892C}"/>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054B67-8D6E-2470-7B3E-10D02ECB5726}"/>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young people said would help</a:t>
            </a:r>
          </a:p>
        </p:txBody>
      </p:sp>
      <p:sp>
        <p:nvSpPr>
          <p:cNvPr id="6" name="TextBox 5">
            <a:extLst>
              <a:ext uri="{FF2B5EF4-FFF2-40B4-BE49-F238E27FC236}">
                <a16:creationId xmlns:a16="http://schemas.microsoft.com/office/drawing/2014/main" id="{1CB26F95-9CD4-A56D-F0D5-ACF3CBEF171A}"/>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0388363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pic>
        <p:nvPicPr>
          <p:cNvPr id="13" name="Picture 2" descr="Brand Guidelines">
            <a:extLst>
              <a:ext uri="{FF2B5EF4-FFF2-40B4-BE49-F238E27FC236}">
                <a16:creationId xmlns:a16="http://schemas.microsoft.com/office/drawing/2014/main" id="{F667B64A-82B7-4B9F-8CE8-5D41DE473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3AFB961-FB2B-0E03-661E-3C15BAE25A02}"/>
              </a:ext>
            </a:extLst>
          </p:cNvPr>
          <p:cNvSpPr/>
          <p:nvPr/>
        </p:nvSpPr>
        <p:spPr>
          <a:xfrm>
            <a:off x="123289" y="1711485"/>
            <a:ext cx="9678257" cy="1400383"/>
          </a:xfrm>
          <a:prstGeom prst="rect">
            <a:avLst/>
          </a:prstGeom>
        </p:spPr>
        <p:txBody>
          <a:bodyPr wrap="square">
            <a:spAutoFit/>
          </a:bodyPr>
          <a:lstStyle/>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Rubik" pitchFamily="2" charset="-79"/>
                <a:ea typeface="Calibri" panose="020F0502020204030204" pitchFamily="34" charset="0"/>
                <a:cs typeface="Rubik" pitchFamily="2" charset="-79"/>
              </a:rPr>
              <a:t>“It's really such a communication barrier that was between us, and I think, if we just learnt to let that barrier down, let that wall down, and just sit down and talk more, about everything, then it would just stop everything arising.” </a:t>
            </a:r>
          </a:p>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Rubik" pitchFamily="2" charset="-79"/>
                <a:ea typeface="Calibri" panose="020F0502020204030204" pitchFamily="34" charset="0"/>
                <a:cs typeface="Rubik" pitchFamily="2" charset="-79"/>
              </a:rPr>
              <a:t>(Penelope, 17 years)</a:t>
            </a:r>
          </a:p>
        </p:txBody>
      </p:sp>
      <p:sp>
        <p:nvSpPr>
          <p:cNvPr id="5" name="Rectangle 4">
            <a:extLst>
              <a:ext uri="{FF2B5EF4-FFF2-40B4-BE49-F238E27FC236}">
                <a16:creationId xmlns:a16="http://schemas.microsoft.com/office/drawing/2014/main" id="{89CB814A-0543-14D7-BDC1-A3898F5F14FE}"/>
              </a:ext>
            </a:extLst>
          </p:cNvPr>
          <p:cNvSpPr/>
          <p:nvPr/>
        </p:nvSpPr>
        <p:spPr>
          <a:xfrm>
            <a:off x="1795227" y="4053908"/>
            <a:ext cx="9607026" cy="1092607"/>
          </a:xfrm>
          <a:prstGeom prst="rect">
            <a:avLst/>
          </a:prstGeom>
        </p:spPr>
        <p:txBody>
          <a:bodyPr wrap="square">
            <a:spAutoFit/>
          </a:bodyPr>
          <a:lstStyle/>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Rubik" pitchFamily="2" charset="-79"/>
                <a:ea typeface="Calibri" panose="020F0502020204030204" pitchFamily="34" charset="0"/>
                <a:cs typeface="Rubik" pitchFamily="2" charset="-79"/>
              </a:rPr>
              <a:t>“Because...I know for a fact I couldn't speak to mum…but speaking to a therapist helped…I didn't trust anyone...at all...and I felt like I could tell her stuff”</a:t>
            </a:r>
          </a:p>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Rubik" pitchFamily="2" charset="-79"/>
                <a:ea typeface="Calibri" panose="020F0502020204030204" pitchFamily="34" charset="0"/>
                <a:cs typeface="Rubik" pitchFamily="2" charset="-79"/>
              </a:rPr>
              <a:t>(Ruth, 18 years)</a:t>
            </a:r>
          </a:p>
        </p:txBody>
      </p:sp>
      <p:sp>
        <p:nvSpPr>
          <p:cNvPr id="6" name="Rectangle 5">
            <a:extLst>
              <a:ext uri="{FF2B5EF4-FFF2-40B4-BE49-F238E27FC236}">
                <a16:creationId xmlns:a16="http://schemas.microsoft.com/office/drawing/2014/main" id="{F9E432BD-9C3C-B440-3956-F1CBA1409259}"/>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D820AD-EAA6-D58A-11FE-F543A4419790}"/>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young people said would help</a:t>
            </a:r>
          </a:p>
        </p:txBody>
      </p:sp>
      <p:sp>
        <p:nvSpPr>
          <p:cNvPr id="4" name="TextBox 3">
            <a:extLst>
              <a:ext uri="{FF2B5EF4-FFF2-40B4-BE49-F238E27FC236}">
                <a16:creationId xmlns:a16="http://schemas.microsoft.com/office/drawing/2014/main" id="{63401375-3EF3-41BC-1D2B-2C9F54A3FED8}"/>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40297858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pic>
        <p:nvPicPr>
          <p:cNvPr id="13" name="Picture 2" descr="Brand Guidelines">
            <a:extLst>
              <a:ext uri="{FF2B5EF4-FFF2-40B4-BE49-F238E27FC236}">
                <a16:creationId xmlns:a16="http://schemas.microsoft.com/office/drawing/2014/main" id="{F667B64A-82B7-4B9F-8CE8-5D41DE473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E432BD-9C3C-B440-3956-F1CBA1409259}"/>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D820AD-EAA6-D58A-11FE-F543A4419790}"/>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young people said would help</a:t>
            </a:r>
          </a:p>
        </p:txBody>
      </p:sp>
      <p:sp>
        <p:nvSpPr>
          <p:cNvPr id="9" name="TextBox 8">
            <a:extLst>
              <a:ext uri="{FF2B5EF4-FFF2-40B4-BE49-F238E27FC236}">
                <a16:creationId xmlns:a16="http://schemas.microsoft.com/office/drawing/2014/main" id="{B1491ED5-EB96-11E4-BC28-C3236EF1E942}"/>
              </a:ext>
            </a:extLst>
          </p:cNvPr>
          <p:cNvSpPr txBox="1"/>
          <p:nvPr/>
        </p:nvSpPr>
        <p:spPr>
          <a:xfrm>
            <a:off x="479457" y="1818525"/>
            <a:ext cx="953784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Rubik"/>
                <a:ea typeface="+mn-ea"/>
                <a:cs typeface="+mn-cs"/>
              </a:rPr>
              <a:t>I think I would need someone to talk to at that time... rather than going off about it to her… So then I could calm down in the situation and know what to do.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Rubik"/>
                <a:ea typeface="+mn-ea"/>
                <a:cs typeface="+mn-cs"/>
              </a:rPr>
              <a:t>(Ronnie, 17 years) </a:t>
            </a:r>
            <a:endParaRPr kumimoji="0" lang="en-GB" sz="2000" b="0" i="0" u="none" strike="noStrike" kern="1200" cap="none" spc="0" normalizeH="0" baseline="0" noProof="0" dirty="0">
              <a:ln>
                <a:noFill/>
              </a:ln>
              <a:solidFill>
                <a:prstClr val="black"/>
              </a:solidFill>
              <a:effectLst/>
              <a:uLnTx/>
              <a:uFillTx/>
              <a:latin typeface="Rubik"/>
              <a:ea typeface="+mn-ea"/>
              <a:cs typeface="+mn-cs"/>
            </a:endParaRPr>
          </a:p>
        </p:txBody>
      </p:sp>
      <p:sp>
        <p:nvSpPr>
          <p:cNvPr id="4" name="TextBox 3">
            <a:extLst>
              <a:ext uri="{FF2B5EF4-FFF2-40B4-BE49-F238E27FC236}">
                <a16:creationId xmlns:a16="http://schemas.microsoft.com/office/drawing/2014/main" id="{1B11AE1B-D9ED-09AB-651F-C26BF76B8687}"/>
              </a:ext>
            </a:extLst>
          </p:cNvPr>
          <p:cNvSpPr txBox="1"/>
          <p:nvPr/>
        </p:nvSpPr>
        <p:spPr>
          <a:xfrm>
            <a:off x="2375043" y="3988162"/>
            <a:ext cx="9275852"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Rubik"/>
                <a:ea typeface="+mn-ea"/>
                <a:cs typeface="+mn-cs"/>
              </a:rPr>
              <a:t>Well, it’s the fact that someone just sits there and listen to you…and hears your side of the story. Instead of just assuming that you’re lying…or telling you you’re lying when you’re not.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Rubik"/>
                <a:ea typeface="+mn-ea"/>
                <a:cs typeface="+mn-cs"/>
              </a:rPr>
              <a:t>(Ant, 16 years) </a:t>
            </a:r>
            <a:endParaRPr kumimoji="0" lang="en-GB" sz="2000" b="0" i="0" u="none" strike="noStrike" kern="1200" cap="none" spc="0" normalizeH="0" baseline="0" noProof="0" dirty="0">
              <a:ln>
                <a:noFill/>
              </a:ln>
              <a:solidFill>
                <a:prstClr val="black"/>
              </a:solidFill>
              <a:effectLst/>
              <a:uLnTx/>
              <a:uFillTx/>
              <a:latin typeface="Rubik"/>
              <a:ea typeface="+mn-ea"/>
              <a:cs typeface="+mn-cs"/>
            </a:endParaRPr>
          </a:p>
        </p:txBody>
      </p:sp>
      <p:sp>
        <p:nvSpPr>
          <p:cNvPr id="3" name="TextBox 2">
            <a:extLst>
              <a:ext uri="{FF2B5EF4-FFF2-40B4-BE49-F238E27FC236}">
                <a16:creationId xmlns:a16="http://schemas.microsoft.com/office/drawing/2014/main" id="{BF072149-198E-C462-B7DC-1FEDBDA932E6}"/>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33480566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D971B796-5C19-CE47-A910-8438B80E2BB9}"/>
              </a:ext>
            </a:extLst>
          </p:cNvPr>
          <p:cNvSpPr txBox="1"/>
          <p:nvPr/>
        </p:nvSpPr>
        <p:spPr>
          <a:xfrm>
            <a:off x="407873" y="1371600"/>
            <a:ext cx="8828594"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Given the number of young people with histories of trauma and mental health difficulties, support for families experiencing this issue should be trauma-informed and wellbeing focused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Support and assessment should draw on the perspectives of parents, practitioners and young people – contributing to a more holistic understanding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Support should focus on communication, supporting young people to manage emotions, process trauma, and re-build relationships (ecological)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Parents and carers should be provided with a safe and non-judgmental space to reflect upon their own trauma, histories and behaviours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Given the multitude of external and concurrent stressors, multi-agency and specialist service support should be sought to address developmental and mental health issues, educational concerns, bereavement and financial problems.</a:t>
            </a:r>
          </a:p>
        </p:txBody>
      </p:sp>
      <p:pic>
        <p:nvPicPr>
          <p:cNvPr id="13" name="Picture 2" descr="Brand Guidelines">
            <a:extLst>
              <a:ext uri="{FF2B5EF4-FFF2-40B4-BE49-F238E27FC236}">
                <a16:creationId xmlns:a16="http://schemas.microsoft.com/office/drawing/2014/main" id="{F667B64A-82B7-4B9F-8CE8-5D41DE473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3BF4C8-52F0-E791-787D-E769F75B4227}"/>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A67686F-9A6D-5975-1DBE-564610FB7508}"/>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Key implications for practice</a:t>
            </a:r>
          </a:p>
        </p:txBody>
      </p:sp>
      <p:sp>
        <p:nvSpPr>
          <p:cNvPr id="4" name="TextBox 3">
            <a:extLst>
              <a:ext uri="{FF2B5EF4-FFF2-40B4-BE49-F238E27FC236}">
                <a16:creationId xmlns:a16="http://schemas.microsoft.com/office/drawing/2014/main" id="{30E45200-D85B-A01F-1A32-04F6B711A096}"/>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18610843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18E492-6062-1644-C65C-77CF6166AE8A}"/>
              </a:ext>
            </a:extLst>
          </p:cNvPr>
          <p:cNvSpPr/>
          <p:nvPr/>
        </p:nvSpPr>
        <p:spPr>
          <a:xfrm>
            <a:off x="-8228" y="-10037"/>
            <a:ext cx="12196115" cy="6004924"/>
          </a:xfrm>
          <a:prstGeom prst="rect">
            <a:avLst/>
          </a:prstGeom>
          <a:solidFill>
            <a:srgbClr val="00C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4" name="TextBox 3">
            <a:extLst>
              <a:ext uri="{FF2B5EF4-FFF2-40B4-BE49-F238E27FC236}">
                <a16:creationId xmlns:a16="http://schemas.microsoft.com/office/drawing/2014/main" id="{FA258043-ADFC-BC4E-9DDE-ECFAE0D74DC1}"/>
              </a:ext>
            </a:extLst>
          </p:cNvPr>
          <p:cNvSpPr txBox="1"/>
          <p:nvPr/>
        </p:nvSpPr>
        <p:spPr>
          <a:xfrm>
            <a:off x="428760" y="2082196"/>
            <a:ext cx="11759127" cy="759823"/>
          </a:xfrm>
          <a:prstGeom prst="rect">
            <a:avLst/>
          </a:prstGeom>
          <a:noFill/>
        </p:spPr>
        <p:txBody>
          <a:bodyPr wrap="square" rtlCol="0">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282"/>
                </a:solidFill>
                <a:effectLst/>
                <a:uLnTx/>
                <a:uFillTx/>
                <a:latin typeface="Titillium Web Black" pitchFamily="2" charset="77"/>
                <a:ea typeface="+mn-ea"/>
                <a:cs typeface="+mn-cs"/>
              </a:rPr>
              <a:t>Questions?</a:t>
            </a:r>
          </a:p>
        </p:txBody>
      </p:sp>
      <p:cxnSp>
        <p:nvCxnSpPr>
          <p:cNvPr id="8" name="Straight Connector 7">
            <a:extLst>
              <a:ext uri="{FF2B5EF4-FFF2-40B4-BE49-F238E27FC236}">
                <a16:creationId xmlns:a16="http://schemas.microsoft.com/office/drawing/2014/main" id="{0F4D7B8D-B59B-7A44-9428-EA954BEC19B9}"/>
              </a:ext>
            </a:extLst>
          </p:cNvPr>
          <p:cNvCxnSpPr>
            <a:cxnSpLocks/>
          </p:cNvCxnSpPr>
          <p:nvPr/>
        </p:nvCxnSpPr>
        <p:spPr>
          <a:xfrm>
            <a:off x="543198" y="2992425"/>
            <a:ext cx="451753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Brand Guidelines">
            <a:extLst>
              <a:ext uri="{FF2B5EF4-FFF2-40B4-BE49-F238E27FC236}">
                <a16:creationId xmlns:a16="http://schemas.microsoft.com/office/drawing/2014/main" id="{A4E61A58-17E5-4CEE-8897-BECB4578A7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B2CE2B-AF01-45E7-9512-C74F38E15A49}"/>
              </a:ext>
            </a:extLst>
          </p:cNvPr>
          <p:cNvSpPr txBox="1"/>
          <p:nvPr/>
        </p:nvSpPr>
        <p:spPr>
          <a:xfrm>
            <a:off x="488018" y="5025258"/>
            <a:ext cx="52033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email any further questions over to me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v.baker@mmu.ac.uk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76478CB-CACD-576F-0D25-31EF29ED028F}"/>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74744847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 name="TextBox 1">
            <a:extLst>
              <a:ext uri="{FF2B5EF4-FFF2-40B4-BE49-F238E27FC236}">
                <a16:creationId xmlns:a16="http://schemas.microsoft.com/office/drawing/2014/main" id="{6F9F305F-625B-F443-BBDB-2F05A35E473E}"/>
              </a:ext>
            </a:extLst>
          </p:cNvPr>
          <p:cNvSpPr txBox="1"/>
          <p:nvPr/>
        </p:nvSpPr>
        <p:spPr>
          <a:xfrm>
            <a:off x="304800" y="304800"/>
            <a:ext cx="7604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References</a:t>
            </a:r>
          </a:p>
        </p:txBody>
      </p:sp>
      <p:cxnSp>
        <p:nvCxnSpPr>
          <p:cNvPr id="8" name="Straight Connector 7">
            <a:extLst>
              <a:ext uri="{FF2B5EF4-FFF2-40B4-BE49-F238E27FC236}">
                <a16:creationId xmlns:a16="http://schemas.microsoft.com/office/drawing/2014/main" id="{13EE8A22-31B6-344C-A5F4-86FFB341A9C2}"/>
              </a:ext>
            </a:extLst>
          </p:cNvPr>
          <p:cNvCxnSpPr/>
          <p:nvPr/>
        </p:nvCxnSpPr>
        <p:spPr>
          <a:xfrm>
            <a:off x="407873" y="856025"/>
            <a:ext cx="6202018" cy="0"/>
          </a:xfrm>
          <a:prstGeom prst="line">
            <a:avLst/>
          </a:prstGeom>
          <a:ln w="38100">
            <a:solidFill>
              <a:srgbClr val="5CB7E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71B796-5C19-CE47-A910-8438B80E2BB9}"/>
              </a:ext>
            </a:extLst>
          </p:cNvPr>
          <p:cNvSpPr txBox="1"/>
          <p:nvPr/>
        </p:nvSpPr>
        <p:spPr>
          <a:xfrm>
            <a:off x="407873" y="1371600"/>
            <a:ext cx="10207118" cy="535531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Rubik Light" pitchFamily="2" charset="-79"/>
              </a:rPr>
              <a:t>Biehal</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 N. (2012) ‘Parent Abuse by Young People on the Edge of Care: A Child Welfare Perspective’,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Social Policy and Society</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 11(2), pp. 251–263. doi:10.1017/S1474746411000595.</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err="1">
                <a:ln>
                  <a:noFill/>
                </a:ln>
                <a:solidFill>
                  <a:srgbClr val="333333"/>
                </a:solidFill>
                <a:effectLst/>
                <a:uLnTx/>
                <a:uFillTx/>
                <a:latin typeface="Calibri" panose="020F0502020204030204"/>
                <a:ea typeface="+mn-ea"/>
                <a:cs typeface="+mn-cs"/>
              </a:rPr>
              <a:t>Jaureguizar</a:t>
            </a:r>
            <a:r>
              <a:rPr kumimoji="0" lang="en-GB" sz="1600" b="0" i="0" u="none" strike="noStrike" kern="1200" cap="none" spc="0" normalizeH="0" baseline="0" noProof="0" dirty="0">
                <a:ln>
                  <a:noFill/>
                </a:ln>
                <a:solidFill>
                  <a:srgbClr val="333333"/>
                </a:solidFill>
                <a:effectLst/>
                <a:uLnTx/>
                <a:uFillTx/>
                <a:latin typeface="Calibri" panose="020F0502020204030204"/>
                <a:ea typeface="+mn-ea"/>
                <a:cs typeface="+mn-cs"/>
              </a:rPr>
              <a:t>, J., </a:t>
            </a:r>
            <a:r>
              <a:rPr kumimoji="0" lang="en-GB" sz="1600" b="0" i="0" u="none" strike="noStrike" kern="1200" cap="none" spc="0" normalizeH="0" baseline="0" noProof="0" dirty="0" err="1">
                <a:ln>
                  <a:noFill/>
                </a:ln>
                <a:solidFill>
                  <a:srgbClr val="333333"/>
                </a:solidFill>
                <a:effectLst/>
                <a:uLnTx/>
                <a:uFillTx/>
                <a:latin typeface="Calibri" panose="020F0502020204030204"/>
                <a:ea typeface="+mn-ea"/>
                <a:cs typeface="+mn-cs"/>
              </a:rPr>
              <a:t>Ibabe</a:t>
            </a:r>
            <a:r>
              <a:rPr kumimoji="0" lang="en-GB" sz="1600" b="0" i="0" u="none" strike="noStrike" kern="1200" cap="none" spc="0" normalizeH="0" baseline="0" noProof="0" dirty="0">
                <a:ln>
                  <a:noFill/>
                </a:ln>
                <a:solidFill>
                  <a:srgbClr val="333333"/>
                </a:solidFill>
                <a:effectLst/>
                <a:uLnTx/>
                <a:uFillTx/>
                <a:latin typeface="Calibri" panose="020F0502020204030204"/>
                <a:ea typeface="+mn-ea"/>
                <a:cs typeface="+mn-cs"/>
              </a:rPr>
              <a:t>, I., &amp; Straus, M. A. (2013) ‘Violent and prosocial </a:t>
            </a:r>
            <a:r>
              <a:rPr kumimoji="0" lang="en-GB" sz="1600" b="0" i="0" u="none" strike="noStrike" kern="1200" cap="none" spc="0" normalizeH="0" baseline="0" noProof="0" dirty="0" err="1">
                <a:ln>
                  <a:noFill/>
                </a:ln>
                <a:solidFill>
                  <a:srgbClr val="333333"/>
                </a:solidFill>
                <a:effectLst/>
                <a:uLnTx/>
                <a:uFillTx/>
                <a:latin typeface="Calibri" panose="020F0502020204030204"/>
                <a:ea typeface="+mn-ea"/>
                <a:cs typeface="+mn-cs"/>
              </a:rPr>
              <a:t>behavior</a:t>
            </a:r>
            <a:r>
              <a:rPr kumimoji="0" lang="en-GB" sz="1600" b="0" i="0" u="none" strike="noStrike" kern="1200" cap="none" spc="0" normalizeH="0" baseline="0" noProof="0" dirty="0">
                <a:ln>
                  <a:noFill/>
                </a:ln>
                <a:solidFill>
                  <a:srgbClr val="333333"/>
                </a:solidFill>
                <a:effectLst/>
                <a:uLnTx/>
                <a:uFillTx/>
                <a:latin typeface="Calibri" panose="020F0502020204030204"/>
                <a:ea typeface="+mn-ea"/>
                <a:cs typeface="+mn-cs"/>
              </a:rPr>
              <a:t> by adolescents toward parents and teachers in a community sample’, </a:t>
            </a:r>
            <a:r>
              <a:rPr kumimoji="0" lang="en-GB" sz="1600" b="0" i="1" u="none" strike="noStrike" kern="1200" cap="none" spc="0" normalizeH="0" baseline="0" noProof="0" dirty="0">
                <a:ln>
                  <a:noFill/>
                </a:ln>
                <a:solidFill>
                  <a:srgbClr val="333333"/>
                </a:solidFill>
                <a:effectLst/>
                <a:uLnTx/>
                <a:uFillTx/>
                <a:latin typeface="Calibri" panose="020F0502020204030204"/>
                <a:ea typeface="+mn-ea"/>
                <a:cs typeface="+mn-cs"/>
              </a:rPr>
              <a:t>Psychology in the Schools, </a:t>
            </a:r>
            <a:r>
              <a:rPr kumimoji="0" lang="en-GB" sz="1600" b="0" i="0" u="none" strike="noStrike" kern="1200" cap="none" spc="0" normalizeH="0" baseline="0" noProof="0" dirty="0">
                <a:ln>
                  <a:noFill/>
                </a:ln>
                <a:solidFill>
                  <a:srgbClr val="333333"/>
                </a:solidFill>
                <a:effectLst/>
                <a:uLnTx/>
                <a:uFillTx/>
                <a:latin typeface="Calibri" panose="020F0502020204030204"/>
                <a:ea typeface="+mn-ea"/>
                <a:cs typeface="+mn-cs"/>
              </a:rPr>
              <a:t>50(5), pp. 451–470.</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srgbClr val="2C72B7"/>
              </a:solidFill>
              <a:effectLst/>
              <a:uLnTx/>
              <a:uFillTx/>
              <a:latin typeface="Calibri" panose="020F0502020204030204"/>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Rubik Light" pitchFamily="2" charset="-79"/>
              </a:rPr>
              <a:t>Papamichail</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 A., &amp; Bates, E. A. (2022) ‘“I Want My Mum to Know That I Am a Good Guy …”: A Thematic Analysis of the Accounts of Adolescents Who Exhibit Child-to-Parent Violence in the United Kingdom’,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Journal of Interpersonal Violence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 37(9-10), NP6135-NP6158.</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2C72B7"/>
              </a:solidFill>
              <a:effectLst/>
              <a:uLnTx/>
              <a:uFillTx/>
              <a:latin typeface="Calibri" panose="020F0502020204030204"/>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Arias-Rivera, S. and Garcia, V. H. (2020) ‘Theoretical framework and explanatory factors for child-to-parent violence. A scoping review’, </a:t>
            </a:r>
            <a:r>
              <a:rPr kumimoji="0" lang="en-GB" sz="1600" b="0" i="1" u="none" strike="noStrike" kern="1200" cap="none" spc="0" normalizeH="0" baseline="0" noProof="0" dirty="0" err="1">
                <a:ln>
                  <a:noFill/>
                </a:ln>
                <a:solidFill>
                  <a:prstClr val="black"/>
                </a:solidFill>
                <a:effectLst/>
                <a:uLnTx/>
                <a:uFillTx/>
                <a:latin typeface="Calibri" panose="020F0502020204030204"/>
                <a:ea typeface="+mn-ea"/>
                <a:cs typeface="+mn-cs"/>
              </a:rPr>
              <a:t>Anales</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GB" sz="1600" b="0" i="1" u="none" strike="noStrike" kern="1200" cap="none" spc="0" normalizeH="0" baseline="0" noProof="0" dirty="0" err="1">
                <a:ln>
                  <a:noFill/>
                </a:ln>
                <a:solidFill>
                  <a:prstClr val="black"/>
                </a:solidFill>
                <a:effectLst/>
                <a:uLnTx/>
                <a:uFillTx/>
                <a:latin typeface="Calibri" panose="020F0502020204030204"/>
                <a:ea typeface="+mn-ea"/>
                <a:cs typeface="+mn-cs"/>
              </a:rPr>
              <a:t>Psicologia</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36, pp. 220-231.</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Pagani, L. et al. (2004). Risk Factor Models for Adolescent Verbal and Physical Aggression toward Mothers.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International Journal of </a:t>
            </a:r>
            <a:r>
              <a:rPr kumimoji="0" lang="en-GB" sz="1600" b="0" i="1" u="none" strike="noStrike" kern="1200" cap="none" spc="0" normalizeH="0" baseline="0" noProof="0" dirty="0" err="1">
                <a:ln>
                  <a:noFill/>
                </a:ln>
                <a:solidFill>
                  <a:prstClr val="black"/>
                </a:solidFill>
                <a:effectLst/>
                <a:uLnTx/>
                <a:uFillTx/>
                <a:latin typeface="Calibri" panose="020F0502020204030204"/>
                <a:ea typeface="+mn-ea"/>
                <a:cs typeface="+mn-cs"/>
              </a:rPr>
              <a:t>Behavioral</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Development, 28</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528-537.</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Cottrell, B. (2001)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Parent abuse: The abuse of parents by their teenage children</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Family Violence Prevention Unit, Health Canada.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667B64A-82B7-4B9F-8CE8-5D41DE473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FE0B4F-8AF9-B920-8160-F806B8E65068}"/>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43453750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 name="TextBox 1">
            <a:extLst>
              <a:ext uri="{FF2B5EF4-FFF2-40B4-BE49-F238E27FC236}">
                <a16:creationId xmlns:a16="http://schemas.microsoft.com/office/drawing/2014/main" id="{6F9F305F-625B-F443-BBDB-2F05A35E473E}"/>
              </a:ext>
            </a:extLst>
          </p:cNvPr>
          <p:cNvSpPr txBox="1"/>
          <p:nvPr/>
        </p:nvSpPr>
        <p:spPr>
          <a:xfrm>
            <a:off x="304800" y="304800"/>
            <a:ext cx="7604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References</a:t>
            </a:r>
          </a:p>
        </p:txBody>
      </p:sp>
      <p:cxnSp>
        <p:nvCxnSpPr>
          <p:cNvPr id="8" name="Straight Connector 7">
            <a:extLst>
              <a:ext uri="{FF2B5EF4-FFF2-40B4-BE49-F238E27FC236}">
                <a16:creationId xmlns:a16="http://schemas.microsoft.com/office/drawing/2014/main" id="{13EE8A22-31B6-344C-A5F4-86FFB341A9C2}"/>
              </a:ext>
            </a:extLst>
          </p:cNvPr>
          <p:cNvCxnSpPr/>
          <p:nvPr/>
        </p:nvCxnSpPr>
        <p:spPr>
          <a:xfrm>
            <a:off x="407873" y="856025"/>
            <a:ext cx="6202018" cy="0"/>
          </a:xfrm>
          <a:prstGeom prst="line">
            <a:avLst/>
          </a:prstGeom>
          <a:ln w="38100">
            <a:solidFill>
              <a:srgbClr val="5CB7E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71B796-5C19-CE47-A910-8438B80E2BB9}"/>
              </a:ext>
            </a:extLst>
          </p:cNvPr>
          <p:cNvSpPr txBox="1"/>
          <p:nvPr/>
        </p:nvSpPr>
        <p:spPr>
          <a:xfrm>
            <a:off x="407873" y="1371600"/>
            <a:ext cx="10207118"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Paulson, M. J., Coombs, R. H., &amp; Landsverk, J. (1990) ‘Youth who physically assault their parents’,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Journal of Family Violence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 5(2), pp. 121–133.</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Baker, V. and Bonnick, H. (2021)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Understanding CAPVA: A rapid literature review on child and adolescent to parent violence and abuse for the Domestic Abuse Commissioner’s Office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Rubik Light" pitchFamily="2" charset="-79"/>
              </a:rPr>
              <a:t>. Respect.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kumimoji="0" lang="en-GB" sz="1600" b="0" i="0" u="none" strike="noStrike" kern="1200" cap="none" spc="0" normalizeH="0" baseline="0" noProof="0" dirty="0">
              <a:ln>
                <a:noFill/>
              </a:ln>
              <a:solidFill>
                <a:srgbClr val="222222"/>
              </a:solidFill>
              <a:effectLst/>
              <a:uLnTx/>
              <a:uFillTx/>
              <a:latin typeface="Calibri" panose="020F0502020204030204"/>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GB" sz="1600" b="0" i="0" u="none" strike="noStrike" kern="1200" cap="none" spc="0" normalizeH="0" baseline="0" noProof="0" dirty="0">
                <a:ln>
                  <a:noFill/>
                </a:ln>
                <a:solidFill>
                  <a:srgbClr val="222222"/>
                </a:solidFill>
                <a:effectLst/>
                <a:uLnTx/>
                <a:uFillTx/>
                <a:latin typeface="Calibri" panose="020F0502020204030204"/>
                <a:ea typeface="+mn-ea"/>
                <a:cs typeface="+mn-cs"/>
              </a:rPr>
              <a:t>Selwyn, J., </a:t>
            </a:r>
            <a:r>
              <a:rPr kumimoji="0" lang="en-GB" sz="1600" b="0" i="0" u="none" strike="noStrike" kern="1200" cap="none" spc="0" normalizeH="0" baseline="0" noProof="0" dirty="0" err="1">
                <a:ln>
                  <a:noFill/>
                </a:ln>
                <a:solidFill>
                  <a:srgbClr val="222222"/>
                </a:solidFill>
                <a:effectLst/>
                <a:uLnTx/>
                <a:uFillTx/>
                <a:latin typeface="Calibri" panose="020F0502020204030204"/>
                <a:ea typeface="+mn-ea"/>
                <a:cs typeface="+mn-cs"/>
              </a:rPr>
              <a:t>Wijedasa</a:t>
            </a:r>
            <a:r>
              <a:rPr kumimoji="0" lang="en-GB" sz="1600" b="0" i="0" u="none" strike="noStrike" kern="1200" cap="none" spc="0" normalizeH="0" baseline="0" noProof="0" dirty="0">
                <a:ln>
                  <a:noFill/>
                </a:ln>
                <a:solidFill>
                  <a:srgbClr val="222222"/>
                </a:solidFill>
                <a:effectLst/>
                <a:uLnTx/>
                <a:uFillTx/>
                <a:latin typeface="Calibri" panose="020F0502020204030204"/>
                <a:ea typeface="+mn-ea"/>
                <a:cs typeface="+mn-cs"/>
              </a:rPr>
              <a:t>, D.N. and </a:t>
            </a:r>
            <a:r>
              <a:rPr kumimoji="0" lang="en-GB" sz="1600" b="0" i="0" u="none" strike="noStrike" kern="1200" cap="none" spc="0" normalizeH="0" baseline="0" noProof="0" dirty="0" err="1">
                <a:ln>
                  <a:noFill/>
                </a:ln>
                <a:solidFill>
                  <a:srgbClr val="222222"/>
                </a:solidFill>
                <a:effectLst/>
                <a:uLnTx/>
                <a:uFillTx/>
                <a:latin typeface="Calibri" panose="020F0502020204030204"/>
                <a:ea typeface="+mn-ea"/>
                <a:cs typeface="+mn-cs"/>
              </a:rPr>
              <a:t>Meakings</a:t>
            </a:r>
            <a:r>
              <a:rPr kumimoji="0" lang="en-GB" sz="1600" b="0" i="0" u="none" strike="noStrike" kern="1200" cap="none" spc="0" normalizeH="0" baseline="0" noProof="0" dirty="0">
                <a:ln>
                  <a:noFill/>
                </a:ln>
                <a:solidFill>
                  <a:srgbClr val="222222"/>
                </a:solidFill>
                <a:effectLst/>
                <a:uLnTx/>
                <a:uFillTx/>
                <a:latin typeface="Calibri" panose="020F0502020204030204"/>
                <a:ea typeface="+mn-ea"/>
                <a:cs typeface="+mn-cs"/>
              </a:rPr>
              <a:t>, S.J., (2014) </a:t>
            </a:r>
            <a:r>
              <a:rPr kumimoji="0" lang="en-GB" sz="1600" b="0" i="1" u="none" strike="noStrike" kern="1200" cap="none" spc="0" normalizeH="0" baseline="0" noProof="0" dirty="0">
                <a:ln>
                  <a:noFill/>
                </a:ln>
                <a:solidFill>
                  <a:srgbClr val="222222"/>
                </a:solidFill>
                <a:effectLst/>
                <a:uLnTx/>
                <a:uFillTx/>
                <a:latin typeface="Calibri" panose="020F0502020204030204"/>
                <a:ea typeface="+mn-ea"/>
                <a:cs typeface="+mn-cs"/>
              </a:rPr>
              <a:t>Beyond the Adoption Order: challenges, interventions and disruptions</a:t>
            </a:r>
            <a:r>
              <a:rPr kumimoji="0" lang="en-GB" sz="1600" b="0" i="0" u="none" strike="noStrike" kern="1200" cap="none" spc="0" normalizeH="0" baseline="0" noProof="0" dirty="0">
                <a:ln>
                  <a:noFill/>
                </a:ln>
                <a:solidFill>
                  <a:srgbClr val="222222"/>
                </a:solidFill>
                <a:effectLst/>
                <a:uLnTx/>
                <a:uFillTx/>
                <a:latin typeface="Calibri" panose="020F0502020204030204"/>
                <a:ea typeface="+mn-ea"/>
                <a:cs typeface="+mn-cs"/>
              </a:rPr>
              <a:t>. A report for the Department for Education. University of Bristol School for Policy Studies, Hadley Centre for Adoption and Foster Care Studies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kumimoji="0" lang="en-GB"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667B64A-82B7-4B9F-8CE8-5D41DE473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72F232-6C67-6223-0FA8-8DED38836D46}"/>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7121995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FFC0D1-9655-DF32-B61C-82E23C6C24BB}"/>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2" name="TextBox 1">
            <a:extLst>
              <a:ext uri="{FF2B5EF4-FFF2-40B4-BE49-F238E27FC236}">
                <a16:creationId xmlns:a16="http://schemas.microsoft.com/office/drawing/2014/main" id="{6F9F305F-625B-F443-BBDB-2F05A35E473E}"/>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Violence towards parents and carers – overlaps with education </a:t>
            </a:r>
          </a:p>
        </p:txBody>
      </p:sp>
      <p:sp>
        <p:nvSpPr>
          <p:cNvPr id="9" name="TextBox 8">
            <a:extLst>
              <a:ext uri="{FF2B5EF4-FFF2-40B4-BE49-F238E27FC236}">
                <a16:creationId xmlns:a16="http://schemas.microsoft.com/office/drawing/2014/main" id="{6BEF1B87-5164-E54A-8FD3-BCF0727A40F1}"/>
              </a:ext>
            </a:extLst>
          </p:cNvPr>
          <p:cNvSpPr txBox="1"/>
          <p:nvPr/>
        </p:nvSpPr>
        <p:spPr>
          <a:xfrm>
            <a:off x="407871" y="1371600"/>
            <a:ext cx="10586443"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Research into violence towards parents and carers is a relatively new and under-researched area – more so than other forms of family violence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Research has found that children’s violence is often not confined to the home,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significant overlap with violence/aggression towards teachers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123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simultaneous dating violence and school bullying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4</a:t>
            </a: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Conversely, violence in schools has also found to be a predictor of </a:t>
            </a: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physical and verbal aggression towards mothers and fathers at age 15/16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Teachers have reported feeling powerless in the face of aggression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6</a:t>
            </a:r>
            <a:endParaRPr kumimoji="0" lang="en-US"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2" name="Picture 2" descr="Brand Guidelines">
            <a:extLst>
              <a:ext uri="{FF2B5EF4-FFF2-40B4-BE49-F238E27FC236}">
                <a16:creationId xmlns:a16="http://schemas.microsoft.com/office/drawing/2014/main" id="{ECF03827-7040-46AD-9DBD-69C059C29F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76129B8-2719-A558-70E6-60F40413667A}"/>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4248178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573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4F4DD1-2060-5F0C-99A3-06594A4E8D43}"/>
              </a:ext>
            </a:extLst>
          </p:cNvPr>
          <p:cNvSpPr>
            <a:spLocks noGrp="1"/>
          </p:cNvSpPr>
          <p:nvPr>
            <p:ph type="ctrTitle"/>
          </p:nvPr>
        </p:nvSpPr>
        <p:spPr>
          <a:xfrm>
            <a:off x="477793" y="297026"/>
            <a:ext cx="10795685" cy="818732"/>
          </a:xfrm>
        </p:spPr>
        <p:txBody>
          <a:bodyPr>
            <a:normAutofit fontScale="90000"/>
          </a:bodyPr>
          <a:lstStyle/>
          <a:p>
            <a:r>
              <a:rPr lang="en-GB" sz="3600" dirty="0"/>
              <a:t>Keynote Reflection and Discussion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2" name="Text Placeholder 1">
            <a:extLst>
              <a:ext uri="{FF2B5EF4-FFF2-40B4-BE49-F238E27FC236}">
                <a16:creationId xmlns:a16="http://schemas.microsoft.com/office/drawing/2014/main" id="{EC4FD72D-9F1A-6B61-6E95-562A43654EF1}"/>
              </a:ext>
            </a:extLst>
          </p:cNvPr>
          <p:cNvSpPr>
            <a:spLocks noGrp="1"/>
          </p:cNvSpPr>
          <p:nvPr>
            <p:ph type="body" sz="half" idx="2"/>
          </p:nvPr>
        </p:nvSpPr>
        <p:spPr>
          <a:xfrm>
            <a:off x="477793" y="1115758"/>
            <a:ext cx="9321115" cy="2157132"/>
          </a:xfrm>
        </p:spPr>
        <p:txBody>
          <a:bodyPr>
            <a:normAutofit/>
          </a:bodyPr>
          <a:lstStyle/>
          <a:p>
            <a:pPr lvl="0" algn="just">
              <a:lnSpc>
                <a:spcPct val="150000"/>
              </a:lnSpc>
              <a:spcBef>
                <a:spcPts val="0"/>
              </a:spcBef>
              <a:spcAft>
                <a:spcPts val="600"/>
              </a:spcAft>
            </a:pPr>
            <a:r>
              <a:rPr lang="en-GB" sz="2400" b="1" dirty="0">
                <a:effectLst/>
                <a:latin typeface="+mn-lt"/>
                <a:ea typeface="Calibri" panose="020F0502020204030204" pitchFamily="34" charset="0"/>
                <a:cs typeface="Times New Roman" panose="02020603050405020304" pitchFamily="18" charset="0"/>
              </a:rPr>
              <a:t>Within your context</a:t>
            </a:r>
          </a:p>
          <a:p>
            <a:pPr marL="342900" lvl="0" indent="-342900">
              <a:lnSpc>
                <a:spcPct val="150000"/>
              </a:lnSpc>
              <a:spcBef>
                <a:spcPts val="0"/>
              </a:spcBef>
              <a:spcAft>
                <a:spcPts val="600"/>
              </a:spcAft>
              <a:buFont typeface="Symbol" panose="05050102010706020507" pitchFamily="18" charset="2"/>
              <a:buChar char=""/>
            </a:pPr>
            <a:r>
              <a:rPr lang="en-GB" b="1" dirty="0">
                <a:solidFill>
                  <a:schemeClr val="accent1"/>
                </a:solidFill>
                <a:latin typeface="+mn-lt"/>
                <a:ea typeface="Calibri" panose="020F0502020204030204" pitchFamily="34" charset="0"/>
                <a:cs typeface="Times New Roman" panose="02020603050405020304" pitchFamily="18" charset="0"/>
              </a:rPr>
              <a:t>W</a:t>
            </a:r>
            <a:r>
              <a:rPr lang="en-GB" b="1" dirty="0">
                <a:solidFill>
                  <a:schemeClr val="accent1"/>
                </a:solidFill>
                <a:effectLst/>
                <a:latin typeface="+mn-lt"/>
                <a:ea typeface="Calibri" panose="020F0502020204030204" pitchFamily="34" charset="0"/>
                <a:cs typeface="Times New Roman" panose="02020603050405020304" pitchFamily="18" charset="0"/>
              </a:rPr>
              <a:t>hat are the main messages from Vicky’s research? </a:t>
            </a:r>
            <a:endParaRPr lang="en-GB" dirty="0">
              <a:solidFill>
                <a:schemeClr val="accent1"/>
              </a:solidFill>
              <a:effectLst/>
              <a:latin typeface="+mn-lt"/>
              <a:ea typeface="Calibri" panose="020F0502020204030204" pitchFamily="34" charset="0"/>
              <a:cs typeface="Times New Roman" panose="02020603050405020304" pitchFamily="18" charset="0"/>
            </a:endParaRPr>
          </a:p>
          <a:p>
            <a:pPr marL="342900" lvl="0" indent="-342900">
              <a:lnSpc>
                <a:spcPct val="150000"/>
              </a:lnSpc>
              <a:spcBef>
                <a:spcPts val="0"/>
              </a:spcBef>
              <a:spcAft>
                <a:spcPts val="600"/>
              </a:spcAft>
              <a:buFont typeface="Symbol" panose="05050102010706020507" pitchFamily="18" charset="2"/>
              <a:buChar char=""/>
            </a:pPr>
            <a:r>
              <a:rPr lang="en-GB" b="1" dirty="0">
                <a:solidFill>
                  <a:schemeClr val="accent1"/>
                </a:solidFill>
                <a:effectLst/>
                <a:latin typeface="+mn-lt"/>
                <a:ea typeface="Calibri" panose="020F0502020204030204" pitchFamily="34" charset="0"/>
                <a:cs typeface="Times New Roman" panose="02020603050405020304" pitchFamily="18" charset="0"/>
              </a:rPr>
              <a:t>How does your nurturing approach / philosophy of care meet the requests of young people? </a:t>
            </a:r>
            <a:endParaRPr lang="en-GB" dirty="0">
              <a:solidFill>
                <a:schemeClr val="accent1"/>
              </a:solidFill>
              <a:effectLst/>
              <a:latin typeface="+mn-lt"/>
              <a:ea typeface="Calibri" panose="020F0502020204030204" pitchFamily="34" charset="0"/>
              <a:cs typeface="Times New Roman" panose="02020603050405020304" pitchFamily="18" charset="0"/>
            </a:endParaRPr>
          </a:p>
          <a:p>
            <a:pPr marL="342900" lvl="0" indent="-342900">
              <a:lnSpc>
                <a:spcPct val="150000"/>
              </a:lnSpc>
              <a:spcBef>
                <a:spcPts val="0"/>
              </a:spcBef>
              <a:spcAft>
                <a:spcPts val="600"/>
              </a:spcAft>
              <a:buFont typeface="Symbol" panose="05050102010706020507" pitchFamily="18" charset="2"/>
              <a:buChar char=""/>
            </a:pPr>
            <a:r>
              <a:rPr lang="en-GB" b="1" dirty="0">
                <a:solidFill>
                  <a:schemeClr val="accent1"/>
                </a:solidFill>
                <a:effectLst/>
                <a:latin typeface="+mn-lt"/>
                <a:ea typeface="Calibri" panose="020F0502020204030204" pitchFamily="34" charset="0"/>
                <a:cs typeface="Times New Roman" panose="02020603050405020304" pitchFamily="18" charset="0"/>
              </a:rPr>
              <a:t>Are there other things you might do? </a:t>
            </a:r>
            <a:endParaRPr lang="en-GB" sz="1400" dirty="0"/>
          </a:p>
        </p:txBody>
      </p:sp>
      <p:sp>
        <p:nvSpPr>
          <p:cNvPr id="4" name="Text Placeholder 3">
            <a:extLst>
              <a:ext uri="{FF2B5EF4-FFF2-40B4-BE49-F238E27FC236}">
                <a16:creationId xmlns:a16="http://schemas.microsoft.com/office/drawing/2014/main" id="{91F06FD4-515C-D05B-B852-9AE1E84BB4D6}"/>
              </a:ext>
            </a:extLst>
          </p:cNvPr>
          <p:cNvSpPr>
            <a:spLocks noGrp="1"/>
          </p:cNvSpPr>
          <p:nvPr>
            <p:ph type="body" sz="half" idx="10"/>
          </p:nvPr>
        </p:nvSpPr>
        <p:spPr>
          <a:xfrm>
            <a:off x="477793" y="3429000"/>
            <a:ext cx="9543537" cy="2492000"/>
          </a:xfrm>
        </p:spPr>
        <p:style>
          <a:lnRef idx="2">
            <a:schemeClr val="accent2"/>
          </a:lnRef>
          <a:fillRef idx="1">
            <a:schemeClr val="lt1"/>
          </a:fillRef>
          <a:effectRef idx="0">
            <a:schemeClr val="accent2"/>
          </a:effectRef>
          <a:fontRef idx="minor">
            <a:schemeClr val="dk1"/>
          </a:fontRef>
        </p:style>
        <p:txBody>
          <a:bodyPr>
            <a:normAutofit/>
          </a:bodyPr>
          <a:lstStyle/>
          <a:p>
            <a:r>
              <a:rPr lang="en-US" sz="2200" b="1" dirty="0">
                <a:solidFill>
                  <a:schemeClr val="accent6">
                    <a:lumMod val="75000"/>
                  </a:schemeClr>
                </a:solidFill>
              </a:rPr>
              <a:t>Young peoples’ thoughts on what would help</a:t>
            </a:r>
            <a:endParaRPr lang="en-US" sz="1200" b="1" dirty="0"/>
          </a:p>
          <a:p>
            <a:pPr marL="285750" indent="-285750">
              <a:buFont typeface="Courier New" panose="02070309020205020404" pitchFamily="49" charset="0"/>
              <a:buChar char="o"/>
            </a:pPr>
            <a:r>
              <a:rPr lang="en-US" sz="1600" b="1" dirty="0">
                <a:solidFill>
                  <a:schemeClr val="accent6">
                    <a:lumMod val="75000"/>
                  </a:schemeClr>
                </a:solidFill>
                <a:cs typeface="Rubik Light" pitchFamily="2" charset="-79"/>
              </a:rPr>
              <a:t>Communication, talking, listening and not shouting</a:t>
            </a:r>
          </a:p>
          <a:p>
            <a:pPr marL="285750" indent="-285750">
              <a:buFont typeface="Courier New" panose="02070309020205020404" pitchFamily="49" charset="0"/>
              <a:buChar char="o"/>
            </a:pPr>
            <a:r>
              <a:rPr lang="en-US" sz="1600" b="1" dirty="0">
                <a:solidFill>
                  <a:schemeClr val="accent6">
                    <a:lumMod val="75000"/>
                  </a:schemeClr>
                </a:solidFill>
                <a:cs typeface="Rubik Light" pitchFamily="2" charset="-79"/>
              </a:rPr>
              <a:t>Quality time together</a:t>
            </a:r>
          </a:p>
          <a:p>
            <a:pPr marL="285750" indent="-285750">
              <a:buFont typeface="Courier New" panose="02070309020205020404" pitchFamily="49" charset="0"/>
              <a:buChar char="o"/>
            </a:pPr>
            <a:r>
              <a:rPr lang="en-US" sz="1600" b="1" dirty="0">
                <a:solidFill>
                  <a:schemeClr val="accent6">
                    <a:lumMod val="75000"/>
                  </a:schemeClr>
                </a:solidFill>
                <a:cs typeface="Rubik Light" pitchFamily="2" charset="-79"/>
              </a:rPr>
              <a:t>Space to grow </a:t>
            </a:r>
          </a:p>
          <a:p>
            <a:pPr marL="285750" indent="-285750">
              <a:buFont typeface="Courier New" panose="02070309020205020404" pitchFamily="49" charset="0"/>
              <a:buChar char="o"/>
            </a:pPr>
            <a:r>
              <a:rPr lang="en-US" sz="1600" b="1" dirty="0">
                <a:solidFill>
                  <a:schemeClr val="accent6">
                    <a:lumMod val="75000"/>
                  </a:schemeClr>
                </a:solidFill>
                <a:cs typeface="Rubik Light" pitchFamily="2" charset="-79"/>
              </a:rPr>
              <a:t>Support with anger and emotional regulation</a:t>
            </a:r>
          </a:p>
          <a:p>
            <a:pPr marL="285750" indent="-285750">
              <a:buFont typeface="Courier New" panose="02070309020205020404" pitchFamily="49" charset="0"/>
              <a:buChar char="o"/>
            </a:pPr>
            <a:r>
              <a:rPr lang="en-US" sz="1600" b="1" dirty="0">
                <a:solidFill>
                  <a:schemeClr val="accent6">
                    <a:lumMod val="75000"/>
                  </a:schemeClr>
                </a:solidFill>
                <a:cs typeface="Rubik Light" pitchFamily="2" charset="-79"/>
              </a:rPr>
              <a:t>A confidant to hear their side of the story and support them with conflict (key worker model)</a:t>
            </a:r>
          </a:p>
          <a:p>
            <a:pPr marL="285750" indent="-285750">
              <a:buFont typeface="Courier New" panose="02070309020205020404" pitchFamily="49" charset="0"/>
              <a:buChar char="o"/>
            </a:pPr>
            <a:r>
              <a:rPr lang="en-US" sz="1600" b="1" dirty="0">
                <a:solidFill>
                  <a:schemeClr val="accent6">
                    <a:lumMod val="75000"/>
                  </a:schemeClr>
                </a:solidFill>
                <a:cs typeface="Rubik Light" pitchFamily="2" charset="-79"/>
              </a:rPr>
              <a:t>Support to help heal past trauma</a:t>
            </a:r>
          </a:p>
        </p:txBody>
      </p:sp>
    </p:spTree>
    <p:extLst>
      <p:ext uri="{BB962C8B-B14F-4D97-AF65-F5344CB8AC3E}">
        <p14:creationId xmlns:p14="http://schemas.microsoft.com/office/powerpoint/2010/main" val="360644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6D9D3-C1B0-F65A-63D4-0BF74A2A20EB}"/>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9" name="TextBox 8">
            <a:extLst>
              <a:ext uri="{FF2B5EF4-FFF2-40B4-BE49-F238E27FC236}">
                <a16:creationId xmlns:a16="http://schemas.microsoft.com/office/drawing/2014/main" id="{6BEF1B87-5164-E54A-8FD3-BCF0727A40F1}"/>
              </a:ext>
            </a:extLst>
          </p:cNvPr>
          <p:cNvSpPr txBox="1"/>
          <p:nvPr/>
        </p:nvSpPr>
        <p:spPr>
          <a:xfrm>
            <a:off x="407871" y="1371600"/>
            <a:ext cx="10586443"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Further, those children using violence at home are more likely 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report being bored in class, and truant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7</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face school exclusion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3</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struggle to meet their potential and achieve academically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8</a:t>
            </a: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However, the direction of causation is unclear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8</a:t>
            </a: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Explanations spanning contexts relate 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emotional dysregulation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9</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neurodevelopmental difference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9</a:t>
            </a:r>
            <a:endPar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adoption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9</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needing to feel in control when feeling vulnerable </a:t>
            </a:r>
            <a:r>
              <a:rPr kumimoji="0" lang="en-GB" sz="2000" b="0" i="0" u="none" strike="noStrike" kern="1200" cap="none" spc="0" normalizeH="0" baseline="30000" noProof="0" dirty="0">
                <a:ln>
                  <a:noFill/>
                </a:ln>
                <a:solidFill>
                  <a:prstClr val="black"/>
                </a:solidFill>
                <a:effectLst/>
                <a:uLnTx/>
                <a:uFillTx/>
                <a:latin typeface="Rubik Light" pitchFamily="2" charset="-79"/>
                <a:ea typeface="+mn-ea"/>
                <a:cs typeface="Rubik Light" pitchFamily="2" charset="-79"/>
              </a:rPr>
              <a:t>6</a:t>
            </a:r>
            <a:endPar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2" name="Picture 2" descr="Brand Guidelines">
            <a:extLst>
              <a:ext uri="{FF2B5EF4-FFF2-40B4-BE49-F238E27FC236}">
                <a16:creationId xmlns:a16="http://schemas.microsoft.com/office/drawing/2014/main" id="{ECF03827-7040-46AD-9DBD-69C059C29F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D10D65-43A5-995E-A63B-508417169652}"/>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Violence towards parents and carers – overlaps with education </a:t>
            </a:r>
          </a:p>
        </p:txBody>
      </p:sp>
      <p:sp>
        <p:nvSpPr>
          <p:cNvPr id="4" name="TextBox 3">
            <a:extLst>
              <a:ext uri="{FF2B5EF4-FFF2-40B4-BE49-F238E27FC236}">
                <a16:creationId xmlns:a16="http://schemas.microsoft.com/office/drawing/2014/main" id="{8389FA65-6AF9-D19A-D926-341DC1C40C48}"/>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7328507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9" name="TextBox 8">
            <a:extLst>
              <a:ext uri="{FF2B5EF4-FFF2-40B4-BE49-F238E27FC236}">
                <a16:creationId xmlns:a16="http://schemas.microsoft.com/office/drawing/2014/main" id="{6BEF1B87-5164-E54A-8FD3-BCF0727A40F1}"/>
              </a:ext>
            </a:extLst>
          </p:cNvPr>
          <p:cNvSpPr txBox="1"/>
          <p:nvPr/>
        </p:nvSpPr>
        <p:spPr>
          <a:xfrm>
            <a:off x="407872" y="1371600"/>
            <a:ext cx="10107728"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Research into violence towards parents and carers is dominated by the accounts, experiences and perceptions of parents and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This is problematic as young people’s constructions of why they use violence at home may be different to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This PhD research involved: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aged between 14 and 18</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From both youth justice and mainstream education contexts in England</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With a focus on their personal accounts of using </a:t>
            </a:r>
            <a:r>
              <a:rPr kumimoji="0" lang="en-US" sz="2000" b="0" i="0" u="none" strike="noStrike" kern="1200" cap="none" spc="0" normalizeH="0" baseline="0" noProof="0">
                <a:ln>
                  <a:noFill/>
                </a:ln>
                <a:solidFill>
                  <a:prstClr val="black"/>
                </a:solidFill>
                <a:effectLst/>
                <a:uLnTx/>
                <a:uFillTx/>
                <a:latin typeface="Rubik Light" pitchFamily="2" charset="-79"/>
                <a:ea typeface="+mn-ea"/>
                <a:cs typeface="Rubik Light" pitchFamily="2" charset="-79"/>
              </a:rPr>
              <a:t>violent and </a:t>
            </a: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harmful behaviours at home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2" name="Picture 2" descr="Brand Guidelines">
            <a:extLst>
              <a:ext uri="{FF2B5EF4-FFF2-40B4-BE49-F238E27FC236}">
                <a16:creationId xmlns:a16="http://schemas.microsoft.com/office/drawing/2014/main" id="{ECF03827-7040-46AD-9DBD-69C059C29F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821407-8978-7934-27BD-7051607A8DB7}"/>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2102F9B-A521-9F7D-28EE-8BDE293584BE}"/>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Addressing a gap – young people’s voices</a:t>
            </a:r>
          </a:p>
        </p:txBody>
      </p:sp>
      <p:sp>
        <p:nvSpPr>
          <p:cNvPr id="4" name="TextBox 3">
            <a:extLst>
              <a:ext uri="{FF2B5EF4-FFF2-40B4-BE49-F238E27FC236}">
                <a16:creationId xmlns:a16="http://schemas.microsoft.com/office/drawing/2014/main" id="{ED8A2C07-40D4-1DA4-FC68-2EEA13F5D1D8}"/>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7892352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9" name="TextBox 8">
            <a:extLst>
              <a:ext uri="{FF2B5EF4-FFF2-40B4-BE49-F238E27FC236}">
                <a16:creationId xmlns:a16="http://schemas.microsoft.com/office/drawing/2014/main" id="{FF9D63CD-FA93-AC44-9E32-E89BFAF72707}"/>
              </a:ext>
            </a:extLst>
          </p:cNvPr>
          <p:cNvSpPr txBox="1"/>
          <p:nvPr/>
        </p:nvSpPr>
        <p:spPr>
          <a:xfrm>
            <a:off x="407873" y="1371600"/>
            <a:ext cx="10147484" cy="419031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A mixed methods design using self-report surveys and in-depth interviews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221 young people aged between 14 and 18 years (75% female)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Two sites – a sixth form college (16-18) and a youth offending service (14-18)</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Phase 1: Self-report surveys (n=221)</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“how common is adolescent-to-parent violence and what does it look like?”</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1F8DB9"/>
                </a:solidFill>
                <a:effectLst/>
                <a:uLnTx/>
                <a:uFillTx/>
                <a:latin typeface="Rubik Light" pitchFamily="2" charset="-79"/>
                <a:ea typeface="+mn-ea"/>
                <a:cs typeface="Rubik Light" pitchFamily="2" charset="-79"/>
              </a:rPr>
              <a:t>Phase 2: Depth interviews (n=21)</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“how do young people experience adolescent-to-parent violence and its impacts?”</a:t>
            </a:r>
          </a:p>
        </p:txBody>
      </p:sp>
      <p:pic>
        <p:nvPicPr>
          <p:cNvPr id="11" name="Picture 2" descr="Brand Guidelines">
            <a:extLst>
              <a:ext uri="{FF2B5EF4-FFF2-40B4-BE49-F238E27FC236}">
                <a16:creationId xmlns:a16="http://schemas.microsoft.com/office/drawing/2014/main" id="{C01B4F76-EDAA-44C3-A4A6-EC7736FCED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0FC6137-9D9C-6987-BD7A-0E52F3AAEA96}"/>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C81D98D-FA1A-27DD-85E7-5EDAAC9DEEE9}"/>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Methods and participation</a:t>
            </a:r>
          </a:p>
        </p:txBody>
      </p:sp>
      <p:sp>
        <p:nvSpPr>
          <p:cNvPr id="4" name="TextBox 3">
            <a:extLst>
              <a:ext uri="{FF2B5EF4-FFF2-40B4-BE49-F238E27FC236}">
                <a16:creationId xmlns:a16="http://schemas.microsoft.com/office/drawing/2014/main" id="{7709963C-4D98-441C-0581-42350B6877ED}"/>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35023177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described a range of harmful behaviours towards parents, including those which were: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A6A2FCD-B7F7-F28F-36E0-B985287E6852}"/>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8C9789-DC06-2F00-1A4E-2A65942A3A99}"/>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did behaviours look like?</a:t>
            </a:r>
          </a:p>
        </p:txBody>
      </p:sp>
      <p:sp>
        <p:nvSpPr>
          <p:cNvPr id="4" name="TextBox 3">
            <a:extLst>
              <a:ext uri="{FF2B5EF4-FFF2-40B4-BE49-F238E27FC236}">
                <a16:creationId xmlns:a16="http://schemas.microsoft.com/office/drawing/2014/main" id="{4740DAAA-34EC-F2B7-416F-0BA34323AE4D}"/>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24569070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p:cNvSpPr/>
          <p:nvPr/>
        </p:nvSpPr>
        <p:spPr>
          <a:xfrm>
            <a:off x="4113" y="5994886"/>
            <a:ext cx="12192001" cy="1"/>
          </a:xfrm>
          <a:prstGeom prst="line">
            <a:avLst/>
          </a:prstGeom>
          <a:ln w="3175">
            <a:solidFill>
              <a:srgbClr val="009FE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7" name="Line">
            <a:extLst>
              <a:ext uri="{FF2B5EF4-FFF2-40B4-BE49-F238E27FC236}">
                <a16:creationId xmlns:a16="http://schemas.microsoft.com/office/drawing/2014/main" id="{8586A586-CC65-3946-9F46-64E96D1F83D5}"/>
              </a:ext>
            </a:extLst>
          </p:cNvPr>
          <p:cNvSpPr/>
          <p:nvPr/>
        </p:nvSpPr>
        <p:spPr>
          <a:xfrm rot="5400000">
            <a:off x="1775969" y="6427974"/>
            <a:ext cx="490775" cy="0"/>
          </a:xfrm>
          <a:prstGeom prst="line">
            <a:avLst/>
          </a:prstGeom>
          <a:ln w="3175">
            <a:solidFill>
              <a:srgbClr val="0E2282"/>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5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0" name="TextBox 9">
            <a:extLst>
              <a:ext uri="{FF2B5EF4-FFF2-40B4-BE49-F238E27FC236}">
                <a16:creationId xmlns:a16="http://schemas.microsoft.com/office/drawing/2014/main" id="{9C1651DC-AF01-4F4A-A72C-52A9BC7B5407}"/>
              </a:ext>
            </a:extLst>
          </p:cNvPr>
          <p:cNvSpPr txBox="1"/>
          <p:nvPr/>
        </p:nvSpPr>
        <p:spPr>
          <a:xfrm>
            <a:off x="407874" y="1371600"/>
            <a:ext cx="5165236"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rPr>
              <a:t>Young people described a range of harmful behaviours towards parents, including those which were: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ED7D31"/>
                  </a:solidFill>
                  <a:prstDash val="solid"/>
                </a:ln>
                <a:solidFill>
                  <a:prstClr val="black">
                    <a:lumMod val="85000"/>
                    <a:lumOff val="15000"/>
                  </a:prstClr>
                </a:solidFill>
                <a:effectLst>
                  <a:outerShdw dist="38100" dir="2700000" algn="tl" rotWithShape="0">
                    <a:srgbClr val="ED7D31"/>
                  </a:outerShdw>
                </a:effectLst>
                <a:uLnTx/>
                <a:uFillTx/>
                <a:latin typeface="Rubik Light" pitchFamily="2" charset="-79"/>
                <a:ea typeface="+mn-ea"/>
                <a:cs typeface="Rubik Light" pitchFamily="2" charset="-79"/>
              </a:rPr>
              <a:t>Physical</a:t>
            </a:r>
            <a:endParaRPr kumimoji="0" lang="en-US" sz="20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Light" pitchFamily="2" charset="-79"/>
              <a:ea typeface="+mn-ea"/>
              <a:cs typeface="Rubik Light" pitchFamily="2" charset="-79"/>
            </a:endParaRPr>
          </a:p>
        </p:txBody>
      </p:sp>
      <p:pic>
        <p:nvPicPr>
          <p:cNvPr id="13" name="Picture 2" descr="Brand Guidelines">
            <a:extLst>
              <a:ext uri="{FF2B5EF4-FFF2-40B4-BE49-F238E27FC236}">
                <a16:creationId xmlns:a16="http://schemas.microsoft.com/office/drawing/2014/main" id="{F7FF78BE-D5D7-49EF-910A-C14A437B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0" t="19891" r="8049" b="22570"/>
          <a:stretch/>
        </p:blipFill>
        <p:spPr bwMode="auto">
          <a:xfrm>
            <a:off x="4113" y="6087484"/>
            <a:ext cx="1791114" cy="680980"/>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3A57E30D-1C43-B02F-5037-C586A7F03BF3}"/>
              </a:ext>
            </a:extLst>
          </p:cNvPr>
          <p:cNvSpPr/>
          <p:nvPr/>
        </p:nvSpPr>
        <p:spPr>
          <a:xfrm>
            <a:off x="4840015" y="1396947"/>
            <a:ext cx="7273672" cy="368822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B3A4394-8469-BB8D-FA28-A762F6D64A34}"/>
              </a:ext>
            </a:extLst>
          </p:cNvPr>
          <p:cNvSpPr txBox="1"/>
          <p:nvPr/>
        </p:nvSpPr>
        <p:spPr>
          <a:xfrm>
            <a:off x="6053792" y="2325707"/>
            <a:ext cx="484611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a:t>
            </a:r>
            <a:r>
              <a:rPr kumimoji="0" lang="en-US" sz="1800" b="0" i="1" u="none" strike="noStrike" kern="1200" cap="none" spc="0" normalizeH="0" baseline="0" noProof="0" dirty="0">
                <a:ln>
                  <a:noFill/>
                </a:ln>
                <a:solidFill>
                  <a:prstClr val="black"/>
                </a:solidFill>
                <a:effectLst/>
                <a:uLnTx/>
                <a:uFillTx/>
                <a:latin typeface="Rubik" pitchFamily="2" charset="-79"/>
                <a:ea typeface="+mn-ea"/>
                <a:cs typeface="Rubik" pitchFamily="2" charset="-79"/>
              </a:rPr>
              <a:t>And the last straw, ‘cos I ran out of the house afterwards, I smashed her head against the wall</a:t>
            </a: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ubik" pitchFamily="2" charset="-79"/>
                <a:ea typeface="+mn-ea"/>
                <a:cs typeface="Rubik" pitchFamily="2" charset="-79"/>
              </a:rPr>
              <a:t>(Penelope, 17 years)</a:t>
            </a:r>
          </a:p>
        </p:txBody>
      </p:sp>
      <p:sp>
        <p:nvSpPr>
          <p:cNvPr id="7" name="Rectangle 6">
            <a:extLst>
              <a:ext uri="{FF2B5EF4-FFF2-40B4-BE49-F238E27FC236}">
                <a16:creationId xmlns:a16="http://schemas.microsoft.com/office/drawing/2014/main" id="{4F4C0F00-3A51-B9EC-8EC1-6A72BD09F9CE}"/>
              </a:ext>
            </a:extLst>
          </p:cNvPr>
          <p:cNvSpPr/>
          <p:nvPr/>
        </p:nvSpPr>
        <p:spPr>
          <a:xfrm>
            <a:off x="4113" y="-1"/>
            <a:ext cx="12187887" cy="863111"/>
          </a:xfrm>
          <a:prstGeom prst="rect">
            <a:avLst/>
          </a:prstGeom>
          <a:solidFill>
            <a:srgbClr val="00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2D3D41-EBB4-F996-F1F2-D6DACC1F4CE5}"/>
              </a:ext>
            </a:extLst>
          </p:cNvPr>
          <p:cNvSpPr txBox="1"/>
          <p:nvPr/>
        </p:nvSpPr>
        <p:spPr>
          <a:xfrm>
            <a:off x="304799" y="200721"/>
            <a:ext cx="8688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tillium Web" pitchFamily="2" charset="77"/>
                <a:ea typeface="+mn-ea"/>
                <a:cs typeface="+mn-cs"/>
              </a:rPr>
              <a:t>What did behaviours look like?</a:t>
            </a:r>
          </a:p>
        </p:txBody>
      </p:sp>
      <p:sp>
        <p:nvSpPr>
          <p:cNvPr id="5" name="TextBox 4">
            <a:extLst>
              <a:ext uri="{FF2B5EF4-FFF2-40B4-BE49-F238E27FC236}">
                <a16:creationId xmlns:a16="http://schemas.microsoft.com/office/drawing/2014/main" id="{254E3741-E080-3494-68E1-DEEFCB303DBD}"/>
              </a:ext>
            </a:extLst>
          </p:cNvPr>
          <p:cNvSpPr txBox="1"/>
          <p:nvPr/>
        </p:nvSpPr>
        <p:spPr>
          <a:xfrm>
            <a:off x="2114245" y="6297169"/>
            <a:ext cx="97471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Supporting Distressed Behaviour through Relational Approaches – Nurture Conference Renfrewshire			               17</a:t>
            </a:r>
            <a:r>
              <a:rPr kumimoji="0" lang="en-GB" sz="1100" b="1" i="0" u="none" strike="noStrike" kern="1200" cap="none" spc="0" normalizeH="0" baseline="30000" noProof="0" dirty="0">
                <a:ln>
                  <a:noFill/>
                </a:ln>
                <a:solidFill>
                  <a:prstClr val="black"/>
                </a:solidFill>
                <a:effectLst/>
                <a:uLnTx/>
                <a:uFillTx/>
                <a:latin typeface="Titillium Web" panose="00000500000000000000" pitchFamily="2" charset="0"/>
                <a:ea typeface="+mn-ea"/>
                <a:cs typeface="+mn-cs"/>
              </a:rPr>
              <a:t>th</a:t>
            </a:r>
            <a:r>
              <a:rPr kumimoji="0" lang="en-GB" sz="11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 May 2024</a:t>
            </a:r>
            <a:endParaRPr kumimoji="0" lang="en-US" sz="1600" b="0"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endParaRPr>
          </a:p>
        </p:txBody>
      </p:sp>
    </p:spTree>
    <p:extLst>
      <p:ext uri="{BB962C8B-B14F-4D97-AF65-F5344CB8AC3E}">
        <p14:creationId xmlns:p14="http://schemas.microsoft.com/office/powerpoint/2010/main" val="192741778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3731</Words>
  <Application>Microsoft Office PowerPoint</Application>
  <PresentationFormat>Widescreen</PresentationFormat>
  <Paragraphs>420</Paragraphs>
  <Slides>41</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Arial</vt:lpstr>
      <vt:lpstr>Calibri</vt:lpstr>
      <vt:lpstr>Calibri Light</vt:lpstr>
      <vt:lpstr>Courier New</vt:lpstr>
      <vt:lpstr>Rubik</vt:lpstr>
      <vt:lpstr>Rubik Light</vt:lpstr>
      <vt:lpstr>Symbol</vt:lpstr>
      <vt:lpstr>Tahoma</vt:lpstr>
      <vt:lpstr>Titillium Web</vt:lpstr>
      <vt:lpstr>Titillium Web Black</vt:lpstr>
      <vt:lpstr>Titillium Web Light</vt:lpstr>
      <vt:lpstr>Office Theme</vt:lpstr>
      <vt:lpstr>1_Office Theme</vt:lpstr>
      <vt:lpstr>3_Office Theme</vt:lpstr>
      <vt:lpstr>PowerPoint Presentation</vt:lpstr>
      <vt:lpstr>Dr Vicky Baker Lecturer in Gender-based Violence, Manchester Metropolitan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Keynote Reflection and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Murray</dc:creator>
  <cp:lastModifiedBy>Charlotte Murray</cp:lastModifiedBy>
  <cp:revision>1</cp:revision>
  <dcterms:created xsi:type="dcterms:W3CDTF">2024-05-30T11:24:17Z</dcterms:created>
  <dcterms:modified xsi:type="dcterms:W3CDTF">2024-05-30T11:25:00Z</dcterms:modified>
</cp:coreProperties>
</file>