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7F66F-BE4E-4C0D-BD35-6770397A18D0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B7567-EA92-46FC-9BF4-98DD156E08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5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76E29C-93DD-49B0-ACAB-53462A92F5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31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1B69-8EBF-48B1-B60A-18F42E49A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ABB2A-4533-4DA9-8DEA-6F0EB298C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EAB0E-51A6-4E96-8D90-3E6A7FEC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327F3-26A1-4480-9651-FF289EAC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76085-5730-4507-AC4E-581CD425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7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F5EC-931F-4081-B73D-9D164E5F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E7C8B-11C9-442C-93C9-1A22EEF2D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91BF9-E280-4D8E-8AF0-7E04E4A8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4B407-BC41-452E-B83E-10EA36F8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89C74-B138-44AB-BF25-B959BF6A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8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7CC8F7-154A-4405-BF39-772F5925B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9EA4C-7491-4374-9459-B25AD19E4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5C7AD-8452-44C8-BEB9-E163C93B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812BF-36AA-4B7F-BD65-E75958C3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B7D6A-D056-4AE4-9139-E95655BE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612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hite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437E426-F189-AF48-AB0F-A6C8D9463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536827"/>
            <a:ext cx="5727032" cy="8187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8995CE-AEE9-7C4F-9308-BE53409A76C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29655" y="1708607"/>
            <a:ext cx="5017166" cy="4051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180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This is a column of text.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06F24CE-34B5-FD4B-A343-742E300C1064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6025548" y="1708607"/>
            <a:ext cx="5017166" cy="4051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en-GB" sz="1800" smtClean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This is a column of text. Or a picture. Or a list.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9AB3-3E6C-4DB0-8778-D38B648F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DDCA5-B73E-40DF-AB74-E0FE05AAA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E9AC8-827D-4B65-88B1-F018F76B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F0C06-A6A2-4A33-8504-A8C90217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958F1-0441-45D0-A657-02E8A0B1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1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9332-0898-475C-8083-9D95BADC6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9329A-DF19-4FCC-BF9C-C5E091CCE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B2768-7347-4736-9010-D32C8AFC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C7680-36D9-4A1F-8E57-4FEB38F4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3074F-0D3C-4A2C-A541-F34183C9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5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696BE-47B9-42F7-9843-92D6EA1A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D706-15CA-455D-BCDC-8AA9FC326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5C6A0-9E55-4BDE-B144-B292F4997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FA890-7AA9-482E-B687-F6CAB200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D3E49-8D6D-4A06-A5F7-A64B69E6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9DF6E-3057-4E4D-9AA8-F754B588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97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54F5-01F4-4009-8A04-920A71E30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6E7F5-C8B9-494B-BEF4-1BEEFD247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6298B-AE9D-442C-AACB-12A550BC3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21F46-4A66-48D1-A879-D4AAF5223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A57A61-70DE-4F0B-B80B-54E4FB484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97A80-AFF0-4402-A643-513CD1A1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4751F-F19E-4017-82C2-A2C480B8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91F3E-DE0F-44AA-80C5-A9FF3281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2376D-0CD8-464F-8AAF-6566665B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9628E-6DF8-44AB-9D70-E84059E3C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93F9F-8955-49C4-9AD1-EF9FF724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058341-D298-4A04-8CF4-8044C7E9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19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7956F-D9FB-464A-B5B4-829586B7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7C12DE-F8D2-4CD2-BF89-B5F04451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5CB65-6B69-4E2F-950D-00F885A6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5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D0AB7-FEC5-4DA0-B07B-0287B1D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20234-D098-4589-8A51-4B8CB591B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CBAC9-3944-47B1-9991-746BBD860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5366F-832F-4A06-9029-6C6EE0E1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6B249-5284-4356-B549-740FCEBD5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A0701-23B5-4235-B428-20B4114B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93B3-84E0-44C2-BB81-9E1C6068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45BF8-D1B3-44B5-9B95-7F0F1AAB1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3E175-E0A8-4CFE-96FD-5EE64CDA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24F17-3601-4B47-AFA6-87FE35277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28195-FACF-4519-B230-FEADA221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B1DA5-A367-4A65-9C10-DFECAEDE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5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491A8-B997-489A-A9F1-FFD08139E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21666-4F3B-4662-AE5E-FB996AA2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1FA23-3B84-4215-B143-DD08112A0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66A58-D8D7-41C2-AA69-677A7BA3B16D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17E01-5D22-4400-9367-A6E0A7F29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6B16F-3EF0-4EAD-A0B0-17671760D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4D79-ABAF-41FF-9CCA-B4DCA254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9A3E-799C-40F0-B6B0-821CFA449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968" y="94523"/>
            <a:ext cx="5727032" cy="818732"/>
          </a:xfrm>
        </p:spPr>
        <p:txBody>
          <a:bodyPr/>
          <a:lstStyle/>
          <a:p>
            <a:r>
              <a:rPr lang="en-GB" dirty="0"/>
              <a:t>Evidencing Impact </a:t>
            </a:r>
          </a:p>
        </p:txBody>
      </p:sp>
      <p:grpSp>
        <p:nvGrpSpPr>
          <p:cNvPr id="22" name="Canvas 33">
            <a:extLst>
              <a:ext uri="{FF2B5EF4-FFF2-40B4-BE49-F238E27FC236}">
                <a16:creationId xmlns:a16="http://schemas.microsoft.com/office/drawing/2014/main" id="{286398AA-0353-4E51-B14C-8B1DE1648FE9}"/>
              </a:ext>
            </a:extLst>
          </p:cNvPr>
          <p:cNvGrpSpPr/>
          <p:nvPr/>
        </p:nvGrpSpPr>
        <p:grpSpPr>
          <a:xfrm>
            <a:off x="1588168" y="824163"/>
            <a:ext cx="10331115" cy="5209673"/>
            <a:chOff x="0" y="0"/>
            <a:chExt cx="9997440" cy="484632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51D709-74D1-4E96-9C88-F14BB99E42CF}"/>
                </a:ext>
              </a:extLst>
            </p:cNvPr>
            <p:cNvSpPr/>
            <p:nvPr/>
          </p:nvSpPr>
          <p:spPr>
            <a:xfrm>
              <a:off x="914400" y="1574800"/>
              <a:ext cx="9083040" cy="3271521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" name="Arrow: Circular 23">
              <a:extLst>
                <a:ext uri="{FF2B5EF4-FFF2-40B4-BE49-F238E27FC236}">
                  <a16:creationId xmlns:a16="http://schemas.microsoft.com/office/drawing/2014/main" id="{67474861-AAA6-4A05-9AF2-93AC5906DDAC}"/>
                </a:ext>
              </a:extLst>
            </p:cNvPr>
            <p:cNvSpPr/>
            <p:nvPr/>
          </p:nvSpPr>
          <p:spPr>
            <a:xfrm>
              <a:off x="597973" y="0"/>
              <a:ext cx="2152945" cy="2153274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rgbClr val="F96951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BF5C4A2-A110-45A6-B47B-7FFCDD3A6CDF}"/>
                </a:ext>
              </a:extLst>
            </p:cNvPr>
            <p:cNvGrpSpPr/>
            <p:nvPr/>
          </p:nvGrpSpPr>
          <p:grpSpPr>
            <a:xfrm>
              <a:off x="1073844" y="777397"/>
              <a:ext cx="1196351" cy="598032"/>
              <a:chOff x="1141531" y="826398"/>
              <a:chExt cx="1271759" cy="63572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E27F2BA-9078-4784-8303-F702BCBC6014}"/>
                  </a:ext>
                </a:extLst>
              </p:cNvPr>
              <p:cNvSpPr/>
              <p:nvPr/>
            </p:nvSpPr>
            <p:spPr>
              <a:xfrm>
                <a:off x="1141531" y="826398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Text Box 45">
                <a:extLst>
                  <a:ext uri="{FF2B5EF4-FFF2-40B4-BE49-F238E27FC236}">
                    <a16:creationId xmlns:a16="http://schemas.microsoft.com/office/drawing/2014/main" id="{F7FB0222-FF23-4B0E-99AB-8CDA61E95D5F}"/>
                  </a:ext>
                </a:extLst>
              </p:cNvPr>
              <p:cNvSpPr txBox="1"/>
              <p:nvPr/>
            </p:nvSpPr>
            <p:spPr>
              <a:xfrm>
                <a:off x="1141531" y="826398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6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1. </a:t>
                </a:r>
                <a:r>
                  <a:rPr lang="en-GB" sz="1100" dirty="0"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kumimoji="0" lang="en-GB" sz="11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athering</a:t>
                </a: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 evidence to inform RNRA action planning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Shape 25">
              <a:extLst>
                <a:ext uri="{FF2B5EF4-FFF2-40B4-BE49-F238E27FC236}">
                  <a16:creationId xmlns:a16="http://schemas.microsoft.com/office/drawing/2014/main" id="{8BF5C5CA-90CC-4272-867D-D642C26229B0}"/>
                </a:ext>
              </a:extLst>
            </p:cNvPr>
            <p:cNvSpPr/>
            <p:nvPr/>
          </p:nvSpPr>
          <p:spPr>
            <a:xfrm>
              <a:off x="0" y="1237215"/>
              <a:ext cx="2152945" cy="2153273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FFC000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9755C22-52A0-4741-B653-4A8BD7DEEFE1}"/>
                </a:ext>
              </a:extLst>
            </p:cNvPr>
            <p:cNvGrpSpPr/>
            <p:nvPr/>
          </p:nvGrpSpPr>
          <p:grpSpPr>
            <a:xfrm>
              <a:off x="478297" y="2021769"/>
              <a:ext cx="1196350" cy="598031"/>
              <a:chOff x="508445" y="2149205"/>
              <a:chExt cx="1271759" cy="635727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97906A2-FB0C-41DB-81BF-29B81FB36884}"/>
                  </a:ext>
                </a:extLst>
              </p:cNvPr>
              <p:cNvSpPr/>
              <p:nvPr/>
            </p:nvSpPr>
            <p:spPr>
              <a:xfrm>
                <a:off x="508445" y="2149205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" name="Text Box 43">
                <a:extLst>
                  <a:ext uri="{FF2B5EF4-FFF2-40B4-BE49-F238E27FC236}">
                    <a16:creationId xmlns:a16="http://schemas.microsoft.com/office/drawing/2014/main" id="{9D3C5B86-6EA6-49ED-A75B-B4C520264C91}"/>
                  </a:ext>
                </a:extLst>
              </p:cNvPr>
              <p:cNvSpPr txBox="1"/>
              <p:nvPr/>
            </p:nvSpPr>
            <p:spPr>
              <a:xfrm>
                <a:off x="508445" y="2149205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6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2. Developing evidence gathering approaches which demonstrate impact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8" name="Block Arc 27">
              <a:extLst>
                <a:ext uri="{FF2B5EF4-FFF2-40B4-BE49-F238E27FC236}">
                  <a16:creationId xmlns:a16="http://schemas.microsoft.com/office/drawing/2014/main" id="{521791EA-1D56-41CD-A2DE-D759FFDBC7B8}"/>
                </a:ext>
              </a:extLst>
            </p:cNvPr>
            <p:cNvSpPr/>
            <p:nvPr/>
          </p:nvSpPr>
          <p:spPr>
            <a:xfrm>
              <a:off x="751206" y="2622485"/>
              <a:ext cx="1849713" cy="1850455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92D050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65A25D2-FB70-4FF4-A43C-A4207D6EEE81}"/>
                </a:ext>
              </a:extLst>
            </p:cNvPr>
            <p:cNvGrpSpPr/>
            <p:nvPr/>
          </p:nvGrpSpPr>
          <p:grpSpPr>
            <a:xfrm>
              <a:off x="1076675" y="3267930"/>
              <a:ext cx="1196350" cy="598032"/>
              <a:chOff x="1144540" y="3473915"/>
              <a:chExt cx="1271759" cy="635727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D1DD2C7-4841-4101-B41C-794EA650B028}"/>
                  </a:ext>
                </a:extLst>
              </p:cNvPr>
              <p:cNvSpPr/>
              <p:nvPr/>
            </p:nvSpPr>
            <p:spPr>
              <a:xfrm>
                <a:off x="1144540" y="3473915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Text Box 41">
                <a:extLst>
                  <a:ext uri="{FF2B5EF4-FFF2-40B4-BE49-F238E27FC236}">
                    <a16:creationId xmlns:a16="http://schemas.microsoft.com/office/drawing/2014/main" id="{4FEC64F1-243D-4914-A03B-818B83D427A7}"/>
                  </a:ext>
                </a:extLst>
              </p:cNvPr>
              <p:cNvSpPr txBox="1"/>
              <p:nvPr/>
            </p:nvSpPr>
            <p:spPr>
              <a:xfrm>
                <a:off x="1144540" y="3473915"/>
                <a:ext cx="1271759" cy="63572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985" tIns="6985" rIns="6985" bIns="6985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46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>
                        <a:hueOff val="0"/>
                        <a:satOff val="0"/>
                        <a:lumOff val="0"/>
                        <a:alphaOff val="0"/>
                      </a:sysClr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  <a:cs typeface="Times New Roman" panose="02020603050405020304" pitchFamily="18" charset="0"/>
                  </a:rPr>
                  <a:t>3. Evidencing impact is embedded in the approach to RNRA</a:t>
                </a:r>
                <a:endPara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" name="Rectangle: Folded Corner 29">
              <a:extLst>
                <a:ext uri="{FF2B5EF4-FFF2-40B4-BE49-F238E27FC236}">
                  <a16:creationId xmlns:a16="http://schemas.microsoft.com/office/drawing/2014/main" id="{E622A978-C071-4FD4-9872-0543367844F3}"/>
                </a:ext>
              </a:extLst>
            </p:cNvPr>
            <p:cNvSpPr/>
            <p:nvPr/>
          </p:nvSpPr>
          <p:spPr>
            <a:xfrm>
              <a:off x="2763194" y="203067"/>
              <a:ext cx="6040495" cy="1115335"/>
            </a:xfrm>
            <a:prstGeom prst="foldedCorner">
              <a:avLst/>
            </a:prstGeom>
            <a:gradFill rotWithShape="1">
              <a:gsLst>
                <a:gs pos="0">
                  <a:srgbClr val="ED7D31">
                    <a:lumMod val="110000"/>
                    <a:satMod val="105000"/>
                    <a:tint val="67000"/>
                  </a:srgbClr>
                </a:gs>
                <a:gs pos="50000">
                  <a:srgbClr val="ED7D31">
                    <a:lumMod val="105000"/>
                    <a:satMod val="103000"/>
                    <a:tint val="73000"/>
                  </a:srgbClr>
                </a:gs>
                <a:gs pos="100000">
                  <a:srgbClr val="ED7D31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1. Evidence of 0-2 of:</a:t>
              </a:r>
            </a:p>
            <a:p>
              <a:pPr marL="342900" marR="0" lvl="0" indent="-34290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NP choice is based on real needs (data informed)</a:t>
              </a:r>
            </a:p>
            <a:p>
              <a:pPr marL="342900" marR="0" lvl="0" indent="-34290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Use of RNRA action plan to guide planning based on real needs (3 key questions completed)</a:t>
              </a:r>
            </a:p>
            <a:p>
              <a:pPr marL="342900" indent="-342900">
                <a:lnSpc>
                  <a:spcPct val="107000"/>
                </a:lnSpc>
                <a:buFont typeface="Symbol" panose="05050102010706020507" pitchFamily="18" charset="2"/>
                <a:buChar char=""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Use of audit tools (e.g. </a:t>
              </a: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from nurture framework) to inform change ideas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1" name="Rectangle: Folded Corner 30">
              <a:extLst>
                <a:ext uri="{FF2B5EF4-FFF2-40B4-BE49-F238E27FC236}">
                  <a16:creationId xmlns:a16="http://schemas.microsoft.com/office/drawing/2014/main" id="{10C2FCC7-8D99-46A9-8673-89DB13D0F826}"/>
                </a:ext>
              </a:extLst>
            </p:cNvPr>
            <p:cNvSpPr/>
            <p:nvPr/>
          </p:nvSpPr>
          <p:spPr>
            <a:xfrm>
              <a:off x="2763194" y="1375429"/>
              <a:ext cx="6040781" cy="1280628"/>
            </a:xfrm>
            <a:prstGeom prst="foldedCorner">
              <a:avLst/>
            </a:prstGeom>
            <a:gradFill rotWithShape="1">
              <a:gsLst>
                <a:gs pos="0">
                  <a:srgbClr val="FFC000">
                    <a:lumMod val="110000"/>
                    <a:satMod val="105000"/>
                    <a:tint val="67000"/>
                  </a:srgbClr>
                </a:gs>
                <a:gs pos="50000">
                  <a:srgbClr val="FFC000">
                    <a:lumMod val="105000"/>
                    <a:satMod val="103000"/>
                    <a:tint val="73000"/>
                  </a:srgbClr>
                </a:gs>
                <a:gs pos="100000">
                  <a:srgbClr val="FFC000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marR="0" lvl="0" indent="-457200" algn="just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0" lvl="0" indent="-457200" algn="just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2. In addition to </a:t>
              </a: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all</a:t>
              </a: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 at stage 1, evidence of at least 2 of:</a:t>
              </a:r>
            </a:p>
            <a:p>
              <a:pPr marL="342900" marR="0" lvl="0" indent="-342900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Action plan includes a range of measures which will evidence impact of change ideas</a:t>
              </a:r>
            </a:p>
            <a:p>
              <a:pPr marL="342900" marR="0" lvl="0" indent="-342900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PDSA cycles are used where appropriate to refine change ideas</a:t>
              </a:r>
              <a:endPara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6000"/>
                </a:lnSpc>
                <a:buFont typeface="Symbol" panose="05050102010706020507" pitchFamily="18" charset="2"/>
                <a:buChar char=""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Core group uses action plan to track outcome and impact of small tests of change</a:t>
              </a:r>
            </a:p>
            <a:p>
              <a:pPr marL="457200" marR="0" lvl="0" indent="0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2" name="Rectangle: Folded Corner 31">
              <a:extLst>
                <a:ext uri="{FF2B5EF4-FFF2-40B4-BE49-F238E27FC236}">
                  <a16:creationId xmlns:a16="http://schemas.microsoft.com/office/drawing/2014/main" id="{E5AA0B31-83E6-4DAF-A5E7-84B11FB2BF3C}"/>
                </a:ext>
              </a:extLst>
            </p:cNvPr>
            <p:cNvSpPr/>
            <p:nvPr/>
          </p:nvSpPr>
          <p:spPr>
            <a:xfrm>
              <a:off x="2763194" y="2701927"/>
              <a:ext cx="6040781" cy="1877093"/>
            </a:xfrm>
            <a:prstGeom prst="foldedCorner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00" marR="0" lvl="0" indent="-457200" algn="just" defTabSz="91440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3. In addition to </a:t>
              </a: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all</a:t>
              </a: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  <a:cs typeface="Times New Roman" panose="02020603050405020304" pitchFamily="18" charset="0"/>
                </a:rPr>
                <a:t> at stages 1 &amp; 2, evidence of at least 3 of:</a:t>
              </a:r>
            </a:p>
            <a:p>
              <a:pPr marL="342900" indent="-342900">
                <a:lnSpc>
                  <a:spcPct val="106000"/>
                </a:lnSpc>
                <a:buFont typeface="Symbol" panose="05050102010706020507" pitchFamily="18" charset="2"/>
                <a:buChar char=""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cs typeface="Times New Roman" panose="02020603050405020304" pitchFamily="18" charset="0"/>
                </a:rPr>
                <a:t>Action plan includes clear, measurable aims with a date to review impact</a:t>
              </a:r>
            </a:p>
            <a:p>
              <a:pPr marL="342900" indent="-342900">
                <a:lnSpc>
                  <a:spcPct val="106000"/>
                </a:lnSpc>
                <a:buFont typeface="Symbol" panose="05050102010706020507" pitchFamily="18" charset="2"/>
                <a:buChar char=""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cs typeface="Times New Roman" panose="02020603050405020304" pitchFamily="18" charset="0"/>
                </a:rPr>
                <a:t>Action plan includes evidence that change ideas have been developed in relation to the aims</a:t>
              </a:r>
            </a:p>
            <a:p>
              <a:pPr marL="342900" indent="-342900">
                <a:lnSpc>
                  <a:spcPct val="106000"/>
                </a:lnSpc>
                <a:buFont typeface="Symbol" panose="05050102010706020507" pitchFamily="18" charset="2"/>
                <a:buChar char=""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cs typeface="Times New Roman" panose="02020603050405020304" pitchFamily="18" charset="0"/>
                </a:rPr>
                <a:t>Action plan is fully completed including use of qualitative and quantitative information to evidence impact</a:t>
              </a:r>
            </a:p>
            <a:p>
              <a:pPr marL="342900" indent="-342900">
                <a:lnSpc>
                  <a:spcPct val="106000"/>
                </a:lnSpc>
                <a:buFont typeface="Symbol" panose="05050102010706020507" pitchFamily="18" charset="2"/>
                <a:buChar char=""/>
              </a:pPr>
              <a:r>
                <a:rPr lang="en-GB" sz="1100" kern="0" dirty="0">
                  <a:solidFill>
                    <a:sysClr val="windowText" lastClr="000000"/>
                  </a:solidFill>
                  <a:latin typeface="Calibri" panose="020F0502020204030204"/>
                  <a:cs typeface="Times New Roman" panose="02020603050405020304" pitchFamily="18" charset="0"/>
                </a:rPr>
                <a:t>Submission includes evidence of plans to embed changes which have a positive impact in a sustainable way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354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222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Evidencing Impact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Evidencing Impact </dc:title>
  <dc:creator>Charlotte Murray</dc:creator>
  <cp:lastModifiedBy>Charlotte Murray</cp:lastModifiedBy>
  <cp:revision>3</cp:revision>
  <dcterms:created xsi:type="dcterms:W3CDTF">2022-09-29T09:48:39Z</dcterms:created>
  <dcterms:modified xsi:type="dcterms:W3CDTF">2022-10-05T09:46:20Z</dcterms:modified>
</cp:coreProperties>
</file>