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57" r:id="rId3"/>
    <p:sldId id="279" r:id="rId4"/>
    <p:sldId id="274" r:id="rId5"/>
    <p:sldId id="263" r:id="rId6"/>
    <p:sldId id="258" r:id="rId7"/>
    <p:sldId id="278" r:id="rId8"/>
    <p:sldId id="282" r:id="rId9"/>
    <p:sldId id="287" r:id="rId10"/>
    <p:sldId id="283" r:id="rId11"/>
    <p:sldId id="288" r:id="rId12"/>
    <p:sldId id="284" r:id="rId13"/>
    <p:sldId id="289" r:id="rId14"/>
    <p:sldId id="292" r:id="rId15"/>
    <p:sldId id="290" r:id="rId16"/>
    <p:sldId id="293" r:id="rId17"/>
    <p:sldId id="286" r:id="rId18"/>
    <p:sldId id="277" r:id="rId19"/>
    <p:sldId id="276" r:id="rId20"/>
    <p:sldId id="261" r:id="rId21"/>
    <p:sldId id="295" r:id="rId22"/>
    <p:sldId id="280"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76" autoAdjust="0"/>
    <p:restoredTop sz="90146" autoAdjust="0"/>
  </p:normalViewPr>
  <p:slideViewPr>
    <p:cSldViewPr>
      <p:cViewPr varScale="1">
        <p:scale>
          <a:sx n="60" d="100"/>
          <a:sy n="60" d="100"/>
        </p:scale>
        <p:origin x="976" y="4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0271-2BDE-47BE-9D99-FF400E4DD898}" type="datetimeFigureOut">
              <a:rPr lang="en-GB" smtClean="0"/>
              <a:pPr/>
              <a:t>06/12/2021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36821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319290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356530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16</a:t>
            </a:fld>
            <a:endParaRPr lang="en-GB"/>
          </a:p>
        </p:txBody>
      </p:sp>
    </p:spTree>
    <p:extLst>
      <p:ext uri="{BB962C8B-B14F-4D97-AF65-F5344CB8AC3E}">
        <p14:creationId xmlns:p14="http://schemas.microsoft.com/office/powerpoint/2010/main" val="105147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17</a:t>
            </a:fld>
            <a:endParaRPr lang="en-GB"/>
          </a:p>
        </p:txBody>
      </p:sp>
    </p:spTree>
    <p:extLst>
      <p:ext uri="{BB962C8B-B14F-4D97-AF65-F5344CB8AC3E}">
        <p14:creationId xmlns:p14="http://schemas.microsoft.com/office/powerpoint/2010/main" val="368343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18</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19</a:t>
            </a:fld>
            <a:endParaRPr lang="en-GB"/>
          </a:p>
        </p:txBody>
      </p:sp>
    </p:spTree>
    <p:extLst>
      <p:ext uri="{BB962C8B-B14F-4D97-AF65-F5344CB8AC3E}">
        <p14:creationId xmlns:p14="http://schemas.microsoft.com/office/powerpoint/2010/main" val="19729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baseline="0"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21</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22</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23</a:t>
            </a:fld>
            <a:endParaRPr lang="en-GB"/>
          </a:p>
        </p:txBody>
      </p:sp>
    </p:spTree>
    <p:extLst>
      <p:ext uri="{BB962C8B-B14F-4D97-AF65-F5344CB8AC3E}">
        <p14:creationId xmlns:p14="http://schemas.microsoft.com/office/powerpoint/2010/main" val="5195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5019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20671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06/12/2021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shp.scot/second-lev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shp.scot/third-fourth-lev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99729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shp.sco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rshp.scot/fa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showcase/631042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s://vimeo.com/3612633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s://vimeo.com/361994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hlinkClick r:id="rId3"/>
              </a:rPr>
              <a:t>https://rshp.scot</a:t>
            </a:r>
            <a:r>
              <a:rPr lang="en-US" sz="3200" b="1" dirty="0">
                <a:latin typeface="Nunito" charset="0"/>
                <a:ea typeface="Nunito" charset="0"/>
                <a:cs typeface="Nunito" charset="0"/>
              </a:rPr>
              <a:t> </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a16="http://schemas.microsoft.com/office/drawing/2014/main"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A national teaching and learning resource for Relationships, Sexual Health and Parenthood (RSHP) education </a:t>
            </a:r>
          </a:p>
        </p:txBody>
      </p:sp>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70609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47261" y="1052736"/>
            <a:ext cx="8229600" cy="5400600"/>
          </a:xfrm>
        </p:spPr>
        <p:txBody>
          <a:bodyPr>
            <a:normAutofit fontScale="55000" lnSpcReduction="20000"/>
          </a:bodyPr>
          <a:lstStyle/>
          <a:p>
            <a:pPr marL="0" indent="0">
              <a:buNone/>
            </a:pPr>
            <a:r>
              <a:rPr lang="en-GB" dirty="0"/>
              <a:t>When it comes to </a:t>
            </a:r>
            <a:r>
              <a:rPr lang="en-GB" b="1" dirty="0"/>
              <a:t>relationships</a:t>
            </a:r>
            <a:r>
              <a:rPr lang="en-GB" dirty="0"/>
              <a:t> children learn about: </a:t>
            </a:r>
          </a:p>
          <a:p>
            <a:pPr lvl="0"/>
            <a:r>
              <a:rPr lang="en-GB" dirty="0"/>
              <a:t>What makes then unique </a:t>
            </a:r>
          </a:p>
          <a:p>
            <a:pPr lvl="0"/>
            <a:r>
              <a:rPr lang="en-GB" dirty="0"/>
              <a:t>Families, and how all our families are different </a:t>
            </a:r>
          </a:p>
          <a:p>
            <a:pPr lvl="0"/>
            <a:r>
              <a:rPr lang="en-GB" dirty="0"/>
              <a:t>The different adults who might care for children – like teachers, support staff in school</a:t>
            </a:r>
          </a:p>
          <a:p>
            <a:pPr lvl="0"/>
            <a:r>
              <a:rPr lang="en-GB" dirty="0"/>
              <a:t>Making and having friends </a:t>
            </a:r>
          </a:p>
          <a:p>
            <a:pPr lvl="0"/>
            <a:r>
              <a:rPr lang="en-GB" dirty="0"/>
              <a:t>Being a boy and a girl and that they can be any kind of boy or girl they want to be </a:t>
            </a:r>
          </a:p>
          <a:p>
            <a:pPr lvl="0"/>
            <a:r>
              <a:rPr lang="en-GB" dirty="0"/>
              <a:t>What makes people alike and what makes us different (diversity)  </a:t>
            </a:r>
          </a:p>
          <a:p>
            <a:pPr lvl="0"/>
            <a:r>
              <a:rPr lang="en-GB" dirty="0"/>
              <a:t>Respect for others and the importance of being kind.   </a:t>
            </a:r>
          </a:p>
          <a:p>
            <a:pPr marL="0" indent="0">
              <a:buNone/>
            </a:pPr>
            <a:endParaRPr lang="en-GB" dirty="0"/>
          </a:p>
          <a:p>
            <a:pPr marL="0" indent="0">
              <a:buNone/>
            </a:pPr>
            <a:r>
              <a:rPr lang="en-GB" dirty="0"/>
              <a:t>When it comes to </a:t>
            </a:r>
            <a:r>
              <a:rPr lang="en-GB" b="1" dirty="0"/>
              <a:t>growing up and their body</a:t>
            </a:r>
            <a:r>
              <a:rPr lang="en-GB" dirty="0"/>
              <a:t> children learn about: </a:t>
            </a:r>
          </a:p>
          <a:p>
            <a:pPr lvl="0"/>
            <a:r>
              <a:rPr lang="en-GB" dirty="0"/>
              <a:t>Making choices and decisions </a:t>
            </a:r>
          </a:p>
          <a:p>
            <a:pPr lvl="0"/>
            <a:r>
              <a:rPr lang="en-GB" dirty="0"/>
              <a:t>Looking after their body and keeping clean </a:t>
            </a:r>
          </a:p>
          <a:p>
            <a:pPr lvl="0"/>
            <a:r>
              <a:rPr lang="en-GB" dirty="0"/>
              <a:t>How their bodies change as they grow </a:t>
            </a:r>
          </a:p>
          <a:p>
            <a:pPr lvl="0"/>
            <a:r>
              <a:rPr lang="en-GB" dirty="0"/>
              <a:t>Names of parts of their body and names for private body parts; we use the words penis, vulva, bottom, nipples </a:t>
            </a:r>
          </a:p>
          <a:p>
            <a:pPr lvl="0"/>
            <a:r>
              <a:rPr lang="en-GB" dirty="0"/>
              <a:t>Parts of their body are private  </a:t>
            </a:r>
          </a:p>
          <a:p>
            <a:pPr lvl="0"/>
            <a:r>
              <a:rPr lang="en-GB" dirty="0"/>
              <a:t>Other people should not touch the private parts of their body </a:t>
            </a:r>
          </a:p>
          <a:p>
            <a:pPr lvl="0"/>
            <a:r>
              <a:rPr lang="en-GB" dirty="0"/>
              <a:t>What behaviour is okay in public and what is okay in private (for example pulling pants up before leaving the bathroom).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When it comes to </a:t>
            </a:r>
            <a:r>
              <a:rPr lang="en-GB" sz="2000" b="1" dirty="0"/>
              <a:t>how human life begins, pregnancy and birth</a:t>
            </a:r>
            <a:r>
              <a:rPr lang="en-GB" sz="2000" dirty="0"/>
              <a:t> children learn about: </a:t>
            </a:r>
          </a:p>
          <a:p>
            <a:pPr lvl="0"/>
            <a:r>
              <a:rPr lang="en-GB" sz="2000" dirty="0"/>
              <a:t>The life cycles of plants and animals </a:t>
            </a:r>
          </a:p>
          <a:p>
            <a:pPr lvl="0"/>
            <a:r>
              <a:rPr lang="en-GB" sz="2000" dirty="0"/>
              <a:t>How a baby is made (conception) </a:t>
            </a:r>
          </a:p>
          <a:p>
            <a:pPr lvl="0"/>
            <a:r>
              <a:rPr lang="en-GB" sz="2000" dirty="0"/>
              <a:t>Pregnancy and how a baby is born </a:t>
            </a:r>
          </a:p>
          <a:p>
            <a:pPr lvl="0"/>
            <a:r>
              <a:rPr lang="en-GB" sz="2000" dirty="0"/>
              <a:t>What a baby needs and how to care for a baby.</a:t>
            </a:r>
          </a:p>
          <a:p>
            <a:endParaRPr lang="en-GB" sz="2000" dirty="0"/>
          </a:p>
          <a:p>
            <a:pPr marL="0" indent="0">
              <a:buNone/>
            </a:pPr>
            <a:r>
              <a:rPr lang="en-GB" sz="2000" dirty="0"/>
              <a:t>Information for parents and carers about RSHP learning at First Level at school and at home: </a:t>
            </a:r>
            <a:r>
              <a:rPr lang="en-GB" sz="2000" dirty="0">
                <a:hlinkClick r:id="rId3"/>
              </a:rPr>
              <a:t>https://rshp.scot/first-level/</a:t>
            </a:r>
            <a:r>
              <a:rPr lang="en-GB" sz="20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3765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268760"/>
            <a:ext cx="8229600" cy="4958011"/>
          </a:xfrm>
        </p:spPr>
        <p:txBody>
          <a:bodyPr>
            <a:normAutofit/>
          </a:bodyPr>
          <a:lstStyle/>
          <a:p>
            <a:pPr marL="0" indent="0">
              <a:buNone/>
            </a:pPr>
            <a:r>
              <a:rPr lang="en-GB" sz="1800" dirty="0"/>
              <a:t>When it comes to </a:t>
            </a:r>
            <a:r>
              <a:rPr lang="en-GB" sz="1800" b="1" dirty="0"/>
              <a:t>relationships</a:t>
            </a:r>
            <a:r>
              <a:rPr lang="en-GB" sz="1800" dirty="0"/>
              <a:t> children learn about: </a:t>
            </a:r>
          </a:p>
          <a:p>
            <a:pPr lvl="0"/>
            <a:r>
              <a:rPr lang="en-GB" sz="1800" dirty="0"/>
              <a:t>What makes them unique and what makes people alike and what makes us different (diversity) </a:t>
            </a:r>
          </a:p>
          <a:p>
            <a:pPr lvl="0"/>
            <a:r>
              <a:rPr lang="en-GB" sz="1800" dirty="0"/>
              <a:t>Making and having friends </a:t>
            </a:r>
          </a:p>
          <a:p>
            <a:pPr lvl="0"/>
            <a:r>
              <a:rPr lang="en-GB" sz="1800" dirty="0"/>
              <a:t>Being a boy and a girl, and that they can be any kind of boy or girl they want to be </a:t>
            </a:r>
          </a:p>
          <a:p>
            <a:pPr lvl="0"/>
            <a:r>
              <a:rPr lang="en-GB" sz="1800" dirty="0"/>
              <a:t>Loving relationships and being attracted to others </a:t>
            </a:r>
          </a:p>
          <a:p>
            <a:pPr lvl="0"/>
            <a:r>
              <a:rPr lang="en-GB" sz="1800" dirty="0"/>
              <a:t>Respect for others and the importance of being kind – in our face-to-face relationships and online.   </a:t>
            </a:r>
          </a:p>
          <a:p>
            <a:pPr marL="0" indent="0">
              <a:buNone/>
            </a:pPr>
            <a:r>
              <a:rPr lang="en-GB" sz="1800" dirty="0"/>
              <a:t> </a:t>
            </a:r>
          </a:p>
          <a:p>
            <a:pPr marL="0" indent="0">
              <a:buNone/>
            </a:pPr>
            <a:r>
              <a:rPr lang="en-GB" sz="1800" dirty="0"/>
              <a:t>When it comes to </a:t>
            </a:r>
            <a:r>
              <a:rPr lang="en-GB" sz="1800" b="1" dirty="0"/>
              <a:t>being safe </a:t>
            </a:r>
            <a:r>
              <a:rPr lang="en-GB" sz="1800" dirty="0"/>
              <a:t>children learn about: </a:t>
            </a:r>
          </a:p>
          <a:p>
            <a:pPr lvl="0"/>
            <a:r>
              <a:rPr lang="en-GB" sz="1800" dirty="0"/>
              <a:t>Social media and being safe and smart online </a:t>
            </a:r>
          </a:p>
          <a:p>
            <a:pPr lvl="0"/>
            <a:r>
              <a:rPr lang="en-GB" sz="1800" dirty="0"/>
              <a:t>Feeling safe and unsafe </a:t>
            </a:r>
          </a:p>
          <a:p>
            <a:pPr lvl="0"/>
            <a:r>
              <a:rPr lang="en-GB" sz="1800" dirty="0"/>
              <a:t>Different kinds of abuse and neglect that can happen to a child </a:t>
            </a:r>
          </a:p>
          <a:p>
            <a:pPr lvl="0"/>
            <a:r>
              <a:rPr lang="en-GB" sz="1800" dirty="0"/>
              <a:t>What we mean by consent </a:t>
            </a:r>
          </a:p>
          <a:p>
            <a:pPr lvl="0"/>
            <a:r>
              <a:rPr lang="en-GB" sz="1800" dirty="0"/>
              <a:t>Who they can go to for help and support.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422848"/>
            <a:ext cx="1725092" cy="588561"/>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994121"/>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412776"/>
            <a:ext cx="8229600" cy="5030019"/>
          </a:xfrm>
        </p:spPr>
        <p:txBody>
          <a:bodyPr>
            <a:normAutofit/>
          </a:bodyPr>
          <a:lstStyle/>
          <a:p>
            <a:pPr marL="0" indent="0">
              <a:buNone/>
            </a:pPr>
            <a:r>
              <a:rPr lang="en-GB" sz="1800" dirty="0"/>
              <a:t>When it comes to </a:t>
            </a:r>
            <a:r>
              <a:rPr lang="en-GB" sz="1800" b="1" dirty="0"/>
              <a:t>growing up and learning about their body </a:t>
            </a:r>
            <a:r>
              <a:rPr lang="en-GB" sz="1800" dirty="0"/>
              <a:t>children learn about: </a:t>
            </a:r>
          </a:p>
          <a:p>
            <a:pPr lvl="0"/>
            <a:r>
              <a:rPr lang="en-GB" sz="1800" dirty="0"/>
              <a:t>Making choices and decisions </a:t>
            </a:r>
          </a:p>
          <a:p>
            <a:pPr lvl="0"/>
            <a:r>
              <a:rPr lang="en-GB" sz="1800" dirty="0"/>
              <a:t>Looking after their body and keeping clean </a:t>
            </a:r>
          </a:p>
          <a:p>
            <a:pPr lvl="0"/>
            <a:r>
              <a:rPr lang="en-GB" sz="1800" dirty="0"/>
              <a:t>Puberty and how the bodies and emotions of both girls and boys change as they grow </a:t>
            </a:r>
          </a:p>
          <a:p>
            <a:pPr lvl="0"/>
            <a:r>
              <a:rPr lang="en-GB" sz="1800" dirty="0"/>
              <a:t>What ‘having sex’ is and about contraception and condoms.  </a:t>
            </a:r>
          </a:p>
          <a:p>
            <a:pPr marL="0" indent="0">
              <a:buNone/>
            </a:pPr>
            <a:r>
              <a:rPr lang="en-GB" sz="1800" dirty="0"/>
              <a:t> </a:t>
            </a:r>
          </a:p>
          <a:p>
            <a:pPr marL="0" indent="0">
              <a:buNone/>
            </a:pPr>
            <a:r>
              <a:rPr lang="en-GB" sz="1800" dirty="0"/>
              <a:t>When it comes to </a:t>
            </a:r>
            <a:r>
              <a:rPr lang="en-GB" sz="1800" b="1" dirty="0"/>
              <a:t>conception, pregnancy, birth and being a parent/carer </a:t>
            </a:r>
            <a:r>
              <a:rPr lang="en-GB" sz="1800" dirty="0"/>
              <a:t>children learn about: </a:t>
            </a:r>
          </a:p>
          <a:p>
            <a:pPr lvl="0"/>
            <a:r>
              <a:rPr lang="en-GB" sz="1800" dirty="0"/>
              <a:t>How a baby is made (conception) </a:t>
            </a:r>
          </a:p>
          <a:p>
            <a:pPr lvl="0"/>
            <a:r>
              <a:rPr lang="en-GB" sz="1800" dirty="0"/>
              <a:t>Pregnancy and how a baby is born </a:t>
            </a:r>
          </a:p>
          <a:p>
            <a:pPr lvl="0"/>
            <a:r>
              <a:rPr lang="en-GB" sz="1800" dirty="0"/>
              <a:t>Being a parent and thinking about what kind of parent they would be.</a:t>
            </a:r>
          </a:p>
          <a:p>
            <a:pPr marL="0" indent="0">
              <a:buNone/>
            </a:pPr>
            <a:endParaRPr lang="en-GB" sz="1800" dirty="0"/>
          </a:p>
          <a:p>
            <a:pPr marL="0" indent="0">
              <a:buNone/>
            </a:pPr>
            <a:r>
              <a:rPr lang="en-GB" sz="1800" dirty="0"/>
              <a:t>Information for parents and carers about RSHP learning at Second Level at school and at home: </a:t>
            </a:r>
            <a:r>
              <a:rPr lang="en-GB" sz="1800" dirty="0">
                <a:hlinkClick r:id="rId3"/>
              </a:rPr>
              <a:t>https://rshp.scot/second-level/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196752"/>
            <a:ext cx="8229600" cy="5246043"/>
          </a:xfrm>
        </p:spPr>
        <p:txBody>
          <a:bodyPr>
            <a:normAutofit fontScale="55000" lnSpcReduction="20000"/>
          </a:bodyPr>
          <a:lstStyle/>
          <a:p>
            <a:pPr marL="0" indent="0">
              <a:buNone/>
            </a:pPr>
            <a:r>
              <a:rPr lang="en-GB" dirty="0"/>
              <a:t>When it comes to </a:t>
            </a:r>
            <a:r>
              <a:rPr lang="en-GB" b="1" dirty="0"/>
              <a:t>relationships</a:t>
            </a:r>
            <a:r>
              <a:rPr lang="en-GB" dirty="0"/>
              <a:t> young people learn about: </a:t>
            </a:r>
          </a:p>
          <a:p>
            <a:pPr lvl="0"/>
            <a:r>
              <a:rPr lang="en-GB" dirty="0"/>
              <a:t>Loving relationships and being attracted to others </a:t>
            </a:r>
          </a:p>
          <a:p>
            <a:pPr lvl="0"/>
            <a:r>
              <a:rPr lang="en-GB" dirty="0"/>
              <a:t>Making relationships work </a:t>
            </a:r>
          </a:p>
          <a:p>
            <a:pPr lvl="0"/>
            <a:r>
              <a:rPr lang="en-GB" dirty="0"/>
              <a:t>Respect for others and the importance of being kind – in our face-to-face relationships and online.   </a:t>
            </a:r>
          </a:p>
          <a:p>
            <a:pPr marL="0" indent="0">
              <a:buNone/>
            </a:pPr>
            <a:r>
              <a:rPr lang="en-GB" dirty="0"/>
              <a:t> </a:t>
            </a:r>
          </a:p>
          <a:p>
            <a:pPr marL="0" indent="0">
              <a:buNone/>
            </a:pPr>
            <a:r>
              <a:rPr lang="en-GB" dirty="0"/>
              <a:t>When it comes to </a:t>
            </a:r>
            <a:r>
              <a:rPr lang="en-GB" b="1" dirty="0"/>
              <a:t>being safe</a:t>
            </a:r>
            <a:r>
              <a:rPr lang="en-GB" dirty="0"/>
              <a:t> young people learn about: </a:t>
            </a:r>
          </a:p>
          <a:p>
            <a:pPr lvl="0"/>
            <a:r>
              <a:rPr lang="en-GB" dirty="0"/>
              <a:t>Social media and being safe and smart online </a:t>
            </a:r>
          </a:p>
          <a:p>
            <a:pPr lvl="0"/>
            <a:r>
              <a:rPr lang="en-GB" dirty="0"/>
              <a:t>What we mean by consent </a:t>
            </a:r>
          </a:p>
          <a:p>
            <a:pPr lvl="0"/>
            <a:r>
              <a:rPr lang="en-GB" dirty="0"/>
              <a:t>Abuse in relationships – considering grooming, sexual exploitation, partner control, coercion and violence </a:t>
            </a:r>
          </a:p>
          <a:p>
            <a:pPr lvl="0"/>
            <a:r>
              <a:rPr lang="en-GB" dirty="0"/>
              <a:t>Pornography – what it is and what harm it does </a:t>
            </a:r>
          </a:p>
          <a:p>
            <a:pPr lvl="0"/>
            <a:r>
              <a:rPr lang="en-GB" dirty="0"/>
              <a:t>Sexually Transmitted Infections (STIs) </a:t>
            </a:r>
          </a:p>
          <a:p>
            <a:pPr lvl="0"/>
            <a:r>
              <a:rPr lang="en-GB" dirty="0"/>
              <a:t>Who they can go to for help and support, including Sexual Health Services. </a:t>
            </a:r>
          </a:p>
          <a:p>
            <a:pPr marL="0" indent="0">
              <a:buNone/>
            </a:pPr>
            <a:endParaRPr lang="en-GB" dirty="0"/>
          </a:p>
          <a:p>
            <a:pPr marL="0" indent="0">
              <a:buNone/>
            </a:pPr>
            <a:r>
              <a:rPr lang="en-GB" dirty="0"/>
              <a:t>When it comes to </a:t>
            </a:r>
            <a:r>
              <a:rPr lang="en-GB" b="1" dirty="0"/>
              <a:t>growing up and learning about their body</a:t>
            </a:r>
            <a:r>
              <a:rPr lang="en-GB" dirty="0"/>
              <a:t> young people learn about: </a:t>
            </a:r>
          </a:p>
          <a:p>
            <a:pPr lvl="0"/>
            <a:r>
              <a:rPr lang="en-GB" dirty="0"/>
              <a:t>Puberty and how the bodies and emotions of both girls and boys change as they grow – this includes menstruation (periods) and masturbation.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13419"/>
            <a:ext cx="1725092" cy="588561"/>
          </a:xfrm>
          <a:prstGeom prst="rect">
            <a:avLst/>
          </a:prstGeom>
        </p:spPr>
      </p:pic>
    </p:spTree>
    <p:extLst>
      <p:ext uri="{BB962C8B-B14F-4D97-AF65-F5344CB8AC3E}">
        <p14:creationId xmlns:p14="http://schemas.microsoft.com/office/powerpoint/2010/main" val="202599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340762"/>
            <a:ext cx="8229600" cy="5102033"/>
          </a:xfrm>
        </p:spPr>
        <p:txBody>
          <a:bodyPr>
            <a:normAutofit fontScale="55000" lnSpcReduction="20000"/>
          </a:bodyPr>
          <a:lstStyle/>
          <a:p>
            <a:pPr marL="0" indent="0">
              <a:buNone/>
            </a:pPr>
            <a:r>
              <a:rPr lang="en-GB" dirty="0"/>
              <a:t>When it comes to </a:t>
            </a:r>
            <a:r>
              <a:rPr lang="en-GB" b="1" dirty="0"/>
              <a:t>emotional wellbeing</a:t>
            </a:r>
            <a:r>
              <a:rPr lang="en-GB" dirty="0"/>
              <a:t> young people learn about: </a:t>
            </a:r>
          </a:p>
          <a:p>
            <a:pPr lvl="0"/>
            <a:r>
              <a:rPr lang="en-GB" dirty="0"/>
              <a:t>Feeling emotional </a:t>
            </a:r>
          </a:p>
          <a:p>
            <a:pPr lvl="0"/>
            <a:r>
              <a:rPr lang="en-GB" dirty="0"/>
              <a:t>Looking after themselves and others </a:t>
            </a:r>
          </a:p>
          <a:p>
            <a:pPr lvl="0"/>
            <a:r>
              <a:rPr lang="en-GB" dirty="0"/>
              <a:t>Body image and the pressures on young people.  </a:t>
            </a:r>
          </a:p>
          <a:p>
            <a:pPr marL="0" indent="0">
              <a:buNone/>
            </a:pPr>
            <a:r>
              <a:rPr lang="en-GB" dirty="0"/>
              <a:t> </a:t>
            </a:r>
          </a:p>
          <a:p>
            <a:pPr marL="0" indent="0">
              <a:buNone/>
            </a:pPr>
            <a:r>
              <a:rPr lang="en-GB" dirty="0"/>
              <a:t>When it comes to </a:t>
            </a:r>
            <a:r>
              <a:rPr lang="en-GB" b="1" dirty="0"/>
              <a:t>gender</a:t>
            </a:r>
            <a:r>
              <a:rPr lang="en-GB" dirty="0"/>
              <a:t> young people learn about: </a:t>
            </a:r>
          </a:p>
          <a:p>
            <a:pPr lvl="0"/>
            <a:r>
              <a:rPr lang="en-GB" dirty="0"/>
              <a:t>Gender stereotypes </a:t>
            </a:r>
          </a:p>
          <a:p>
            <a:pPr lvl="0"/>
            <a:r>
              <a:rPr lang="en-GB" dirty="0"/>
              <a:t>Equality  </a:t>
            </a:r>
          </a:p>
          <a:p>
            <a:pPr lvl="0"/>
            <a:r>
              <a:rPr lang="en-GB" dirty="0"/>
              <a:t>That they can be any kind of boy or girl they want to be </a:t>
            </a:r>
          </a:p>
          <a:p>
            <a:pPr lvl="0"/>
            <a:r>
              <a:rPr lang="en-GB" dirty="0"/>
              <a:t>Feminism </a:t>
            </a:r>
          </a:p>
          <a:p>
            <a:pPr lvl="0"/>
            <a:r>
              <a:rPr lang="en-GB" dirty="0"/>
              <a:t>Sexual harassment.</a:t>
            </a:r>
          </a:p>
          <a:p>
            <a:pPr marL="0" indent="0">
              <a:buNone/>
            </a:pPr>
            <a:r>
              <a:rPr lang="en-GB" dirty="0"/>
              <a:t> </a:t>
            </a:r>
          </a:p>
          <a:p>
            <a:pPr marL="0" indent="0">
              <a:buNone/>
            </a:pPr>
            <a:r>
              <a:rPr lang="en-GB" dirty="0"/>
              <a:t>When it comes to </a:t>
            </a:r>
            <a:r>
              <a:rPr lang="en-GB" b="1" dirty="0"/>
              <a:t>being a parent/carer</a:t>
            </a:r>
            <a:r>
              <a:rPr lang="en-GB" dirty="0"/>
              <a:t> young people learn about: </a:t>
            </a:r>
          </a:p>
          <a:p>
            <a:pPr lvl="0"/>
            <a:r>
              <a:rPr lang="en-GB" dirty="0"/>
              <a:t>Being a parent and thinking about what kind of parent they would be </a:t>
            </a:r>
          </a:p>
          <a:p>
            <a:pPr lvl="0"/>
            <a:r>
              <a:rPr lang="en-GB" dirty="0"/>
              <a:t>How having a baby changes the parent’s life </a:t>
            </a:r>
          </a:p>
          <a:p>
            <a:pPr lvl="0"/>
            <a:r>
              <a:rPr lang="en-GB" dirty="0"/>
              <a:t>Important things about child development including the importance of nurture and play for babies and children.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87197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67139" y="1556792"/>
            <a:ext cx="8229600" cy="4525963"/>
          </a:xfrm>
        </p:spPr>
        <p:txBody>
          <a:bodyPr>
            <a:normAutofit/>
          </a:bodyPr>
          <a:lstStyle/>
          <a:p>
            <a:pPr marL="0" indent="0">
              <a:buNone/>
            </a:pPr>
            <a:r>
              <a:rPr lang="en-GB" sz="1800" dirty="0"/>
              <a:t>When it comes to </a:t>
            </a:r>
            <a:r>
              <a:rPr lang="en-GB" sz="1800" b="1" dirty="0"/>
              <a:t>sex and sexuality</a:t>
            </a:r>
            <a:r>
              <a:rPr lang="en-GB" sz="1800" dirty="0"/>
              <a:t> young people learn about: </a:t>
            </a:r>
          </a:p>
          <a:p>
            <a:pPr lvl="0"/>
            <a:r>
              <a:rPr lang="en-GB" sz="1800" dirty="0"/>
              <a:t>The age of consent </a:t>
            </a:r>
          </a:p>
          <a:p>
            <a:pPr lvl="0"/>
            <a:r>
              <a:rPr lang="en-GB" sz="1800" dirty="0"/>
              <a:t>The pressures young people can feel about having sex </a:t>
            </a:r>
          </a:p>
          <a:p>
            <a:pPr lvl="0"/>
            <a:r>
              <a:rPr lang="en-GB" sz="1800" dirty="0"/>
              <a:t>That some people are lesbian, gay, bisexual or transgender </a:t>
            </a:r>
          </a:p>
          <a:p>
            <a:pPr lvl="0"/>
            <a:r>
              <a:rPr lang="en-GB" sz="1800" dirty="0"/>
              <a:t>That sex should be something that is pleasurable </a:t>
            </a:r>
          </a:p>
          <a:p>
            <a:pPr lvl="0"/>
            <a:r>
              <a:rPr lang="en-GB" sz="1800" dirty="0"/>
              <a:t>Getting pregnant, contraception and condoms </a:t>
            </a:r>
          </a:p>
          <a:p>
            <a:pPr lvl="0"/>
            <a:r>
              <a:rPr lang="en-GB" sz="1800" dirty="0"/>
              <a:t>What we mean when we talk about human sexuality </a:t>
            </a:r>
          </a:p>
          <a:p>
            <a:pPr lvl="0"/>
            <a:r>
              <a:rPr lang="en-GB" sz="1800" dirty="0"/>
              <a:t>The idea of sexual rights.</a:t>
            </a:r>
          </a:p>
          <a:p>
            <a:pPr marL="0" indent="0">
              <a:buNone/>
            </a:pPr>
            <a:endParaRPr lang="en-GB" sz="1800" dirty="0"/>
          </a:p>
          <a:p>
            <a:pPr marL="0" indent="0">
              <a:buNone/>
            </a:pPr>
            <a:r>
              <a:rPr lang="en-GB" sz="1800" dirty="0"/>
              <a:t>Information for parents and carers about RSHP learning at Third/Fourth Level at school and at home: </a:t>
            </a:r>
            <a:r>
              <a:rPr lang="en-GB" sz="1800" dirty="0">
                <a:hlinkClick r:id="rId3"/>
              </a:rPr>
              <a:t>https://rshp.scot/third-fourth-level/</a:t>
            </a:r>
            <a:r>
              <a:rPr lang="en-GB" sz="1800" dirty="0"/>
              <a:t>  </a:t>
            </a:r>
          </a:p>
          <a:p>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70700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Senior Phase?</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1800" dirty="0"/>
              <a:t>Learning at Senior Phase, which would be in S4, S5 and S6 or in community or college settings, continues the themes and topics that start in the earlier secondary school years. </a:t>
            </a:r>
          </a:p>
          <a:p>
            <a:r>
              <a:rPr lang="en-GB" sz="1800" dirty="0"/>
              <a:t>Young people continue to reflect on friendships and romantic and intimate relationships. There is further learning on the pressures young people can face, including when it comes to pornography, alcohol or drugs and how they impact on relationships.</a:t>
            </a:r>
          </a:p>
          <a:p>
            <a:r>
              <a:rPr lang="en-GB" sz="1800" dirty="0"/>
              <a:t>Young people are encouraged to get to know their own body, and to seek advice and help if they have a worry or a problem. This includes finding out about sexual health services. </a:t>
            </a:r>
          </a:p>
          <a:p>
            <a:r>
              <a:rPr lang="en-GB" sz="1800" dirty="0"/>
              <a:t>Young people talk about sexual activity in more detail so that they can understand what the law says, think carefully about the importance of consent, and acquire the knowledge and confidence they need to make the best decisions for themselves and in the relationships they will have.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1455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6D3-D952-42F9-B2EA-6C622B2D5AEA}"/>
              </a:ext>
            </a:extLst>
          </p:cNvPr>
          <p:cNvSpPr>
            <a:spLocks noGrp="1"/>
          </p:cNvSpPr>
          <p:nvPr>
            <p:ph type="title"/>
          </p:nvPr>
        </p:nvSpPr>
        <p:spPr>
          <a:xfrm>
            <a:off x="254620" y="404664"/>
            <a:ext cx="6621636" cy="588561"/>
          </a:xfrm>
        </p:spPr>
        <p:txBody>
          <a:bodyPr>
            <a:noAutofit/>
          </a:bodyPr>
          <a:lstStyle/>
          <a:p>
            <a:pPr algn="l"/>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What do children and young people want from their RSHP education?</a:t>
            </a:r>
            <a:br>
              <a:rPr lang="en-GB" sz="2800" dirty="0">
                <a:solidFill>
                  <a:srgbClr val="FF0000"/>
                </a:solidFill>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190ED439-12F7-49F0-B1FB-D53D59AC3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725092" cy="588561"/>
          </a:xfrm>
          <a:prstGeom prst="rect">
            <a:avLst/>
          </a:prstGeom>
        </p:spPr>
      </p:pic>
      <p:sp>
        <p:nvSpPr>
          <p:cNvPr id="6" name="Content Placeholder 3">
            <a:extLst>
              <a:ext uri="{FF2B5EF4-FFF2-40B4-BE49-F238E27FC236}">
                <a16:creationId xmlns:a16="http://schemas.microsoft.com/office/drawing/2014/main" id="{4FA89DD5-5946-4707-A9CB-364EAF3A0D9E}"/>
              </a:ext>
            </a:extLst>
          </p:cNvPr>
          <p:cNvSpPr>
            <a:spLocks noGrp="1"/>
          </p:cNvSpPr>
          <p:nvPr>
            <p:ph idx="1"/>
          </p:nvPr>
        </p:nvSpPr>
        <p:spPr>
          <a:xfrm>
            <a:off x="467544" y="5877272"/>
            <a:ext cx="8229600" cy="608931"/>
          </a:xfrm>
        </p:spPr>
        <p:txBody>
          <a:bodyPr/>
          <a:lstStyle/>
          <a:p>
            <a:r>
              <a:rPr lang="en-GB" dirty="0">
                <a:hlinkClick r:id="rId4"/>
              </a:rPr>
              <a:t>https://</a:t>
            </a:r>
            <a:r>
              <a:rPr lang="en-GB" dirty="0" err="1">
                <a:hlinkClick r:id="rId4"/>
              </a:rPr>
              <a:t>vimeo.com</a:t>
            </a:r>
            <a:r>
              <a:rPr lang="en-GB" dirty="0">
                <a:hlinkClick r:id="rId4"/>
              </a:rPr>
              <a:t>/361997291</a:t>
            </a:r>
            <a:endParaRPr lang="en-GB" dirty="0"/>
          </a:p>
        </p:txBody>
      </p:sp>
      <p:pic>
        <p:nvPicPr>
          <p:cNvPr id="3" name="Picture 2">
            <a:extLst>
              <a:ext uri="{FF2B5EF4-FFF2-40B4-BE49-F238E27FC236}">
                <a16:creationId xmlns:a16="http://schemas.microsoft.com/office/drawing/2014/main" id="{AD9CD6E1-7445-5B41-A6A9-EBA1E34552A3}"/>
              </a:ext>
            </a:extLst>
          </p:cNvPr>
          <p:cNvPicPr>
            <a:picLocks noChangeAspect="1"/>
          </p:cNvPicPr>
          <p:nvPr/>
        </p:nvPicPr>
        <p:blipFill>
          <a:blip r:embed="rId5"/>
          <a:stretch>
            <a:fillRect/>
          </a:stretch>
        </p:blipFill>
        <p:spPr>
          <a:xfrm>
            <a:off x="533400" y="1155700"/>
            <a:ext cx="8077200" cy="454660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52266"/>
            <a:ext cx="2758012" cy="2753468"/>
          </a:xfrm>
          <a:prstGeom prst="rect">
            <a:avLst/>
          </a:prstGeom>
        </p:spPr>
      </p:pic>
      <p:sp>
        <p:nvSpPr>
          <p:cNvPr id="7" name="Title 1">
            <a:extLst>
              <a:ext uri="{FF2B5EF4-FFF2-40B4-BE49-F238E27FC236}">
                <a16:creationId xmlns:a16="http://schemas.microsoft.com/office/drawing/2014/main" id="{459066CF-0FA4-420E-8E36-BA269DC2FBD7}"/>
              </a:ext>
            </a:extLst>
          </p:cNvPr>
          <p:cNvSpPr>
            <a:spLocks noGrp="1"/>
          </p:cNvSpPr>
          <p:nvPr>
            <p:ph type="title"/>
          </p:nvPr>
        </p:nvSpPr>
        <p:spPr>
          <a:xfrm>
            <a:off x="457200" y="274638"/>
            <a:ext cx="8454730" cy="1048966"/>
          </a:xfrm>
        </p:spPr>
        <p:txBody>
          <a:bodyPr>
            <a:normAutofit/>
          </a:bodyPr>
          <a:lstStyle/>
          <a:p>
            <a:pPr algn="l"/>
            <a:r>
              <a:rPr lang="en-GB" sz="3200" dirty="0">
                <a:latin typeface="Calibri Light" panose="020F0302020204030204" pitchFamily="34" charset="0"/>
                <a:cs typeface="Calibri Light" panose="020F0302020204030204" pitchFamily="34" charset="0"/>
              </a:rPr>
              <a:t>Let’s look at the resource….</a:t>
            </a:r>
          </a:p>
        </p:txBody>
      </p:sp>
      <p:sp>
        <p:nvSpPr>
          <p:cNvPr id="8" name="TextBox 7">
            <a:extLst>
              <a:ext uri="{FF2B5EF4-FFF2-40B4-BE49-F238E27FC236}">
                <a16:creationId xmlns:a16="http://schemas.microsoft.com/office/drawing/2014/main" id="{11570F34-F56F-45E9-9EA8-0838FFAD8934}"/>
              </a:ext>
            </a:extLst>
          </p:cNvPr>
          <p:cNvSpPr txBox="1"/>
          <p:nvPr/>
        </p:nvSpPr>
        <p:spPr>
          <a:xfrm>
            <a:off x="4139952" y="3068960"/>
            <a:ext cx="3139583" cy="553998"/>
          </a:xfrm>
          <a:prstGeom prst="rect">
            <a:avLst/>
          </a:prstGeom>
          <a:noFill/>
        </p:spPr>
        <p:txBody>
          <a:bodyPr wrap="square" rtlCol="0">
            <a:spAutoFit/>
          </a:bodyPr>
          <a:lstStyle/>
          <a:p>
            <a:r>
              <a:rPr lang="en-US" sz="3000" b="1" dirty="0">
                <a:latin typeface="Nunito" charset="0"/>
                <a:ea typeface="Nunito" charset="0"/>
                <a:cs typeface="Nunito" charset="0"/>
                <a:hlinkClick r:id="rId4"/>
              </a:rPr>
              <a:t>https://</a:t>
            </a:r>
            <a:r>
              <a:rPr lang="en-US" sz="3000" b="1" dirty="0" err="1">
                <a:latin typeface="Nunito" charset="0"/>
                <a:ea typeface="Nunito" charset="0"/>
                <a:cs typeface="Nunito" charset="0"/>
                <a:hlinkClick r:id="rId4"/>
              </a:rPr>
              <a:t>rshp.scot</a:t>
            </a:r>
            <a:endParaRPr lang="en-US" sz="3000" b="1" dirty="0">
              <a:latin typeface="Nunito" charset="0"/>
              <a:ea typeface="Nunito" charset="0"/>
              <a:cs typeface="Nunito" charset="0"/>
            </a:endParaRPr>
          </a:p>
        </p:txBody>
      </p:sp>
    </p:spTree>
    <p:extLst>
      <p:ext uri="{BB962C8B-B14F-4D97-AF65-F5344CB8AC3E}">
        <p14:creationId xmlns:p14="http://schemas.microsoft.com/office/powerpoint/2010/main" val="42668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algn="l"/>
            <a:r>
              <a:rPr lang="en-GB" dirty="0">
                <a:latin typeface="Calibri Light" panose="020F0302020204030204" pitchFamily="34" charset="0"/>
                <a:cs typeface="Calibri Light" panose="020F0302020204030204" pitchFamily="34" charset="0"/>
              </a:rPr>
              <a:t>Welcome</a:t>
            </a:r>
          </a:p>
        </p:txBody>
      </p:sp>
      <p:sp>
        <p:nvSpPr>
          <p:cNvPr id="5" name="Content Placeholder 4"/>
          <p:cNvSpPr>
            <a:spLocks noGrp="1"/>
          </p:cNvSpPr>
          <p:nvPr>
            <p:ph idx="1"/>
          </p:nvPr>
        </p:nvSpPr>
        <p:spPr>
          <a:xfrm>
            <a:off x="457200" y="1700808"/>
            <a:ext cx="8229600" cy="4708525"/>
          </a:xfrm>
        </p:spPr>
        <p:txBody>
          <a:bodyPr>
            <a:normAutofit/>
          </a:bodyPr>
          <a:lstStyle/>
          <a:p>
            <a:pPr marL="0" indent="0">
              <a:buNone/>
            </a:pPr>
            <a:r>
              <a:rPr lang="en-GB" sz="2400" dirty="0"/>
              <a:t>This information session is about what we do in a part of our Health and Wellbeing curriculum that we call </a:t>
            </a:r>
            <a:r>
              <a:rPr lang="en-GB" sz="2400" i="1" dirty="0">
                <a:cs typeface="Calibri Light" panose="020F0302020204030204" pitchFamily="34" charset="0"/>
              </a:rPr>
              <a:t>Relationships, Sexual Health and Parenthood (RSHP) </a:t>
            </a:r>
            <a:r>
              <a:rPr lang="en-GB" sz="2400" dirty="0">
                <a:cs typeface="Calibri Light" panose="020F0302020204030204" pitchFamily="34" charset="0"/>
              </a:rPr>
              <a:t>education.</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The school/centre has decided to use a new national resource that you can see at </a:t>
            </a:r>
            <a:r>
              <a:rPr lang="en-GB" sz="2400" dirty="0">
                <a:cs typeface="Calibri Light" panose="020F0302020204030204" pitchFamily="34" charset="0"/>
                <a:hlinkClick r:id="rId3"/>
              </a:rPr>
              <a:t>https://rshp.scot/</a:t>
            </a:r>
            <a:r>
              <a:rPr lang="en-GB" sz="2400" dirty="0">
                <a:cs typeface="Calibri Light" panose="020F0302020204030204" pitchFamily="34" charset="0"/>
              </a:rPr>
              <a:t> </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Our RSHP curriculum has been in place for some years, it is part of Curriculum for Excellence. This is a new resource, designed to help us to deliver the existing RSHP curriculum. </a:t>
            </a:r>
          </a:p>
          <a:p>
            <a:pPr marL="0" indent="0">
              <a:buNone/>
            </a:pPr>
            <a:endParaRPr lang="en-GB" sz="2400" dirty="0"/>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Parents and Carers</a:t>
            </a:r>
          </a:p>
        </p:txBody>
      </p:sp>
      <p:sp>
        <p:nvSpPr>
          <p:cNvPr id="3" name="Content Placeholder 2"/>
          <p:cNvSpPr>
            <a:spLocks noGrp="1"/>
          </p:cNvSpPr>
          <p:nvPr>
            <p:ph idx="1"/>
          </p:nvPr>
        </p:nvSpPr>
        <p:spPr/>
        <p:txBody>
          <a:bodyPr>
            <a:normAutofit/>
          </a:bodyPr>
          <a:lstStyle/>
          <a:p>
            <a:r>
              <a:rPr lang="en-GB" sz="2400" dirty="0"/>
              <a:t>Across this resource, and in our school/centre approach to RSHP education, there is an acknowledgement that parents and carers are the primary educators of their children.</a:t>
            </a:r>
          </a:p>
          <a:p>
            <a:r>
              <a:rPr lang="en-GB" sz="2400" dirty="0"/>
              <a:t>In delivering RSHP education parents/carers will be given advance knowledge of topics and lessons.</a:t>
            </a:r>
          </a:p>
          <a:p>
            <a:r>
              <a:rPr lang="en-GB" sz="2400" dirty="0"/>
              <a:t>By learning together at home and school we can help consolidate learning – it’s a partnership approach.</a:t>
            </a:r>
          </a:p>
        </p:txBody>
      </p:sp>
      <p:pic>
        <p:nvPicPr>
          <p:cNvPr id="4" name="Picture 3">
            <a:extLst>
              <a:ext uri="{FF2B5EF4-FFF2-40B4-BE49-F238E27FC236}">
                <a16:creationId xmlns:a16="http://schemas.microsoft.com/office/drawing/2014/main" id="{8AB04F95-89E2-EE4B-8D62-8A6C56609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6" name="Straight Connector 5">
            <a:extLst>
              <a:ext uri="{FF2B5EF4-FFF2-40B4-BE49-F238E27FC236}">
                <a16:creationId xmlns:a16="http://schemas.microsoft.com/office/drawing/2014/main"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a:latin typeface="Calibri Light" panose="020F0302020204030204" pitchFamily="34" charset="0"/>
                <a:cs typeface="Calibri Light" panose="020F0302020204030204" pitchFamily="34" charset="0"/>
              </a:rPr>
              <a:t>What is the role of parents and carers in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RSHP education?</a:t>
            </a:r>
          </a:p>
        </p:txBody>
      </p:sp>
      <p:sp>
        <p:nvSpPr>
          <p:cNvPr id="6" name="Content Placeholder 3">
            <a:extLst>
              <a:ext uri="{FF2B5EF4-FFF2-40B4-BE49-F238E27FC236}">
                <a16:creationId xmlns:a16="http://schemas.microsoft.com/office/drawing/2014/main"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a16="http://schemas.microsoft.com/office/drawing/2014/main"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a16="http://schemas.microsoft.com/office/drawing/2014/main"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cs typeface="Calibri Light" panose="020F0302020204030204" pitchFamily="34" charset="0"/>
              </a:rPr>
              <a:t>If you have further questions about the RSHP resource the FAQ section on the site may be of help: </a:t>
            </a:r>
            <a:r>
              <a:rPr lang="en-GB" sz="2400" dirty="0">
                <a:cs typeface="Calibri Light" panose="020F0302020204030204" pitchFamily="34" charset="0"/>
                <a:hlinkClick r:id="rId4"/>
              </a:rPr>
              <a:t>https://rshp.scot/faq/</a:t>
            </a:r>
            <a:r>
              <a:rPr lang="en-GB" sz="2400" dirty="0">
                <a:cs typeface="Calibri Light" panose="020F0302020204030204" pitchFamily="34" charset="0"/>
              </a:rPr>
              <a:t> </a:t>
            </a:r>
          </a:p>
        </p:txBody>
      </p:sp>
    </p:spTree>
    <p:extLst>
      <p:ext uri="{BB962C8B-B14F-4D97-AF65-F5344CB8AC3E}">
        <p14:creationId xmlns:p14="http://schemas.microsoft.com/office/powerpoint/2010/main" val="360080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213F-BF6C-4B28-B738-3E6C3DEF8180}"/>
              </a:ext>
            </a:extLst>
          </p:cNvPr>
          <p:cNvSpPr>
            <a:spLocks noGrp="1"/>
          </p:cNvSpPr>
          <p:nvPr>
            <p:ph type="title"/>
          </p:nvPr>
        </p:nvSpPr>
        <p:spPr/>
        <p:txBody>
          <a:bodyPr/>
          <a:lstStyle/>
          <a:p>
            <a:r>
              <a:rPr lang="en-GB" dirty="0"/>
              <a:t>RSHP resource films</a:t>
            </a:r>
          </a:p>
        </p:txBody>
      </p:sp>
      <p:sp>
        <p:nvSpPr>
          <p:cNvPr id="3" name="Content Placeholder 2">
            <a:extLst>
              <a:ext uri="{FF2B5EF4-FFF2-40B4-BE49-F238E27FC236}">
                <a16:creationId xmlns:a16="http://schemas.microsoft.com/office/drawing/2014/main" id="{1E7BC84F-ACC9-4C1E-AC72-6DF39F2AEA00}"/>
              </a:ext>
            </a:extLst>
          </p:cNvPr>
          <p:cNvSpPr>
            <a:spLocks noGrp="1"/>
          </p:cNvSpPr>
          <p:nvPr>
            <p:ph idx="1"/>
          </p:nvPr>
        </p:nvSpPr>
        <p:spPr>
          <a:xfrm>
            <a:off x="457200" y="1417638"/>
            <a:ext cx="8229600" cy="4525963"/>
          </a:xfrm>
        </p:spPr>
        <p:txBody>
          <a:bodyPr>
            <a:normAutofit fontScale="70000" lnSpcReduction="20000"/>
          </a:bodyPr>
          <a:lstStyle/>
          <a:p>
            <a:pPr marL="0" indent="0">
              <a:buNone/>
            </a:pPr>
            <a:r>
              <a:rPr lang="en-GB" dirty="0">
                <a:hlinkClick r:id="rId3"/>
              </a:rPr>
              <a:t>https://vimeo.com/showcase/6310425</a:t>
            </a:r>
            <a:r>
              <a:rPr lang="en-GB" dirty="0"/>
              <a:t> </a:t>
            </a:r>
          </a:p>
          <a:p>
            <a:pPr marL="0" indent="0">
              <a:buNone/>
            </a:pPr>
            <a:r>
              <a:rPr lang="en-GB" dirty="0"/>
              <a:t>The series of short films made, some of which are part of this presentation, are all available here. </a:t>
            </a:r>
          </a:p>
          <a:p>
            <a:pPr lvl="0"/>
            <a:r>
              <a:rPr lang="en-GB" dirty="0"/>
              <a:t>Why does RSHP matter?</a:t>
            </a:r>
          </a:p>
          <a:p>
            <a:pPr lvl="0"/>
            <a:r>
              <a:rPr lang="en-GB" dirty="0"/>
              <a:t>Who should receive RSHP?</a:t>
            </a:r>
          </a:p>
          <a:p>
            <a:pPr lvl="0"/>
            <a:r>
              <a:rPr lang="en-GB" dirty="0"/>
              <a:t>What does RSHP equip children and young people to deal with?</a:t>
            </a:r>
          </a:p>
          <a:p>
            <a:pPr lvl="0"/>
            <a:r>
              <a:rPr lang="en-GB" dirty="0"/>
              <a:t>What is my responsibility and what support is available in local areas?</a:t>
            </a:r>
          </a:p>
          <a:p>
            <a:pPr lvl="0"/>
            <a:r>
              <a:rPr lang="en-GB" dirty="0"/>
              <a:t>How do we acknowledge an respond ot concerns about RSHP?</a:t>
            </a:r>
          </a:p>
          <a:p>
            <a:pPr lvl="0"/>
            <a:r>
              <a:rPr lang="en-GB" dirty="0"/>
              <a:t>Is the new teaching resource age and stage appropriate?</a:t>
            </a:r>
          </a:p>
          <a:p>
            <a:pPr lvl="0"/>
            <a:r>
              <a:rPr lang="en-GB" dirty="0"/>
              <a:t>What is the role of parents and carers within RSHP?</a:t>
            </a:r>
          </a:p>
          <a:p>
            <a:pPr lvl="0"/>
            <a:r>
              <a:rPr lang="en-GB" dirty="0"/>
              <a:t>What do children and young people want from their RSHP?</a:t>
            </a:r>
          </a:p>
          <a:p>
            <a:pPr lvl="0"/>
            <a:r>
              <a:rPr lang="en-GB" dirty="0"/>
              <a:t>What practical learning do children and young people receive from RSHP education?</a:t>
            </a:r>
          </a:p>
          <a:p>
            <a:pPr marL="0" indent="0">
              <a:buNone/>
            </a:pPr>
            <a:endParaRPr lang="en-GB" dirty="0"/>
          </a:p>
        </p:txBody>
      </p:sp>
    </p:spTree>
    <p:extLst>
      <p:ext uri="{BB962C8B-B14F-4D97-AF65-F5344CB8AC3E}">
        <p14:creationId xmlns:p14="http://schemas.microsoft.com/office/powerpoint/2010/main" val="486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is the resource?</a:t>
            </a:r>
          </a:p>
        </p:txBody>
      </p:sp>
      <p:sp>
        <p:nvSpPr>
          <p:cNvPr id="5" name="Content Placeholder 4"/>
          <p:cNvSpPr>
            <a:spLocks noGrp="1"/>
          </p:cNvSpPr>
          <p:nvPr>
            <p:ph idx="1"/>
          </p:nvPr>
        </p:nvSpPr>
        <p:spPr>
          <a:xfrm>
            <a:off x="457200" y="1578415"/>
            <a:ext cx="8229600" cy="4708525"/>
          </a:xfrm>
        </p:spPr>
        <p:txBody>
          <a:bodyPr>
            <a:noAutofit/>
          </a:bodyPr>
          <a:lstStyle/>
          <a:p>
            <a:r>
              <a:rPr lang="en-GB" sz="2400" dirty="0"/>
              <a:t>A teacher or early years practitioner can use the resource to support teaching and learning.</a:t>
            </a:r>
          </a:p>
          <a:p>
            <a:r>
              <a:rPr lang="en-GB" sz="2400" dirty="0"/>
              <a:t>All content is age and stage appropriate for learners 3-18 years, organised by Curriculum for Excellence Levels, from Early Level through to Senior Phase.</a:t>
            </a:r>
          </a:p>
          <a:p>
            <a:r>
              <a:rPr lang="en-GB" sz="2400" dirty="0"/>
              <a:t>It can be used in formal and informal learning settings. </a:t>
            </a:r>
          </a:p>
          <a:p>
            <a:r>
              <a:rPr lang="en-GB" sz="2400" dirty="0"/>
              <a:t>Content is up-to-date and engaging and meets the needs of learners with additional support needs, including mild to moderate learning disabilities.</a:t>
            </a:r>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8" name="Straight Connector 7">
            <a:extLst>
              <a:ext uri="{FF2B5EF4-FFF2-40B4-BE49-F238E27FC236}">
                <a16:creationId xmlns:a16="http://schemas.microsoft.com/office/drawing/2014/main"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a:latin typeface="Calibri Light" panose="020F0302020204030204" pitchFamily="34" charset="0"/>
                <a:cs typeface="Calibri Light" panose="020F0302020204030204" pitchFamily="34" charset="0"/>
              </a:rPr>
              <a:t>Why does RSHP matter?</a:t>
            </a:r>
          </a:p>
        </p:txBody>
      </p:sp>
      <p:pic>
        <p:nvPicPr>
          <p:cNvPr id="10" name="Picture 9">
            <a:extLst>
              <a:ext uri="{FF2B5EF4-FFF2-40B4-BE49-F238E27FC236}">
                <a16:creationId xmlns:a16="http://schemas.microsoft.com/office/drawing/2014/main"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558" y="405250"/>
            <a:ext cx="1725092" cy="588561"/>
          </a:xfrm>
          <a:prstGeom prst="rect">
            <a:avLst/>
          </a:prstGeom>
        </p:spPr>
      </p:pic>
      <p:sp>
        <p:nvSpPr>
          <p:cNvPr id="4" name="Content Placeholder 3">
            <a:extLst>
              <a:ext uri="{FF2B5EF4-FFF2-40B4-BE49-F238E27FC236}">
                <a16:creationId xmlns:a16="http://schemas.microsoft.com/office/drawing/2014/main"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a16="http://schemas.microsoft.com/office/drawing/2014/main" id="{D0E1CD4D-A616-C541-B7AF-41BF38499F96}"/>
              </a:ext>
            </a:extLst>
          </p:cNvPr>
          <p:cNvPicPr>
            <a:picLocks noChangeAspect="1"/>
          </p:cNvPicPr>
          <p:nvPr/>
        </p:nvPicPr>
        <p:blipFill>
          <a:blip r:embed="rId5"/>
          <a:stretch>
            <a:fillRect/>
          </a:stretch>
        </p:blipFill>
        <p:spPr>
          <a:xfrm>
            <a:off x="552450" y="1174750"/>
            <a:ext cx="8039100" cy="4508500"/>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will I find in the resource?</a:t>
            </a:r>
          </a:p>
        </p:txBody>
      </p:sp>
      <p:sp>
        <p:nvSpPr>
          <p:cNvPr id="3" name="Content Placeholder 2"/>
          <p:cNvSpPr>
            <a:spLocks noGrp="1"/>
          </p:cNvSpPr>
          <p:nvPr>
            <p:ph idx="1"/>
          </p:nvPr>
        </p:nvSpPr>
        <p:spPr>
          <a:xfrm>
            <a:off x="457200" y="1556792"/>
            <a:ext cx="8229600" cy="4525963"/>
          </a:xfrm>
        </p:spPr>
        <p:txBody>
          <a:bodyPr>
            <a:normAutofit/>
          </a:bodyPr>
          <a:lstStyle/>
          <a:p>
            <a:r>
              <a:rPr lang="en-GB" sz="2000" dirty="0"/>
              <a:t>The resource is made up of a series of Activity Plans that describe how a teacher can approach an aspect of RSHP education.</a:t>
            </a:r>
          </a:p>
          <a:p>
            <a:r>
              <a:rPr lang="en-GB" sz="2000" dirty="0"/>
              <a:t>The Activity Plans are supported by PowerPoints or other resources the lesson might need. </a:t>
            </a:r>
          </a:p>
          <a:p>
            <a:r>
              <a:rPr lang="en-GB" sz="2000" dirty="0"/>
              <a:t>There is information for parents and carers, ideas about communicating between school and home, reading lists for school libraries and reading at home.</a:t>
            </a:r>
          </a:p>
          <a:p>
            <a:r>
              <a:rPr lang="en-GB" sz="2000" dirty="0"/>
              <a:t>The resource is accessible and open to everyone; parents and carers can see what is being delivered in school. </a:t>
            </a:r>
          </a:p>
          <a:p>
            <a:r>
              <a:rPr lang="en-GB" sz="2000" dirty="0"/>
              <a:t>The resource was developed by a partnership of Local Authorities and Health Boards, with advice from Education Scotland and Scottish Government. </a:t>
            </a:r>
          </a:p>
        </p:txBody>
      </p:sp>
      <p:cxnSp>
        <p:nvCxnSpPr>
          <p:cNvPr id="5" name="Straight Connector 4">
            <a:extLst>
              <a:ext uri="{FF2B5EF4-FFF2-40B4-BE49-F238E27FC236}">
                <a16:creationId xmlns:a16="http://schemas.microsoft.com/office/drawing/2014/main" id="{B370314C-DE4F-9648-AB4F-448562EF293E}"/>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lstStyle/>
          <a:p>
            <a:pPr algn="l"/>
            <a:r>
              <a:rPr lang="en-GB" dirty="0">
                <a:latin typeface="Calibri Light" panose="020F0302020204030204" pitchFamily="34" charset="0"/>
                <a:cs typeface="Calibri Light" panose="020F0302020204030204" pitchFamily="34" charset="0"/>
              </a:rPr>
              <a:t>Why has it been developed?</a:t>
            </a:r>
          </a:p>
        </p:txBody>
      </p:sp>
      <p:sp>
        <p:nvSpPr>
          <p:cNvPr id="3" name="Content Placeholder 2"/>
          <p:cNvSpPr>
            <a:spLocks noGrp="1"/>
          </p:cNvSpPr>
          <p:nvPr>
            <p:ph idx="1"/>
          </p:nvPr>
        </p:nvSpPr>
        <p:spPr>
          <a:xfrm>
            <a:off x="457200" y="1916832"/>
            <a:ext cx="8229600" cy="4525963"/>
          </a:xfrm>
        </p:spPr>
        <p:txBody>
          <a:bodyPr>
            <a:normAutofit/>
          </a:bodyPr>
          <a:lstStyle/>
          <a:p>
            <a:r>
              <a:rPr lang="en-GB" sz="2000" dirty="0"/>
              <a:t>There is a need to improve the quality, relevance, consistency and coverage of RSHP education.</a:t>
            </a:r>
          </a:p>
          <a:p>
            <a:r>
              <a:rPr lang="en-GB" sz="2000" dirty="0"/>
              <a:t>We need to deliver RSHP education that helps protect children and young people from harm and supports them to understand that friendships and personal relationships should be healthy, happy and safe. </a:t>
            </a:r>
          </a:p>
          <a:p>
            <a:r>
              <a:rPr lang="en-GB" sz="2000" dirty="0"/>
              <a:t>The resource helps teachers to source material that is age and stage appropriate, so that they can focus on building relationships with learners. </a:t>
            </a:r>
          </a:p>
          <a:p>
            <a:r>
              <a:rPr lang="en-GB" sz="2000" dirty="0"/>
              <a:t>We need our RSHP education to reflect a modern and inclusive Scotland where we value and respect the human rights of everyone.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5" name="Straight Connector 4">
            <a:extLst>
              <a:ext uri="{FF2B5EF4-FFF2-40B4-BE49-F238E27FC236}">
                <a16:creationId xmlns:a16="http://schemas.microsoft.com/office/drawing/2014/main" id="{67DF56C6-0D5B-6641-83A7-A450107D51A9}"/>
              </a:ext>
            </a:extLst>
          </p:cNvPr>
          <p:cNvCxnSpPr/>
          <p:nvPr/>
        </p:nvCxnSpPr>
        <p:spPr>
          <a:xfrm>
            <a:off x="539552" y="1772816"/>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99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B5C-8C49-4002-9019-6CD5B4BCF4F5}"/>
              </a:ext>
            </a:extLst>
          </p:cNvPr>
          <p:cNvSpPr>
            <a:spLocks noGrp="1"/>
          </p:cNvSpPr>
          <p:nvPr>
            <p:ph type="title"/>
          </p:nvPr>
        </p:nvSpPr>
        <p:spPr>
          <a:xfrm>
            <a:off x="359173" y="256585"/>
            <a:ext cx="7165155" cy="796151"/>
          </a:xfrm>
        </p:spPr>
        <p:txBody>
          <a:bodyPr>
            <a:normAutofit/>
          </a:bodyPr>
          <a:lstStyle/>
          <a:p>
            <a:pPr algn="l"/>
            <a:r>
              <a:rPr lang="en-GB" sz="2800" dirty="0"/>
              <a:t>Is the RSHP resource age and stage appropriate?</a:t>
            </a:r>
          </a:p>
        </p:txBody>
      </p:sp>
      <p:pic>
        <p:nvPicPr>
          <p:cNvPr id="5" name="Picture 4">
            <a:extLst>
              <a:ext uri="{FF2B5EF4-FFF2-40B4-BE49-F238E27FC236}">
                <a16:creationId xmlns:a16="http://schemas.microsoft.com/office/drawing/2014/main"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8344" y="490927"/>
            <a:ext cx="1283218" cy="462372"/>
          </a:xfrm>
          <a:prstGeom prst="rect">
            <a:avLst/>
          </a:prstGeom>
        </p:spPr>
      </p:pic>
      <p:sp>
        <p:nvSpPr>
          <p:cNvPr id="4" name="Content Placeholder 3">
            <a:extLst>
              <a:ext uri="{FF2B5EF4-FFF2-40B4-BE49-F238E27FC236}">
                <a16:creationId xmlns:a16="http://schemas.microsoft.com/office/drawing/2014/main" id="{A811D434-D06F-42C8-8329-5A7D93099EB1}"/>
              </a:ext>
            </a:extLst>
          </p:cNvPr>
          <p:cNvSpPr>
            <a:spLocks noGrp="1"/>
          </p:cNvSpPr>
          <p:nvPr>
            <p:ph idx="1"/>
          </p:nvPr>
        </p:nvSpPr>
        <p:spPr>
          <a:xfrm>
            <a:off x="539750" y="5805264"/>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a16="http://schemas.microsoft.com/office/drawing/2014/main" id="{EE6EBE13-B3D8-9C49-818A-38FDF63630FF}"/>
              </a:ext>
            </a:extLst>
          </p:cNvPr>
          <p:cNvPicPr>
            <a:picLocks noChangeAspect="1"/>
          </p:cNvPicPr>
          <p:nvPr/>
        </p:nvPicPr>
        <p:blipFill>
          <a:blip r:embed="rId5"/>
          <a:stretch>
            <a:fillRect/>
          </a:stretch>
        </p:blipFill>
        <p:spPr>
          <a:xfrm>
            <a:off x="539750" y="1162050"/>
            <a:ext cx="8064500" cy="4533900"/>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32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2000" dirty="0"/>
              <a:t>When it comes to </a:t>
            </a:r>
            <a:r>
              <a:rPr lang="en-GB" sz="2000" b="1" dirty="0"/>
              <a:t>families and friendships</a:t>
            </a:r>
            <a:r>
              <a:rPr lang="en-GB" sz="2000" dirty="0"/>
              <a:t>, children learn: </a:t>
            </a:r>
          </a:p>
          <a:p>
            <a:pPr lvl="0"/>
            <a:r>
              <a:rPr lang="en-GB" sz="2000" dirty="0"/>
              <a:t>That all our families are different, and that people who are important to the children provide care and love. </a:t>
            </a:r>
          </a:p>
          <a:p>
            <a:pPr lvl="0"/>
            <a:r>
              <a:rPr lang="en-GB" sz="2000" dirty="0"/>
              <a:t>How to make and keep friendships, thinking about how they get along with other children, play together, co-operate and share. This can include learning about personal space and to recognise and respect how another person is feeling.  </a:t>
            </a:r>
          </a:p>
          <a:p>
            <a:pPr lvl="0"/>
            <a:r>
              <a:rPr lang="en-GB" sz="2000" dirty="0"/>
              <a:t>About the importance of kindness and showing kindness to others. </a:t>
            </a:r>
          </a:p>
          <a:p>
            <a:pPr marL="0" indent="0">
              <a:buNone/>
            </a:pPr>
            <a:endParaRPr lang="en-GB" sz="2000" dirty="0"/>
          </a:p>
          <a:p>
            <a:pPr marL="0" indent="0">
              <a:buNone/>
            </a:pPr>
            <a:r>
              <a:rPr lang="en-GB" sz="2000" dirty="0"/>
              <a:t>When it comes to </a:t>
            </a:r>
            <a:r>
              <a:rPr lang="en-GB" sz="2000" b="1" dirty="0"/>
              <a:t>every child being unique and special </a:t>
            </a:r>
            <a:r>
              <a:rPr lang="en-GB" sz="2000" dirty="0"/>
              <a:t>children learn: </a:t>
            </a:r>
          </a:p>
          <a:p>
            <a:pPr lvl="0"/>
            <a:r>
              <a:rPr lang="en-GB" sz="2000" dirty="0"/>
              <a:t>That people are individual and unique.   </a:t>
            </a:r>
          </a:p>
          <a:p>
            <a:pPr lvl="0"/>
            <a:r>
              <a:rPr lang="en-GB" sz="2000" dirty="0"/>
              <a:t>About the similarities and differences among children in their group.   </a:t>
            </a:r>
          </a:p>
          <a:p>
            <a:pPr lvl="0"/>
            <a:r>
              <a:rPr lang="en-GB" sz="2000" dirty="0"/>
              <a:t>To understand that treating someone badly based on a difference is not okay. </a:t>
            </a:r>
          </a:p>
          <a:p>
            <a:pPr marL="0" indent="0">
              <a:buNone/>
            </a:pPr>
            <a:endParaRPr lang="en-GB" sz="20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When it comes to </a:t>
            </a:r>
            <a:r>
              <a:rPr lang="en-GB" sz="1800" b="1" dirty="0"/>
              <a:t>their bodies</a:t>
            </a:r>
            <a:r>
              <a:rPr lang="en-GB" sz="1800" dirty="0"/>
              <a:t>, children learn about: </a:t>
            </a:r>
          </a:p>
          <a:p>
            <a:pPr lvl="0"/>
            <a:r>
              <a:rPr lang="en-GB" sz="1800" dirty="0"/>
              <a:t>Names for parts of their body – and that parts of their body are private. </a:t>
            </a:r>
          </a:p>
          <a:p>
            <a:pPr lvl="0"/>
            <a:r>
              <a:rPr lang="en-GB" sz="1800" dirty="0"/>
              <a:t>Keeping clean and why this is important – learning about hand washing and brushing teeth. </a:t>
            </a:r>
          </a:p>
          <a:p>
            <a:pPr marL="0" indent="0">
              <a:buNone/>
            </a:pPr>
            <a:endParaRPr lang="en-GB" sz="1200" dirty="0"/>
          </a:p>
          <a:p>
            <a:pPr marL="0" indent="0">
              <a:buNone/>
            </a:pPr>
            <a:r>
              <a:rPr lang="en-GB" sz="1800" dirty="0"/>
              <a:t>When it comes to </a:t>
            </a:r>
            <a:r>
              <a:rPr lang="en-GB" sz="1800" b="1" dirty="0"/>
              <a:t>feelings and making choices </a:t>
            </a:r>
            <a:r>
              <a:rPr lang="en-GB" sz="1800" dirty="0"/>
              <a:t>children learn: </a:t>
            </a:r>
          </a:p>
          <a:p>
            <a:pPr lvl="0"/>
            <a:r>
              <a:rPr lang="en-GB" sz="1800" dirty="0"/>
              <a:t>To recognise and express their feelings, including when they might feel safe or unsafe, happy or worried.  </a:t>
            </a:r>
          </a:p>
          <a:p>
            <a:pPr lvl="0"/>
            <a:r>
              <a:rPr lang="en-GB" sz="1800" dirty="0"/>
              <a:t>To identify adults that they can go to if they have a question or a worry, introducing the idea of trust. </a:t>
            </a:r>
          </a:p>
          <a:p>
            <a:pPr marL="0" indent="0">
              <a:buNone/>
            </a:pPr>
            <a:endParaRPr lang="en-GB" sz="1200" dirty="0"/>
          </a:p>
          <a:p>
            <a:pPr marL="0" indent="0">
              <a:buNone/>
            </a:pPr>
            <a:r>
              <a:rPr lang="en-GB" sz="1800" dirty="0"/>
              <a:t>When it comes to </a:t>
            </a:r>
            <a:r>
              <a:rPr lang="en-GB" sz="1800" b="1" dirty="0"/>
              <a:t>looking after them and other living things </a:t>
            </a:r>
            <a:r>
              <a:rPr lang="en-GB" sz="1800" dirty="0"/>
              <a:t>children learn about: </a:t>
            </a:r>
          </a:p>
          <a:p>
            <a:pPr lvl="0"/>
            <a:r>
              <a:rPr lang="en-GB" sz="1800" dirty="0"/>
              <a:t>Where living things come from. </a:t>
            </a:r>
          </a:p>
          <a:p>
            <a:pPr lvl="0"/>
            <a:r>
              <a:rPr lang="en-GB" sz="1800" dirty="0"/>
              <a:t>The needs of plants, animals and babies. </a:t>
            </a:r>
          </a:p>
          <a:p>
            <a:pPr lvl="0"/>
            <a:r>
              <a:rPr lang="en-GB" sz="1800" dirty="0"/>
              <a:t>That there are professional people who help and care for them</a:t>
            </a:r>
          </a:p>
          <a:p>
            <a:pPr marL="0" indent="0">
              <a:buNone/>
            </a:pPr>
            <a:endParaRPr lang="en-GB" sz="800" dirty="0"/>
          </a:p>
          <a:p>
            <a:pPr marL="0" indent="0">
              <a:buNone/>
            </a:pPr>
            <a:r>
              <a:rPr lang="en-GB" sz="1800" dirty="0"/>
              <a:t>Information for parents and carers about RSHP learning at Early Level at school and at home: </a:t>
            </a:r>
            <a:r>
              <a:rPr lang="en-GB" sz="1800" dirty="0">
                <a:hlinkClick r:id="rId3"/>
              </a:rPr>
              <a:t>https://rshp.scot/early-level/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1333"/>
            <a:ext cx="1725092" cy="588561"/>
          </a:xfrm>
          <a:prstGeom prst="rect">
            <a:avLst/>
          </a:prstGeom>
        </p:spPr>
      </p:pic>
    </p:spTree>
    <p:extLst>
      <p:ext uri="{BB962C8B-B14F-4D97-AF65-F5344CB8AC3E}">
        <p14:creationId xmlns:p14="http://schemas.microsoft.com/office/powerpoint/2010/main" val="292893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2153</Words>
  <Application>Microsoft Office PowerPoint</Application>
  <PresentationFormat>On-screen Show (4:3)</PresentationFormat>
  <Paragraphs>203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Nunito</vt:lpstr>
      <vt:lpstr>Office Theme</vt:lpstr>
      <vt:lpstr>PowerPoint Presentation</vt:lpstr>
      <vt:lpstr>Welcome</vt:lpstr>
      <vt:lpstr>What is the resource?</vt:lpstr>
      <vt:lpstr>Why does RSHP matter?</vt:lpstr>
      <vt:lpstr>What will I find in the resource?</vt:lpstr>
      <vt:lpstr>Why has it been developed?</vt:lpstr>
      <vt:lpstr>Is the RSHP resource age and stage appropriate?</vt:lpstr>
      <vt:lpstr>What do we do at Early Level?</vt:lpstr>
      <vt:lpstr>What do we do at Early Level?</vt:lpstr>
      <vt:lpstr>What do we do at First Level?</vt:lpstr>
      <vt:lpstr>What do we do at First Level?</vt:lpstr>
      <vt:lpstr>What do we do at Second Level?</vt:lpstr>
      <vt:lpstr>What do we do at Second Level?</vt:lpstr>
      <vt:lpstr>What do we do at Third/Fourth Level?</vt:lpstr>
      <vt:lpstr>What do we do at Third/Fourth Level?</vt:lpstr>
      <vt:lpstr>What do we do at Third/Fourth Level?</vt:lpstr>
      <vt:lpstr>What do we do at Senior Phase?</vt:lpstr>
      <vt:lpstr> What do children and young people want from their RSHP education? </vt:lpstr>
      <vt:lpstr>Let’s look at the resource….</vt:lpstr>
      <vt:lpstr>Parents and Carers</vt:lpstr>
      <vt:lpstr>What is the role of parents and carers in  RSHP education?</vt:lpstr>
      <vt:lpstr>PowerPoint Presentation</vt:lpstr>
      <vt:lpstr>RSHP resource films</vt:lpstr>
    </vt:vector>
  </TitlesOfParts>
  <Company>NHS 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Laura McLaughlin</cp:lastModifiedBy>
  <cp:revision>58</cp:revision>
  <dcterms:created xsi:type="dcterms:W3CDTF">2019-07-03T20:37:23Z</dcterms:created>
  <dcterms:modified xsi:type="dcterms:W3CDTF">2021-12-06T11:05:43Z</dcterms:modified>
</cp:coreProperties>
</file>