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notesMasterIdLst>
    <p:notesMasterId r:id="rId16"/>
  </p:notesMasterIdLst>
  <p:sldIdLst>
    <p:sldId id="376" r:id="rId2"/>
    <p:sldId id="360" r:id="rId3"/>
    <p:sldId id="361" r:id="rId4"/>
    <p:sldId id="336" r:id="rId5"/>
    <p:sldId id="397" r:id="rId6"/>
    <p:sldId id="375" r:id="rId7"/>
    <p:sldId id="398" r:id="rId8"/>
    <p:sldId id="358" r:id="rId9"/>
    <p:sldId id="348" r:id="rId10"/>
    <p:sldId id="400" r:id="rId11"/>
    <p:sldId id="399" r:id="rId12"/>
    <p:sldId id="378" r:id="rId13"/>
    <p:sldId id="396" r:id="rId14"/>
    <p:sldId id="33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s Dick" initials="MD" lastIdx="1" clrIdx="0">
    <p:extLst>
      <p:ext uri="{19B8F6BF-5375-455C-9EA6-DF929625EA0E}">
        <p15:presenceInfo xmlns:p15="http://schemas.microsoft.com/office/powerpoint/2012/main" userId="Mrs D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8" autoAdjust="0"/>
    <p:restoredTop sz="94660"/>
  </p:normalViewPr>
  <p:slideViewPr>
    <p:cSldViewPr snapToGrid="0">
      <p:cViewPr varScale="1">
        <p:scale>
          <a:sx n="114" d="100"/>
          <a:sy n="114" d="100"/>
        </p:scale>
        <p:origin x="5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D1834-0622-4A7A-9497-E1DB47C5ACFD}" type="datetimeFigureOut">
              <a:rPr lang="en-GB" smtClean="0"/>
              <a:t>11/09/2024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13128-4247-41CC-B98F-CC41E37B0724}" type="slidenum">
              <a:rPr lang="en-GB" smtClean="0"/>
              <a:t>‹#›</a:t>
            </a:fld>
            <a:endParaRPr lang="en-GB" dirty="0"/>
          </a:p>
        </p:txBody>
      </p:sp>
    </p:spTree>
    <p:extLst>
      <p:ext uri="{BB962C8B-B14F-4D97-AF65-F5344CB8AC3E}">
        <p14:creationId xmlns:p14="http://schemas.microsoft.com/office/powerpoint/2010/main" val="3558840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58BF5C-A178-44C5-873B-4D47B5F78D9C}" type="datetimeFigureOut">
              <a:rPr lang="en-GB" smtClean="0"/>
              <a:t>11/09/2024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3A24C3-CD6E-4163-8EA5-12553CCF62D9}" type="slidenum">
              <a:rPr lang="en-GB" smtClean="0"/>
              <a:t>‹#›</a:t>
            </a:fld>
            <a:endParaRPr lang="en-GB"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660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AB58BF5C-A178-44C5-873B-4D47B5F78D9C}" type="datetimeFigureOut">
              <a:rPr lang="en-GB" smtClean="0"/>
              <a:t>11/09/2024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93A24C3-CD6E-4163-8EA5-12553CCF62D9}" type="slidenum">
              <a:rPr lang="en-GB" smtClean="0"/>
              <a:t>‹#›</a:t>
            </a:fld>
            <a:endParaRPr lang="en-GB" dirty="0"/>
          </a:p>
        </p:txBody>
      </p:sp>
    </p:spTree>
    <p:extLst>
      <p:ext uri="{BB962C8B-B14F-4D97-AF65-F5344CB8AC3E}">
        <p14:creationId xmlns:p14="http://schemas.microsoft.com/office/powerpoint/2010/main" val="164866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58BF5C-A178-44C5-873B-4D47B5F78D9C}" type="datetimeFigureOut">
              <a:rPr lang="en-GB" smtClean="0"/>
              <a:t>11/09/2024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3A24C3-CD6E-4163-8EA5-12553CCF62D9}" type="slidenum">
              <a:rPr lang="en-GB" smtClean="0"/>
              <a:t>‹#›</a:t>
            </a:fld>
            <a:endParaRPr lang="en-GB" dirty="0"/>
          </a:p>
        </p:txBody>
      </p:sp>
    </p:spTree>
    <p:extLst>
      <p:ext uri="{BB962C8B-B14F-4D97-AF65-F5344CB8AC3E}">
        <p14:creationId xmlns:p14="http://schemas.microsoft.com/office/powerpoint/2010/main" val="2914519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58BF5C-A178-44C5-873B-4D47B5F78D9C}" type="datetimeFigureOut">
              <a:rPr lang="en-GB" smtClean="0"/>
              <a:t>11/09/2024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3A24C3-CD6E-4163-8EA5-12553CCF62D9}" type="slidenum">
              <a:rPr lang="en-GB" smtClean="0"/>
              <a:t>‹#›</a:t>
            </a:fld>
            <a:endParaRPr lang="en-GB"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56235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58BF5C-A178-44C5-873B-4D47B5F78D9C}" type="datetimeFigureOut">
              <a:rPr lang="en-GB" smtClean="0"/>
              <a:t>11/09/2024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3A24C3-CD6E-4163-8EA5-12553CCF62D9}" type="slidenum">
              <a:rPr lang="en-GB" smtClean="0"/>
              <a:t>‹#›</a:t>
            </a:fld>
            <a:endParaRPr lang="en-GB" dirty="0"/>
          </a:p>
        </p:txBody>
      </p:sp>
    </p:spTree>
    <p:extLst>
      <p:ext uri="{BB962C8B-B14F-4D97-AF65-F5344CB8AC3E}">
        <p14:creationId xmlns:p14="http://schemas.microsoft.com/office/powerpoint/2010/main" val="2141132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58BF5C-A178-44C5-873B-4D47B5F78D9C}" type="datetimeFigureOut">
              <a:rPr lang="en-GB" smtClean="0"/>
              <a:t>11/09/2024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3A24C3-CD6E-4163-8EA5-12553CCF62D9}" type="slidenum">
              <a:rPr lang="en-GB" smtClean="0"/>
              <a:t>‹#›</a:t>
            </a:fld>
            <a:endParaRPr lang="en-GB"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76328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58BF5C-A178-44C5-873B-4D47B5F78D9C}" type="datetimeFigureOut">
              <a:rPr lang="en-GB" smtClean="0"/>
              <a:t>11/09/2024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3A24C3-CD6E-4163-8EA5-12553CCF62D9}" type="slidenum">
              <a:rPr lang="en-GB" smtClean="0"/>
              <a:t>‹#›</a:t>
            </a:fld>
            <a:endParaRPr lang="en-GB" dirty="0"/>
          </a:p>
        </p:txBody>
      </p:sp>
    </p:spTree>
    <p:extLst>
      <p:ext uri="{BB962C8B-B14F-4D97-AF65-F5344CB8AC3E}">
        <p14:creationId xmlns:p14="http://schemas.microsoft.com/office/powerpoint/2010/main" val="2703986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8BF5C-A178-44C5-873B-4D47B5F78D9C}" type="datetimeFigureOut">
              <a:rPr lang="en-GB" smtClean="0"/>
              <a:t>11/09/2024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3A24C3-CD6E-4163-8EA5-12553CCF62D9}" type="slidenum">
              <a:rPr lang="en-GB" smtClean="0"/>
              <a:t>‹#›</a:t>
            </a:fld>
            <a:endParaRPr lang="en-GB" dirty="0"/>
          </a:p>
        </p:txBody>
      </p:sp>
    </p:spTree>
    <p:extLst>
      <p:ext uri="{BB962C8B-B14F-4D97-AF65-F5344CB8AC3E}">
        <p14:creationId xmlns:p14="http://schemas.microsoft.com/office/powerpoint/2010/main" val="2271703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8BF5C-A178-44C5-873B-4D47B5F78D9C}" type="datetimeFigureOut">
              <a:rPr lang="en-GB" smtClean="0"/>
              <a:t>11/09/2024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3A24C3-CD6E-4163-8EA5-12553CCF62D9}" type="slidenum">
              <a:rPr lang="en-GB" smtClean="0"/>
              <a:t>‹#›</a:t>
            </a:fld>
            <a:endParaRPr lang="en-GB" dirty="0"/>
          </a:p>
        </p:txBody>
      </p:sp>
    </p:spTree>
    <p:extLst>
      <p:ext uri="{BB962C8B-B14F-4D97-AF65-F5344CB8AC3E}">
        <p14:creationId xmlns:p14="http://schemas.microsoft.com/office/powerpoint/2010/main" val="40687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8BF5C-A178-44C5-873B-4D47B5F78D9C}" type="datetimeFigureOut">
              <a:rPr lang="en-GB" smtClean="0"/>
              <a:t>11/09/2024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3A24C3-CD6E-4163-8EA5-12553CCF62D9}" type="slidenum">
              <a:rPr lang="en-GB" smtClean="0"/>
              <a:t>‹#›</a:t>
            </a:fld>
            <a:endParaRPr lang="en-GB" dirty="0"/>
          </a:p>
        </p:txBody>
      </p:sp>
    </p:spTree>
    <p:extLst>
      <p:ext uri="{BB962C8B-B14F-4D97-AF65-F5344CB8AC3E}">
        <p14:creationId xmlns:p14="http://schemas.microsoft.com/office/powerpoint/2010/main" val="194334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58BF5C-A178-44C5-873B-4D47B5F78D9C}" type="datetimeFigureOut">
              <a:rPr lang="en-GB" smtClean="0"/>
              <a:t>11/09/2024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3A24C3-CD6E-4163-8EA5-12553CCF62D9}" type="slidenum">
              <a:rPr lang="en-GB" smtClean="0"/>
              <a:t>‹#›</a:t>
            </a:fld>
            <a:endParaRPr lang="en-GB" dirty="0"/>
          </a:p>
        </p:txBody>
      </p:sp>
    </p:spTree>
    <p:extLst>
      <p:ext uri="{BB962C8B-B14F-4D97-AF65-F5344CB8AC3E}">
        <p14:creationId xmlns:p14="http://schemas.microsoft.com/office/powerpoint/2010/main" val="383048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58BF5C-A178-44C5-873B-4D47B5F78D9C}" type="datetimeFigureOut">
              <a:rPr lang="en-GB" smtClean="0"/>
              <a:t>11/09/2024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3A24C3-CD6E-4163-8EA5-12553CCF62D9}" type="slidenum">
              <a:rPr lang="en-GB" smtClean="0"/>
              <a:t>‹#›</a:t>
            </a:fld>
            <a:endParaRPr lang="en-GB" dirty="0"/>
          </a:p>
        </p:txBody>
      </p:sp>
    </p:spTree>
    <p:extLst>
      <p:ext uri="{BB962C8B-B14F-4D97-AF65-F5344CB8AC3E}">
        <p14:creationId xmlns:p14="http://schemas.microsoft.com/office/powerpoint/2010/main" val="150507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58BF5C-A178-44C5-873B-4D47B5F78D9C}" type="datetimeFigureOut">
              <a:rPr lang="en-GB" smtClean="0"/>
              <a:t>11/09/2024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93A24C3-CD6E-4163-8EA5-12553CCF62D9}" type="slidenum">
              <a:rPr lang="en-GB" smtClean="0"/>
              <a:t>‹#›</a:t>
            </a:fld>
            <a:endParaRPr lang="en-GB" dirty="0"/>
          </a:p>
        </p:txBody>
      </p:sp>
    </p:spTree>
    <p:extLst>
      <p:ext uri="{BB962C8B-B14F-4D97-AF65-F5344CB8AC3E}">
        <p14:creationId xmlns:p14="http://schemas.microsoft.com/office/powerpoint/2010/main" val="336889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58BF5C-A178-44C5-873B-4D47B5F78D9C}" type="datetimeFigureOut">
              <a:rPr lang="en-GB" smtClean="0"/>
              <a:t>11/09/2024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93A24C3-CD6E-4163-8EA5-12553CCF62D9}" type="slidenum">
              <a:rPr lang="en-GB" smtClean="0"/>
              <a:t>‹#›</a:t>
            </a:fld>
            <a:endParaRPr lang="en-GB" dirty="0"/>
          </a:p>
        </p:txBody>
      </p:sp>
    </p:spTree>
    <p:extLst>
      <p:ext uri="{BB962C8B-B14F-4D97-AF65-F5344CB8AC3E}">
        <p14:creationId xmlns:p14="http://schemas.microsoft.com/office/powerpoint/2010/main" val="180366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58BF5C-A178-44C5-873B-4D47B5F78D9C}" type="datetimeFigureOut">
              <a:rPr lang="en-GB" smtClean="0"/>
              <a:t>11/09/2024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93A24C3-CD6E-4163-8EA5-12553CCF62D9}" type="slidenum">
              <a:rPr lang="en-GB" smtClean="0"/>
              <a:t>‹#›</a:t>
            </a:fld>
            <a:endParaRPr lang="en-GB" dirty="0"/>
          </a:p>
        </p:txBody>
      </p:sp>
    </p:spTree>
    <p:extLst>
      <p:ext uri="{BB962C8B-B14F-4D97-AF65-F5344CB8AC3E}">
        <p14:creationId xmlns:p14="http://schemas.microsoft.com/office/powerpoint/2010/main" val="296068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58BF5C-A178-44C5-873B-4D47B5F78D9C}" type="datetimeFigureOut">
              <a:rPr lang="en-GB" smtClean="0"/>
              <a:t>11/09/2024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3A24C3-CD6E-4163-8EA5-12553CCF62D9}" type="slidenum">
              <a:rPr lang="en-GB" smtClean="0"/>
              <a:t>‹#›</a:t>
            </a:fld>
            <a:endParaRPr lang="en-GB" dirty="0"/>
          </a:p>
        </p:txBody>
      </p:sp>
    </p:spTree>
    <p:extLst>
      <p:ext uri="{BB962C8B-B14F-4D97-AF65-F5344CB8AC3E}">
        <p14:creationId xmlns:p14="http://schemas.microsoft.com/office/powerpoint/2010/main" val="241653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58BF5C-A178-44C5-873B-4D47B5F78D9C}" type="datetimeFigureOut">
              <a:rPr lang="en-GB" smtClean="0"/>
              <a:t>11/09/2024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3A24C3-CD6E-4163-8EA5-12553CCF62D9}" type="slidenum">
              <a:rPr lang="en-GB" smtClean="0"/>
              <a:t>‹#›</a:t>
            </a:fld>
            <a:endParaRPr lang="en-GB" dirty="0"/>
          </a:p>
        </p:txBody>
      </p:sp>
    </p:spTree>
    <p:extLst>
      <p:ext uri="{BB962C8B-B14F-4D97-AF65-F5344CB8AC3E}">
        <p14:creationId xmlns:p14="http://schemas.microsoft.com/office/powerpoint/2010/main" val="142568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B58BF5C-A178-44C5-873B-4D47B5F78D9C}" type="datetimeFigureOut">
              <a:rPr lang="en-GB" smtClean="0"/>
              <a:t>11/09/2024</a:t>
            </a:fld>
            <a:endParaRPr lang="en-GB"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93A24C3-CD6E-4163-8EA5-12553CCF62D9}" type="slidenum">
              <a:rPr lang="en-GB" smtClean="0"/>
              <a:t>‹#›</a:t>
            </a:fld>
            <a:endParaRPr lang="en-GB" dirty="0"/>
          </a:p>
        </p:txBody>
      </p:sp>
    </p:spTree>
    <p:extLst>
      <p:ext uri="{BB962C8B-B14F-4D97-AF65-F5344CB8AC3E}">
        <p14:creationId xmlns:p14="http://schemas.microsoft.com/office/powerpoint/2010/main" val="3773453131"/>
      </p:ext>
    </p:extLst>
  </p:cSld>
  <p:clrMap bg1="dk1" tx1="lt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f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jpg"/><Relationship Id="rId12" Type="http://schemas.openxmlformats.org/officeDocument/2006/relationships/image" Target="../media/image28.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sway.cloud.microsoft/XvGegreyixizPYID?ref=Link" TargetMode="External"/><Relationship Id="rId5" Type="http://schemas.openxmlformats.org/officeDocument/2006/relationships/image" Target="../media/image7.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AEBEF78-D4C8-4EB2-A5FA-C9643A87CD21}"/>
              </a:ext>
            </a:extLst>
          </p:cNvPr>
          <p:cNvSpPr txBox="1"/>
          <p:nvPr/>
        </p:nvSpPr>
        <p:spPr>
          <a:xfrm>
            <a:off x="6095999" y="628617"/>
            <a:ext cx="5408613" cy="3028983"/>
          </a:xfrm>
          <a:prstGeom prst="rect">
            <a:avLst/>
          </a:prstGeom>
        </p:spPr>
        <p:txBody>
          <a:bodyPr vert="horz" lIns="91440" tIns="45720" rIns="91440" bIns="45720" rtlCol="0" anchor="b">
            <a:normAutofit/>
          </a:bodyPr>
          <a:lstStyle/>
          <a:p>
            <a:pPr algn="ctr">
              <a:spcBef>
                <a:spcPct val="0"/>
              </a:spcBef>
              <a:spcAft>
                <a:spcPts val="600"/>
              </a:spcAft>
            </a:pPr>
            <a:r>
              <a:rPr lang="en-US" sz="2800" b="1" cap="all" dirty="0">
                <a:ln w="3175" cmpd="sng">
                  <a:noFill/>
                </a:ln>
                <a:latin typeface="+mj-lt"/>
                <a:ea typeface="+mj-ea"/>
                <a:cs typeface="+mj-cs"/>
              </a:rPr>
              <a:t>OUR LADY OF PEACE PRIMARY SCHOOL &amp; ELCC CLASS</a:t>
            </a:r>
          </a:p>
          <a:p>
            <a:pPr algn="ctr">
              <a:spcBef>
                <a:spcPct val="0"/>
              </a:spcBef>
              <a:spcAft>
                <a:spcPts val="600"/>
              </a:spcAft>
            </a:pPr>
            <a:endParaRPr lang="en-US" sz="2800" b="1" cap="all" dirty="0">
              <a:ln w="3175" cmpd="sng">
                <a:noFill/>
              </a:ln>
              <a:latin typeface="+mj-lt"/>
              <a:ea typeface="+mj-ea"/>
              <a:cs typeface="+mj-cs"/>
            </a:endParaRPr>
          </a:p>
          <a:p>
            <a:pPr algn="ctr">
              <a:spcBef>
                <a:spcPct val="0"/>
              </a:spcBef>
              <a:spcAft>
                <a:spcPts val="600"/>
              </a:spcAft>
            </a:pPr>
            <a:r>
              <a:rPr lang="en-US" sz="2800" b="1" cap="all" dirty="0">
                <a:ln w="3175" cmpd="sng">
                  <a:noFill/>
                </a:ln>
                <a:latin typeface="+mj-lt"/>
                <a:ea typeface="+mj-ea"/>
                <a:cs typeface="+mj-cs"/>
              </a:rPr>
              <a:t>School improvement plan summary</a:t>
            </a:r>
          </a:p>
          <a:p>
            <a:pPr algn="ctr">
              <a:spcBef>
                <a:spcPct val="0"/>
              </a:spcBef>
              <a:spcAft>
                <a:spcPts val="600"/>
              </a:spcAft>
            </a:pPr>
            <a:r>
              <a:rPr lang="en-US" sz="2800" b="1" cap="all" dirty="0">
                <a:ln w="3175" cmpd="sng">
                  <a:noFill/>
                </a:ln>
                <a:latin typeface="+mj-lt"/>
                <a:ea typeface="+mj-ea"/>
                <a:cs typeface="+mj-cs"/>
              </a:rPr>
              <a:t>2024-25</a:t>
            </a:r>
          </a:p>
        </p:txBody>
      </p:sp>
      <p:pic>
        <p:nvPicPr>
          <p:cNvPr id="4" name="Picture 3" descr="Shape, arrow&#10;&#10;Description automatically generated">
            <a:extLst>
              <a:ext uri="{FF2B5EF4-FFF2-40B4-BE49-F238E27FC236}">
                <a16:creationId xmlns:a16="http://schemas.microsoft.com/office/drawing/2014/main" id="{8A5F39D6-2CA8-4548-9496-C906C346A376}"/>
              </a:ext>
            </a:extLst>
          </p:cNvPr>
          <p:cNvPicPr>
            <a:picLocks noChangeAspect="1"/>
          </p:cNvPicPr>
          <p:nvPr/>
        </p:nvPicPr>
        <p:blipFill rotWithShape="1">
          <a:blip r:embed="rId2">
            <a:extLst>
              <a:ext uri="{28A0092B-C50C-407E-A947-70E740481C1C}">
                <a14:useLocalDpi xmlns:a14="http://schemas.microsoft.com/office/drawing/2010/main" val="0"/>
              </a:ext>
            </a:extLst>
          </a:blip>
          <a:srcRect r="4313" b="1"/>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pic>
        <p:nvPicPr>
          <p:cNvPr id="8" name="Picture 7" descr="Graphical user interface, text, application&#10;&#10;Description automatically generated">
            <a:extLst>
              <a:ext uri="{FF2B5EF4-FFF2-40B4-BE49-F238E27FC236}">
                <a16:creationId xmlns:a16="http://schemas.microsoft.com/office/drawing/2014/main" id="{E2407C5C-BAD3-45CF-B548-F671E6AA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700" y="4171679"/>
            <a:ext cx="4451210" cy="1500989"/>
          </a:xfrm>
          <a:prstGeom prst="rect">
            <a:avLst/>
          </a:prstGeom>
        </p:spPr>
      </p:pic>
    </p:spTree>
    <p:extLst>
      <p:ext uri="{BB962C8B-B14F-4D97-AF65-F5344CB8AC3E}">
        <p14:creationId xmlns:p14="http://schemas.microsoft.com/office/powerpoint/2010/main" val="310369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6F9AEB3-20BE-4906-8A66-9E27BEED2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children sitting in a circle&#10;&#10;Description automatically generated">
            <a:extLst>
              <a:ext uri="{FF2B5EF4-FFF2-40B4-BE49-F238E27FC236}">
                <a16:creationId xmlns:a16="http://schemas.microsoft.com/office/drawing/2014/main" id="{E5BBB2F1-AC77-99EC-9D7E-A3FEA5B83847}"/>
              </a:ext>
            </a:extLst>
          </p:cNvPr>
          <p:cNvPicPr>
            <a:picLocks noChangeAspect="1"/>
          </p:cNvPicPr>
          <p:nvPr/>
        </p:nvPicPr>
        <p:blipFill>
          <a:blip r:embed="rId2">
            <a:extLst>
              <a:ext uri="{28A0092B-C50C-407E-A947-70E740481C1C}">
                <a14:useLocalDpi xmlns:a14="http://schemas.microsoft.com/office/drawing/2010/main" val="0"/>
              </a:ext>
            </a:extLst>
          </a:blip>
          <a:srcRect t="25582" r="-6" b="6428"/>
          <a:stretch/>
        </p:blipFill>
        <p:spPr>
          <a:xfrm>
            <a:off x="4" y="10"/>
            <a:ext cx="3371397" cy="1719062"/>
          </a:xfrm>
          <a:prstGeom prst="rect">
            <a:avLst/>
          </a:prstGeom>
          <a:effectLst>
            <a:innerShdw blurRad="57150" dist="38100" dir="14460000">
              <a:prstClr val="black">
                <a:alpha val="70000"/>
              </a:prstClr>
            </a:innerShdw>
          </a:effectLst>
        </p:spPr>
      </p:pic>
      <p:pic>
        <p:nvPicPr>
          <p:cNvPr id="37" name="Picture 36">
            <a:extLst>
              <a:ext uri="{FF2B5EF4-FFF2-40B4-BE49-F238E27FC236}">
                <a16:creationId xmlns:a16="http://schemas.microsoft.com/office/drawing/2014/main" id="{A483C271-B3D7-0A3A-C663-6B45DED85FFF}"/>
              </a:ext>
            </a:extLst>
          </p:cNvPr>
          <p:cNvPicPr>
            <a:picLocks noChangeAspect="1"/>
          </p:cNvPicPr>
          <p:nvPr/>
        </p:nvPicPr>
        <p:blipFill>
          <a:blip r:embed="rId3">
            <a:extLst>
              <a:ext uri="{28A0092B-C50C-407E-A947-70E740481C1C}">
                <a14:useLocalDpi xmlns:a14="http://schemas.microsoft.com/office/drawing/2010/main" val="0"/>
              </a:ext>
            </a:extLst>
          </a:blip>
          <a:srcRect t="22185" r="2" b="26140"/>
          <a:stretch/>
        </p:blipFill>
        <p:spPr bwMode="auto">
          <a:xfrm>
            <a:off x="4" y="1712976"/>
            <a:ext cx="3371397" cy="1719072"/>
          </a:xfrm>
          <a:prstGeom prst="rect">
            <a:avLst/>
          </a:prstGeom>
          <a:noFill/>
          <a:effectLst>
            <a:innerShdw blurRad="57150" dist="38100" dir="14460000">
              <a:prstClr val="black">
                <a:alpha val="70000"/>
              </a:prstClr>
            </a:innerShdw>
          </a:effectLst>
        </p:spPr>
      </p:pic>
      <p:pic>
        <p:nvPicPr>
          <p:cNvPr id="14" name="Picture 13" descr="A group of children holding up paper&#10;&#10;Description automatically generated">
            <a:extLst>
              <a:ext uri="{FF2B5EF4-FFF2-40B4-BE49-F238E27FC236}">
                <a16:creationId xmlns:a16="http://schemas.microsoft.com/office/drawing/2014/main" id="{5BCDE815-3849-83F2-10C3-B9747481A524}"/>
              </a:ext>
            </a:extLst>
          </p:cNvPr>
          <p:cNvPicPr>
            <a:picLocks noChangeAspect="1"/>
          </p:cNvPicPr>
          <p:nvPr/>
        </p:nvPicPr>
        <p:blipFill>
          <a:blip r:embed="rId4">
            <a:extLst>
              <a:ext uri="{28A0092B-C50C-407E-A947-70E740481C1C}">
                <a14:useLocalDpi xmlns:a14="http://schemas.microsoft.com/office/drawing/2010/main" val="0"/>
              </a:ext>
            </a:extLst>
          </a:blip>
          <a:srcRect t="29094" r="2" b="20172"/>
          <a:stretch/>
        </p:blipFill>
        <p:spPr>
          <a:xfrm>
            <a:off x="4" y="3425952"/>
            <a:ext cx="3371397" cy="1719072"/>
          </a:xfrm>
          <a:prstGeom prst="rect">
            <a:avLst/>
          </a:prstGeom>
          <a:effectLst>
            <a:innerShdw blurRad="57150" dist="38100" dir="14460000">
              <a:prstClr val="black">
                <a:alpha val="70000"/>
              </a:prstClr>
            </a:innerShdw>
          </a:effectLst>
        </p:spPr>
      </p:pic>
      <p:sp>
        <p:nvSpPr>
          <p:cNvPr id="34" name="TextBox 33">
            <a:extLst>
              <a:ext uri="{FF2B5EF4-FFF2-40B4-BE49-F238E27FC236}">
                <a16:creationId xmlns:a16="http://schemas.microsoft.com/office/drawing/2014/main" id="{6522FD74-B020-75A1-DE65-59E9D3301A26}"/>
              </a:ext>
            </a:extLst>
          </p:cNvPr>
          <p:cNvSpPr txBox="1"/>
          <p:nvPr/>
        </p:nvSpPr>
        <p:spPr>
          <a:xfrm>
            <a:off x="3920768" y="2330901"/>
            <a:ext cx="7041977" cy="3615267"/>
          </a:xfrm>
          <a:prstGeom prst="rect">
            <a:avLst/>
          </a:prstGeom>
        </p:spPr>
        <p:txBody>
          <a:bodyPr vert="horz" lIns="91440" tIns="45720" rIns="91440" bIns="45720" rtlCol="0" anchor="ctr">
            <a:normAutofit/>
          </a:bodyPr>
          <a:lstStyle/>
          <a:p>
            <a:pPr marL="342900" indent="-342900">
              <a:spcBef>
                <a:spcPct val="20000"/>
              </a:spcBef>
              <a:spcAft>
                <a:spcPts val="600"/>
              </a:spcAft>
              <a:buClr>
                <a:schemeClr val="tx1"/>
              </a:buClr>
              <a:buSzPct val="80000"/>
              <a:buFont typeface="Wingdings 3" panose="05040102010807070707" pitchFamily="18" charset="2"/>
              <a:buChar char=""/>
            </a:pPr>
            <a:r>
              <a:rPr lang="en-US" b="1" dirty="0"/>
              <a:t>Seek more effective ways of celebrating our successes – linked to Skills for Learning, Life &amp; Work, Enterprise, Career Education, Visible Learning</a:t>
            </a:r>
          </a:p>
          <a:p>
            <a:pPr marL="342900" indent="-342900">
              <a:spcBef>
                <a:spcPct val="20000"/>
              </a:spcBef>
              <a:spcAft>
                <a:spcPts val="600"/>
              </a:spcAft>
              <a:buClr>
                <a:schemeClr val="tx1"/>
              </a:buClr>
              <a:buSzPct val="80000"/>
              <a:buFont typeface="Wingdings 3" panose="05040102010807070707" pitchFamily="18" charset="2"/>
              <a:buChar char=""/>
            </a:pPr>
            <a:r>
              <a:rPr lang="en-US" b="1" dirty="0"/>
              <a:t>Seek ways to celebrate the different cultures within our OLOP Community </a:t>
            </a:r>
          </a:p>
          <a:p>
            <a:pPr marL="342900" indent="-342900">
              <a:spcBef>
                <a:spcPct val="20000"/>
              </a:spcBef>
              <a:spcAft>
                <a:spcPts val="600"/>
              </a:spcAft>
              <a:buClr>
                <a:schemeClr val="tx1"/>
              </a:buClr>
              <a:buSzPct val="80000"/>
              <a:buFont typeface="Wingdings 3" panose="05040102010807070707" pitchFamily="18" charset="2"/>
              <a:buChar char=""/>
            </a:pPr>
            <a:r>
              <a:rPr lang="en-US" b="1" dirty="0"/>
              <a:t>Removing barriers to ensure wellbeing, equality &amp; inclusion</a:t>
            </a:r>
          </a:p>
          <a:p>
            <a:pPr marL="342900" indent="-342900">
              <a:spcBef>
                <a:spcPct val="20000"/>
              </a:spcBef>
              <a:spcAft>
                <a:spcPts val="600"/>
              </a:spcAft>
              <a:buClr>
                <a:schemeClr val="tx1"/>
              </a:buClr>
              <a:buSzPct val="80000"/>
              <a:buFont typeface="Wingdings 3" panose="05040102010807070707" pitchFamily="18" charset="2"/>
              <a:buChar char=""/>
            </a:pPr>
            <a:r>
              <a:rPr lang="en-US" b="1" dirty="0"/>
              <a:t>Developing and Maintaining Positive Relationships</a:t>
            </a:r>
            <a:endParaRPr lang="en-US" dirty="0"/>
          </a:p>
          <a:p>
            <a:pPr marL="342900" indent="-342900">
              <a:spcBef>
                <a:spcPct val="20000"/>
              </a:spcBef>
              <a:spcAft>
                <a:spcPts val="600"/>
              </a:spcAft>
              <a:buClr>
                <a:schemeClr val="tx1"/>
              </a:buClr>
              <a:buSzPct val="80000"/>
              <a:buFont typeface="Wingdings 3" panose="05040102010807070707" pitchFamily="18" charset="2"/>
              <a:buChar char=""/>
            </a:pPr>
            <a:r>
              <a:rPr lang="en-US" b="1" dirty="0"/>
              <a:t>Further develop Pupil Voice and Pupil Leadership Skills </a:t>
            </a:r>
            <a:endParaRPr lang="en-US" dirty="0"/>
          </a:p>
        </p:txBody>
      </p:sp>
      <p:pic>
        <p:nvPicPr>
          <p:cNvPr id="3" name="Picture 2" descr="A close up of a logo&#10;&#10;Description automatically generated">
            <a:extLst>
              <a:ext uri="{FF2B5EF4-FFF2-40B4-BE49-F238E27FC236}">
                <a16:creationId xmlns:a16="http://schemas.microsoft.com/office/drawing/2014/main" id="{55E89463-CC5B-AC6F-1E4A-F7435AC3908E}"/>
              </a:ext>
            </a:extLst>
          </p:cNvPr>
          <p:cNvPicPr>
            <a:picLocks noChangeAspect="1"/>
          </p:cNvPicPr>
          <p:nvPr/>
        </p:nvPicPr>
        <p:blipFill>
          <a:blip r:embed="rId5">
            <a:extLst>
              <a:ext uri="{28A0092B-C50C-407E-A947-70E740481C1C}">
                <a14:useLocalDpi xmlns:a14="http://schemas.microsoft.com/office/drawing/2010/main" val="0"/>
              </a:ext>
            </a:extLst>
          </a:blip>
          <a:srcRect l="26278" r="18052" b="-2"/>
          <a:stretch/>
        </p:blipFill>
        <p:spPr>
          <a:xfrm>
            <a:off x="4" y="5138928"/>
            <a:ext cx="3371397" cy="1719072"/>
          </a:xfrm>
          <a:prstGeom prst="rect">
            <a:avLst/>
          </a:prstGeom>
          <a:effectLst>
            <a:innerShdw blurRad="57150" dist="38100" dir="14460000">
              <a:prstClr val="black">
                <a:alpha val="70000"/>
              </a:prstClr>
            </a:innerShdw>
          </a:effectLst>
        </p:spPr>
      </p:pic>
      <p:grpSp>
        <p:nvGrpSpPr>
          <p:cNvPr id="44" name="Group 43">
            <a:extLst>
              <a:ext uri="{FF2B5EF4-FFF2-40B4-BE49-F238E27FC236}">
                <a16:creationId xmlns:a16="http://schemas.microsoft.com/office/drawing/2014/main" id="{19BD18D0-91F2-4B90-9A99-4DAD649C92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5" name="Straight Connector 44">
              <a:extLst>
                <a:ext uri="{FF2B5EF4-FFF2-40B4-BE49-F238E27FC236}">
                  <a16:creationId xmlns:a16="http://schemas.microsoft.com/office/drawing/2014/main" id="{ABB74FD2-4026-4F5E-BCCE-A8A1D69976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ECE05B0F-8E37-4638-982D-5F5D327B98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C60C6ED-9E6D-4F2C-A408-90A533CF30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1277051-517F-4795-8B19-004DA5A518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65D4C8F-0183-43E9-850A-EE295C5407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39D08EE4-EFE3-41CB-1D21-D7DF4D2F8617}"/>
              </a:ext>
            </a:extLst>
          </p:cNvPr>
          <p:cNvSpPr txBox="1"/>
          <p:nvPr/>
        </p:nvSpPr>
        <p:spPr>
          <a:xfrm>
            <a:off x="4185108" y="1214735"/>
            <a:ext cx="6107184" cy="923330"/>
          </a:xfrm>
          <a:prstGeom prst="rect">
            <a:avLst/>
          </a:prstGeom>
          <a:noFill/>
        </p:spPr>
        <p:txBody>
          <a:bodyPr wrap="square">
            <a:spAutoFit/>
          </a:bodyPr>
          <a:lstStyle/>
          <a:p>
            <a:pPr algn="ctr"/>
            <a:r>
              <a:rPr lang="en-GB" sz="1800" b="1" dirty="0">
                <a:solidFill>
                  <a:schemeClr val="bg2">
                    <a:lumMod val="75000"/>
                  </a:schemeClr>
                </a:solidFill>
              </a:rPr>
              <a:t>Priority 1: </a:t>
            </a:r>
          </a:p>
          <a:p>
            <a:pPr algn="ctr"/>
            <a:r>
              <a:rPr lang="en-GB" sz="1800" b="1" dirty="0">
                <a:solidFill>
                  <a:schemeClr val="bg2">
                    <a:lumMod val="75000"/>
                  </a:schemeClr>
                </a:solidFill>
                <a:effectLst/>
                <a:ea typeface="Times New Roman" panose="02020603050405020304" pitchFamily="18" charset="0"/>
              </a:rPr>
              <a:t>Celebrating &amp; Supporting Our Community – our successes, our differences, our uniqueness</a:t>
            </a:r>
            <a:endParaRPr lang="en-GB" sz="1800" b="1" dirty="0">
              <a:solidFill>
                <a:schemeClr val="bg2">
                  <a:lumMod val="75000"/>
                </a:schemeClr>
              </a:solidFill>
            </a:endParaRPr>
          </a:p>
        </p:txBody>
      </p:sp>
    </p:spTree>
    <p:extLst>
      <p:ext uri="{BB962C8B-B14F-4D97-AF65-F5344CB8AC3E}">
        <p14:creationId xmlns:p14="http://schemas.microsoft.com/office/powerpoint/2010/main" val="301079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DF23B52-A9BE-4DD6-B2A7-FD8853FB7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nip Diagonal Corner Rectangle 20">
            <a:extLst>
              <a:ext uri="{FF2B5EF4-FFF2-40B4-BE49-F238E27FC236}">
                <a16:creationId xmlns:a16="http://schemas.microsoft.com/office/drawing/2014/main" id="{B3B22232-B94E-4FC4-B87D-7C1738BCB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01637" cy="5266944"/>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hild working on a metal structure&#10;&#10;Description automatically generated">
            <a:extLst>
              <a:ext uri="{FF2B5EF4-FFF2-40B4-BE49-F238E27FC236}">
                <a16:creationId xmlns:a16="http://schemas.microsoft.com/office/drawing/2014/main" id="{43FAFE69-813C-ED52-816D-30300E066961}"/>
              </a:ext>
            </a:extLst>
          </p:cNvPr>
          <p:cNvPicPr>
            <a:picLocks noChangeAspect="1"/>
          </p:cNvPicPr>
          <p:nvPr/>
        </p:nvPicPr>
        <p:blipFill>
          <a:blip r:embed="rId2">
            <a:extLst>
              <a:ext uri="{28A0092B-C50C-407E-A947-70E740481C1C}">
                <a14:useLocalDpi xmlns:a14="http://schemas.microsoft.com/office/drawing/2010/main" val="0"/>
              </a:ext>
            </a:extLst>
          </a:blip>
          <a:srcRect r="-5" b="18437"/>
          <a:stretch/>
        </p:blipFill>
        <p:spPr>
          <a:xfrm>
            <a:off x="797205" y="786109"/>
            <a:ext cx="2356616" cy="2562724"/>
          </a:xfrm>
          <a:custGeom>
            <a:avLst/>
            <a:gdLst/>
            <a:ahLst/>
            <a:cxnLst/>
            <a:rect l="l" t="t" r="r" b="b"/>
            <a:pathLst>
              <a:path w="2338016" h="2562724">
                <a:moveTo>
                  <a:pt x="478762" y="0"/>
                </a:moveTo>
                <a:lnTo>
                  <a:pt x="2338016" y="0"/>
                </a:lnTo>
                <a:lnTo>
                  <a:pt x="2338016" y="2562724"/>
                </a:lnTo>
                <a:lnTo>
                  <a:pt x="0" y="2562724"/>
                </a:lnTo>
                <a:lnTo>
                  <a:pt x="0" y="478762"/>
                </a:lnTo>
                <a:close/>
              </a:path>
            </a:pathLst>
          </a:custGeom>
        </p:spPr>
      </p:pic>
      <p:pic>
        <p:nvPicPr>
          <p:cNvPr id="3" name="Picture 2" descr="A yellow arrow with black text&#10;&#10;Description automatically generated">
            <a:extLst>
              <a:ext uri="{FF2B5EF4-FFF2-40B4-BE49-F238E27FC236}">
                <a16:creationId xmlns:a16="http://schemas.microsoft.com/office/drawing/2014/main" id="{1EC9E7F4-65DD-5605-2265-EFBD29F7B50B}"/>
              </a:ext>
            </a:extLst>
          </p:cNvPr>
          <p:cNvPicPr>
            <a:picLocks noChangeAspect="1"/>
          </p:cNvPicPr>
          <p:nvPr/>
        </p:nvPicPr>
        <p:blipFill>
          <a:blip r:embed="rId3">
            <a:extLst>
              <a:ext uri="{28A0092B-C50C-407E-A947-70E740481C1C}">
                <a14:useLocalDpi xmlns:a14="http://schemas.microsoft.com/office/drawing/2010/main" val="0"/>
              </a:ext>
            </a:extLst>
          </a:blip>
          <a:srcRect t="8596" r="-5" b="5420"/>
          <a:stretch/>
        </p:blipFill>
        <p:spPr>
          <a:xfrm>
            <a:off x="3282510" y="786612"/>
            <a:ext cx="2324438" cy="2562231"/>
          </a:xfrm>
          <a:prstGeom prst="rect">
            <a:avLst/>
          </a:prstGeom>
        </p:spPr>
      </p:pic>
      <p:pic>
        <p:nvPicPr>
          <p:cNvPr id="14" name="Picture 13" descr="A bulletin board with writing on it&#10;&#10;Description automatically generated">
            <a:extLst>
              <a:ext uri="{FF2B5EF4-FFF2-40B4-BE49-F238E27FC236}">
                <a16:creationId xmlns:a16="http://schemas.microsoft.com/office/drawing/2014/main" id="{E2515FBA-EC99-86DF-BD07-E9BA8EB25862}"/>
              </a:ext>
            </a:extLst>
          </p:cNvPr>
          <p:cNvPicPr>
            <a:picLocks noChangeAspect="1"/>
          </p:cNvPicPr>
          <p:nvPr/>
        </p:nvPicPr>
        <p:blipFill>
          <a:blip r:embed="rId4">
            <a:extLst>
              <a:ext uri="{28A0092B-C50C-407E-A947-70E740481C1C}">
                <a14:useLocalDpi xmlns:a14="http://schemas.microsoft.com/office/drawing/2010/main" val="0"/>
              </a:ext>
            </a:extLst>
          </a:blip>
          <a:srcRect t="27715" r="-3" b="8581"/>
          <a:stretch/>
        </p:blipFill>
        <p:spPr>
          <a:xfrm>
            <a:off x="797779" y="3461657"/>
            <a:ext cx="4809744" cy="2297931"/>
          </a:xfrm>
          <a:custGeom>
            <a:avLst/>
            <a:gdLst/>
            <a:ahLst/>
            <a:cxnLst/>
            <a:rect l="l" t="t" r="r" b="b"/>
            <a:pathLst>
              <a:path w="4809744" h="2246151">
                <a:moveTo>
                  <a:pt x="0" y="0"/>
                </a:moveTo>
                <a:lnTo>
                  <a:pt x="4809744" y="0"/>
                </a:lnTo>
                <a:lnTo>
                  <a:pt x="4809744" y="1767389"/>
                </a:lnTo>
                <a:lnTo>
                  <a:pt x="4330982" y="2246151"/>
                </a:lnTo>
                <a:lnTo>
                  <a:pt x="0" y="2246151"/>
                </a:lnTo>
                <a:close/>
              </a:path>
            </a:pathLst>
          </a:custGeom>
        </p:spPr>
      </p:pic>
      <p:sp>
        <p:nvSpPr>
          <p:cNvPr id="17" name="TextBox 16">
            <a:extLst>
              <a:ext uri="{FF2B5EF4-FFF2-40B4-BE49-F238E27FC236}">
                <a16:creationId xmlns:a16="http://schemas.microsoft.com/office/drawing/2014/main" id="{A788C097-DABD-4201-95DD-043144831F22}"/>
              </a:ext>
            </a:extLst>
          </p:cNvPr>
          <p:cNvSpPr txBox="1"/>
          <p:nvPr/>
        </p:nvSpPr>
        <p:spPr>
          <a:xfrm>
            <a:off x="6144028" y="1641058"/>
            <a:ext cx="5272888" cy="3615267"/>
          </a:xfrm>
          <a:prstGeom prst="rect">
            <a:avLst/>
          </a:prstGeom>
        </p:spPr>
        <p:txBody>
          <a:bodyPr vert="horz" lIns="91440" tIns="45720" rIns="91440" bIns="45720" rtlCol="0" anchor="ctr">
            <a:noAutofit/>
          </a:bodyPr>
          <a:lstStyle/>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b="1" dirty="0"/>
              <a:t>Use of Assessment Data to inform teaching</a:t>
            </a:r>
            <a:endParaRPr lang="en-US" dirty="0"/>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b="1" dirty="0"/>
              <a:t>Ensuring the principles of planning, observation, assessment, recording and reporting are an integral feature of learning and teaching</a:t>
            </a:r>
            <a:endParaRPr lang="en-US" dirty="0"/>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b="1" dirty="0"/>
              <a:t>Ensuring the principles of planning, observation, assessment, recording and reporting are an integral feature of learning and teaching</a:t>
            </a:r>
            <a:endParaRPr lang="en-US" dirty="0"/>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b="1" dirty="0"/>
              <a:t>Assessment of other Curricular Areas - STEM</a:t>
            </a:r>
            <a:endParaRPr lang="en-US" dirty="0"/>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b="1" dirty="0"/>
              <a:t>Further Implementation of Visible Learning</a:t>
            </a:r>
            <a:endParaRPr lang="en-US" dirty="0"/>
          </a:p>
        </p:txBody>
      </p:sp>
      <p:grpSp>
        <p:nvGrpSpPr>
          <p:cNvPr id="37" name="Group 36">
            <a:extLst>
              <a:ext uri="{FF2B5EF4-FFF2-40B4-BE49-F238E27FC236}">
                <a16:creationId xmlns:a16="http://schemas.microsoft.com/office/drawing/2014/main" id="{4FFC36AD-3DD4-4CBD-B2A6-78674F345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9" name="Straight Connector 28">
              <a:extLst>
                <a:ext uri="{FF2B5EF4-FFF2-40B4-BE49-F238E27FC236}">
                  <a16:creationId xmlns:a16="http://schemas.microsoft.com/office/drawing/2014/main" id="{473D8520-3355-461D-8EA6-7E640EF5AF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EAFEF53-7B76-46E5-BD95-FE1F254A06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28B7F70-DD92-4964-B9C1-99E47CBEE5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0FF380B-8F2F-497A-B24A-06B033EAA6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444AF83-DBC4-4A00-881E-4C8483E294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5" name="Rectangle 14">
            <a:extLst>
              <a:ext uri="{FF2B5EF4-FFF2-40B4-BE49-F238E27FC236}">
                <a16:creationId xmlns:a16="http://schemas.microsoft.com/office/drawing/2014/main" id="{24A487C0-8858-4B0D-86B6-DAF64D99F461}"/>
              </a:ext>
            </a:extLst>
          </p:cNvPr>
          <p:cNvSpPr/>
          <p:nvPr/>
        </p:nvSpPr>
        <p:spPr>
          <a:xfrm>
            <a:off x="3787986" y="515249"/>
            <a:ext cx="8407189" cy="5808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6195" lvl="1">
              <a:spcAft>
                <a:spcPts val="600"/>
              </a:spcAft>
            </a:pPr>
            <a:endParaRPr lang="en-GB" sz="2400">
              <a:effectLst/>
              <a:latin typeface="Times New Roman" panose="02020603050405020304" pitchFamily="18" charset="0"/>
              <a:ea typeface="Times New Roman" panose="02020603050405020304" pitchFamily="18" charset="0"/>
            </a:endParaRPr>
          </a:p>
          <a:p>
            <a:pPr marL="742950" marR="36195" lvl="1" indent="-285750">
              <a:spcAft>
                <a:spcPts val="600"/>
              </a:spcAft>
              <a:buFont typeface="Arial" panose="020B0604020202020204" pitchFamily="34" charset="0"/>
              <a:buChar char="•"/>
            </a:pPr>
            <a:endParaRPr lang="en-GB" sz="2400">
              <a:effectLst/>
              <a:latin typeface="Times New Roman" panose="02020603050405020304" pitchFamily="18" charset="0"/>
              <a:ea typeface="Times New Roman" panose="02020603050405020304" pitchFamily="18" charset="0"/>
            </a:endParaRPr>
          </a:p>
          <a:p>
            <a:pPr lvl="1">
              <a:spcAft>
                <a:spcPts val="600"/>
              </a:spcAft>
            </a:pPr>
            <a:endParaRPr lang="en-GB" sz="2800">
              <a:solidFill>
                <a:schemeClr val="bg1"/>
              </a:solidFill>
            </a:endParaRPr>
          </a:p>
        </p:txBody>
      </p:sp>
      <p:sp>
        <p:nvSpPr>
          <p:cNvPr id="27" name="TextBox 26">
            <a:extLst>
              <a:ext uri="{FF2B5EF4-FFF2-40B4-BE49-F238E27FC236}">
                <a16:creationId xmlns:a16="http://schemas.microsoft.com/office/drawing/2014/main" id="{B3B777B5-F6DD-7863-6390-7B07B539025C}"/>
              </a:ext>
            </a:extLst>
          </p:cNvPr>
          <p:cNvSpPr txBox="1"/>
          <p:nvPr/>
        </p:nvSpPr>
        <p:spPr>
          <a:xfrm>
            <a:off x="5672252" y="490717"/>
            <a:ext cx="6107184" cy="923330"/>
          </a:xfrm>
          <a:prstGeom prst="rect">
            <a:avLst/>
          </a:prstGeom>
          <a:noFill/>
        </p:spPr>
        <p:txBody>
          <a:bodyPr wrap="square">
            <a:spAutoFit/>
          </a:bodyPr>
          <a:lstStyle/>
          <a:p>
            <a:pPr algn="ctr"/>
            <a:r>
              <a:rPr lang="en-GB" sz="1800" b="1" dirty="0">
                <a:solidFill>
                  <a:schemeClr val="bg2">
                    <a:lumMod val="75000"/>
                  </a:schemeClr>
                </a:solidFill>
              </a:rPr>
              <a:t>Priority </a:t>
            </a:r>
            <a:r>
              <a:rPr lang="en-GB" b="1" dirty="0">
                <a:solidFill>
                  <a:schemeClr val="bg2">
                    <a:lumMod val="75000"/>
                  </a:schemeClr>
                </a:solidFill>
              </a:rPr>
              <a:t>2</a:t>
            </a:r>
            <a:r>
              <a:rPr lang="en-GB" sz="1800" b="1" dirty="0">
                <a:solidFill>
                  <a:schemeClr val="bg2">
                    <a:lumMod val="75000"/>
                  </a:schemeClr>
                </a:solidFill>
              </a:rPr>
              <a:t>: </a:t>
            </a:r>
          </a:p>
          <a:p>
            <a:pPr algn="ctr"/>
            <a:r>
              <a:rPr lang="en-GB" sz="1800" b="1" dirty="0">
                <a:solidFill>
                  <a:schemeClr val="bg2">
                    <a:lumMod val="75000"/>
                  </a:schemeClr>
                </a:solidFill>
                <a:effectLst/>
                <a:ea typeface="Times New Roman" panose="02020603050405020304" pitchFamily="18" charset="0"/>
              </a:rPr>
              <a:t>Review of Assessment, Tracking &amp; Monitoring Procedures</a:t>
            </a:r>
            <a:endParaRPr lang="en-GB" sz="1800" b="1" dirty="0">
              <a:solidFill>
                <a:schemeClr val="bg2">
                  <a:lumMod val="75000"/>
                </a:schemeClr>
              </a:solidFill>
            </a:endParaRPr>
          </a:p>
        </p:txBody>
      </p:sp>
    </p:spTree>
    <p:extLst>
      <p:ext uri="{BB962C8B-B14F-4D97-AF65-F5344CB8AC3E}">
        <p14:creationId xmlns:p14="http://schemas.microsoft.com/office/powerpoint/2010/main" val="316902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56FCDAA-76C3-414B-9868-73075E15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nip Diagonal Corner Rectangle 16">
            <a:extLst>
              <a:ext uri="{FF2B5EF4-FFF2-40B4-BE49-F238E27FC236}">
                <a16:creationId xmlns:a16="http://schemas.microsoft.com/office/drawing/2014/main" id="{02C8A649-1D4D-44CF-8C8E-C38947F4C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children sitting at a table&#10;&#10;Description automatically generated">
            <a:extLst>
              <a:ext uri="{FF2B5EF4-FFF2-40B4-BE49-F238E27FC236}">
                <a16:creationId xmlns:a16="http://schemas.microsoft.com/office/drawing/2014/main" id="{4319885E-EF5B-F0D6-6967-B074EFC01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49" y="1031025"/>
            <a:ext cx="3021544" cy="2266158"/>
          </a:xfrm>
          <a:prstGeom prst="rect">
            <a:avLst/>
          </a:prstGeom>
        </p:spPr>
      </p:pic>
      <p:pic>
        <p:nvPicPr>
          <p:cNvPr id="2" name="Picture 1" descr="A yellow rectangular sign with blue text&#10;&#10;Description automatically generated">
            <a:extLst>
              <a:ext uri="{FF2B5EF4-FFF2-40B4-BE49-F238E27FC236}">
                <a16:creationId xmlns:a16="http://schemas.microsoft.com/office/drawing/2014/main" id="{2C170A5D-E24A-A876-D51A-A4F39624A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48" y="4098999"/>
            <a:ext cx="3020257" cy="951380"/>
          </a:xfrm>
          <a:prstGeom prst="rect">
            <a:avLst/>
          </a:prstGeom>
        </p:spPr>
      </p:pic>
      <p:sp>
        <p:nvSpPr>
          <p:cNvPr id="17" name="TextBox 16">
            <a:extLst>
              <a:ext uri="{FF2B5EF4-FFF2-40B4-BE49-F238E27FC236}">
                <a16:creationId xmlns:a16="http://schemas.microsoft.com/office/drawing/2014/main" id="{A788C097-DABD-4201-95DD-043144831F22}"/>
              </a:ext>
            </a:extLst>
          </p:cNvPr>
          <p:cNvSpPr txBox="1"/>
          <p:nvPr/>
        </p:nvSpPr>
        <p:spPr>
          <a:xfrm>
            <a:off x="4601839" y="2001351"/>
            <a:ext cx="7249474" cy="5359841"/>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tx1"/>
              </a:buClr>
              <a:buSzPct val="80000"/>
              <a:buFont typeface="Wingdings 3" panose="05040102010807070707" pitchFamily="18" charset="2"/>
              <a:buChar char=""/>
            </a:pPr>
            <a:endParaRPr lang="en-US" dirty="0"/>
          </a:p>
          <a:p>
            <a:pPr marL="285750" lvl="0" indent="-285750">
              <a:lnSpc>
                <a:spcPct val="90000"/>
              </a:lnSpc>
              <a:spcBef>
                <a:spcPct val="20000"/>
              </a:spcBef>
              <a:spcAft>
                <a:spcPts val="600"/>
              </a:spcAft>
              <a:buClr>
                <a:schemeClr val="tx1"/>
              </a:buClr>
              <a:buSzPct val="80000"/>
              <a:buFont typeface="Wingdings 3" panose="05040102010807070707" pitchFamily="18" charset="2"/>
              <a:buChar char=""/>
            </a:pPr>
            <a:r>
              <a:rPr lang="en-US" b="1" dirty="0"/>
              <a:t>Use of prior learning and pass on information and                    GL Assessments to inform teaching </a:t>
            </a:r>
          </a:p>
          <a:p>
            <a:pPr marL="285750" lvl="0" indent="-285750">
              <a:lnSpc>
                <a:spcPct val="90000"/>
              </a:lnSpc>
              <a:spcBef>
                <a:spcPct val="20000"/>
              </a:spcBef>
              <a:spcAft>
                <a:spcPts val="600"/>
              </a:spcAft>
              <a:buClr>
                <a:schemeClr val="tx1"/>
              </a:buClr>
              <a:buSzPct val="80000"/>
              <a:buFont typeface="Wingdings 3" panose="05040102010807070707" pitchFamily="18" charset="2"/>
              <a:buChar char=""/>
            </a:pPr>
            <a:r>
              <a:rPr lang="en-US" b="1" dirty="0"/>
              <a:t>Continue to seek children’s changing views by using the ‘Myself as a Writer’ survey annually. </a:t>
            </a:r>
          </a:p>
          <a:p>
            <a:pPr marL="285750" lvl="0" indent="-285750">
              <a:lnSpc>
                <a:spcPct val="90000"/>
              </a:lnSpc>
              <a:spcBef>
                <a:spcPct val="20000"/>
              </a:spcBef>
              <a:spcAft>
                <a:spcPts val="600"/>
              </a:spcAft>
              <a:buClr>
                <a:schemeClr val="tx1"/>
              </a:buClr>
              <a:buSzPct val="80000"/>
              <a:buFont typeface="Wingdings 3" panose="05040102010807070707" pitchFamily="18" charset="2"/>
              <a:buChar char=""/>
            </a:pPr>
            <a:r>
              <a:rPr lang="en-US" b="1" dirty="0"/>
              <a:t>Facilitate time for staff to plan for learning, teaching and assessment across stages. </a:t>
            </a:r>
          </a:p>
          <a:p>
            <a:pPr marL="285750" lvl="0" indent="-285750">
              <a:lnSpc>
                <a:spcPct val="90000"/>
              </a:lnSpc>
              <a:spcBef>
                <a:spcPct val="20000"/>
              </a:spcBef>
              <a:spcAft>
                <a:spcPts val="600"/>
              </a:spcAft>
              <a:buClr>
                <a:schemeClr val="tx1"/>
              </a:buClr>
              <a:buSzPct val="80000"/>
              <a:buFont typeface="Wingdings 3" panose="05040102010807070707" pitchFamily="18" charset="2"/>
              <a:buChar char=""/>
            </a:pPr>
            <a:r>
              <a:rPr lang="en-US" b="1" dirty="0"/>
              <a:t>Modelling &amp; Coaching provided as required from Writing Leads in school and ELCC Class</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GB" b="1" dirty="0"/>
              <a:t>Provide support for learning to targeted groups: Use of PEF to top up core teacher staffing by 0.6 fte to allow experienced class teacher to be non-class committed and provide support for learning to targeted groups. </a:t>
            </a:r>
          </a:p>
          <a:p>
            <a:pPr>
              <a:lnSpc>
                <a:spcPct val="90000"/>
              </a:lnSpc>
              <a:spcBef>
                <a:spcPct val="20000"/>
              </a:spcBef>
              <a:spcAft>
                <a:spcPts val="600"/>
              </a:spcAft>
              <a:buClr>
                <a:schemeClr val="tx1"/>
              </a:buClr>
              <a:buSzPct val="80000"/>
            </a:pPr>
            <a:endParaRPr lang="en-GB" b="1" dirty="0"/>
          </a:p>
          <a:p>
            <a:pPr marL="285750" lvl="0" indent="-285750">
              <a:lnSpc>
                <a:spcPct val="90000"/>
              </a:lnSpc>
              <a:spcBef>
                <a:spcPct val="20000"/>
              </a:spcBef>
              <a:spcAft>
                <a:spcPts val="600"/>
              </a:spcAft>
              <a:buClr>
                <a:schemeClr val="tx1"/>
              </a:buClr>
              <a:buSzPct val="80000"/>
              <a:buFont typeface="Wingdings 3" panose="05040102010807070707" pitchFamily="18" charset="2"/>
              <a:buChar char=""/>
            </a:pPr>
            <a:endParaRPr lang="en-US" b="1" dirty="0"/>
          </a:p>
          <a:p>
            <a:pPr>
              <a:lnSpc>
                <a:spcPct val="90000"/>
              </a:lnSpc>
              <a:spcBef>
                <a:spcPct val="20000"/>
              </a:spcBef>
              <a:spcAft>
                <a:spcPts val="600"/>
              </a:spcAft>
              <a:buClr>
                <a:schemeClr val="tx1"/>
              </a:buClr>
              <a:buSzPct val="80000"/>
              <a:buFont typeface="Wingdings 3" panose="05040102010807070707" pitchFamily="18" charset="2"/>
              <a:buChar char=""/>
            </a:pPr>
            <a:endParaRPr lang="en-US" sz="1000" dirty="0">
              <a:solidFill>
                <a:schemeClr val="bg2">
                  <a:lumMod val="75000"/>
                </a:schemeClr>
              </a:solidFill>
            </a:endParaRPr>
          </a:p>
        </p:txBody>
      </p:sp>
      <p:grpSp>
        <p:nvGrpSpPr>
          <p:cNvPr id="37" name="Group 36">
            <a:extLst>
              <a:ext uri="{FF2B5EF4-FFF2-40B4-BE49-F238E27FC236}">
                <a16:creationId xmlns:a16="http://schemas.microsoft.com/office/drawing/2014/main" id="{67C5301E-91B2-4536-893D-47EA274444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9" name="Straight Connector 28">
              <a:extLst>
                <a:ext uri="{FF2B5EF4-FFF2-40B4-BE49-F238E27FC236}">
                  <a16:creationId xmlns:a16="http://schemas.microsoft.com/office/drawing/2014/main" id="{F83E5BFD-97A3-4CE9-8A0E-58925ADC2F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D47D4CB-D05F-43B7-8F49-A8C05F1529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5A6C8F7-8B78-4F06-BB3B-CEDC620AE1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34E8F06-BC4C-45A5-8A7F-CDF897B95F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288604C-C490-4533-AA80-11F92325C7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5" name="Rectangle 14">
            <a:extLst>
              <a:ext uri="{FF2B5EF4-FFF2-40B4-BE49-F238E27FC236}">
                <a16:creationId xmlns:a16="http://schemas.microsoft.com/office/drawing/2014/main" id="{24A487C0-8858-4B0D-86B6-DAF64D99F461}"/>
              </a:ext>
            </a:extLst>
          </p:cNvPr>
          <p:cNvSpPr/>
          <p:nvPr/>
        </p:nvSpPr>
        <p:spPr>
          <a:xfrm>
            <a:off x="3787986" y="515249"/>
            <a:ext cx="8407189" cy="5808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6195" lvl="1">
              <a:spcAft>
                <a:spcPts val="600"/>
              </a:spcAft>
            </a:pPr>
            <a:endParaRPr lang="en-GB" sz="2400">
              <a:effectLst/>
              <a:latin typeface="Times New Roman" panose="02020603050405020304" pitchFamily="18" charset="0"/>
              <a:ea typeface="Times New Roman" panose="02020603050405020304" pitchFamily="18" charset="0"/>
            </a:endParaRPr>
          </a:p>
          <a:p>
            <a:pPr marL="742950" marR="36195" lvl="1" indent="-285750">
              <a:spcAft>
                <a:spcPts val="600"/>
              </a:spcAft>
              <a:buFont typeface="Arial" panose="020B0604020202020204" pitchFamily="34" charset="0"/>
              <a:buChar char="•"/>
            </a:pPr>
            <a:endParaRPr lang="en-GB" sz="2400">
              <a:effectLst/>
              <a:latin typeface="Times New Roman" panose="02020603050405020304" pitchFamily="18" charset="0"/>
              <a:ea typeface="Times New Roman" panose="02020603050405020304" pitchFamily="18" charset="0"/>
            </a:endParaRPr>
          </a:p>
          <a:p>
            <a:pPr lvl="1">
              <a:spcAft>
                <a:spcPts val="600"/>
              </a:spcAft>
            </a:pPr>
            <a:endParaRPr lang="en-GB" sz="2800">
              <a:solidFill>
                <a:schemeClr val="bg1"/>
              </a:solidFill>
            </a:endParaRPr>
          </a:p>
        </p:txBody>
      </p:sp>
      <p:sp>
        <p:nvSpPr>
          <p:cNvPr id="12" name="TextBox 11">
            <a:extLst>
              <a:ext uri="{FF2B5EF4-FFF2-40B4-BE49-F238E27FC236}">
                <a16:creationId xmlns:a16="http://schemas.microsoft.com/office/drawing/2014/main" id="{C8F0F91D-8538-DEBA-58E0-A30C335B5903}"/>
              </a:ext>
            </a:extLst>
          </p:cNvPr>
          <p:cNvSpPr txBox="1"/>
          <p:nvPr/>
        </p:nvSpPr>
        <p:spPr>
          <a:xfrm>
            <a:off x="4473410" y="701632"/>
            <a:ext cx="7080416" cy="2108269"/>
          </a:xfrm>
          <a:prstGeom prst="rect">
            <a:avLst/>
          </a:prstGeom>
          <a:noFill/>
        </p:spPr>
        <p:txBody>
          <a:bodyPr wrap="square">
            <a:spAutoFit/>
          </a:bodyPr>
          <a:lstStyle/>
          <a:p>
            <a:pPr algn="ctr"/>
            <a:r>
              <a:rPr lang="en-GB" sz="1800" b="1" dirty="0">
                <a:solidFill>
                  <a:schemeClr val="bg2">
                    <a:lumMod val="75000"/>
                  </a:schemeClr>
                </a:solidFill>
              </a:rPr>
              <a:t>Priority 3: </a:t>
            </a:r>
          </a:p>
          <a:p>
            <a:pPr algn="ctr"/>
            <a:r>
              <a:rPr lang="en-GB" sz="1800" b="1" dirty="0">
                <a:solidFill>
                  <a:schemeClr val="bg2">
                    <a:lumMod val="75000"/>
                  </a:schemeClr>
                </a:solidFill>
              </a:rPr>
              <a:t>Develop high quality learning, teaching and assessment leading to improved attainment and achievement</a:t>
            </a:r>
            <a:r>
              <a:rPr lang="en-GB" b="1" dirty="0">
                <a:solidFill>
                  <a:schemeClr val="bg2">
                    <a:lumMod val="75000"/>
                  </a:schemeClr>
                </a:solidFill>
              </a:rPr>
              <a:t> in Writing</a:t>
            </a:r>
          </a:p>
          <a:p>
            <a:pPr algn="ctr"/>
            <a:endParaRPr lang="en-GB" sz="1800" b="1" dirty="0">
              <a:solidFill>
                <a:schemeClr val="bg2">
                  <a:lumMod val="75000"/>
                </a:schemeClr>
              </a:solidFill>
            </a:endParaRPr>
          </a:p>
          <a:p>
            <a:pPr algn="ctr"/>
            <a:r>
              <a:rPr lang="en-US" b="1" dirty="0">
                <a:solidFill>
                  <a:schemeClr val="bg2">
                    <a:lumMod val="75000"/>
                  </a:schemeClr>
                </a:solidFill>
              </a:rPr>
              <a:t>Continue to develop and implement the Talk for Writing Approach from ELCC Class to Primary 7 - Year 2</a:t>
            </a:r>
          </a:p>
          <a:p>
            <a:pPr algn="ctr"/>
            <a:endParaRPr lang="en-GB" sz="1800" b="1" dirty="0">
              <a:solidFill>
                <a:schemeClr val="bg2">
                  <a:lumMod val="75000"/>
                </a:schemeClr>
              </a:solidFill>
            </a:endParaRPr>
          </a:p>
        </p:txBody>
      </p:sp>
    </p:spTree>
    <p:extLst>
      <p:ext uri="{BB962C8B-B14F-4D97-AF65-F5344CB8AC3E}">
        <p14:creationId xmlns:p14="http://schemas.microsoft.com/office/powerpoint/2010/main" val="48090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6ABFA1-A1B5-D038-A1B0-60D73C044C5E}"/>
              </a:ext>
            </a:extLst>
          </p:cNvPr>
          <p:cNvPicPr/>
          <p:nvPr/>
        </p:nvPicPr>
        <p:blipFill>
          <a:blip r:embed="rId2">
            <a:extLst>
              <a:ext uri="{28A0092B-C50C-407E-A947-70E740481C1C}">
                <a14:useLocalDpi xmlns:a14="http://schemas.microsoft.com/office/drawing/2010/main" val="0"/>
              </a:ext>
            </a:extLst>
          </a:blip>
          <a:stretch>
            <a:fillRect/>
          </a:stretch>
        </p:blipFill>
        <p:spPr>
          <a:xfrm rot="21059677">
            <a:off x="3262075" y="4167489"/>
            <a:ext cx="1461639" cy="1313700"/>
          </a:xfrm>
          <a:prstGeom prst="rect">
            <a:avLst/>
          </a:prstGeom>
        </p:spPr>
      </p:pic>
      <p:pic>
        <p:nvPicPr>
          <p:cNvPr id="5" name="Picture 2" descr="Pupil Voice | Inverclyde Academy">
            <a:extLst>
              <a:ext uri="{FF2B5EF4-FFF2-40B4-BE49-F238E27FC236}">
                <a16:creationId xmlns:a16="http://schemas.microsoft.com/office/drawing/2014/main" id="{46720B83-CC89-733E-C954-43279E1FF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5566">
            <a:off x="7546961" y="4969068"/>
            <a:ext cx="1144374" cy="10896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tendance Matters Even More for Remote Learning | AllHere Education">
            <a:extLst>
              <a:ext uri="{FF2B5EF4-FFF2-40B4-BE49-F238E27FC236}">
                <a16:creationId xmlns:a16="http://schemas.microsoft.com/office/drawing/2014/main" id="{12F65565-84B9-00E2-8BED-AA29D9047D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758702">
            <a:off x="341173" y="1558800"/>
            <a:ext cx="2514390" cy="1271870"/>
          </a:xfrm>
          <a:prstGeom prst="rect">
            <a:avLst/>
          </a:prstGeom>
          <a:noFill/>
          <a:ln>
            <a:noFill/>
          </a:ln>
        </p:spPr>
      </p:pic>
      <p:pic>
        <p:nvPicPr>
          <p:cNvPr id="9" name="Picture 8" descr="Is STEM Overrated? | Psychology Today United Kingdom">
            <a:extLst>
              <a:ext uri="{FF2B5EF4-FFF2-40B4-BE49-F238E27FC236}">
                <a16:creationId xmlns:a16="http://schemas.microsoft.com/office/drawing/2014/main" id="{D2FBB2AA-A9CF-0562-1BC5-A6027AC05A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13291">
            <a:off x="9589080" y="3586828"/>
            <a:ext cx="1996547" cy="1043302"/>
          </a:xfrm>
          <a:prstGeom prst="rect">
            <a:avLst/>
          </a:prstGeom>
          <a:noFill/>
        </p:spPr>
      </p:pic>
      <p:pic>
        <p:nvPicPr>
          <p:cNvPr id="10" name="Picture 2" descr="Young STEM Leader Tutor Assessor Training (All levels) - SSERC">
            <a:extLst>
              <a:ext uri="{FF2B5EF4-FFF2-40B4-BE49-F238E27FC236}">
                <a16:creationId xmlns:a16="http://schemas.microsoft.com/office/drawing/2014/main" id="{8E0E496C-E457-1036-F889-03E942F263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25312">
            <a:off x="9254691" y="5218441"/>
            <a:ext cx="2535841" cy="12402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7B50A58-0A11-25C0-C0D4-338D26768179}"/>
              </a:ext>
            </a:extLst>
          </p:cNvPr>
          <p:cNvSpPr txBox="1"/>
          <p:nvPr/>
        </p:nvSpPr>
        <p:spPr>
          <a:xfrm>
            <a:off x="2692658" y="156503"/>
            <a:ext cx="5949955" cy="496161"/>
          </a:xfrm>
          <a:prstGeom prst="rect">
            <a:avLst/>
          </a:prstGeom>
          <a:noFill/>
        </p:spPr>
        <p:txBody>
          <a:bodyPr wrap="square">
            <a:spAutoFit/>
          </a:bodyPr>
          <a:lstStyle/>
          <a:p>
            <a:pPr algn="ctr" defTabSz="374904">
              <a:spcAft>
                <a:spcPts val="600"/>
              </a:spcAft>
            </a:pPr>
            <a:r>
              <a:rPr lang="en-GB" sz="2624" b="1" kern="1200" dirty="0">
                <a:solidFill>
                  <a:schemeClr val="bg2">
                    <a:lumMod val="75000"/>
                  </a:schemeClr>
                </a:solidFill>
                <a:latin typeface="Calibri" panose="020F0502020204030204" pitchFamily="34" charset="0"/>
                <a:ea typeface="+mn-ea"/>
                <a:cs typeface="Calibri" panose="020F0502020204030204" pitchFamily="34" charset="0"/>
              </a:rPr>
              <a:t>Maintenance  Agenda</a:t>
            </a:r>
          </a:p>
        </p:txBody>
      </p:sp>
      <p:pic>
        <p:nvPicPr>
          <p:cNvPr id="14" name="Picture24">
            <a:extLst>
              <a:ext uri="{FF2B5EF4-FFF2-40B4-BE49-F238E27FC236}">
                <a16:creationId xmlns:a16="http://schemas.microsoft.com/office/drawing/2014/main" id="{D14DDA11-C4B1-C1B9-E761-F919F32A18F5}"/>
              </a:ext>
            </a:extLst>
          </p:cNvPr>
          <p:cNvPicPr>
            <a:picLocks noChangeAspect="1"/>
          </p:cNvPicPr>
          <p:nvPr/>
        </p:nvPicPr>
        <p:blipFill>
          <a:blip r:embed="rId7" cstate="print"/>
          <a:stretch>
            <a:fillRect/>
          </a:stretch>
        </p:blipFill>
        <p:spPr>
          <a:xfrm rot="1136828">
            <a:off x="5194076" y="4233640"/>
            <a:ext cx="2376792" cy="644098"/>
          </a:xfrm>
          <a:prstGeom prst="rect">
            <a:avLst/>
          </a:prstGeom>
        </p:spPr>
      </p:pic>
      <p:pic>
        <p:nvPicPr>
          <p:cNvPr id="15" name="Picture54">
            <a:extLst>
              <a:ext uri="{FF2B5EF4-FFF2-40B4-BE49-F238E27FC236}">
                <a16:creationId xmlns:a16="http://schemas.microsoft.com/office/drawing/2014/main" id="{CADB8958-6710-5417-E51B-518EC470DF98}"/>
              </a:ext>
            </a:extLst>
          </p:cNvPr>
          <p:cNvPicPr>
            <a:picLocks noChangeAspect="1"/>
          </p:cNvPicPr>
          <p:nvPr/>
        </p:nvPicPr>
        <p:blipFill>
          <a:blip r:embed="rId8" cstate="print"/>
          <a:stretch>
            <a:fillRect/>
          </a:stretch>
        </p:blipFill>
        <p:spPr>
          <a:xfrm rot="278715">
            <a:off x="1688835" y="5761973"/>
            <a:ext cx="4406005" cy="788844"/>
          </a:xfrm>
          <a:prstGeom prst="rect">
            <a:avLst/>
          </a:prstGeom>
        </p:spPr>
      </p:pic>
      <p:pic>
        <p:nvPicPr>
          <p:cNvPr id="2" name="Picture 1" descr="Parental Involvement">
            <a:extLst>
              <a:ext uri="{FF2B5EF4-FFF2-40B4-BE49-F238E27FC236}">
                <a16:creationId xmlns:a16="http://schemas.microsoft.com/office/drawing/2014/main" id="{BF85945E-5862-E857-E576-FD09755FD8E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0749953">
            <a:off x="267401" y="3467755"/>
            <a:ext cx="2124607" cy="1750396"/>
          </a:xfrm>
          <a:prstGeom prst="rect">
            <a:avLst/>
          </a:prstGeom>
          <a:noFill/>
          <a:ln>
            <a:noFill/>
          </a:ln>
        </p:spPr>
      </p:pic>
      <p:pic>
        <p:nvPicPr>
          <p:cNvPr id="3" name="Picture 2" descr="Image result for morrells handwriting">
            <a:extLst>
              <a:ext uri="{FF2B5EF4-FFF2-40B4-BE49-F238E27FC236}">
                <a16:creationId xmlns:a16="http://schemas.microsoft.com/office/drawing/2014/main" id="{3394E17A-759C-5981-F7BA-FA3BADE7FD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45599">
            <a:off x="9490745" y="1858689"/>
            <a:ext cx="2063731" cy="1063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ue and black text&#10;&#10;Description automatically generated with medium confidence">
            <a:extLst>
              <a:ext uri="{FF2B5EF4-FFF2-40B4-BE49-F238E27FC236}">
                <a16:creationId xmlns:a16="http://schemas.microsoft.com/office/drawing/2014/main" id="{9239722C-8D2F-5C4B-DD84-286CC93972F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25364" y="2608197"/>
            <a:ext cx="5341454" cy="918326"/>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929C9B21-843B-9AE0-C314-50DB06D129B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409101">
            <a:off x="9940456" y="405112"/>
            <a:ext cx="1914525" cy="1123950"/>
          </a:xfrm>
          <a:prstGeom prst="rect">
            <a:avLst/>
          </a:prstGeom>
        </p:spPr>
      </p:pic>
      <p:pic>
        <p:nvPicPr>
          <p:cNvPr id="17" name="Picture 16" descr="A white and yellow sign with yellow text&#10;&#10;Description automatically generated">
            <a:extLst>
              <a:ext uri="{FF2B5EF4-FFF2-40B4-BE49-F238E27FC236}">
                <a16:creationId xmlns:a16="http://schemas.microsoft.com/office/drawing/2014/main" id="{1EB2BD3A-5702-79B9-ACD4-F3F09A7DAB7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89606" y="905519"/>
            <a:ext cx="2356058" cy="1320007"/>
          </a:xfrm>
          <a:prstGeom prst="rect">
            <a:avLst/>
          </a:prstGeom>
        </p:spPr>
      </p:pic>
      <p:pic>
        <p:nvPicPr>
          <p:cNvPr id="19" name="Picture 18" descr="A logo with text on it&#10;&#10;Description automatically generated">
            <a:extLst>
              <a:ext uri="{FF2B5EF4-FFF2-40B4-BE49-F238E27FC236}">
                <a16:creationId xmlns:a16="http://schemas.microsoft.com/office/drawing/2014/main" id="{462BF364-94B8-667F-E1CB-3A674F5F9F1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763848">
            <a:off x="238778" y="310600"/>
            <a:ext cx="2034423" cy="896869"/>
          </a:xfrm>
          <a:prstGeom prst="rect">
            <a:avLst/>
          </a:prstGeom>
        </p:spPr>
      </p:pic>
    </p:spTree>
    <p:extLst>
      <p:ext uri="{BB962C8B-B14F-4D97-AF65-F5344CB8AC3E}">
        <p14:creationId xmlns:p14="http://schemas.microsoft.com/office/powerpoint/2010/main" val="2714504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291DD76-F822-4568-8D52-98BEEAEAEF38}"/>
              </a:ext>
            </a:extLst>
          </p:cNvPr>
          <p:cNvSpPr txBox="1">
            <a:spLocks/>
          </p:cNvSpPr>
          <p:nvPr/>
        </p:nvSpPr>
        <p:spPr>
          <a:xfrm>
            <a:off x="7421025" y="4613995"/>
            <a:ext cx="3971902" cy="1269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defTabSz="457200">
              <a:spcAft>
                <a:spcPts val="600"/>
              </a:spcAft>
            </a:pPr>
            <a:r>
              <a:rPr lang="en-US" dirty="0">
                <a:ln w="3175" cmpd="sng">
                  <a:noFill/>
                </a:ln>
                <a:effectLst/>
              </a:rPr>
              <a:t>Thank you!</a:t>
            </a:r>
          </a:p>
        </p:txBody>
      </p:sp>
      <p:pic>
        <p:nvPicPr>
          <p:cNvPr id="20" name="Picture 19" descr="A picture containing drawing&#10;&#10;Description automatically generated">
            <a:extLst>
              <a:ext uri="{FF2B5EF4-FFF2-40B4-BE49-F238E27FC236}">
                <a16:creationId xmlns:a16="http://schemas.microsoft.com/office/drawing/2014/main" id="{46820F9F-C0DD-4F61-9656-1B3DF516B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73" y="2626911"/>
            <a:ext cx="3314980" cy="3106490"/>
          </a:xfrm>
          <a:prstGeom prst="rect">
            <a:avLst/>
          </a:prstGeom>
        </p:spPr>
      </p:pic>
      <p:pic>
        <p:nvPicPr>
          <p:cNvPr id="22" name="Picture 21" descr="A close up of text on a black background&#10;&#10;Description automatically generated">
            <a:extLst>
              <a:ext uri="{FF2B5EF4-FFF2-40B4-BE49-F238E27FC236}">
                <a16:creationId xmlns:a16="http://schemas.microsoft.com/office/drawing/2014/main" id="{201AECCC-B069-4D2D-AB29-F0A112D73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910" y="794540"/>
            <a:ext cx="2152848" cy="3237366"/>
          </a:xfrm>
          <a:prstGeom prst="rect">
            <a:avLst/>
          </a:prstGeom>
        </p:spPr>
      </p:pic>
      <p:sp>
        <p:nvSpPr>
          <p:cNvPr id="26" name="TextBox 25">
            <a:extLst>
              <a:ext uri="{FF2B5EF4-FFF2-40B4-BE49-F238E27FC236}">
                <a16:creationId xmlns:a16="http://schemas.microsoft.com/office/drawing/2014/main" id="{E03BE852-5A18-4645-BB16-30258E7E3E83}"/>
              </a:ext>
            </a:extLst>
          </p:cNvPr>
          <p:cNvSpPr txBox="1"/>
          <p:nvPr/>
        </p:nvSpPr>
        <p:spPr>
          <a:xfrm>
            <a:off x="7111778" y="584808"/>
            <a:ext cx="4814256" cy="3447098"/>
          </a:xfrm>
          <a:prstGeom prst="rect">
            <a:avLst/>
          </a:prstGeom>
          <a:noFill/>
        </p:spPr>
        <p:txBody>
          <a:bodyPr wrap="square">
            <a:spAutoFit/>
          </a:bodyPr>
          <a:lstStyle/>
          <a:p>
            <a:pPr algn="ctr"/>
            <a:r>
              <a:rPr lang="en-GB" sz="2000" b="1" dirty="0">
                <a:effectLst/>
                <a:latin typeface="Calibri" panose="020F0502020204030204" pitchFamily="34" charset="0"/>
                <a:ea typeface="Times New Roman" panose="02020603050405020304" pitchFamily="18" charset="0"/>
                <a:cs typeface="Calibri" panose="020F0502020204030204" pitchFamily="34" charset="0"/>
              </a:rPr>
              <a:t>Our Lady of Peace Primary School &amp; ELCC Class, in common with every other school in Scotland, continually evaluates its work to ensure that the service it provides for its young people is of the best quality.</a:t>
            </a:r>
          </a:p>
          <a:p>
            <a:pPr algn="ct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algn="ctr"/>
            <a:r>
              <a:rPr lang="en-GB" sz="2000" b="1" dirty="0">
                <a:effectLst/>
                <a:latin typeface="Calibri" panose="020F0502020204030204" pitchFamily="34" charset="0"/>
                <a:ea typeface="Times New Roman" panose="02020603050405020304" pitchFamily="18" charset="0"/>
                <a:cs typeface="Calibri" panose="020F0502020204030204" pitchFamily="34" charset="0"/>
              </a:rPr>
              <a:t>We value feedback.  </a:t>
            </a:r>
          </a:p>
          <a:p>
            <a:pPr algn="ctr"/>
            <a:r>
              <a:rPr lang="en-GB" sz="2000" b="1" dirty="0">
                <a:effectLst/>
                <a:latin typeface="Calibri" panose="020F0502020204030204" pitchFamily="34" charset="0"/>
                <a:ea typeface="Times New Roman" panose="02020603050405020304" pitchFamily="18" charset="0"/>
                <a:cs typeface="Calibri" panose="020F0502020204030204" pitchFamily="34" charset="0"/>
              </a:rPr>
              <a:t>It you have any comments, please email the school: </a:t>
            </a:r>
          </a:p>
          <a:p>
            <a:pPr algn="ctr"/>
            <a:endParaRPr lang="en-GB" sz="2000" b="1" dirty="0">
              <a:latin typeface="Calibri" panose="020F0502020204030204" pitchFamily="34" charset="0"/>
              <a:ea typeface="Times New Roman" panose="02020603050405020304" pitchFamily="18" charset="0"/>
              <a:cs typeface="Calibri" panose="020F0502020204030204" pitchFamily="34" charset="0"/>
            </a:endParaRPr>
          </a:p>
          <a:p>
            <a:pPr algn="ctr"/>
            <a:r>
              <a:rPr lang="en-GB" b="1" dirty="0">
                <a:effectLst/>
                <a:latin typeface="Calibri" panose="020F0502020204030204" pitchFamily="34" charset="0"/>
                <a:ea typeface="Times New Roman" panose="02020603050405020304" pitchFamily="18" charset="0"/>
                <a:cs typeface="Calibri" panose="020F0502020204030204" pitchFamily="34" charset="0"/>
              </a:rPr>
              <a:t>ourladyofpeaceenquiries@renfrewshire.gov.uk</a:t>
            </a:r>
          </a:p>
        </p:txBody>
      </p:sp>
    </p:spTree>
    <p:extLst>
      <p:ext uri="{BB962C8B-B14F-4D97-AF65-F5344CB8AC3E}">
        <p14:creationId xmlns:p14="http://schemas.microsoft.com/office/powerpoint/2010/main" val="113585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A5B42-FCCD-4F6B-A4CE-1CA8036CFAA2}"/>
              </a:ext>
            </a:extLst>
          </p:cNvPr>
          <p:cNvSpPr>
            <a:spLocks noGrp="1"/>
          </p:cNvSpPr>
          <p:nvPr>
            <p:ph idx="1"/>
          </p:nvPr>
        </p:nvSpPr>
        <p:spPr>
          <a:xfrm>
            <a:off x="138112" y="247650"/>
            <a:ext cx="11915775" cy="6362700"/>
          </a:xfrm>
        </p:spPr>
        <p:txBody>
          <a:bodyPr>
            <a:normAutofit fontScale="85000" lnSpcReduction="20000"/>
          </a:bodyPr>
          <a:lstStyle/>
          <a:p>
            <a:pPr marL="0" indent="0">
              <a:lnSpc>
                <a:spcPct val="120000"/>
              </a:lnSpc>
              <a:buNone/>
            </a:pPr>
            <a:r>
              <a:rPr lang="en-GB" sz="3400" b="1" dirty="0">
                <a:effectLst/>
                <a:latin typeface="Calibri" panose="020F0502020204030204" pitchFamily="34" charset="0"/>
                <a:ea typeface="Times New Roman" panose="02020603050405020304" pitchFamily="18" charset="0"/>
                <a:cs typeface="Calibri" panose="020F0502020204030204" pitchFamily="34" charset="0"/>
              </a:rPr>
              <a:t>The improvement plan of Our Lady of Peace Primary School &amp; ELCC Class for 2024-25 is based on the establishment, Renfrewshire Council and the National Priorities set by the Scottish Government. The national priorities address four areas for improvement:</a:t>
            </a:r>
          </a:p>
          <a:p>
            <a:pPr marL="514350" indent="-514350">
              <a:lnSpc>
                <a:spcPct val="120000"/>
              </a:lnSpc>
              <a:buFont typeface="+mj-lt"/>
              <a:buAutoNum type="arabicPeriod"/>
            </a:pPr>
            <a:r>
              <a:rPr lang="en-GB" sz="34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P</a:t>
            </a:r>
            <a:r>
              <a:rPr lang="en-GB" sz="3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lace the human rights and needs of every child and young person at the centre of education;</a:t>
            </a:r>
            <a:endParaRPr lang="en-US" sz="34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514350" lvl="0" indent="-514350">
              <a:lnSpc>
                <a:spcPct val="120000"/>
              </a:lnSpc>
              <a:buFont typeface="+mj-lt"/>
              <a:buAutoNum type="arabicPeriod"/>
            </a:pPr>
            <a:r>
              <a:rPr lang="en-US" sz="34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I</a:t>
            </a:r>
            <a:r>
              <a:rPr lang="en-US" sz="3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mprove attainment, particularly in literacy and numeracy;</a:t>
            </a:r>
            <a:endParaRPr lang="en-GB" sz="3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514350" lvl="0" indent="-514350">
              <a:lnSpc>
                <a:spcPct val="120000"/>
              </a:lnSpc>
              <a:buFont typeface="+mj-lt"/>
              <a:buAutoNum type="arabicPeriod"/>
            </a:pPr>
            <a:r>
              <a:rPr lang="en-US" sz="34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C</a:t>
            </a:r>
            <a:r>
              <a:rPr lang="en-US" sz="3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lose the attainment gap between the most and least disadvantaged pupils;</a:t>
            </a:r>
            <a:endParaRPr lang="en-GB" sz="3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514350" lvl="0" indent="-514350">
              <a:lnSpc>
                <a:spcPct val="120000"/>
              </a:lnSpc>
              <a:buFont typeface="+mj-lt"/>
              <a:buAutoNum type="arabicPeriod"/>
            </a:pPr>
            <a:r>
              <a:rPr lang="en-US" sz="34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I</a:t>
            </a:r>
            <a:r>
              <a:rPr lang="en-US" sz="3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mprove children’s health and wellbeing; and</a:t>
            </a:r>
            <a:endParaRPr lang="en-GB" sz="3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514350" lvl="0" indent="-514350">
              <a:lnSpc>
                <a:spcPct val="120000"/>
              </a:lnSpc>
              <a:buFont typeface="+mj-lt"/>
              <a:buAutoNum type="arabicPeriod"/>
            </a:pPr>
            <a:r>
              <a:rPr lang="en-US" sz="34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I</a:t>
            </a:r>
            <a:r>
              <a:rPr lang="en-US" sz="3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mprove children and young p</a:t>
            </a:r>
            <a:r>
              <a:rPr lang="en-US"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eople’s employability skills so that they move into positive and sustained destinations.</a:t>
            </a:r>
            <a:endParaRPr lang="en-GB"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GB" dirty="0"/>
          </a:p>
        </p:txBody>
      </p:sp>
      <p:pic>
        <p:nvPicPr>
          <p:cNvPr id="8" name="Picture 7" descr="Shape, arrow&#10;&#10;Description automatically generated">
            <a:extLst>
              <a:ext uri="{FF2B5EF4-FFF2-40B4-BE49-F238E27FC236}">
                <a16:creationId xmlns:a16="http://schemas.microsoft.com/office/drawing/2014/main" id="{D4AA419D-1C78-4A41-B723-DC54799DC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4550" y="6022173"/>
            <a:ext cx="609554" cy="601014"/>
          </a:xfrm>
          <a:prstGeom prst="rect">
            <a:avLst/>
          </a:prstGeom>
        </p:spPr>
      </p:pic>
    </p:spTree>
    <p:extLst>
      <p:ext uri="{BB962C8B-B14F-4D97-AF65-F5344CB8AC3E}">
        <p14:creationId xmlns:p14="http://schemas.microsoft.com/office/powerpoint/2010/main" val="175282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D4AA419D-1C78-4A41-B723-DC54799DC858}"/>
              </a:ext>
            </a:extLst>
          </p:cNvPr>
          <p:cNvPicPr>
            <a:picLocks noChangeAspect="1"/>
          </p:cNvPicPr>
          <p:nvPr/>
        </p:nvPicPr>
        <p:blipFill rotWithShape="1">
          <a:blip r:embed="rId2">
            <a:extLst>
              <a:ext uri="{28A0092B-C50C-407E-A947-70E740481C1C}">
                <a14:useLocalDpi xmlns:a14="http://schemas.microsoft.com/office/drawing/2010/main" val="0"/>
              </a:ext>
            </a:extLst>
          </a:blip>
          <a:srcRect r="4313" b="1"/>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3" name="Content Placeholder 2">
            <a:extLst>
              <a:ext uri="{FF2B5EF4-FFF2-40B4-BE49-F238E27FC236}">
                <a16:creationId xmlns:a16="http://schemas.microsoft.com/office/drawing/2014/main" id="{94DA5B42-FCCD-4F6B-A4CE-1CA8036CFAA2}"/>
              </a:ext>
            </a:extLst>
          </p:cNvPr>
          <p:cNvSpPr>
            <a:spLocks noGrp="1"/>
          </p:cNvSpPr>
          <p:nvPr>
            <p:ph idx="1"/>
          </p:nvPr>
        </p:nvSpPr>
        <p:spPr>
          <a:xfrm>
            <a:off x="6256264" y="620722"/>
            <a:ext cx="5574997" cy="5905500"/>
          </a:xfrm>
        </p:spPr>
        <p:txBody>
          <a:bodyPr>
            <a:normAutofit/>
          </a:bodyPr>
          <a:lstStyle/>
          <a:p>
            <a:pPr marL="457200" lvl="1" indent="0">
              <a:buNone/>
            </a:pPr>
            <a:r>
              <a:rPr lang="en-GB" sz="3200" b="1" dirty="0">
                <a:effectLst/>
                <a:latin typeface="Calibri" panose="020F0502020204030204" pitchFamily="34" charset="0"/>
                <a:ea typeface="Times New Roman" panose="02020603050405020304" pitchFamily="18" charset="0"/>
                <a:cs typeface="Calibri" panose="020F0502020204030204" pitchFamily="34" charset="0"/>
              </a:rPr>
              <a:t>Contents of Summary</a:t>
            </a:r>
          </a:p>
          <a:p>
            <a:pPr marL="457200" lvl="1" indent="0">
              <a:buNone/>
            </a:pPr>
            <a:endParaRPr lang="en-GB" sz="3200" b="1" dirty="0">
              <a:effectLst/>
              <a:latin typeface="Calibri" panose="020F0502020204030204" pitchFamily="34" charset="0"/>
              <a:ea typeface="Times New Roman" panose="02020603050405020304" pitchFamily="18" charset="0"/>
              <a:cs typeface="Calibri" panose="020F0502020204030204" pitchFamily="34" charset="0"/>
            </a:endParaRPr>
          </a:p>
          <a:p>
            <a:pPr marL="514350" lvl="0" indent="-514350">
              <a:buFont typeface="+mj-lt"/>
              <a:buAutoNum type="arabicPeriod"/>
            </a:pPr>
            <a:r>
              <a:rPr lang="en-GB" sz="29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Vision, Values &amp; Aims</a:t>
            </a:r>
          </a:p>
          <a:p>
            <a:pPr marL="514350" indent="-514350">
              <a:buFont typeface="+mj-lt"/>
              <a:buAutoNum type="arabicPeriod"/>
            </a:pPr>
            <a:r>
              <a:rPr lang="en-GB" sz="2900" b="1" dirty="0">
                <a:solidFill>
                  <a:schemeClr val="tx1"/>
                </a:solidFill>
                <a:latin typeface="Calibri" panose="020F0502020204030204" pitchFamily="34" charset="0"/>
                <a:cs typeface="Calibri" panose="020F0502020204030204" pitchFamily="34" charset="0"/>
              </a:rPr>
              <a:t>School Improvement Progress during Session 2023-24</a:t>
            </a:r>
          </a:p>
          <a:p>
            <a:pPr marL="514350" indent="-514350">
              <a:buFont typeface="+mj-lt"/>
              <a:buAutoNum type="arabicPeriod"/>
            </a:pPr>
            <a:r>
              <a:rPr lang="en-GB" sz="2900" b="1" dirty="0">
                <a:solidFill>
                  <a:schemeClr val="tx1"/>
                </a:solidFill>
                <a:latin typeface="Calibri" panose="020F0502020204030204" pitchFamily="34" charset="0"/>
                <a:cs typeface="Calibri" panose="020F0502020204030204" pitchFamily="34" charset="0"/>
              </a:rPr>
              <a:t>School Improvement Plan Priorities for Session 2024-25</a:t>
            </a:r>
          </a:p>
          <a:p>
            <a:pPr marL="514350" indent="-514350">
              <a:buFont typeface="+mj-lt"/>
              <a:buAutoNum type="arabicPeriod"/>
            </a:pPr>
            <a:r>
              <a:rPr lang="en-GB" sz="2900" b="1" dirty="0">
                <a:solidFill>
                  <a:schemeClr val="tx1"/>
                </a:solidFill>
                <a:latin typeface="Calibri" panose="020F0502020204030204" pitchFamily="34" charset="0"/>
                <a:cs typeface="Calibri" panose="020F0502020204030204" pitchFamily="34" charset="0"/>
              </a:rPr>
              <a:t>Request for Feedback</a:t>
            </a:r>
          </a:p>
          <a:p>
            <a:pPr marL="0" lvl="0" indent="0">
              <a:buNone/>
            </a:pPr>
            <a:endParaRPr lang="en-GB" sz="1800" b="1" dirty="0">
              <a:ea typeface="Times New Roman" panose="02020603050405020304" pitchFamily="18" charset="0"/>
              <a:cs typeface="Calibri" panose="020F0502020204030204" pitchFamily="34" charset="0"/>
            </a:endParaRPr>
          </a:p>
          <a:p>
            <a:pPr marL="514350" lvl="0" indent="-514350">
              <a:buFont typeface="+mj-lt"/>
              <a:buAutoNum type="arabicPeriod"/>
            </a:pPr>
            <a:endParaRPr lang="en-GB" sz="1800" dirty="0">
              <a:effectLst/>
              <a:ea typeface="Times New Roman" panose="02020603050405020304" pitchFamily="18" charset="0"/>
              <a:cs typeface="Calibri" panose="020F0502020204030204" pitchFamily="34" charset="0"/>
            </a:endParaRPr>
          </a:p>
          <a:p>
            <a:endParaRPr lang="en-GB" sz="1800" dirty="0"/>
          </a:p>
        </p:txBody>
      </p:sp>
    </p:spTree>
    <p:extLst>
      <p:ext uri="{BB962C8B-B14F-4D97-AF65-F5344CB8AC3E}">
        <p14:creationId xmlns:p14="http://schemas.microsoft.com/office/powerpoint/2010/main" val="115852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28CF5B-A639-452E-B6DB-339A85C85334}"/>
              </a:ext>
            </a:extLst>
          </p:cNvPr>
          <p:cNvPicPr>
            <a:picLocks noChangeAspect="1"/>
          </p:cNvPicPr>
          <p:nvPr/>
        </p:nvPicPr>
        <p:blipFill rotWithShape="1">
          <a:blip r:embed="rId2">
            <a:extLst>
              <a:ext uri="{28A0092B-C50C-407E-A947-70E740481C1C}">
                <a14:useLocalDpi xmlns:a14="http://schemas.microsoft.com/office/drawing/2010/main" val="0"/>
              </a:ext>
            </a:extLst>
          </a:blip>
          <a:srcRect l="1114" r="17921" b="-1"/>
          <a:stretch/>
        </p:blipFill>
        <p:spPr>
          <a:xfrm>
            <a:off x="801583" y="807043"/>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20" name="Rectangle 19">
            <a:extLst>
              <a:ext uri="{FF2B5EF4-FFF2-40B4-BE49-F238E27FC236}">
                <a16:creationId xmlns:a16="http://schemas.microsoft.com/office/drawing/2014/main" id="{30B92D9C-A887-4F07-8506-2BACA983EE56}"/>
              </a:ext>
            </a:extLst>
          </p:cNvPr>
          <p:cNvSpPr/>
          <p:nvPr/>
        </p:nvSpPr>
        <p:spPr>
          <a:xfrm>
            <a:off x="7532710" y="1533526"/>
            <a:ext cx="4354490" cy="4467628"/>
          </a:xfrm>
          <a:prstGeom prst="rect">
            <a:avLst/>
          </a:prstGeom>
        </p:spPr>
        <p:txBody>
          <a:bodyPr vert="horz" lIns="91440" tIns="45720" rIns="91440" bIns="45720" rtlCol="0" anchor="t">
            <a:normAutofit/>
          </a:bodyPr>
          <a:lstStyle/>
          <a:p>
            <a:pPr marL="571500" indent="-571500">
              <a:spcBef>
                <a:spcPct val="20000"/>
              </a:spcBef>
              <a:spcAft>
                <a:spcPts val="600"/>
              </a:spcAft>
              <a:buClr>
                <a:schemeClr val="tx1"/>
              </a:buClr>
              <a:buSzPct val="80000"/>
              <a:buFont typeface="Wingdings" panose="05000000000000000000" pitchFamily="2" charset="2"/>
              <a:buChar char="Ø"/>
            </a:pPr>
            <a:r>
              <a:rPr lang="en-US" sz="2400" b="1" dirty="0">
                <a:latin typeface="Calibri" panose="020F0502020204030204" pitchFamily="34" charset="0"/>
                <a:cs typeface="Calibri" panose="020F0502020204030204" pitchFamily="34" charset="0"/>
              </a:rPr>
              <a:t>These are at the heart of all that we do</a:t>
            </a:r>
          </a:p>
          <a:p>
            <a:pPr marL="571500" indent="-571500">
              <a:spcBef>
                <a:spcPct val="20000"/>
              </a:spcBef>
              <a:spcAft>
                <a:spcPts val="600"/>
              </a:spcAft>
              <a:buClr>
                <a:schemeClr val="tx1"/>
              </a:buClr>
              <a:buSzPct val="80000"/>
              <a:buFont typeface="Wingdings" panose="05000000000000000000" pitchFamily="2" charset="2"/>
              <a:buChar char="Ø"/>
            </a:pPr>
            <a:r>
              <a:rPr lang="en-US" sz="2400" b="1" dirty="0">
                <a:latin typeface="Calibri" panose="020F0502020204030204" pitchFamily="34" charset="0"/>
                <a:cs typeface="Calibri" panose="020F0502020204030204" pitchFamily="34" charset="0"/>
              </a:rPr>
              <a:t>Our team are role models for children and for each other</a:t>
            </a:r>
          </a:p>
          <a:p>
            <a:pPr marL="571500" indent="-571500">
              <a:spcBef>
                <a:spcPct val="20000"/>
              </a:spcBef>
              <a:spcAft>
                <a:spcPts val="600"/>
              </a:spcAft>
              <a:buClr>
                <a:schemeClr val="tx1"/>
              </a:buClr>
              <a:buSzPct val="80000"/>
              <a:buFont typeface="Wingdings" panose="05000000000000000000" pitchFamily="2" charset="2"/>
              <a:buChar char="Ø"/>
            </a:pPr>
            <a:r>
              <a:rPr lang="en-US" sz="2400" b="1" dirty="0">
                <a:latin typeface="Calibri" panose="020F0502020204030204" pitchFamily="34" charset="0"/>
                <a:cs typeface="Calibri" panose="020F0502020204030204" pitchFamily="34" charset="0"/>
              </a:rPr>
              <a:t>All staff are responsible for teaching these children</a:t>
            </a:r>
          </a:p>
          <a:p>
            <a:pPr marL="571500" indent="-571500">
              <a:spcBef>
                <a:spcPct val="20000"/>
              </a:spcBef>
              <a:spcAft>
                <a:spcPts val="600"/>
              </a:spcAft>
              <a:buClr>
                <a:schemeClr val="tx1"/>
              </a:buClr>
              <a:buSzPct val="80000"/>
              <a:buFont typeface="Wingdings" panose="05000000000000000000" pitchFamily="2" charset="2"/>
              <a:buChar char="Ø"/>
            </a:pPr>
            <a:r>
              <a:rPr lang="en-US" sz="2400" b="1" dirty="0">
                <a:latin typeface="Calibri" panose="020F0502020204030204" pitchFamily="34" charset="0"/>
                <a:cs typeface="Calibri" panose="020F0502020204030204" pitchFamily="34" charset="0"/>
              </a:rPr>
              <a:t>We use the language of our values in our daily conversations</a:t>
            </a:r>
          </a:p>
          <a:p>
            <a:pPr>
              <a:spcBef>
                <a:spcPct val="20000"/>
              </a:spcBef>
              <a:spcAft>
                <a:spcPts val="600"/>
              </a:spcAft>
              <a:buClr>
                <a:schemeClr val="tx1"/>
              </a:buClr>
              <a:buSzPct val="80000"/>
              <a:buFont typeface="Wingdings 3" panose="05040102010807070707" pitchFamily="18" charset="2"/>
              <a:buChar char=""/>
            </a:pPr>
            <a:endParaRPr lang="en-US" sz="1400" b="1" dirty="0">
              <a:solidFill>
                <a:schemeClr val="bg2">
                  <a:lumMod val="75000"/>
                </a:schemeClr>
              </a:solidFill>
            </a:endParaRPr>
          </a:p>
        </p:txBody>
      </p:sp>
      <p:sp>
        <p:nvSpPr>
          <p:cNvPr id="7" name="Rectangle 6">
            <a:extLst>
              <a:ext uri="{FF2B5EF4-FFF2-40B4-BE49-F238E27FC236}">
                <a16:creationId xmlns:a16="http://schemas.microsoft.com/office/drawing/2014/main" id="{86F31F1C-2428-4381-A346-3A18F1A36505}"/>
              </a:ext>
            </a:extLst>
          </p:cNvPr>
          <p:cNvSpPr/>
          <p:nvPr/>
        </p:nvSpPr>
        <p:spPr>
          <a:xfrm>
            <a:off x="6866716" y="737413"/>
            <a:ext cx="6096000" cy="584775"/>
          </a:xfrm>
          <a:prstGeom prst="rect">
            <a:avLst/>
          </a:prstGeom>
        </p:spPr>
        <p:txBody>
          <a:bodyPr>
            <a:spAutoFit/>
          </a:bodyPr>
          <a:lstStyle/>
          <a:p>
            <a:pPr algn="ctr"/>
            <a:r>
              <a:rPr lang="en-GB" sz="3200" b="1" dirty="0">
                <a:solidFill>
                  <a:schemeClr val="bg2">
                    <a:lumMod val="75000"/>
                  </a:schemeClr>
                </a:solidFill>
                <a:latin typeface="Calibri" panose="020F0502020204030204" pitchFamily="34" charset="0"/>
                <a:cs typeface="Calibri" panose="020F0502020204030204" pitchFamily="34" charset="0"/>
              </a:rPr>
              <a:t>Vision, Values &amp; Aims</a:t>
            </a:r>
          </a:p>
        </p:txBody>
      </p:sp>
      <p:sp>
        <p:nvSpPr>
          <p:cNvPr id="14" name="TextBox 13">
            <a:extLst>
              <a:ext uri="{FF2B5EF4-FFF2-40B4-BE49-F238E27FC236}">
                <a16:creationId xmlns:a16="http://schemas.microsoft.com/office/drawing/2014/main" id="{C2AF24DD-63C7-4263-861A-FE4A478205A5}"/>
              </a:ext>
            </a:extLst>
          </p:cNvPr>
          <p:cNvSpPr txBox="1"/>
          <p:nvPr/>
        </p:nvSpPr>
        <p:spPr>
          <a:xfrm>
            <a:off x="612990" y="6250606"/>
            <a:ext cx="11693310" cy="369332"/>
          </a:xfrm>
          <a:prstGeom prst="rect">
            <a:avLst/>
          </a:prstGeom>
          <a:noFill/>
        </p:spPr>
        <p:txBody>
          <a:bodyPr wrap="square">
            <a:spAutoFit/>
          </a:bodyPr>
          <a:lstStyle/>
          <a:p>
            <a:r>
              <a:rPr lang="en-GB" sz="1800" dirty="0">
                <a:effectLst/>
                <a:latin typeface="Calibri" panose="020F0502020204030204" pitchFamily="34" charset="0"/>
                <a:ea typeface="Times New Roman" panose="02020603050405020304" pitchFamily="18" charset="0"/>
                <a:cs typeface="Arial" panose="020B0604020202020204" pitchFamily="34" charset="0"/>
              </a:rPr>
              <a:t>Our vision, values and aims were written in consultation with all staff, parents and children during session 2020-21.</a:t>
            </a:r>
            <a:endParaRPr lang="en-GB"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480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BCA7B0-2161-4C40-A006-E215D4FFFDE2}"/>
              </a:ext>
            </a:extLst>
          </p:cNvPr>
          <p:cNvSpPr txBox="1"/>
          <p:nvPr/>
        </p:nvSpPr>
        <p:spPr>
          <a:xfrm>
            <a:off x="574890" y="6212443"/>
            <a:ext cx="11693310" cy="369332"/>
          </a:xfrm>
          <a:prstGeom prst="rect">
            <a:avLst/>
          </a:prstGeom>
          <a:noFill/>
        </p:spPr>
        <p:txBody>
          <a:bodyPr wrap="square">
            <a:spAutoFit/>
          </a:bodyPr>
          <a:lstStyle/>
          <a:p>
            <a:r>
              <a:rPr lang="en-GB" sz="1800" dirty="0">
                <a:effectLst/>
                <a:latin typeface="Calibri" panose="020F0502020204030204" pitchFamily="34" charset="0"/>
                <a:ea typeface="Times New Roman" panose="02020603050405020304" pitchFamily="18" charset="0"/>
                <a:cs typeface="Arial" panose="020B0604020202020204" pitchFamily="34" charset="0"/>
              </a:rPr>
              <a:t>Our vision, values and aims were written in consultation with all staff, parents and children during session 2020-21.</a:t>
            </a:r>
            <a:endParaRPr lang="en-GB" sz="1400" dirty="0">
              <a:effectLst/>
              <a:latin typeface="Times New Roman" panose="02020603050405020304" pitchFamily="18" charset="0"/>
              <a:ea typeface="Times New Roman" panose="02020603050405020304" pitchFamily="18" charset="0"/>
            </a:endParaRPr>
          </a:p>
        </p:txBody>
      </p:sp>
      <p:sp>
        <p:nvSpPr>
          <p:cNvPr id="4" name="Content Placeholder 2">
            <a:extLst>
              <a:ext uri="{FF2B5EF4-FFF2-40B4-BE49-F238E27FC236}">
                <a16:creationId xmlns:a16="http://schemas.microsoft.com/office/drawing/2014/main" id="{8FC7E645-72EE-4D40-960B-816465C1F600}"/>
              </a:ext>
            </a:extLst>
          </p:cNvPr>
          <p:cNvSpPr>
            <a:spLocks noGrp="1"/>
          </p:cNvSpPr>
          <p:nvPr>
            <p:ph idx="1"/>
          </p:nvPr>
        </p:nvSpPr>
        <p:spPr>
          <a:xfrm>
            <a:off x="431052" y="193927"/>
            <a:ext cx="10593119" cy="5905500"/>
          </a:xfrm>
        </p:spPr>
        <p:txBody>
          <a:bodyPr>
            <a:normAutofit/>
          </a:bodyPr>
          <a:lstStyle/>
          <a:p>
            <a:pPr marL="457200" lvl="1" indent="0" algn="ctr">
              <a:buNone/>
            </a:pPr>
            <a:r>
              <a:rPr lang="en-GB" sz="3200" b="1" dirty="0">
                <a:effectLst/>
                <a:latin typeface="Calibri" panose="020F0502020204030204" pitchFamily="34" charset="0"/>
                <a:ea typeface="Times New Roman" panose="02020603050405020304" pitchFamily="18" charset="0"/>
                <a:cs typeface="Calibri" panose="020F0502020204030204" pitchFamily="34" charset="0"/>
              </a:rPr>
              <a:t>Our Vision</a:t>
            </a:r>
          </a:p>
          <a:p>
            <a:pPr marL="0" indent="0" algn="ctr">
              <a:lnSpc>
                <a:spcPct val="115000"/>
              </a:lnSpc>
              <a:spcAft>
                <a:spcPts val="1000"/>
              </a:spcAft>
              <a:buNone/>
            </a:pPr>
            <a:r>
              <a:rPr lang="en-GB"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We are a family at Our Lady of Peace </a:t>
            </a:r>
          </a:p>
          <a:p>
            <a:pPr marL="0" indent="0" algn="ctr">
              <a:lnSpc>
                <a:spcPct val="115000"/>
              </a:lnSpc>
              <a:spcAft>
                <a:spcPts val="1000"/>
              </a:spcAft>
              <a:buNone/>
            </a:pPr>
            <a:r>
              <a:rPr lang="en-GB"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Our vision is of a school where children are welcomed, where they feel safe, where they are connected and are supported to learn and to grow.  </a:t>
            </a:r>
          </a:p>
          <a:p>
            <a:pPr marL="0" indent="0" algn="ctr">
              <a:lnSpc>
                <a:spcPct val="115000"/>
              </a:lnSpc>
              <a:spcAft>
                <a:spcPts val="1000"/>
              </a:spcAft>
              <a:buNone/>
            </a:pPr>
            <a:r>
              <a:rPr lang="en-GB" sz="3200" b="1" i="1" dirty="0">
                <a:effectLst/>
                <a:latin typeface="Calibri" panose="020F0502020204030204" pitchFamily="34" charset="0"/>
                <a:ea typeface="Times New Roman" panose="02020603050405020304" pitchFamily="18" charset="0"/>
                <a:cs typeface="Times New Roman" panose="02020603050405020304" pitchFamily="18" charset="0"/>
              </a:rPr>
              <a:t>We are Always Learning, and Aiming High</a:t>
            </a:r>
            <a:endParaRPr lang="en-GB"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buNone/>
            </a:pPr>
            <a:endParaRPr lang="en-GB" sz="1800" b="1" dirty="0">
              <a:ea typeface="Times New Roman" panose="02020603050405020304" pitchFamily="18" charset="0"/>
              <a:cs typeface="Calibri" panose="020F0502020204030204" pitchFamily="34" charset="0"/>
            </a:endParaRPr>
          </a:p>
          <a:p>
            <a:pPr marL="514350" lvl="0" indent="-514350">
              <a:buFont typeface="+mj-lt"/>
              <a:buAutoNum type="arabicPeriod"/>
            </a:pPr>
            <a:endParaRPr lang="en-GB" sz="1800" dirty="0">
              <a:effectLst/>
              <a:ea typeface="Times New Roman" panose="02020603050405020304" pitchFamily="18" charset="0"/>
              <a:cs typeface="Calibri" panose="020F0502020204030204" pitchFamily="34" charset="0"/>
            </a:endParaRPr>
          </a:p>
          <a:p>
            <a:endParaRPr lang="en-GB" sz="1800" dirty="0"/>
          </a:p>
        </p:txBody>
      </p:sp>
      <p:pic>
        <p:nvPicPr>
          <p:cNvPr id="6" name="Picture 5" descr="Text&#10;&#10;Description automatically generated">
            <a:extLst>
              <a:ext uri="{FF2B5EF4-FFF2-40B4-BE49-F238E27FC236}">
                <a16:creationId xmlns:a16="http://schemas.microsoft.com/office/drawing/2014/main" id="{86E4C020-6FB4-4BE2-B82D-3DD6391B0A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5278" y="4627497"/>
            <a:ext cx="1962785" cy="1471930"/>
          </a:xfrm>
          <a:prstGeom prst="rect">
            <a:avLst/>
          </a:prstGeom>
        </p:spPr>
      </p:pic>
    </p:spTree>
    <p:extLst>
      <p:ext uri="{BB962C8B-B14F-4D97-AF65-F5344CB8AC3E}">
        <p14:creationId xmlns:p14="http://schemas.microsoft.com/office/powerpoint/2010/main" val="422182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17ED8-807F-456D-92FA-FF7D2472278B}"/>
              </a:ext>
            </a:extLst>
          </p:cNvPr>
          <p:cNvSpPr/>
          <p:nvPr/>
        </p:nvSpPr>
        <p:spPr>
          <a:xfrm>
            <a:off x="231234" y="502666"/>
            <a:ext cx="11729531" cy="5852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900" b="1" dirty="0">
                <a:solidFill>
                  <a:schemeClr val="bg1"/>
                </a:solidFill>
                <a:latin typeface="Calibri" panose="020F0502020204030204" pitchFamily="34" charset="0"/>
                <a:cs typeface="Calibri" panose="020F0502020204030204" pitchFamily="34" charset="0"/>
              </a:rPr>
              <a:t>W</a:t>
            </a:r>
            <a:r>
              <a:rPr lang="en-GB" sz="2900" b="1" dirty="0">
                <a:latin typeface="Calibri" panose="020F0502020204030204" pitchFamily="34" charset="0"/>
                <a:cs typeface="Calibri" panose="020F0502020204030204" pitchFamily="34" charset="0"/>
              </a:rPr>
              <a:t>elcoming: </a:t>
            </a:r>
            <a:r>
              <a:rPr lang="en-GB" sz="2400" b="1" i="1" dirty="0">
                <a:solidFill>
                  <a:srgbClr val="002060"/>
                </a:solidFill>
                <a:latin typeface="Calibri" panose="020F0502020204030204" pitchFamily="34" charset="0"/>
                <a:cs typeface="Calibri" panose="020F0502020204030204" pitchFamily="34" charset="0"/>
              </a:rPr>
              <a:t>You are welcome at OLOP and accepted for who you are. We recognise how diverse our school community is, and we celebrate that. At OLOP, we offer support and learning at all levels that gets it right for our children and their families.  We put our children at the centre of what we do and the decisions we make.</a:t>
            </a:r>
          </a:p>
          <a:p>
            <a:endParaRPr lang="en-GB" sz="2400" b="1" dirty="0">
              <a:latin typeface="Calibri" panose="020F0502020204030204" pitchFamily="34" charset="0"/>
              <a:cs typeface="Calibri" panose="020F0502020204030204" pitchFamily="34" charset="0"/>
            </a:endParaRPr>
          </a:p>
          <a:p>
            <a:r>
              <a:rPr lang="en-GB" sz="2900" b="1" dirty="0">
                <a:solidFill>
                  <a:schemeClr val="bg1"/>
                </a:solidFill>
                <a:latin typeface="Calibri" panose="020F0502020204030204" pitchFamily="34" charset="0"/>
                <a:cs typeface="Calibri" panose="020F0502020204030204" pitchFamily="34" charset="0"/>
              </a:rPr>
              <a:t>A</a:t>
            </a:r>
            <a:r>
              <a:rPr lang="en-GB" sz="2900" b="1" dirty="0">
                <a:latin typeface="Calibri" panose="020F0502020204030204" pitchFamily="34" charset="0"/>
                <a:cs typeface="Calibri" panose="020F0502020204030204" pitchFamily="34" charset="0"/>
              </a:rPr>
              <a:t>chieving: </a:t>
            </a:r>
            <a:r>
              <a:rPr lang="en-GB" sz="2400" b="1" i="1" dirty="0">
                <a:solidFill>
                  <a:srgbClr val="002060"/>
                </a:solidFill>
                <a:latin typeface="Calibri" panose="020F0502020204030204" pitchFamily="34" charset="0"/>
                <a:cs typeface="Calibri" panose="020F0502020204030204" pitchFamily="34" charset="0"/>
              </a:rPr>
              <a:t>We are a team at OLOP. We encourage everyone to ‘Aim High’ and to ‘do their best.’ Effort and hard work are part of who we are. We will offer each child the support they need, and we provide a range of stimulating teaching and learning experiences for all children and in partnership with parents, take into account their individual educational, pastoral and social needs.</a:t>
            </a:r>
          </a:p>
          <a:p>
            <a:endParaRPr lang="en-GB" sz="2400" b="1" dirty="0">
              <a:latin typeface="Calibri" panose="020F0502020204030204" pitchFamily="34" charset="0"/>
              <a:cs typeface="Calibri" panose="020F0502020204030204" pitchFamily="34" charset="0"/>
            </a:endParaRPr>
          </a:p>
          <a:p>
            <a:r>
              <a:rPr lang="en-GB" sz="2900" b="1" dirty="0">
                <a:solidFill>
                  <a:schemeClr val="bg1"/>
                </a:solidFill>
                <a:latin typeface="Calibri" panose="020F0502020204030204" pitchFamily="34" charset="0"/>
                <a:cs typeface="Calibri" panose="020F0502020204030204" pitchFamily="34" charset="0"/>
              </a:rPr>
              <a:t>L</a:t>
            </a:r>
            <a:r>
              <a:rPr lang="en-GB" sz="2900" b="1" dirty="0">
                <a:latin typeface="Calibri" panose="020F0502020204030204" pitchFamily="34" charset="0"/>
                <a:cs typeface="Calibri" panose="020F0502020204030204" pitchFamily="34" charset="0"/>
              </a:rPr>
              <a:t>ove &amp; </a:t>
            </a:r>
            <a:r>
              <a:rPr lang="en-GB" sz="2900" b="1" dirty="0">
                <a:solidFill>
                  <a:schemeClr val="bg1"/>
                </a:solidFill>
                <a:latin typeface="Calibri" panose="020F0502020204030204" pitchFamily="34" charset="0"/>
                <a:cs typeface="Calibri" panose="020F0502020204030204" pitchFamily="34" charset="0"/>
              </a:rPr>
              <a:t>K</a:t>
            </a:r>
            <a:r>
              <a:rPr lang="en-GB" sz="2900" b="1" dirty="0">
                <a:latin typeface="Calibri" panose="020F0502020204030204" pitchFamily="34" charset="0"/>
                <a:cs typeface="Calibri" panose="020F0502020204030204" pitchFamily="34" charset="0"/>
              </a:rPr>
              <a:t>indness: </a:t>
            </a:r>
            <a:r>
              <a:rPr lang="en-GB" sz="2400" b="1" i="1" dirty="0">
                <a:solidFill>
                  <a:srgbClr val="002060"/>
                </a:solidFill>
                <a:latin typeface="Calibri" panose="020F0502020204030204" pitchFamily="34" charset="0"/>
                <a:cs typeface="Calibri" panose="020F0502020204030204" pitchFamily="34" charset="0"/>
              </a:rPr>
              <a:t>Kindness helps us create a school where we feel safe and valued. We think about the impact our words and behaviour have on each other. We respect and listen to each other. We recognise the diversity in our school, and we celebrate it. We will challenge all unkind behaviour and actions in an honest and supportive way.</a:t>
            </a:r>
          </a:p>
        </p:txBody>
      </p:sp>
      <p:sp>
        <p:nvSpPr>
          <p:cNvPr id="3" name="TextBox 2">
            <a:extLst>
              <a:ext uri="{FF2B5EF4-FFF2-40B4-BE49-F238E27FC236}">
                <a16:creationId xmlns:a16="http://schemas.microsoft.com/office/drawing/2014/main" id="{83BCA7B0-2161-4C40-A006-E215D4FFFDE2}"/>
              </a:ext>
            </a:extLst>
          </p:cNvPr>
          <p:cNvSpPr txBox="1"/>
          <p:nvPr/>
        </p:nvSpPr>
        <p:spPr>
          <a:xfrm>
            <a:off x="498690" y="6355334"/>
            <a:ext cx="11693310" cy="369332"/>
          </a:xfrm>
          <a:prstGeom prst="rect">
            <a:avLst/>
          </a:prstGeom>
          <a:noFill/>
        </p:spPr>
        <p:txBody>
          <a:bodyPr wrap="square">
            <a:spAutoFit/>
          </a:bodyPr>
          <a:lstStyle/>
          <a:p>
            <a:r>
              <a:rPr lang="en-GB" sz="1800" dirty="0">
                <a:effectLst/>
                <a:latin typeface="Calibri" panose="020F0502020204030204" pitchFamily="34" charset="0"/>
                <a:ea typeface="Times New Roman" panose="02020603050405020304" pitchFamily="18" charset="0"/>
                <a:cs typeface="Arial" panose="020B0604020202020204" pitchFamily="34" charset="0"/>
              </a:rPr>
              <a:t>Our vision, values and aims were written in consultation with all staff, parents and children during session 2020-21.</a:t>
            </a:r>
            <a:endParaRPr lang="en-GB" sz="1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A848AB67-9F8F-4912-A4A7-ADA9850BC58A}"/>
              </a:ext>
            </a:extLst>
          </p:cNvPr>
          <p:cNvSpPr txBox="1"/>
          <p:nvPr/>
        </p:nvSpPr>
        <p:spPr>
          <a:xfrm>
            <a:off x="2319338" y="0"/>
            <a:ext cx="6105524" cy="584775"/>
          </a:xfrm>
          <a:prstGeom prst="rect">
            <a:avLst/>
          </a:prstGeom>
          <a:noFill/>
        </p:spPr>
        <p:txBody>
          <a:bodyPr wrap="square">
            <a:spAutoFit/>
          </a:bodyPr>
          <a:lstStyle/>
          <a:p>
            <a:pPr marL="457200" lvl="1" indent="0" algn="ctr">
              <a:buNone/>
            </a:pPr>
            <a:r>
              <a:rPr lang="en-GB" sz="3200" b="1" dirty="0">
                <a:solidFill>
                  <a:schemeClr val="bg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Our Values</a:t>
            </a:r>
          </a:p>
        </p:txBody>
      </p:sp>
    </p:spTree>
    <p:extLst>
      <p:ext uri="{BB962C8B-B14F-4D97-AF65-F5344CB8AC3E}">
        <p14:creationId xmlns:p14="http://schemas.microsoft.com/office/powerpoint/2010/main" val="1153322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9892D7-AC79-40AE-83E0-1820FBC4520F}"/>
              </a:ext>
            </a:extLst>
          </p:cNvPr>
          <p:cNvSpPr txBox="1"/>
          <p:nvPr/>
        </p:nvSpPr>
        <p:spPr>
          <a:xfrm>
            <a:off x="584415" y="6074551"/>
            <a:ext cx="11693310" cy="646331"/>
          </a:xfrm>
          <a:prstGeom prst="rect">
            <a:avLst/>
          </a:prstGeom>
          <a:noFill/>
        </p:spPr>
        <p:txBody>
          <a:bodyPr wrap="square">
            <a:spAutoFit/>
          </a:bodyPr>
          <a:lstStyle/>
          <a:p>
            <a:r>
              <a:rPr lang="en-GB" sz="1800" dirty="0">
                <a:effectLst/>
                <a:latin typeface="Calibri" panose="020F0502020204030204" pitchFamily="34" charset="0"/>
                <a:ea typeface="Times New Roman" panose="02020603050405020304" pitchFamily="18" charset="0"/>
                <a:cs typeface="Arial" panose="020B0604020202020204" pitchFamily="34" charset="0"/>
              </a:rPr>
              <a:t>Our vision, values and aims were written in consultation with all staff, parents and children during session 2020-21.</a:t>
            </a:r>
          </a:p>
          <a:p>
            <a:r>
              <a:rPr lang="en-GB" sz="1800" dirty="0">
                <a:effectLst/>
                <a:latin typeface="Calibri" panose="020F0502020204030204" pitchFamily="34" charset="0"/>
                <a:ea typeface="Times New Roman" panose="02020603050405020304" pitchFamily="18" charset="0"/>
                <a:cs typeface="Arial" panose="020B0604020202020204" pitchFamily="34" charset="0"/>
              </a:rPr>
              <a:t>Items marked with a * apply to the school only.</a:t>
            </a:r>
          </a:p>
        </p:txBody>
      </p:sp>
      <p:sp>
        <p:nvSpPr>
          <p:cNvPr id="4" name="Rectangle 3">
            <a:extLst>
              <a:ext uri="{FF2B5EF4-FFF2-40B4-BE49-F238E27FC236}">
                <a16:creationId xmlns:a16="http://schemas.microsoft.com/office/drawing/2014/main" id="{B81C7F93-196B-43CC-958D-EC7E9CA17C12}"/>
              </a:ext>
            </a:extLst>
          </p:cNvPr>
          <p:cNvSpPr/>
          <p:nvPr/>
        </p:nvSpPr>
        <p:spPr>
          <a:xfrm>
            <a:off x="362951" y="238062"/>
            <a:ext cx="11466097" cy="5808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2">
                    <a:lumMod val="75000"/>
                  </a:schemeClr>
                </a:solidFill>
                <a:latin typeface="Calibri" panose="020F0502020204030204" pitchFamily="34" charset="0"/>
                <a:cs typeface="Calibri" panose="020F0502020204030204" pitchFamily="34" charset="0"/>
              </a:rPr>
              <a:t>Our Aims</a:t>
            </a:r>
          </a:p>
          <a:p>
            <a:pPr algn="ctr"/>
            <a:endParaRPr lang="en-GB" sz="3200" b="1" dirty="0">
              <a:solidFill>
                <a:schemeClr val="bg2">
                  <a:lumMod val="75000"/>
                </a:schemeClr>
              </a:solidFill>
              <a:latin typeface="Calibri" panose="020F0502020204030204" pitchFamily="34" charset="0"/>
              <a:cs typeface="Calibri" panose="020F0502020204030204" pitchFamily="34" charset="0"/>
            </a:endParaRPr>
          </a:p>
          <a:p>
            <a:pPr algn="ctr"/>
            <a:r>
              <a:rPr lang="en-GB" sz="2400" b="1" dirty="0">
                <a:solidFill>
                  <a:schemeClr val="bg2">
                    <a:lumMod val="75000"/>
                  </a:schemeClr>
                </a:solidFill>
                <a:latin typeface="Calibri" panose="020F0502020204030204" pitchFamily="34" charset="0"/>
                <a:cs typeface="Calibri" panose="020F0502020204030204" pitchFamily="34" charset="0"/>
              </a:rPr>
              <a:t>Our Lady of Peace is a community of faith and learning.  </a:t>
            </a:r>
          </a:p>
          <a:p>
            <a:pPr algn="ctr"/>
            <a:r>
              <a:rPr lang="en-GB" sz="2400" b="1" dirty="0">
                <a:solidFill>
                  <a:schemeClr val="bg2">
                    <a:lumMod val="75000"/>
                  </a:schemeClr>
                </a:solidFill>
                <a:latin typeface="Calibri" panose="020F0502020204030204" pitchFamily="34" charset="0"/>
                <a:cs typeface="Calibri" panose="020F0502020204030204" pitchFamily="34" charset="0"/>
              </a:rPr>
              <a:t>We aim to:</a:t>
            </a:r>
          </a:p>
          <a:p>
            <a:endParaRPr lang="en-GB" sz="2400" dirty="0">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Ø"/>
            </a:pPr>
            <a:r>
              <a:rPr lang="en-GB" sz="2400" b="1" dirty="0">
                <a:latin typeface="Calibri" panose="020F0502020204030204" pitchFamily="34" charset="0"/>
                <a:cs typeface="Calibri" panose="020F0502020204030204" pitchFamily="34" charset="0"/>
              </a:rPr>
              <a:t>Promote effective partnerships with parents, children, the Church* and the community</a:t>
            </a:r>
          </a:p>
          <a:p>
            <a:pPr marL="342900" lvl="0" indent="-342900">
              <a:buFont typeface="Wingdings" panose="05000000000000000000" pitchFamily="2" charset="2"/>
              <a:buChar char="Ø"/>
            </a:pPr>
            <a:r>
              <a:rPr lang="en-GB" sz="2400" b="1" dirty="0">
                <a:latin typeface="Calibri" panose="020F0502020204030204" pitchFamily="34" charset="0"/>
                <a:cs typeface="Calibri" panose="020F0502020204030204" pitchFamily="34" charset="0"/>
              </a:rPr>
              <a:t>Ensure a safe, relaxed and happy environment in which children can feel confident and secure, where children’s rights are respected, and gospel values* promoted</a:t>
            </a:r>
          </a:p>
          <a:p>
            <a:pPr marL="342900" lvl="0" indent="-342900">
              <a:buFont typeface="Wingdings" panose="05000000000000000000" pitchFamily="2" charset="2"/>
              <a:buChar char="Ø"/>
            </a:pPr>
            <a:r>
              <a:rPr lang="en-GB" sz="2400" b="1" dirty="0">
                <a:latin typeface="Calibri" panose="020F0502020204030204" pitchFamily="34" charset="0"/>
                <a:cs typeface="Calibri" panose="020F0502020204030204" pitchFamily="34" charset="0"/>
              </a:rPr>
              <a:t>Be an inclusive school and value the views and experiences of all our children</a:t>
            </a:r>
          </a:p>
          <a:p>
            <a:pPr marL="342900" lvl="0" indent="-342900">
              <a:buFont typeface="Wingdings" panose="05000000000000000000" pitchFamily="2" charset="2"/>
              <a:buChar char="Ø"/>
            </a:pPr>
            <a:r>
              <a:rPr lang="en-GB" sz="2400" b="1" dirty="0">
                <a:latin typeface="Calibri" panose="020F0502020204030204" pitchFamily="34" charset="0"/>
                <a:cs typeface="Calibri" panose="020F0502020204030204" pitchFamily="34" charset="0"/>
              </a:rPr>
              <a:t>Create a motivating environment where all learners are encouraged to achieve their full personal and academic potential and where success is celebrated</a:t>
            </a:r>
          </a:p>
        </p:txBody>
      </p:sp>
      <p:pic>
        <p:nvPicPr>
          <p:cNvPr id="6" name="Picture 5" descr="Shape, arrow&#10;&#10;Description automatically generated">
            <a:extLst>
              <a:ext uri="{FF2B5EF4-FFF2-40B4-BE49-F238E27FC236}">
                <a16:creationId xmlns:a16="http://schemas.microsoft.com/office/drawing/2014/main" id="{9D9603EE-CCAB-4CFC-ADBB-6F82A05CA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132" y="460283"/>
            <a:ext cx="1069171" cy="1054192"/>
          </a:xfrm>
          <a:prstGeom prst="rect">
            <a:avLst/>
          </a:prstGeom>
        </p:spPr>
      </p:pic>
    </p:spTree>
    <p:extLst>
      <p:ext uri="{BB962C8B-B14F-4D97-AF65-F5344CB8AC3E}">
        <p14:creationId xmlns:p14="http://schemas.microsoft.com/office/powerpoint/2010/main" val="1513099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350C186-BA7D-4B4E-AD36-4AE0F953B3D8}"/>
              </a:ext>
            </a:extLst>
          </p:cNvPr>
          <p:cNvSpPr txBox="1"/>
          <p:nvPr/>
        </p:nvSpPr>
        <p:spPr>
          <a:xfrm>
            <a:off x="7532710" y="620722"/>
            <a:ext cx="3518748" cy="1142462"/>
          </a:xfrm>
          <a:prstGeom prst="rect">
            <a:avLst/>
          </a:prstGeom>
        </p:spPr>
        <p:txBody>
          <a:bodyPr vert="horz" lIns="91440" tIns="45720" rIns="91440" bIns="45720" rtlCol="0" anchor="b">
            <a:normAutofit/>
          </a:bodyPr>
          <a:lstStyle/>
          <a:p>
            <a:pPr marL="0" indent="0" algn="ctr">
              <a:lnSpc>
                <a:spcPct val="90000"/>
              </a:lnSpc>
              <a:spcBef>
                <a:spcPct val="0"/>
              </a:spcBef>
              <a:spcAft>
                <a:spcPts val="600"/>
              </a:spcAft>
            </a:pPr>
            <a:r>
              <a:rPr lang="en-US" sz="2200" b="1" cap="all" dirty="0">
                <a:ln w="3175" cmpd="sng">
                  <a:noFill/>
                </a:ln>
                <a:latin typeface="+mj-lt"/>
                <a:ea typeface="+mj-ea"/>
                <a:cs typeface="+mj-cs"/>
              </a:rPr>
              <a:t>School Improvement Progress during Session 2023-24</a:t>
            </a:r>
          </a:p>
        </p:txBody>
      </p:sp>
      <p:pic>
        <p:nvPicPr>
          <p:cNvPr id="4" name="Picture 3" descr="A child lying on the floor&#10;&#10;Description automatically generated">
            <a:extLst>
              <a:ext uri="{FF2B5EF4-FFF2-40B4-BE49-F238E27FC236}">
                <a16:creationId xmlns:a16="http://schemas.microsoft.com/office/drawing/2014/main" id="{F559E8B8-AA89-B8AD-CE60-44596136929A}"/>
              </a:ext>
            </a:extLst>
          </p:cNvPr>
          <p:cNvPicPr>
            <a:picLocks noChangeAspect="1"/>
          </p:cNvPicPr>
          <p:nvPr/>
        </p:nvPicPr>
        <p:blipFill>
          <a:blip r:embed="rId2">
            <a:extLst>
              <a:ext uri="{28A0092B-C50C-407E-A947-70E740481C1C}">
                <a14:useLocalDpi xmlns:a14="http://schemas.microsoft.com/office/drawing/2010/main" val="0"/>
              </a:ext>
            </a:extLst>
          </a:blip>
          <a:srcRect t="6020" r="2" b="50521"/>
          <a:stretch/>
        </p:blipFill>
        <p:spPr>
          <a:xfrm>
            <a:off x="799073" y="786115"/>
            <a:ext cx="3311119" cy="2967046"/>
          </a:xfrm>
          <a:custGeom>
            <a:avLst/>
            <a:gdLst/>
            <a:ahLst/>
            <a:cxnLst/>
            <a:rect l="l" t="t" r="r" b="b"/>
            <a:pathLst>
              <a:path w="3311119" h="2967046">
                <a:moveTo>
                  <a:pt x="534609" y="0"/>
                </a:moveTo>
                <a:lnTo>
                  <a:pt x="3311119" y="0"/>
                </a:lnTo>
                <a:lnTo>
                  <a:pt x="3311119" y="2967046"/>
                </a:lnTo>
                <a:lnTo>
                  <a:pt x="0" y="2967046"/>
                </a:lnTo>
                <a:lnTo>
                  <a:pt x="0" y="534609"/>
                </a:lnTo>
                <a:close/>
              </a:path>
            </a:pathLst>
          </a:custGeom>
        </p:spPr>
      </p:pic>
      <p:pic>
        <p:nvPicPr>
          <p:cNvPr id="7" name="Picture 6" descr="Text&#10;&#10;Description automatically generated">
            <a:extLst>
              <a:ext uri="{FF2B5EF4-FFF2-40B4-BE49-F238E27FC236}">
                <a16:creationId xmlns:a16="http://schemas.microsoft.com/office/drawing/2014/main" id="{8827BDF7-C317-42D0-9302-26A54F6112DC}"/>
              </a:ext>
            </a:extLst>
          </p:cNvPr>
          <p:cNvPicPr>
            <a:picLocks noChangeAspect="1"/>
          </p:cNvPicPr>
          <p:nvPr/>
        </p:nvPicPr>
        <p:blipFill rotWithShape="1">
          <a:blip r:embed="rId3"/>
          <a:srcRect t="4998" r="6" b="19531"/>
          <a:stretch/>
        </p:blipFill>
        <p:spPr>
          <a:xfrm>
            <a:off x="4261002" y="786609"/>
            <a:ext cx="2783422" cy="1701655"/>
          </a:xfrm>
          <a:prstGeom prst="rect">
            <a:avLst/>
          </a:prstGeom>
        </p:spPr>
      </p:pic>
      <p:pic>
        <p:nvPicPr>
          <p:cNvPr id="9" name="Picture 8" descr="Shape, arrow&#10;&#10;Description automatically generated">
            <a:extLst>
              <a:ext uri="{FF2B5EF4-FFF2-40B4-BE49-F238E27FC236}">
                <a16:creationId xmlns:a16="http://schemas.microsoft.com/office/drawing/2014/main" id="{9860C483-299D-443B-BB81-8F2F65568BC7}"/>
              </a:ext>
            </a:extLst>
          </p:cNvPr>
          <p:cNvPicPr>
            <a:picLocks noChangeAspect="1"/>
          </p:cNvPicPr>
          <p:nvPr/>
        </p:nvPicPr>
        <p:blipFill rotWithShape="1">
          <a:blip r:embed="rId4"/>
          <a:srcRect t="22861" r="-6" b="20245"/>
          <a:stretch/>
        </p:blipFill>
        <p:spPr>
          <a:xfrm>
            <a:off x="795897" y="3883046"/>
            <a:ext cx="3314293" cy="1859120"/>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60FD98EF-6BD6-4C74-BF28-6D676CF87D3A}"/>
              </a:ext>
            </a:extLst>
          </p:cNvPr>
          <p:cNvPicPr>
            <a:picLocks noChangeAspect="1"/>
          </p:cNvPicPr>
          <p:nvPr/>
        </p:nvPicPr>
        <p:blipFill rotWithShape="1">
          <a:blip r:embed="rId5"/>
          <a:srcRect t="7997" r="-1" b="4923"/>
          <a:stretch/>
        </p:blipFill>
        <p:spPr>
          <a:xfrm>
            <a:off x="4250406" y="2618147"/>
            <a:ext cx="2794018" cy="3124019"/>
          </a:xfrm>
          <a:custGeom>
            <a:avLst/>
            <a:gdLst/>
            <a:ahLst/>
            <a:cxnLst/>
            <a:rect l="l" t="t" r="r" b="b"/>
            <a:pathLst>
              <a:path w="2794018" h="3124019">
                <a:moveTo>
                  <a:pt x="0" y="0"/>
                </a:moveTo>
                <a:lnTo>
                  <a:pt x="2794018" y="0"/>
                </a:lnTo>
                <a:lnTo>
                  <a:pt x="2794018" y="2589410"/>
                </a:lnTo>
                <a:lnTo>
                  <a:pt x="2259409" y="3124019"/>
                </a:lnTo>
                <a:lnTo>
                  <a:pt x="0" y="3124019"/>
                </a:lnTo>
                <a:close/>
              </a:path>
            </a:pathLst>
          </a:custGeom>
        </p:spPr>
      </p:pic>
      <p:sp>
        <p:nvSpPr>
          <p:cNvPr id="41" name="TextBox 40">
            <a:extLst>
              <a:ext uri="{FF2B5EF4-FFF2-40B4-BE49-F238E27FC236}">
                <a16:creationId xmlns:a16="http://schemas.microsoft.com/office/drawing/2014/main" id="{3E3DD991-02BB-4D48-8E0B-2387FAF2A072}"/>
              </a:ext>
            </a:extLst>
          </p:cNvPr>
          <p:cNvSpPr txBox="1"/>
          <p:nvPr/>
        </p:nvSpPr>
        <p:spPr>
          <a:xfrm>
            <a:off x="7476701" y="1822448"/>
            <a:ext cx="3652361" cy="2922591"/>
          </a:xfrm>
          <a:prstGeom prst="rect">
            <a:avLst/>
          </a:prstGeom>
        </p:spPr>
        <p:txBody>
          <a:bodyPr vert="horz" lIns="91440" tIns="45720" rIns="91440" bIns="45720" rtlCol="0" anchor="t">
            <a:normAutofit/>
          </a:bodyPr>
          <a:lstStyle/>
          <a:p>
            <a:pPr algn="ctr">
              <a:spcBef>
                <a:spcPct val="20000"/>
              </a:spcBef>
              <a:spcAft>
                <a:spcPts val="600"/>
              </a:spcAft>
              <a:buClr>
                <a:schemeClr val="tx1"/>
              </a:buClr>
              <a:buSzPct val="80000"/>
            </a:pPr>
            <a:endParaRPr lang="en-US" sz="2000" b="1" dirty="0">
              <a:solidFill>
                <a:schemeClr val="bg2">
                  <a:lumMod val="75000"/>
                </a:schemeClr>
              </a:solidFill>
              <a:hlinkClick r:id="rId6"/>
            </a:endParaRPr>
          </a:p>
          <a:p>
            <a:pPr algn="ctr">
              <a:spcBef>
                <a:spcPct val="20000"/>
              </a:spcBef>
              <a:spcAft>
                <a:spcPts val="600"/>
              </a:spcAft>
              <a:buClr>
                <a:schemeClr val="tx1"/>
              </a:buClr>
              <a:buSzPct val="80000"/>
            </a:pPr>
            <a:endParaRPr lang="en-US" sz="2000" b="1" dirty="0">
              <a:solidFill>
                <a:schemeClr val="bg2">
                  <a:lumMod val="75000"/>
                </a:schemeClr>
              </a:solidFill>
              <a:hlinkClick r:id="rId6"/>
            </a:endParaRPr>
          </a:p>
          <a:p>
            <a:pPr algn="ctr">
              <a:spcBef>
                <a:spcPct val="20000"/>
              </a:spcBef>
              <a:spcAft>
                <a:spcPts val="600"/>
              </a:spcAft>
              <a:buClr>
                <a:schemeClr val="tx1"/>
              </a:buClr>
              <a:buSzPct val="80000"/>
            </a:pPr>
            <a:r>
              <a:rPr lang="en-US" sz="2000" b="1" dirty="0">
                <a:solidFill>
                  <a:schemeClr val="bg2">
                    <a:lumMod val="75000"/>
                  </a:schemeClr>
                </a:solidFill>
                <a:hlinkClick r:id="rId6"/>
              </a:rPr>
              <a:t>Click here </a:t>
            </a:r>
            <a:endParaRPr lang="en-US" sz="2000" b="1" dirty="0">
              <a:solidFill>
                <a:schemeClr val="bg2">
                  <a:lumMod val="75000"/>
                </a:schemeClr>
              </a:solidFill>
            </a:endParaRPr>
          </a:p>
          <a:p>
            <a:pPr algn="ctr">
              <a:spcBef>
                <a:spcPct val="20000"/>
              </a:spcBef>
              <a:spcAft>
                <a:spcPts val="600"/>
              </a:spcAft>
              <a:buClr>
                <a:schemeClr val="tx1"/>
              </a:buClr>
              <a:buSzPct val="80000"/>
            </a:pPr>
            <a:r>
              <a:rPr lang="en-US" sz="2000" b="1" dirty="0">
                <a:solidFill>
                  <a:schemeClr val="bg2">
                    <a:lumMod val="75000"/>
                  </a:schemeClr>
                </a:solidFill>
              </a:rPr>
              <a:t>to read our</a:t>
            </a:r>
          </a:p>
          <a:p>
            <a:pPr algn="ctr">
              <a:spcBef>
                <a:spcPct val="20000"/>
              </a:spcBef>
              <a:spcAft>
                <a:spcPts val="600"/>
              </a:spcAft>
              <a:buClr>
                <a:schemeClr val="tx1"/>
              </a:buClr>
              <a:buSzPct val="80000"/>
            </a:pPr>
            <a:r>
              <a:rPr lang="en-US" sz="2000" b="1" dirty="0"/>
              <a:t>Standards &amp; Quality Report </a:t>
            </a:r>
            <a:endParaRPr lang="en-US" sz="2000" dirty="0"/>
          </a:p>
          <a:p>
            <a:pPr lvl="1">
              <a:spcBef>
                <a:spcPct val="20000"/>
              </a:spcBef>
              <a:spcAft>
                <a:spcPts val="600"/>
              </a:spcAft>
              <a:buClr>
                <a:schemeClr val="tx1"/>
              </a:buClr>
              <a:buSzPct val="80000"/>
              <a:buFont typeface="Wingdings 3" panose="05040102010807070707" pitchFamily="18" charset="2"/>
              <a:buChar char=""/>
            </a:pPr>
            <a:endParaRPr lang="en-US" sz="1400" dirty="0">
              <a:solidFill>
                <a:schemeClr val="bg2">
                  <a:lumMod val="75000"/>
                </a:schemeClr>
              </a:solidFill>
            </a:endParaRPr>
          </a:p>
        </p:txBody>
      </p:sp>
    </p:spTree>
    <p:extLst>
      <p:ext uri="{BB962C8B-B14F-4D97-AF65-F5344CB8AC3E}">
        <p14:creationId xmlns:p14="http://schemas.microsoft.com/office/powerpoint/2010/main" val="99105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350C186-BA7D-4B4E-AD36-4AE0F953B3D8}"/>
              </a:ext>
            </a:extLst>
          </p:cNvPr>
          <p:cNvSpPr txBox="1"/>
          <p:nvPr/>
        </p:nvSpPr>
        <p:spPr>
          <a:xfrm>
            <a:off x="3548637" y="651538"/>
            <a:ext cx="7174004" cy="1077218"/>
          </a:xfrm>
          <a:prstGeom prst="rect">
            <a:avLst/>
          </a:prstGeom>
          <a:noFill/>
        </p:spPr>
        <p:txBody>
          <a:bodyPr wrap="square">
            <a:spAutoFit/>
          </a:bodyPr>
          <a:lstStyle/>
          <a:p>
            <a:pPr marL="0" indent="0" algn="ctr">
              <a:buNone/>
            </a:pPr>
            <a:r>
              <a:rPr lang="en-GB" sz="3200" b="1" dirty="0">
                <a:solidFill>
                  <a:schemeClr val="bg2">
                    <a:lumMod val="75000"/>
                  </a:schemeClr>
                </a:solidFill>
                <a:latin typeface="Calibri" panose="020F0502020204030204" pitchFamily="34" charset="0"/>
                <a:cs typeface="Calibri" panose="020F0502020204030204" pitchFamily="34" charset="0"/>
              </a:rPr>
              <a:t>School Improvement Plan Priorities for </a:t>
            </a:r>
            <a:r>
              <a:rPr lang="en-GB" sz="3200" b="1" dirty="0">
                <a:solidFill>
                  <a:schemeClr val="bg2">
                    <a:lumMod val="75000"/>
                  </a:schemeClr>
                </a:solidFill>
              </a:rPr>
              <a:t>2023-24</a:t>
            </a:r>
          </a:p>
        </p:txBody>
      </p:sp>
      <p:sp>
        <p:nvSpPr>
          <p:cNvPr id="19" name="TextBox 18">
            <a:extLst>
              <a:ext uri="{FF2B5EF4-FFF2-40B4-BE49-F238E27FC236}">
                <a16:creationId xmlns:a16="http://schemas.microsoft.com/office/drawing/2014/main" id="{C64906AD-B876-4DC7-9E5A-B5B60C2BC426}"/>
              </a:ext>
            </a:extLst>
          </p:cNvPr>
          <p:cNvSpPr txBox="1"/>
          <p:nvPr/>
        </p:nvSpPr>
        <p:spPr>
          <a:xfrm>
            <a:off x="3349460" y="2035695"/>
            <a:ext cx="8027084" cy="3785652"/>
          </a:xfrm>
          <a:prstGeom prst="rect">
            <a:avLst/>
          </a:prstGeom>
          <a:noFill/>
        </p:spPr>
        <p:txBody>
          <a:bodyPr wrap="square">
            <a:spAutoFit/>
          </a:bodyPr>
          <a:lstStyle/>
          <a:p>
            <a:pPr marL="342900" marR="36195" indent="-342900" algn="ctr">
              <a:buFont typeface="+mj-lt"/>
              <a:buAutoNum type="arabicPeriod"/>
            </a:pPr>
            <a:r>
              <a:rPr lang="en-GB" sz="2400" b="1" dirty="0">
                <a:effectLst/>
                <a:ea typeface="Arial Unicode MS"/>
              </a:rPr>
              <a:t>Celebrating &amp; Supporting Our Community – our successes, our differences, our uniqueness</a:t>
            </a:r>
          </a:p>
          <a:p>
            <a:pPr marR="36195" algn="ctr"/>
            <a:endParaRPr lang="en-GB" sz="2400" b="1" dirty="0">
              <a:effectLst/>
              <a:ea typeface="Arial Unicode MS"/>
            </a:endParaRPr>
          </a:p>
          <a:p>
            <a:pPr marR="36195" algn="ctr"/>
            <a:r>
              <a:rPr lang="en-GB" sz="2400" b="1" dirty="0">
                <a:ea typeface="Times New Roman" panose="02020603050405020304" pitchFamily="18" charset="0"/>
              </a:rPr>
              <a:t>2. R</a:t>
            </a:r>
            <a:r>
              <a:rPr lang="en-GB" sz="2400" b="1" dirty="0">
                <a:effectLst/>
                <a:ea typeface="Times New Roman" panose="02020603050405020304" pitchFamily="18" charset="0"/>
              </a:rPr>
              <a:t>eview of Assessment, Tracking &amp; Monitoring Procedures </a:t>
            </a:r>
          </a:p>
          <a:p>
            <a:pPr marR="36195" algn="ctr"/>
            <a:endParaRPr lang="en-GB" sz="2400" dirty="0">
              <a:ea typeface="Times New Roman" panose="02020603050405020304" pitchFamily="18" charset="0"/>
            </a:endParaRPr>
          </a:p>
          <a:p>
            <a:pPr marR="36195" algn="ctr"/>
            <a:r>
              <a:rPr lang="en-GB" sz="2400" b="1" dirty="0"/>
              <a:t>3. Develop high quality learning, teaching and assessment leading to improved attainment and achievement in Writing</a:t>
            </a:r>
          </a:p>
          <a:p>
            <a:pPr lvl="1"/>
            <a:endParaRPr lang="en-GB" sz="2400" b="1" dirty="0">
              <a:solidFill>
                <a:schemeClr val="bg1"/>
              </a:solidFill>
            </a:endParaRPr>
          </a:p>
        </p:txBody>
      </p:sp>
      <p:pic>
        <p:nvPicPr>
          <p:cNvPr id="3" name="Picture 2" descr="A heart shaped sign with words&#10;&#10;Description automatically generated">
            <a:extLst>
              <a:ext uri="{FF2B5EF4-FFF2-40B4-BE49-F238E27FC236}">
                <a16:creationId xmlns:a16="http://schemas.microsoft.com/office/drawing/2014/main" id="{8A17566F-E3E2-246C-5A45-04E6D75F4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12" y="548704"/>
            <a:ext cx="2597260" cy="5760592"/>
          </a:xfrm>
          <a:prstGeom prst="rect">
            <a:avLst/>
          </a:prstGeom>
        </p:spPr>
      </p:pic>
    </p:spTree>
    <p:extLst>
      <p:ext uri="{BB962C8B-B14F-4D97-AF65-F5344CB8AC3E}">
        <p14:creationId xmlns:p14="http://schemas.microsoft.com/office/powerpoint/2010/main" val="315427553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1401</TotalTime>
  <Words>1056</Words>
  <Application>Microsoft Office PowerPoint</Application>
  <PresentationFormat>Widescreen</PresentationFormat>
  <Paragraphs>94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Unicode MS</vt:lpstr>
      <vt:lpstr>Calibri</vt:lpstr>
      <vt:lpstr>Century Gothic</vt:lpstr>
      <vt:lpstr>Times New Roman</vt:lpstr>
      <vt:lpstr>Wingdings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Lesley-anne Dick</dc:creator>
  <cp:lastModifiedBy>Mrs Dick</cp:lastModifiedBy>
  <cp:revision>96</cp:revision>
  <dcterms:created xsi:type="dcterms:W3CDTF">2020-08-06T12:25:32Z</dcterms:created>
  <dcterms:modified xsi:type="dcterms:W3CDTF">2024-09-11T16:00:26Z</dcterms:modified>
</cp:coreProperties>
</file>