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7" r:id="rId4"/>
    <p:sldId id="260" r:id="rId5"/>
    <p:sldId id="256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E766B-E136-403D-81CB-C7C24CEEB807}" type="datetimeFigureOut">
              <a:rPr lang="en-GB" smtClean="0"/>
              <a:t>31/01/2023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429A5-2E10-4071-94F7-E7B05FC6BF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0876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E766B-E136-403D-81CB-C7C24CEEB807}" type="datetimeFigureOut">
              <a:rPr lang="en-GB" smtClean="0"/>
              <a:t>31/01/2023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429A5-2E10-4071-94F7-E7B05FC6BF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9183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E766B-E136-403D-81CB-C7C24CEEB807}" type="datetimeFigureOut">
              <a:rPr lang="en-GB" smtClean="0"/>
              <a:t>31/01/2023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429A5-2E10-4071-94F7-E7B05FC6BF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8896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E766B-E136-403D-81CB-C7C24CEEB807}" type="datetimeFigureOut">
              <a:rPr lang="en-GB" smtClean="0"/>
              <a:t>31/01/2023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429A5-2E10-4071-94F7-E7B05FC6BF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3073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E766B-E136-403D-81CB-C7C24CEEB807}" type="datetimeFigureOut">
              <a:rPr lang="en-GB" smtClean="0"/>
              <a:t>31/01/2023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429A5-2E10-4071-94F7-E7B05FC6BF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2887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E766B-E136-403D-81CB-C7C24CEEB807}" type="datetimeFigureOut">
              <a:rPr lang="en-GB" smtClean="0"/>
              <a:t>31/01/2023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429A5-2E10-4071-94F7-E7B05FC6BF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2307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E766B-E136-403D-81CB-C7C24CEEB807}" type="datetimeFigureOut">
              <a:rPr lang="en-GB" smtClean="0"/>
              <a:t>31/01/2023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429A5-2E10-4071-94F7-E7B05FC6BF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652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E766B-E136-403D-81CB-C7C24CEEB807}" type="datetimeFigureOut">
              <a:rPr lang="en-GB" smtClean="0"/>
              <a:t>31/01/2023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429A5-2E10-4071-94F7-E7B05FC6BF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1093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E766B-E136-403D-81CB-C7C24CEEB807}" type="datetimeFigureOut">
              <a:rPr lang="en-GB" smtClean="0"/>
              <a:t>31/01/2023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429A5-2E10-4071-94F7-E7B05FC6BF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7183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E766B-E136-403D-81CB-C7C24CEEB807}" type="datetimeFigureOut">
              <a:rPr lang="en-GB" smtClean="0"/>
              <a:t>31/01/2023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429A5-2E10-4071-94F7-E7B05FC6BF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359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E766B-E136-403D-81CB-C7C24CEEB807}" type="datetimeFigureOut">
              <a:rPr lang="en-GB" smtClean="0"/>
              <a:t>31/01/2023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429A5-2E10-4071-94F7-E7B05FC6BF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6643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E766B-E136-403D-81CB-C7C24CEEB807}" type="datetimeFigureOut">
              <a:rPr lang="en-GB" smtClean="0"/>
              <a:t>31/01/2023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429A5-2E10-4071-94F7-E7B05FC6BF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7319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956603" y="1264290"/>
            <a:ext cx="10452296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6600" dirty="0" err="1"/>
              <a:t>CRITICaL</a:t>
            </a:r>
            <a:endParaRPr lang="en-GB" sz="6600" dirty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6600" dirty="0"/>
              <a:t>Skills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4000" dirty="0"/>
              <a:t>(</a:t>
            </a:r>
            <a:r>
              <a:rPr lang="en-GB" sz="4000" b="1" dirty="0"/>
              <a:t>C</a:t>
            </a:r>
            <a:r>
              <a:rPr lang="en-GB" sz="4000" dirty="0"/>
              <a:t>ommunication, </a:t>
            </a:r>
            <a:r>
              <a:rPr lang="en-GB" sz="4000" b="1" dirty="0"/>
              <a:t>R</a:t>
            </a:r>
            <a:r>
              <a:rPr lang="en-GB" sz="4000" dirty="0"/>
              <a:t>esilience, </a:t>
            </a:r>
            <a:r>
              <a:rPr lang="en-GB" sz="4000" b="1" dirty="0"/>
              <a:t>I</a:t>
            </a:r>
            <a:r>
              <a:rPr lang="en-GB" sz="4000" dirty="0"/>
              <a:t>nitiative &amp; Enterprise, </a:t>
            </a:r>
            <a:r>
              <a:rPr lang="en-GB" sz="4000" b="1" dirty="0"/>
              <a:t>T</a:t>
            </a:r>
            <a:r>
              <a:rPr lang="en-GB" sz="4000" dirty="0"/>
              <a:t>eamwork &amp; Collaboration, </a:t>
            </a:r>
            <a:r>
              <a:rPr lang="en-GB" sz="4000" b="1" dirty="0"/>
              <a:t>I</a:t>
            </a:r>
            <a:r>
              <a:rPr lang="en-GB" sz="4000" dirty="0"/>
              <a:t>nterpersonal, </a:t>
            </a:r>
            <a:r>
              <a:rPr lang="en-GB" sz="4000" b="1" dirty="0"/>
              <a:t>C</a:t>
            </a:r>
            <a:r>
              <a:rPr lang="en-GB" sz="4000" dirty="0"/>
              <a:t>reativity </a:t>
            </a:r>
            <a:r>
              <a:rPr lang="en-GB" sz="4000" b="1" dirty="0"/>
              <a:t>a</a:t>
            </a:r>
            <a:r>
              <a:rPr lang="en-GB" sz="4000" dirty="0"/>
              <a:t>nd </a:t>
            </a:r>
            <a:r>
              <a:rPr lang="en-GB" sz="4000" b="1" dirty="0"/>
              <a:t>L</a:t>
            </a:r>
            <a:r>
              <a:rPr lang="en-GB" sz="4000" dirty="0"/>
              <a:t>eadership) </a:t>
            </a:r>
          </a:p>
        </p:txBody>
      </p:sp>
    </p:spTree>
    <p:extLst>
      <p:ext uri="{BB962C8B-B14F-4D97-AF65-F5344CB8AC3E}">
        <p14:creationId xmlns:p14="http://schemas.microsoft.com/office/powerpoint/2010/main" val="2523763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13911"/>
            <a:ext cx="10515600" cy="56456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There has been an increased focus on DYW within school inspections, with the recognition that we must go beyond subject knowledge in order to prepare young people to enter a positive destination post school.</a:t>
            </a:r>
          </a:p>
          <a:p>
            <a:pPr marL="0" indent="0">
              <a:buNone/>
            </a:pPr>
            <a:endParaRPr lang="en-GB" sz="800" dirty="0"/>
          </a:p>
          <a:p>
            <a:pPr marL="0" indent="0">
              <a:buNone/>
            </a:pPr>
            <a:r>
              <a:rPr lang="en-GB" dirty="0"/>
              <a:t>This includes “…enhanced expectations on schools having a shared </a:t>
            </a:r>
            <a:r>
              <a:rPr lang="en-GB" b="1" u="sng" dirty="0"/>
              <a:t>skills framework</a:t>
            </a:r>
            <a:r>
              <a:rPr lang="en-GB" dirty="0"/>
              <a:t> and the ability of young people to talk about their skills development.”</a:t>
            </a:r>
          </a:p>
          <a:p>
            <a:pPr marL="0" indent="0">
              <a:buNone/>
            </a:pPr>
            <a:endParaRPr lang="en-GB" sz="800" dirty="0"/>
          </a:p>
          <a:p>
            <a:pPr marL="0" indent="0">
              <a:buNone/>
            </a:pPr>
            <a:r>
              <a:rPr lang="en-GB" dirty="0"/>
              <a:t>The </a:t>
            </a:r>
            <a:r>
              <a:rPr lang="en-GB" b="1" dirty="0" err="1"/>
              <a:t>CRITICaL</a:t>
            </a:r>
            <a:r>
              <a:rPr lang="en-GB" b="1" dirty="0"/>
              <a:t> Skills Framework</a:t>
            </a:r>
            <a:r>
              <a:rPr lang="en-GB" dirty="0"/>
              <a:t> has been designed by Gleniffer teachers and learners and encompasses our core message – “learning today for a better tomorrow.”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282014" y="169229"/>
            <a:ext cx="3753137" cy="755374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Context</a:t>
            </a:r>
          </a:p>
        </p:txBody>
      </p:sp>
    </p:spTree>
    <p:extLst>
      <p:ext uri="{BB962C8B-B14F-4D97-AF65-F5344CB8AC3E}">
        <p14:creationId xmlns:p14="http://schemas.microsoft.com/office/powerpoint/2010/main" val="2417778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8270" y="239150"/>
            <a:ext cx="3444240" cy="717453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en-GB" sz="5600" dirty="0"/>
              <a:t>Skills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5679" y="1090130"/>
            <a:ext cx="10515600" cy="5767870"/>
          </a:xfrm>
        </p:spPr>
        <p:txBody>
          <a:bodyPr>
            <a:normAutofit/>
          </a:bodyPr>
          <a:lstStyle/>
          <a:p>
            <a:r>
              <a:rPr lang="en-GB" b="1" dirty="0"/>
              <a:t>Communication</a:t>
            </a:r>
            <a:r>
              <a:rPr lang="en-GB" dirty="0"/>
              <a:t> – imparting or exchanging of information by speaking, writing, or using some other medium</a:t>
            </a:r>
          </a:p>
          <a:p>
            <a:r>
              <a:rPr lang="en-GB" b="1" dirty="0"/>
              <a:t>Resilience </a:t>
            </a:r>
            <a:r>
              <a:rPr lang="en-GB" dirty="0"/>
              <a:t>– the capacity to recover quickly from difficulties</a:t>
            </a:r>
          </a:p>
          <a:p>
            <a:r>
              <a:rPr lang="en-GB" b="1" dirty="0"/>
              <a:t>Initiative &amp; Enterprise </a:t>
            </a:r>
            <a:r>
              <a:rPr lang="en-GB" dirty="0"/>
              <a:t>– the ability to assess and initiate thing independently; resourcefulness</a:t>
            </a:r>
          </a:p>
          <a:p>
            <a:r>
              <a:rPr lang="en-GB" b="1" dirty="0"/>
              <a:t>Teamwork &amp; Collaboration </a:t>
            </a:r>
            <a:r>
              <a:rPr lang="en-GB" dirty="0"/>
              <a:t>– people cooperating, using their individual skills and providing constructive feedback</a:t>
            </a:r>
          </a:p>
          <a:p>
            <a:r>
              <a:rPr lang="en-GB" b="1" dirty="0"/>
              <a:t>Interpersonal</a:t>
            </a:r>
            <a:r>
              <a:rPr lang="en-GB" dirty="0"/>
              <a:t> – the ability to communicate or interact well with other people</a:t>
            </a:r>
          </a:p>
          <a:p>
            <a:r>
              <a:rPr lang="en-GB" b="1" dirty="0"/>
              <a:t>Creativity </a:t>
            </a:r>
            <a:r>
              <a:rPr lang="en-GB" dirty="0"/>
              <a:t>– the use of imagination or original ideas to create something</a:t>
            </a:r>
          </a:p>
          <a:p>
            <a:r>
              <a:rPr lang="en-GB" b="1" dirty="0"/>
              <a:t>Leadership</a:t>
            </a:r>
            <a:r>
              <a:rPr lang="en-GB" dirty="0"/>
              <a:t> – the ability to influence and guide others</a:t>
            </a:r>
          </a:p>
        </p:txBody>
      </p:sp>
    </p:spTree>
    <p:extLst>
      <p:ext uri="{BB962C8B-B14F-4D97-AF65-F5344CB8AC3E}">
        <p14:creationId xmlns:p14="http://schemas.microsoft.com/office/powerpoint/2010/main" val="2219329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13911"/>
            <a:ext cx="10515600" cy="564561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GB" dirty="0" err="1"/>
              <a:t>CRITICaL</a:t>
            </a:r>
            <a:r>
              <a:rPr lang="en-GB" dirty="0"/>
              <a:t> Skills posters to be provided for display in classroom</a:t>
            </a:r>
          </a:p>
          <a:p>
            <a:pPr>
              <a:lnSpc>
                <a:spcPct val="100000"/>
              </a:lnSpc>
            </a:pPr>
            <a:r>
              <a:rPr lang="en-GB" dirty="0"/>
              <a:t>These can be used in much the same way as we have previously developed the language of higher order thinking (HOT) skills</a:t>
            </a:r>
          </a:p>
          <a:p>
            <a:pPr>
              <a:lnSpc>
                <a:spcPct val="100000"/>
              </a:lnSpc>
            </a:pPr>
            <a:r>
              <a:rPr lang="en-GB" dirty="0"/>
              <a:t>At different points across lessons where learners are developing or demonstrating a </a:t>
            </a:r>
            <a:r>
              <a:rPr lang="en-GB" dirty="0" err="1"/>
              <a:t>CRITICaL</a:t>
            </a:r>
            <a:r>
              <a:rPr lang="en-GB" dirty="0"/>
              <a:t> skill, then it can be highlighted either by showing the skill icon (next slide) on PowerPoint presentations or by directing pupils towards the </a:t>
            </a:r>
            <a:r>
              <a:rPr lang="en-GB" dirty="0" err="1"/>
              <a:t>CRITICaL</a:t>
            </a:r>
            <a:r>
              <a:rPr lang="en-GB" dirty="0"/>
              <a:t> skills poster.</a:t>
            </a:r>
          </a:p>
          <a:p>
            <a:pPr>
              <a:lnSpc>
                <a:spcPct val="100000"/>
              </a:lnSpc>
            </a:pPr>
            <a:r>
              <a:rPr lang="en-GB" dirty="0"/>
              <a:t>The most important aspect of the framework is that it is used </a:t>
            </a:r>
            <a:r>
              <a:rPr lang="en-GB" b="1" dirty="0"/>
              <a:t>consistently</a:t>
            </a:r>
            <a:r>
              <a:rPr lang="en-GB" dirty="0"/>
              <a:t> across all subjects, so that pupils develop a shared language, to articulate their own skills as well as identifying that they transferable within different subjects, and into the world of work.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472333" y="126609"/>
            <a:ext cx="6562820" cy="797994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600" dirty="0"/>
              <a:t>Using the framework</a:t>
            </a:r>
          </a:p>
        </p:txBody>
      </p:sp>
    </p:spTree>
    <p:extLst>
      <p:ext uri="{BB962C8B-B14F-4D97-AF65-F5344CB8AC3E}">
        <p14:creationId xmlns:p14="http://schemas.microsoft.com/office/powerpoint/2010/main" val="3734751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235" y="5198336"/>
            <a:ext cx="2103141" cy="1593533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0648" y="5677527"/>
            <a:ext cx="2108086" cy="1229717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3290" y="139592"/>
            <a:ext cx="2108086" cy="814651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3290" y="3525325"/>
            <a:ext cx="2108086" cy="1584183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3290" y="1148393"/>
            <a:ext cx="2108086" cy="218278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594657" y="254529"/>
            <a:ext cx="29287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Communication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78637" y="1947396"/>
            <a:ext cx="29287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Resilience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94657" y="3778807"/>
            <a:ext cx="292873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Initiative &amp; Enterprise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578636" y="5557000"/>
            <a:ext cx="292873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Teamwork &amp; Collaboration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438865" y="1317511"/>
            <a:ext cx="29287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Interpersonal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438863" y="3850141"/>
            <a:ext cx="29287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Creativity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438863" y="5844893"/>
            <a:ext cx="29287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Leadership</a:t>
            </a: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8282014" y="169229"/>
            <a:ext cx="3753137" cy="755374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Icons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7D78888-57E4-53AB-C305-F6196F7FD27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53125" y="839304"/>
            <a:ext cx="2114550" cy="18669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D502A0E-1649-9597-91E4-503FBC5E0B6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309613" y="3209078"/>
            <a:ext cx="1343025" cy="186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401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DC073-7D5B-F065-4046-24E893DEC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TRANSPARENT ICONS</a:t>
            </a:r>
          </a:p>
        </p:txBody>
      </p:sp>
      <p:pic>
        <p:nvPicPr>
          <p:cNvPr id="4" name="Picture 3" descr="A picture containing text, weapon, brass knucks, wheel&#10;&#10;Description automatically generated">
            <a:extLst>
              <a:ext uri="{FF2B5EF4-FFF2-40B4-BE49-F238E27FC236}">
                <a16:creationId xmlns:a16="http://schemas.microsoft.com/office/drawing/2014/main" id="{3B8AD379-87B3-DDC0-542C-0DD6311EA4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920" y="4093627"/>
            <a:ext cx="2105319" cy="809738"/>
          </a:xfrm>
          <a:prstGeom prst="rect">
            <a:avLst/>
          </a:prstGeom>
        </p:spPr>
      </p:pic>
      <p:pic>
        <p:nvPicPr>
          <p:cNvPr id="6" name="Picture 5" descr="A picture containing icon&#10;&#10;Description automatically generated">
            <a:extLst>
              <a:ext uri="{FF2B5EF4-FFF2-40B4-BE49-F238E27FC236}">
                <a16:creationId xmlns:a16="http://schemas.microsoft.com/office/drawing/2014/main" id="{CE0B9F22-DC4A-6837-1C3A-40D1D4A49C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5132" y="2975520"/>
            <a:ext cx="1343212" cy="1867161"/>
          </a:xfrm>
          <a:prstGeom prst="rect">
            <a:avLst/>
          </a:prstGeom>
        </p:spPr>
      </p:pic>
      <p:pic>
        <p:nvPicPr>
          <p:cNvPr id="8" name="Picture 7" descr="A picture containing text, weapon&#10;&#10;Description automatically generated">
            <a:extLst>
              <a:ext uri="{FF2B5EF4-FFF2-40B4-BE49-F238E27FC236}">
                <a16:creationId xmlns:a16="http://schemas.microsoft.com/office/drawing/2014/main" id="{6D430C02-6ED0-D206-609F-1D9F4674B29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920" y="1438900"/>
            <a:ext cx="2104762" cy="1580952"/>
          </a:xfrm>
          <a:prstGeom prst="rect">
            <a:avLst/>
          </a:prstGeom>
        </p:spPr>
      </p:pic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783C1D76-DA0B-5D7F-C6B6-3DAB0AD3585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0346" y="3714553"/>
            <a:ext cx="2114286" cy="1866667"/>
          </a:xfrm>
          <a:prstGeom prst="rect">
            <a:avLst/>
          </a:prstGeom>
        </p:spPr>
      </p:pic>
      <p:pic>
        <p:nvPicPr>
          <p:cNvPr id="12" name="Picture 11" descr="A picture containing text, weapon, brass knucks&#10;&#10;Description automatically generated">
            <a:extLst>
              <a:ext uri="{FF2B5EF4-FFF2-40B4-BE49-F238E27FC236}">
                <a16:creationId xmlns:a16="http://schemas.microsoft.com/office/drawing/2014/main" id="{17111737-9938-B5AA-81BB-2FCC51B18A5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4571" y="1667149"/>
            <a:ext cx="2114286" cy="1228571"/>
          </a:xfrm>
          <a:prstGeom prst="rect">
            <a:avLst/>
          </a:prstGeom>
        </p:spPr>
      </p:pic>
      <p:pic>
        <p:nvPicPr>
          <p:cNvPr id="14" name="Picture 13" descr="A picture containing icon&#10;&#10;Description automatically generated">
            <a:extLst>
              <a:ext uri="{FF2B5EF4-FFF2-40B4-BE49-F238E27FC236}">
                <a16:creationId xmlns:a16="http://schemas.microsoft.com/office/drawing/2014/main" id="{D2FCF5F2-56B4-B6D5-334B-09628A3EE52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499" y="3578999"/>
            <a:ext cx="2104762" cy="2180952"/>
          </a:xfrm>
          <a:prstGeom prst="rect">
            <a:avLst/>
          </a:prstGeom>
        </p:spPr>
      </p:pic>
      <p:pic>
        <p:nvPicPr>
          <p:cNvPr id="16" name="Picture 15" descr="A picture containing text, weapon, brass knucks, scissors&#10;&#10;Description automatically generated">
            <a:extLst>
              <a:ext uri="{FF2B5EF4-FFF2-40B4-BE49-F238E27FC236}">
                <a16:creationId xmlns:a16="http://schemas.microsoft.com/office/drawing/2014/main" id="{BDED2CA3-77F9-BE5D-BA28-01451CADA06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544" y="1561271"/>
            <a:ext cx="2095238" cy="159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868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340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Skills</vt:lpstr>
      <vt:lpstr>PowerPoint Presentation</vt:lpstr>
      <vt:lpstr>PowerPoint Presentation</vt:lpstr>
      <vt:lpstr>TRANSPARENT ICONS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Marshallsay</dc:creator>
  <cp:lastModifiedBy>S Marshallsay</cp:lastModifiedBy>
  <cp:revision>18</cp:revision>
  <dcterms:created xsi:type="dcterms:W3CDTF">2021-11-08T20:56:31Z</dcterms:created>
  <dcterms:modified xsi:type="dcterms:W3CDTF">2023-01-31T13:36:50Z</dcterms:modified>
</cp:coreProperties>
</file>