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9"/>
  </p:notesMasterIdLst>
  <p:sldIdLst>
    <p:sldId id="256" r:id="rId2"/>
    <p:sldId id="258" r:id="rId3"/>
    <p:sldId id="267" r:id="rId4"/>
    <p:sldId id="268" r:id="rId5"/>
    <p:sldId id="269" r:id="rId6"/>
    <p:sldId id="262" r:id="rId7"/>
    <p:sldId id="263" r:id="rId8"/>
    <p:sldId id="272" r:id="rId9"/>
    <p:sldId id="284" r:id="rId10"/>
    <p:sldId id="285" r:id="rId11"/>
    <p:sldId id="264" r:id="rId12"/>
    <p:sldId id="275" r:id="rId13"/>
    <p:sldId id="287" r:id="rId14"/>
    <p:sldId id="286" r:id="rId15"/>
    <p:sldId id="265" r:id="rId16"/>
    <p:sldId id="276" r:id="rId17"/>
    <p:sldId id="288" r:id="rId18"/>
    <p:sldId id="289" r:id="rId19"/>
    <p:sldId id="290" r:id="rId20"/>
    <p:sldId id="280" r:id="rId21"/>
    <p:sldId id="281" r:id="rId22"/>
    <p:sldId id="282" r:id="rId23"/>
    <p:sldId id="283" r:id="rId24"/>
    <p:sldId id="261" r:id="rId25"/>
    <p:sldId id="277" r:id="rId26"/>
    <p:sldId id="278"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50" d="100"/>
          <a:sy n="50" d="100"/>
        </p:scale>
        <p:origin x="-120" y="-27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1F672-B1D7-4B1D-814A-B926AB2E873D}" type="datetimeFigureOut">
              <a:rPr lang="en-GB" smtClean="0"/>
              <a:pPr/>
              <a:t>12/11/2015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E55C1-00E2-4177-BF77-C1360238564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11/12/2015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11/12/2015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11/12/2015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11/12/2015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11/12/2015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pPr/>
              <a:t>11/12/2015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pPr/>
              <a:t>11/12/2015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11/12/2015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docid=oazO5AkIBU9iDM&amp;tbnid=HLHW5uOhpu2OGM:&amp;ved=0CAUQjRw&amp;url=http://www.telegraph.co.uk/health/healthnews/9503860/Eating-nuts-in-pregnancy-reduces-chance-of-childhood-allergy.html&amp;ei=45NJUpfDHLP07Ab0qYH4AQ&amp;bvm=bv.53217764,d.ZG4&amp;psig=AFQjCNFOazUR1ezy83Kdtx2J55pzgZLveQ&amp;ust=1380640093397314" TargetMode="External"/><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hyperlink" Target="http://www.google.co.uk/url?sa=i&amp;rct=j&amp;q=&amp;esrc=s&amp;frm=1&amp;source=images&amp;cd=&amp;cad=rja&amp;docid=XXosMucbo7s06M&amp;tbnid=mh7t_Evw6D3VLM:&amp;ved=0CAUQjRw&amp;url=http://www.clker.com/clipart-friendship.html&amp;ei=4JRJUqi7FMny7Ab3jYDABA&amp;bvm=bv.53217764,d.ZG4&amp;psig=AFQjCNHugpT0SER57JwBentgyDo3beH3WA&amp;ust=1380640238240018" TargetMode="External"/><Relationship Id="rId2" Type="http://schemas.openxmlformats.org/officeDocument/2006/relationships/hyperlink" Target="http://www.google.co.uk/url?sa=i&amp;rct=j&amp;q=&amp;esrc=s&amp;frm=1&amp;source=images&amp;cd=&amp;cad=rja&amp;docid=d4I4axbRFh1OJM&amp;tbnid=9sEcFaf-GQVVLM:&amp;ved=0CAUQjRw&amp;url=http://www.pamsclipart.com/clipart_images/little_kids_a_boy_and_girl_holding_hands_0515-0910-2500-0104.html&amp;ei=94hJUu3SCMerhQfctoGwBA&amp;bvm=bv.53217764,d.ZG4&amp;psig=AFQjCNEegI2yk-TQ_wjTEJqhWnWKWsixWw&amp;ust=1380637302052485"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frm=1&amp;source=images&amp;cd=&amp;cad=rja&amp;docid=fH_xExBVNrqqgM&amp;tbnid=tY0MyQwroxMXfM:&amp;ved=0CAUQjRw&amp;url=http://www.essexstylemagazine.co.uk/what-makes-a-child-a-bully&amp;ei=5pJJUshtpcbsBsyTgZgM&amp;bvm=bv.53217764,d.ZG4&amp;psig=AFQjCNFstQMSCDJEZvmDZCVErLzclbe3rQ&amp;ust=1380639840510036" TargetMode="External"/><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hyperlink" Target="http://www.google.co.uk/url?sa=i&amp;rct=j&amp;q=&amp;esrc=s&amp;frm=1&amp;source=images&amp;cd=&amp;cad=rja&amp;docid=1JTp5bIPAeWPmM&amp;tbnid=fxZW87wV2q5OXM:&amp;ved=0CAUQjRw&amp;url=http://serenitycharter.co.uk/?p=family.gettogether.on.the.broads&amp;ei=R5RJUofUNayt7QaAiICQAw&amp;bvm=bv.53217764,d.ZG4&amp;psig=AFQjCNELANw-VakpeOFkWSvtEqBJYzp5qQ&amp;ust=1380640143914580" TargetMode="External"/><Relationship Id="rId4" Type="http://schemas.openxmlformats.org/officeDocument/2006/relationships/hyperlink" Target="https://www.google.co.uk/url?sa=i&amp;rct=j&amp;q=&amp;esrc=s&amp;frm=1&amp;source=images&amp;cd=&amp;cad=rja&amp;docid=0gkzJN9Ff3JAGM&amp;tbnid=vJkg1KiMjFu5mM:&amp;ved=0CAUQjRw&amp;url=https://itunes.apple.com/us/app/feelings-book/id423506069?mt=8&amp;ei=yZJJUpuhJpGp7AbM3oDwCg&amp;bvm=bv.53217764,d.ZG4&amp;psig=AFQjCNHUNcBD9zffdZeB28m5evMS0uqokA&amp;ust=1380639806453988" TargetMode="Externa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google.co.uk/url?sa=i&amp;rct=j&amp;q=&amp;esrc=s&amp;frm=1&amp;source=images&amp;cd=&amp;cad=rja&amp;docid=0gkzJN9Ff3JAGM&amp;tbnid=vJkg1KiMjFu5mM:&amp;ved=0CAUQjRw&amp;url=https://itunes.apple.com/us/app/feelings-book/id423506069?mt=8&amp;ei=yZJJUpuhJpGp7AbM3oDwCg&amp;bvm=bv.53217764,d.ZG4&amp;psig=AFQjCNHUNcBD9zffdZeB28m5evMS0uqokA&amp;ust=1380639806453988" TargetMode="External"/><Relationship Id="rId13" Type="http://schemas.openxmlformats.org/officeDocument/2006/relationships/image" Target="../media/image23.jpeg"/><Relationship Id="rId3" Type="http://schemas.openxmlformats.org/officeDocument/2006/relationships/image" Target="../media/image16.jpeg"/><Relationship Id="rId7" Type="http://schemas.openxmlformats.org/officeDocument/2006/relationships/image" Target="../media/image18.jpeg"/><Relationship Id="rId12" Type="http://schemas.openxmlformats.org/officeDocument/2006/relationships/hyperlink" Target="http://www.google.co.uk/url?sa=i&amp;rct=j&amp;q=&amp;esrc=s&amp;frm=1&amp;source=images&amp;cd=&amp;cad=rja&amp;docid=RghDSAtn_y7wCM&amp;tbnid=xO01N271-gJkLM:&amp;ved=0CAUQjRw&amp;url=http://www.vam.ac.uk/users/node/17600&amp;ei=pJVJUp_jOLSI7Aa5tYGgAg&amp;bvm=bv.53217764,d.ZG4&amp;psig=AFQjCNFX2m84MYrO6RygrmP-ibj9juVBRQ&amp;ust=1380640530360844" TargetMode="External"/><Relationship Id="rId2" Type="http://schemas.openxmlformats.org/officeDocument/2006/relationships/hyperlink" Target="http://www.google.co.uk/url?sa=i&amp;rct=j&amp;q=&amp;esrc=s&amp;frm=1&amp;source=images&amp;cd=&amp;cad=rja&amp;docid=oazO5AkIBU9iDM&amp;tbnid=HLHW5uOhpu2OGM:&amp;ved=0CAUQjRw&amp;url=http://www.telegraph.co.uk/health/healthnews/9503860/Eating-nuts-in-pregnancy-reduces-chance-of-childhood-allergy.html&amp;ei=45NJUpfDHLP07Ab0qYH4AQ&amp;bvm=bv.53217764,d.ZG4&amp;psig=AFQjCNFOazUR1ezy83Kdtx2J55pzgZLveQ&amp;ust=1380640093397314"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frm=1&amp;source=images&amp;cd=&amp;cad=rja&amp;docid=XXosMucbo7s06M&amp;tbnid=mh7t_Evw6D3VLM:&amp;ved=0CAUQjRw&amp;url=http://www.clker.com/clipart-friendship.html&amp;ei=4JRJUqi7FMny7Ab3jYDABA&amp;bvm=bv.53217764,d.ZG4&amp;psig=AFQjCNHugpT0SER57JwBentgyDo3beH3WA&amp;ust=1380640238240018" TargetMode="External"/><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hyperlink" Target="http://www.google.co.uk/url?sa=i&amp;rct=j&amp;q=&amp;esrc=s&amp;frm=1&amp;source=images&amp;cd=&amp;cad=rja&amp;docid=XOQRR2TUY4xL-M&amp;tbnid=56JNHJy3OwQMDM:&amp;ved=0CAUQjRw&amp;url=http://www.businessinsider.com/18-ads-that-changed-the-way-we-think-about-women-2012-10?op=1&amp;ei=RpVJUu_lGKTF7Aa-tYGgDg&amp;bvm=bv.53217764,d.ZG4&amp;psig=AFQjCNFm99XB7MTRhtu1Gln3v1E-7NXEKQ&amp;ust=1380640433029977" TargetMode="External"/><Relationship Id="rId4" Type="http://schemas.openxmlformats.org/officeDocument/2006/relationships/hyperlink" Target="http://www.google.co.uk/url?sa=i&amp;rct=j&amp;q=&amp;esrc=s&amp;frm=1&amp;source=images&amp;cd=&amp;cad=rja&amp;docid=1JTp5bIPAeWPmM&amp;tbnid=fxZW87wV2q5OXM:&amp;ved=0CAUQjRw&amp;url=http://serenitycharter.co.uk/?p=family.gettogether.on.the.broads&amp;ei=R5RJUofUNayt7QaAiICQAw&amp;bvm=bv.53217764,d.ZG4&amp;psig=AFQjCNELANw-VakpeOFkWSvtEqBJYzp5qQ&amp;ust=1380640143914580" TargetMode="External"/><Relationship Id="rId9" Type="http://schemas.openxmlformats.org/officeDocument/2006/relationships/image" Target="../media/image11.jpeg"/><Relationship Id="rId1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www.google.co.uk/url?sa=i&amp;rct=j&amp;q=&amp;esrc=s&amp;frm=1&amp;source=images&amp;cd=&amp;cad=rja&amp;docid=fH_xExBVNrqqgM&amp;tbnid=tY0MyQwroxMXfM:&amp;ved=0CAUQjRw&amp;url=http://www.essexstylemagazine.co.uk/what-makes-a-child-a-bully&amp;ei=5pJJUshtpcbsBsyTgZgM&amp;bvm=bv.53217764,d.ZG4&amp;psig=AFQjCNFstQMSCDJEZvmDZCVErLzclbe3rQ&amp;ust=1380639840510036" TargetMode="External"/><Relationship Id="rId3" Type="http://schemas.openxmlformats.org/officeDocument/2006/relationships/image" Target="../media/image6.jpeg"/><Relationship Id="rId7" Type="http://schemas.openxmlformats.org/officeDocument/2006/relationships/hyperlink" Target="http://www.google.co.uk/url?sa=i&amp;rct=j&amp;q=&amp;esrc=s&amp;frm=1&amp;source=images&amp;cd=&amp;cad=rja&amp;docid=zTuyzG1_u5moEM&amp;tbnid=I-MILsAIHOz2KM:&amp;ved=0CAUQjRw&amp;url=http://think.direct.gov.uk/education/early-years-and-primary/&amp;ei=fJJJUoOPJsrB7AaylIGwDA&amp;bvm=bv.53217764,d.ZG4&amp;psig=AFQjCNHENHLnMc3QTaB-Aj7DWPfgbpu3LQ&amp;ust=1380639734945176" TargetMode="External"/><Relationship Id="rId12"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hyperlink" Target="https://www.google.co.uk/url?sa=i&amp;rct=j&amp;q=&amp;esrc=s&amp;frm=1&amp;source=images&amp;cd=&amp;cad=rja&amp;docid=0gkzJN9Ff3JAGM&amp;tbnid=vJkg1KiMjFu5mM:&amp;ved=0CAUQjRw&amp;url=https://itunes.apple.com/us/app/feelings-book/id423506069?mt=8&amp;ei=yZJJUpuhJpGp7AbM3oDwCg&amp;bvm=bv.53217764,d.ZG4&amp;psig=AFQjCNHUNcBD9zffdZeB28m5evMS0uqokA&amp;ust=1380639806453988" TargetMode="External"/><Relationship Id="rId5" Type="http://schemas.openxmlformats.org/officeDocument/2006/relationships/hyperlink" Target="http://www.google.co.uk/url?sa=i&amp;rct=j&amp;q=&amp;esrc=s&amp;frm=1&amp;source=images&amp;cd=&amp;cad=rja&amp;docid=d4I4axbRFh1OJM&amp;tbnid=9sEcFaf-GQVVLM:&amp;ved=0CAUQjRw&amp;url=http://www.pamsclipart.com/clipart_images/little_kids_a_boy_and_girl_holding_hands_0515-0910-2500-0104.html&amp;ei=94hJUu3SCMerhQfctoGwBA&amp;bvm=bv.53217764,d.ZG4&amp;psig=AFQjCNEegI2yk-TQ_wjTEJqhWnWKWsixWw&amp;ust=1380637302052485"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www.google.co.uk/url?sa=i&amp;rct=j&amp;q=&amp;esrc=s&amp;frm=1&amp;source=images&amp;cd=&amp;cad=rja&amp;docid=JdVX0SODZcw1SM&amp;tbnid=ze6P3GwRP_AQ0M:&amp;ved=0CAUQjRw&amp;url=http://storeyinstitute.blogspot.com/2011/04/disaster-of-me-libertarianism.html&amp;ei=oJJJUu6ULo307AaXl4GQAw&amp;bvm=bv.53217764,d.ZG4&amp;psig=AFQjCNGEWWg2wle-7l2lF3oVZqagf1kCAQ&amp;ust=1380639771076855" TargetMode="External"/><Relationship Id="rId1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803042"/>
            <a:ext cx="9966960" cy="2228046"/>
          </a:xfrm>
        </p:spPr>
        <p:txBody>
          <a:bodyPr/>
          <a:lstStyle/>
          <a:p>
            <a:r>
              <a:rPr lang="en-GB" sz="7000" dirty="0" smtClean="0"/>
              <a:t>R.S.H.P.E. PARENTS’ PRESENTATION</a:t>
            </a:r>
            <a:endParaRPr lang="en-GB" sz="7000" dirty="0"/>
          </a:p>
        </p:txBody>
      </p:sp>
      <p:sp>
        <p:nvSpPr>
          <p:cNvPr id="3" name="Subtitle 2"/>
          <p:cNvSpPr>
            <a:spLocks noGrp="1"/>
          </p:cNvSpPr>
          <p:nvPr>
            <p:ph type="subTitle" idx="1"/>
          </p:nvPr>
        </p:nvSpPr>
        <p:spPr/>
        <p:txBody>
          <a:bodyPr>
            <a:normAutofit/>
          </a:bodyPr>
          <a:lstStyle/>
          <a:p>
            <a:r>
              <a:rPr lang="en-GB" sz="3000" dirty="0" err="1" smtClean="0"/>
              <a:t>Kilbarchan</a:t>
            </a:r>
            <a:r>
              <a:rPr lang="en-GB" sz="3000" dirty="0" smtClean="0"/>
              <a:t> Primary School</a:t>
            </a:r>
            <a:endParaRPr lang="en-GB" sz="3000" dirty="0"/>
          </a:p>
        </p:txBody>
      </p:sp>
    </p:spTree>
    <p:extLst>
      <p:ext uri="{BB962C8B-B14F-4D97-AF65-F5344CB8AC3E}">
        <p14:creationId xmlns:p14="http://schemas.microsoft.com/office/powerpoint/2010/main" xmlns="" val="1607236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64" y="224790"/>
            <a:ext cx="5048539" cy="6202136"/>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5954078" y="206965"/>
            <a:ext cx="5630467" cy="526637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47" y="1225296"/>
            <a:ext cx="9981126" cy="3520440"/>
          </a:xfrm>
        </p:spPr>
        <p:txBody>
          <a:bodyPr>
            <a:normAutofit/>
          </a:bodyPr>
          <a:lstStyle/>
          <a:p>
            <a:r>
              <a:rPr lang="en-GB" dirty="0" smtClean="0"/>
              <a:t>P4 and p5</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3143118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210" y="3296989"/>
            <a:ext cx="2550018" cy="477054"/>
          </a:xfrm>
          <a:prstGeom prst="rect">
            <a:avLst/>
          </a:prstGeom>
          <a:noFill/>
        </p:spPr>
        <p:txBody>
          <a:bodyPr wrap="square" rtlCol="0">
            <a:spAutoFit/>
          </a:bodyPr>
          <a:lstStyle/>
          <a:p>
            <a:pPr algn="ctr"/>
            <a:r>
              <a:rPr lang="en-GB" sz="2500" dirty="0" smtClean="0"/>
              <a:t>Primary 4 and 5</a:t>
            </a:r>
            <a:endParaRPr lang="en-GB" sz="2500" dirty="0"/>
          </a:p>
        </p:txBody>
      </p:sp>
      <p:sp>
        <p:nvSpPr>
          <p:cNvPr id="6" name="Line Callout 2 5"/>
          <p:cNvSpPr/>
          <p:nvPr/>
        </p:nvSpPr>
        <p:spPr>
          <a:xfrm flipH="1">
            <a:off x="900231" y="2955601"/>
            <a:ext cx="2897747" cy="1017431"/>
          </a:xfrm>
          <a:prstGeom prst="borderCallout2">
            <a:avLst>
              <a:gd name="adj1" fmla="val 46996"/>
              <a:gd name="adj2" fmla="val -6981"/>
              <a:gd name="adj3" fmla="val 46996"/>
              <a:gd name="adj4" fmla="val -15315"/>
              <a:gd name="adj5" fmla="val 56912"/>
              <a:gd name="adj6" fmla="val -23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Being part of a Family</a:t>
            </a:r>
            <a:endParaRPr lang="en-GB" dirty="0"/>
          </a:p>
        </p:txBody>
      </p:sp>
      <p:sp>
        <p:nvSpPr>
          <p:cNvPr id="7" name="Line Callout 2 6"/>
          <p:cNvSpPr/>
          <p:nvPr/>
        </p:nvSpPr>
        <p:spPr>
          <a:xfrm>
            <a:off x="8174037" y="2968661"/>
            <a:ext cx="2897747" cy="1017431"/>
          </a:xfrm>
          <a:prstGeom prst="borderCallout2">
            <a:avLst>
              <a:gd name="adj1" fmla="val 48280"/>
              <a:gd name="adj2" fmla="val -4276"/>
              <a:gd name="adj3" fmla="val 48280"/>
              <a:gd name="adj4" fmla="val -15315"/>
              <a:gd name="adj5" fmla="val 60764"/>
              <a:gd name="adj6" fmla="val -36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Expressing and Dealing with Feelings and Emotions</a:t>
            </a:r>
            <a:endParaRPr lang="en-GB" dirty="0"/>
          </a:p>
        </p:txBody>
      </p:sp>
      <p:sp>
        <p:nvSpPr>
          <p:cNvPr id="8" name="Line Callout 2 7"/>
          <p:cNvSpPr/>
          <p:nvPr/>
        </p:nvSpPr>
        <p:spPr>
          <a:xfrm flipH="1">
            <a:off x="1017796" y="5448091"/>
            <a:ext cx="2897747" cy="1017431"/>
          </a:xfrm>
          <a:prstGeom prst="borderCallout2">
            <a:avLst>
              <a:gd name="adj1" fmla="val 18750"/>
              <a:gd name="adj2" fmla="val -8333"/>
              <a:gd name="adj3" fmla="val 18750"/>
              <a:gd name="adj4" fmla="val -16667"/>
              <a:gd name="adj5" fmla="val -143992"/>
              <a:gd name="adj6" fmla="val -58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Friendships</a:t>
            </a:r>
            <a:endParaRPr lang="en-GB" dirty="0"/>
          </a:p>
        </p:txBody>
      </p:sp>
      <p:sp>
        <p:nvSpPr>
          <p:cNvPr id="12" name="Line Callout 2 11"/>
          <p:cNvSpPr/>
          <p:nvPr/>
        </p:nvSpPr>
        <p:spPr>
          <a:xfrm>
            <a:off x="7547018" y="5382777"/>
            <a:ext cx="2897747" cy="1017431"/>
          </a:xfrm>
          <a:prstGeom prst="borderCallout2">
            <a:avLst>
              <a:gd name="adj1" fmla="val 18750"/>
              <a:gd name="adj2" fmla="val -8333"/>
              <a:gd name="adj3" fmla="val 18750"/>
              <a:gd name="adj4" fmla="val -16667"/>
              <a:gd name="adj5" fmla="val -140140"/>
              <a:gd name="adj6" fmla="val -52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Bullying</a:t>
            </a:r>
            <a:endParaRPr lang="en-GB" dirty="0"/>
          </a:p>
        </p:txBody>
      </p:sp>
      <p:sp>
        <p:nvSpPr>
          <p:cNvPr id="13" name="Line Callout 2 12"/>
          <p:cNvSpPr/>
          <p:nvPr/>
        </p:nvSpPr>
        <p:spPr>
          <a:xfrm flipH="1">
            <a:off x="1012646" y="361918"/>
            <a:ext cx="2897747" cy="1017431"/>
          </a:xfrm>
          <a:prstGeom prst="borderCallout2">
            <a:avLst>
              <a:gd name="adj1" fmla="val 55857"/>
              <a:gd name="adj2" fmla="val -6879"/>
              <a:gd name="adj3" fmla="val 55549"/>
              <a:gd name="adj4" fmla="val -19384"/>
              <a:gd name="adj5" fmla="val 252084"/>
              <a:gd name="adj6" fmla="val -6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Changes in the body</a:t>
            </a:r>
            <a:endParaRPr lang="en-GB" dirty="0"/>
          </a:p>
        </p:txBody>
      </p:sp>
      <p:sp>
        <p:nvSpPr>
          <p:cNvPr id="17" name="Line Callout 2 16"/>
          <p:cNvSpPr/>
          <p:nvPr/>
        </p:nvSpPr>
        <p:spPr>
          <a:xfrm flipH="1">
            <a:off x="7487469" y="266124"/>
            <a:ext cx="2897747" cy="1017431"/>
          </a:xfrm>
          <a:prstGeom prst="borderCallout2">
            <a:avLst>
              <a:gd name="adj1" fmla="val 50721"/>
              <a:gd name="adj2" fmla="val 108975"/>
              <a:gd name="adj3" fmla="val 50413"/>
              <a:gd name="adj4" fmla="val 119911"/>
              <a:gd name="adj5" fmla="val 263639"/>
              <a:gd name="adj6" fmla="val 153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Human Life Begins</a:t>
            </a:r>
            <a:endParaRPr lang="en-GB" dirty="0"/>
          </a:p>
        </p:txBody>
      </p:sp>
      <p:pic>
        <p:nvPicPr>
          <p:cNvPr id="18" name="Picture 2" descr="http://www.pamsclipart.com/clipart_images/little_kids_a_boy_and_girl_holding_hands_0515-0910-2500-0104_SMU.jpg">
            <a:hlinkClick r:id="rId2"/>
          </p:cNvPr>
          <p:cNvPicPr>
            <a:picLocks noChangeAspect="1" noChangeArrowheads="1"/>
          </p:cNvPicPr>
          <p:nvPr/>
        </p:nvPicPr>
        <p:blipFill>
          <a:blip r:embed="rId3"/>
          <a:srcRect/>
          <a:stretch>
            <a:fillRect/>
          </a:stretch>
        </p:blipFill>
        <p:spPr bwMode="auto">
          <a:xfrm>
            <a:off x="0" y="387442"/>
            <a:ext cx="902516" cy="902516"/>
          </a:xfrm>
          <a:prstGeom prst="rect">
            <a:avLst/>
          </a:prstGeom>
          <a:noFill/>
        </p:spPr>
      </p:pic>
      <p:pic>
        <p:nvPicPr>
          <p:cNvPr id="19" name="Picture 8" descr="https://encrypted-tbn0.gstatic.com/images?q=tbn:ANd9GcTan-NPrw2IeXx-siQLlR98XE9Sdh9WZeUO23Pf3LYmAQyMofSVDQ">
            <a:hlinkClick r:id="rId4"/>
          </p:cNvPr>
          <p:cNvPicPr>
            <a:picLocks noChangeAspect="1" noChangeArrowheads="1"/>
          </p:cNvPicPr>
          <p:nvPr/>
        </p:nvPicPr>
        <p:blipFill>
          <a:blip r:embed="rId5"/>
          <a:srcRect/>
          <a:stretch>
            <a:fillRect/>
          </a:stretch>
        </p:blipFill>
        <p:spPr bwMode="auto">
          <a:xfrm>
            <a:off x="10671175" y="3540202"/>
            <a:ext cx="1320527" cy="880352"/>
          </a:xfrm>
          <a:prstGeom prst="rect">
            <a:avLst/>
          </a:prstGeom>
          <a:noFill/>
        </p:spPr>
      </p:pic>
      <p:pic>
        <p:nvPicPr>
          <p:cNvPr id="20" name="Picture 10" descr="http://www.essexstylemagazine.co.uk/wp-content/uploads/2013/06/stop-bully-logo.jpg">
            <a:hlinkClick r:id="rId6"/>
          </p:cNvPr>
          <p:cNvPicPr>
            <a:picLocks noChangeAspect="1" noChangeArrowheads="1"/>
          </p:cNvPicPr>
          <p:nvPr/>
        </p:nvPicPr>
        <p:blipFill>
          <a:blip r:embed="rId7"/>
          <a:srcRect/>
          <a:stretch>
            <a:fillRect/>
          </a:stretch>
        </p:blipFill>
        <p:spPr bwMode="auto">
          <a:xfrm>
            <a:off x="10592798" y="5465354"/>
            <a:ext cx="889453" cy="889453"/>
          </a:xfrm>
          <a:prstGeom prst="rect">
            <a:avLst/>
          </a:prstGeom>
          <a:noFill/>
        </p:spPr>
      </p:pic>
      <p:pic>
        <p:nvPicPr>
          <p:cNvPr id="2050" name="Picture 2" descr="http://i.telegraph.co.uk/multimedia/archive/02176/pregnant_2176694b.jpg">
            <a:hlinkClick r:id="rId8"/>
          </p:cNvPr>
          <p:cNvPicPr>
            <a:picLocks noChangeAspect="1" noChangeArrowheads="1"/>
          </p:cNvPicPr>
          <p:nvPr/>
        </p:nvPicPr>
        <p:blipFill>
          <a:blip r:embed="rId9"/>
          <a:srcRect/>
          <a:stretch>
            <a:fillRect/>
          </a:stretch>
        </p:blipFill>
        <p:spPr bwMode="auto">
          <a:xfrm>
            <a:off x="10476224" y="248194"/>
            <a:ext cx="1350015" cy="1045029"/>
          </a:xfrm>
          <a:prstGeom prst="rect">
            <a:avLst/>
          </a:prstGeom>
          <a:noFill/>
        </p:spPr>
      </p:pic>
      <p:pic>
        <p:nvPicPr>
          <p:cNvPr id="2052" name="Picture 4" descr="http://serenitycharter.co.uk/Storage/htmluploads/family.jpg">
            <a:hlinkClick r:id="rId10"/>
          </p:cNvPr>
          <p:cNvPicPr>
            <a:picLocks noChangeAspect="1" noChangeArrowheads="1"/>
          </p:cNvPicPr>
          <p:nvPr/>
        </p:nvPicPr>
        <p:blipFill>
          <a:blip r:embed="rId11"/>
          <a:srcRect/>
          <a:stretch>
            <a:fillRect/>
          </a:stretch>
        </p:blipFill>
        <p:spPr bwMode="auto">
          <a:xfrm>
            <a:off x="0" y="3015169"/>
            <a:ext cx="1163774" cy="831569"/>
          </a:xfrm>
          <a:prstGeom prst="rect">
            <a:avLst/>
          </a:prstGeom>
          <a:noFill/>
        </p:spPr>
      </p:pic>
      <p:pic>
        <p:nvPicPr>
          <p:cNvPr id="21" name="Picture 2" descr="https://encrypted-tbn1.gstatic.com/images?q=tbn:ANd9GcTYiCVnRn03aVu9nfu3FfFTtIsMVT_TQnXDOjdPYQWiuqWwfHxMVA">
            <a:hlinkClick r:id="rId12"/>
          </p:cNvPr>
          <p:cNvPicPr>
            <a:picLocks noChangeAspect="1" noChangeArrowheads="1"/>
          </p:cNvPicPr>
          <p:nvPr/>
        </p:nvPicPr>
        <p:blipFill>
          <a:blip r:embed="rId13"/>
          <a:srcRect/>
          <a:stretch>
            <a:fillRect/>
          </a:stretch>
        </p:blipFill>
        <p:spPr bwMode="auto">
          <a:xfrm>
            <a:off x="0" y="5656217"/>
            <a:ext cx="1404682" cy="600892"/>
          </a:xfrm>
          <a:prstGeom prst="rect">
            <a:avLst/>
          </a:prstGeom>
          <a:noFill/>
        </p:spPr>
      </p:pic>
    </p:spTree>
    <p:extLst>
      <p:ext uri="{BB962C8B-B14F-4D97-AF65-F5344CB8AC3E}">
        <p14:creationId xmlns:p14="http://schemas.microsoft.com/office/powerpoint/2010/main" xmlns="" val="2460628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952364" y="495164"/>
            <a:ext cx="4494847" cy="5696334"/>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5898425" y="497478"/>
            <a:ext cx="4447358" cy="567567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707879" y="1"/>
            <a:ext cx="5508657"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47" y="1225296"/>
            <a:ext cx="9981126" cy="3520440"/>
          </a:xfrm>
        </p:spPr>
        <p:txBody>
          <a:bodyPr>
            <a:normAutofit/>
          </a:bodyPr>
          <a:lstStyle/>
          <a:p>
            <a:r>
              <a:rPr lang="en-GB" dirty="0" smtClean="0"/>
              <a:t>P6 and p7</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506586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210" y="3296989"/>
            <a:ext cx="2550018" cy="477054"/>
          </a:xfrm>
          <a:prstGeom prst="rect">
            <a:avLst/>
          </a:prstGeom>
          <a:noFill/>
        </p:spPr>
        <p:txBody>
          <a:bodyPr wrap="square" rtlCol="0">
            <a:spAutoFit/>
          </a:bodyPr>
          <a:lstStyle/>
          <a:p>
            <a:pPr algn="ctr"/>
            <a:r>
              <a:rPr lang="en-GB" sz="2500" dirty="0" smtClean="0"/>
              <a:t>Primary 6 and 7</a:t>
            </a:r>
            <a:endParaRPr lang="en-GB" sz="2500" dirty="0"/>
          </a:p>
        </p:txBody>
      </p:sp>
      <p:sp>
        <p:nvSpPr>
          <p:cNvPr id="6" name="Line Callout 2 5"/>
          <p:cNvSpPr/>
          <p:nvPr/>
        </p:nvSpPr>
        <p:spPr>
          <a:xfrm flipH="1">
            <a:off x="612848" y="3438926"/>
            <a:ext cx="2897747" cy="1017431"/>
          </a:xfrm>
          <a:prstGeom prst="borderCallout2">
            <a:avLst>
              <a:gd name="adj1" fmla="val 46996"/>
              <a:gd name="adj2" fmla="val -6981"/>
              <a:gd name="adj3" fmla="val 46996"/>
              <a:gd name="adj4" fmla="val -15315"/>
              <a:gd name="adj5" fmla="val 15827"/>
              <a:gd name="adj6" fmla="val -307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Emotional Changes at Puberty</a:t>
            </a:r>
            <a:endParaRPr lang="en-GB" dirty="0"/>
          </a:p>
        </p:txBody>
      </p:sp>
      <p:sp>
        <p:nvSpPr>
          <p:cNvPr id="7" name="Line Callout 2 6"/>
          <p:cNvSpPr/>
          <p:nvPr/>
        </p:nvSpPr>
        <p:spPr>
          <a:xfrm>
            <a:off x="8095660" y="3412798"/>
            <a:ext cx="2897747" cy="1017431"/>
          </a:xfrm>
          <a:prstGeom prst="borderCallout2">
            <a:avLst>
              <a:gd name="adj1" fmla="val 48280"/>
              <a:gd name="adj2" fmla="val -4276"/>
              <a:gd name="adj3" fmla="val 48280"/>
              <a:gd name="adj4" fmla="val -15315"/>
              <a:gd name="adj5" fmla="val 20963"/>
              <a:gd name="adj6" fmla="val -38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Menstruation, Pregnancy and Birth</a:t>
            </a:r>
            <a:endParaRPr lang="en-GB" dirty="0"/>
          </a:p>
        </p:txBody>
      </p:sp>
      <p:sp>
        <p:nvSpPr>
          <p:cNvPr id="8" name="Line Callout 2 7"/>
          <p:cNvSpPr/>
          <p:nvPr/>
        </p:nvSpPr>
        <p:spPr>
          <a:xfrm flipH="1">
            <a:off x="1017796" y="5448091"/>
            <a:ext cx="2897747" cy="1017431"/>
          </a:xfrm>
          <a:prstGeom prst="borderCallout2">
            <a:avLst>
              <a:gd name="adj1" fmla="val 18750"/>
              <a:gd name="adj2" fmla="val -8333"/>
              <a:gd name="adj3" fmla="val 18750"/>
              <a:gd name="adj4" fmla="val -16667"/>
              <a:gd name="adj5" fmla="val -143992"/>
              <a:gd name="adj6" fmla="val -58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Gender Identity</a:t>
            </a:r>
            <a:endParaRPr lang="en-GB" dirty="0"/>
          </a:p>
        </p:txBody>
      </p:sp>
      <p:sp>
        <p:nvSpPr>
          <p:cNvPr id="12" name="Line Callout 2 11"/>
          <p:cNvSpPr/>
          <p:nvPr/>
        </p:nvSpPr>
        <p:spPr>
          <a:xfrm>
            <a:off x="7547018" y="5382777"/>
            <a:ext cx="2897747" cy="1017431"/>
          </a:xfrm>
          <a:prstGeom prst="borderCallout2">
            <a:avLst>
              <a:gd name="adj1" fmla="val 18750"/>
              <a:gd name="adj2" fmla="val -8333"/>
              <a:gd name="adj3" fmla="val 18750"/>
              <a:gd name="adj4" fmla="val -16667"/>
              <a:gd name="adj5" fmla="val -140140"/>
              <a:gd name="adj6" fmla="val -52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Friendships</a:t>
            </a:r>
            <a:endParaRPr lang="en-GB" dirty="0"/>
          </a:p>
        </p:txBody>
      </p:sp>
      <p:sp>
        <p:nvSpPr>
          <p:cNvPr id="13" name="Line Callout 2 12"/>
          <p:cNvSpPr/>
          <p:nvPr/>
        </p:nvSpPr>
        <p:spPr>
          <a:xfrm flipH="1">
            <a:off x="960394" y="1302445"/>
            <a:ext cx="2897747" cy="1017431"/>
          </a:xfrm>
          <a:prstGeom prst="borderCallout2">
            <a:avLst>
              <a:gd name="adj1" fmla="val 55857"/>
              <a:gd name="adj2" fmla="val -6879"/>
              <a:gd name="adj3" fmla="val 55549"/>
              <a:gd name="adj4" fmla="val -19384"/>
              <a:gd name="adj5" fmla="val 198160"/>
              <a:gd name="adj6" fmla="val -48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Body Image and Self Worth</a:t>
            </a:r>
            <a:endParaRPr lang="en-GB" dirty="0"/>
          </a:p>
        </p:txBody>
      </p:sp>
      <p:sp>
        <p:nvSpPr>
          <p:cNvPr id="17" name="Line Callout 2 16"/>
          <p:cNvSpPr/>
          <p:nvPr/>
        </p:nvSpPr>
        <p:spPr>
          <a:xfrm flipH="1">
            <a:off x="8075297" y="1232775"/>
            <a:ext cx="2897747" cy="1017431"/>
          </a:xfrm>
          <a:prstGeom prst="borderCallout2">
            <a:avLst>
              <a:gd name="adj1" fmla="val 50721"/>
              <a:gd name="adj2" fmla="val 108975"/>
              <a:gd name="adj3" fmla="val 50413"/>
              <a:gd name="adj4" fmla="val 119911"/>
              <a:gd name="adj5" fmla="val 196876"/>
              <a:gd name="adj6" fmla="val 157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Family</a:t>
            </a:r>
            <a:endParaRPr lang="en-GB" dirty="0"/>
          </a:p>
        </p:txBody>
      </p:sp>
      <p:sp>
        <p:nvSpPr>
          <p:cNvPr id="9" name="Line Callout 2 8"/>
          <p:cNvSpPr/>
          <p:nvPr/>
        </p:nvSpPr>
        <p:spPr>
          <a:xfrm flipH="1">
            <a:off x="4339320" y="253062"/>
            <a:ext cx="2897747" cy="1017431"/>
          </a:xfrm>
          <a:prstGeom prst="borderCallout2">
            <a:avLst>
              <a:gd name="adj1" fmla="val 122620"/>
              <a:gd name="adj2" fmla="val 52175"/>
              <a:gd name="adj3" fmla="val 150558"/>
              <a:gd name="adj4" fmla="val 52743"/>
              <a:gd name="adj5" fmla="val 288033"/>
              <a:gd name="adj6" fmla="val 52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Physical Changes at Puberty</a:t>
            </a:r>
            <a:endParaRPr lang="en-GB" dirty="0"/>
          </a:p>
        </p:txBody>
      </p:sp>
      <p:pic>
        <p:nvPicPr>
          <p:cNvPr id="11" name="Picture 2" descr="http://i.telegraph.co.uk/multimedia/archive/02176/pregnant_2176694b.jpg">
            <a:hlinkClick r:id="rId2"/>
          </p:cNvPr>
          <p:cNvPicPr>
            <a:picLocks noChangeAspect="1" noChangeArrowheads="1"/>
          </p:cNvPicPr>
          <p:nvPr/>
        </p:nvPicPr>
        <p:blipFill>
          <a:blip r:embed="rId3"/>
          <a:srcRect/>
          <a:stretch>
            <a:fillRect/>
          </a:stretch>
        </p:blipFill>
        <p:spPr bwMode="auto">
          <a:xfrm>
            <a:off x="10841985" y="3409406"/>
            <a:ext cx="1350015" cy="1045029"/>
          </a:xfrm>
          <a:prstGeom prst="rect">
            <a:avLst/>
          </a:prstGeom>
          <a:noFill/>
        </p:spPr>
      </p:pic>
      <p:pic>
        <p:nvPicPr>
          <p:cNvPr id="14" name="Picture 4" descr="http://serenitycharter.co.uk/Storage/htmluploads/family.jpg">
            <a:hlinkClick r:id="rId4"/>
          </p:cNvPr>
          <p:cNvPicPr>
            <a:picLocks noChangeAspect="1" noChangeArrowheads="1"/>
          </p:cNvPicPr>
          <p:nvPr/>
        </p:nvPicPr>
        <p:blipFill>
          <a:blip r:embed="rId5"/>
          <a:srcRect/>
          <a:stretch>
            <a:fillRect/>
          </a:stretch>
        </p:blipFill>
        <p:spPr bwMode="auto">
          <a:xfrm>
            <a:off x="10789920" y="1356186"/>
            <a:ext cx="1163774" cy="831569"/>
          </a:xfrm>
          <a:prstGeom prst="rect">
            <a:avLst/>
          </a:prstGeom>
          <a:noFill/>
        </p:spPr>
      </p:pic>
      <p:pic>
        <p:nvPicPr>
          <p:cNvPr id="1026" name="Picture 2" descr="https://encrypted-tbn1.gstatic.com/images?q=tbn:ANd9GcTYiCVnRn03aVu9nfu3FfFTtIsMVT_TQnXDOjdPYQWiuqWwfHxMVA">
            <a:hlinkClick r:id="rId6"/>
          </p:cNvPr>
          <p:cNvPicPr>
            <a:picLocks noChangeAspect="1" noChangeArrowheads="1"/>
          </p:cNvPicPr>
          <p:nvPr/>
        </p:nvPicPr>
        <p:blipFill>
          <a:blip r:embed="rId7"/>
          <a:srcRect/>
          <a:stretch>
            <a:fillRect/>
          </a:stretch>
        </p:blipFill>
        <p:spPr bwMode="auto">
          <a:xfrm>
            <a:off x="10573732" y="5525588"/>
            <a:ext cx="1404682" cy="600892"/>
          </a:xfrm>
          <a:prstGeom prst="rect">
            <a:avLst/>
          </a:prstGeom>
          <a:noFill/>
        </p:spPr>
      </p:pic>
      <p:pic>
        <p:nvPicPr>
          <p:cNvPr id="15" name="Picture 8" descr="https://encrypted-tbn0.gstatic.com/images?q=tbn:ANd9GcTan-NPrw2IeXx-siQLlR98XE9Sdh9WZeUO23Pf3LYmAQyMofSVDQ">
            <a:hlinkClick r:id="rId8"/>
          </p:cNvPr>
          <p:cNvPicPr>
            <a:picLocks noChangeAspect="1" noChangeArrowheads="1"/>
          </p:cNvPicPr>
          <p:nvPr/>
        </p:nvPicPr>
        <p:blipFill>
          <a:blip r:embed="rId9"/>
          <a:srcRect/>
          <a:stretch>
            <a:fillRect/>
          </a:stretch>
        </p:blipFill>
        <p:spPr bwMode="auto">
          <a:xfrm>
            <a:off x="194763" y="4036591"/>
            <a:ext cx="1320527" cy="880352"/>
          </a:xfrm>
          <a:prstGeom prst="rect">
            <a:avLst/>
          </a:prstGeom>
          <a:noFill/>
        </p:spPr>
      </p:pic>
      <p:pic>
        <p:nvPicPr>
          <p:cNvPr id="1028" name="Picture 4" descr="http://static1.businessinsider.com/image/508add4cecad04af52000004-1200/1943-this-ad-created-by-j-howard-miller-for-westinghouse-electric-was-designed-to-boost-morale-during-wartime-as-women-took-over-jobs-vacated-by-men-who-joined-the-military-as-one-of-the-first-depictions-of-an-empowered-woman-in-an-ad-the-poster-was-revived-by-the-feminist-movement-in-the-1980s.jpg">
            <a:hlinkClick r:id="rId10"/>
          </p:cNvPr>
          <p:cNvPicPr>
            <a:picLocks noChangeAspect="1" noChangeArrowheads="1"/>
          </p:cNvPicPr>
          <p:nvPr/>
        </p:nvPicPr>
        <p:blipFill>
          <a:blip r:embed="rId11"/>
          <a:srcRect/>
          <a:stretch>
            <a:fillRect/>
          </a:stretch>
        </p:blipFill>
        <p:spPr bwMode="auto">
          <a:xfrm>
            <a:off x="351518" y="5331270"/>
            <a:ext cx="941704" cy="1233632"/>
          </a:xfrm>
          <a:prstGeom prst="rect">
            <a:avLst/>
          </a:prstGeom>
          <a:noFill/>
        </p:spPr>
      </p:pic>
      <p:pic>
        <p:nvPicPr>
          <p:cNvPr id="1032" name="Picture 8" descr="http://www.vam.ac.uk/users/sites/default/files/w.47-1928_mirror_750px.jpg">
            <a:hlinkClick r:id="rId12"/>
          </p:cNvPr>
          <p:cNvPicPr>
            <a:picLocks noChangeAspect="1" noChangeArrowheads="1"/>
          </p:cNvPicPr>
          <p:nvPr/>
        </p:nvPicPr>
        <p:blipFill>
          <a:blip r:embed="rId13"/>
          <a:srcRect/>
          <a:stretch>
            <a:fillRect/>
          </a:stretch>
        </p:blipFill>
        <p:spPr bwMode="auto">
          <a:xfrm>
            <a:off x="0" y="804963"/>
            <a:ext cx="1163774" cy="1657113"/>
          </a:xfrm>
          <a:prstGeom prst="rect">
            <a:avLst/>
          </a:prstGeom>
          <a:noFill/>
        </p:spPr>
      </p:pic>
      <p:pic>
        <p:nvPicPr>
          <p:cNvPr id="1034" name="Picture 10" descr="https://encrypted-tbn0.gstatic.com/images?q=tbn:ANd9GcQaPM69Kwt_Oa3lVVPHD3G6VF0vUw4yujxwYXlVZovpNR3SlZMC"/>
          <p:cNvPicPr>
            <a:picLocks noChangeAspect="1" noChangeArrowheads="1"/>
          </p:cNvPicPr>
          <p:nvPr/>
        </p:nvPicPr>
        <p:blipFill>
          <a:blip r:embed="rId14"/>
          <a:srcRect/>
          <a:stretch>
            <a:fillRect/>
          </a:stretch>
        </p:blipFill>
        <p:spPr bwMode="auto">
          <a:xfrm>
            <a:off x="6921501" y="235130"/>
            <a:ext cx="815506" cy="1042035"/>
          </a:xfrm>
          <a:prstGeom prst="rect">
            <a:avLst/>
          </a:prstGeom>
          <a:noFill/>
        </p:spPr>
      </p:pic>
    </p:spTree>
    <p:extLst>
      <p:ext uri="{BB962C8B-B14F-4D97-AF65-F5344CB8AC3E}">
        <p14:creationId xmlns:p14="http://schemas.microsoft.com/office/powerpoint/2010/main" xmlns="" val="2460628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164614" y="0"/>
            <a:ext cx="5456872" cy="685607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453662" y="305208"/>
            <a:ext cx="4732292" cy="6023956"/>
          </a:xfrm>
          <a:prstGeom prst="rect">
            <a:avLst/>
          </a:prstGeom>
          <a:noFill/>
          <a:ln w="9525">
            <a:solidFill>
              <a:schemeClr val="tx1"/>
            </a:solidFill>
            <a:miter lim="800000"/>
            <a:headEnd/>
            <a:tailEnd/>
          </a:ln>
        </p:spPr>
      </p:pic>
      <p:pic>
        <p:nvPicPr>
          <p:cNvPr id="12291" name="Picture 3"/>
          <p:cNvPicPr>
            <a:picLocks noChangeAspect="1" noChangeArrowheads="1"/>
          </p:cNvPicPr>
          <p:nvPr/>
        </p:nvPicPr>
        <p:blipFill>
          <a:blip r:embed="rId3"/>
          <a:srcRect/>
          <a:stretch>
            <a:fillRect/>
          </a:stretch>
        </p:blipFill>
        <p:spPr bwMode="auto">
          <a:xfrm>
            <a:off x="5519466" y="303984"/>
            <a:ext cx="4917757" cy="604735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457200" y="1045029"/>
            <a:ext cx="2988623" cy="3944983"/>
          </a:xfrm>
          <a:prstGeom prst="rect">
            <a:avLst/>
          </a:prstGeom>
          <a:noFill/>
          <a:ln w="9525">
            <a:solidFill>
              <a:schemeClr val="tx1"/>
            </a:solidFill>
            <a:miter lim="800000"/>
            <a:headEnd/>
            <a:tailEnd/>
          </a:ln>
        </p:spPr>
      </p:pic>
      <p:pic>
        <p:nvPicPr>
          <p:cNvPr id="13315" name="Picture 3"/>
          <p:cNvPicPr>
            <a:picLocks noChangeAspect="1" noChangeArrowheads="1"/>
          </p:cNvPicPr>
          <p:nvPr/>
        </p:nvPicPr>
        <p:blipFill>
          <a:blip r:embed="rId3"/>
          <a:srcRect/>
          <a:stretch>
            <a:fillRect/>
          </a:stretch>
        </p:blipFill>
        <p:spPr bwMode="auto">
          <a:xfrm>
            <a:off x="8438607" y="1082865"/>
            <a:ext cx="3266910" cy="3959398"/>
          </a:xfrm>
          <a:prstGeom prst="rect">
            <a:avLst/>
          </a:prstGeom>
          <a:noFill/>
          <a:ln w="9525">
            <a:solidFill>
              <a:schemeClr val="tx1"/>
            </a:solidFill>
            <a:miter lim="800000"/>
            <a:headEnd/>
            <a:tailEnd/>
          </a:ln>
        </p:spPr>
      </p:pic>
      <p:pic>
        <p:nvPicPr>
          <p:cNvPr id="13316" name="Picture 4"/>
          <p:cNvPicPr>
            <a:picLocks noChangeAspect="1" noChangeArrowheads="1"/>
          </p:cNvPicPr>
          <p:nvPr/>
        </p:nvPicPr>
        <p:blipFill>
          <a:blip r:embed="rId4"/>
          <a:srcRect/>
          <a:stretch>
            <a:fillRect/>
          </a:stretch>
        </p:blipFill>
        <p:spPr bwMode="auto">
          <a:xfrm>
            <a:off x="5803118" y="1045028"/>
            <a:ext cx="2316945" cy="2704011"/>
          </a:xfrm>
          <a:prstGeom prst="rect">
            <a:avLst/>
          </a:prstGeom>
          <a:noFill/>
          <a:ln w="9525">
            <a:noFill/>
            <a:miter lim="800000"/>
            <a:headEnd/>
            <a:tailEnd/>
          </a:ln>
        </p:spPr>
      </p:pic>
      <p:pic>
        <p:nvPicPr>
          <p:cNvPr id="13317" name="Picture 5"/>
          <p:cNvPicPr>
            <a:picLocks noChangeAspect="1" noChangeArrowheads="1"/>
          </p:cNvPicPr>
          <p:nvPr/>
        </p:nvPicPr>
        <p:blipFill>
          <a:blip r:embed="rId5"/>
          <a:srcRect/>
          <a:stretch>
            <a:fillRect/>
          </a:stretch>
        </p:blipFill>
        <p:spPr bwMode="auto">
          <a:xfrm>
            <a:off x="3598273" y="3801291"/>
            <a:ext cx="2240824" cy="26704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47" y="1225296"/>
            <a:ext cx="9981126" cy="3520440"/>
          </a:xfrm>
        </p:spPr>
        <p:txBody>
          <a:bodyPr/>
          <a:lstStyle/>
          <a:p>
            <a:r>
              <a:rPr lang="en-GB" dirty="0" smtClean="0"/>
              <a:t>What is R.S.H.P.E?</a:t>
            </a:r>
            <a:endParaRPr lang="en-GB" dirty="0"/>
          </a:p>
        </p:txBody>
      </p:sp>
      <p:sp>
        <p:nvSpPr>
          <p:cNvPr id="3" name="Text Placeholder 2"/>
          <p:cNvSpPr>
            <a:spLocks noGrp="1"/>
          </p:cNvSpPr>
          <p:nvPr>
            <p:ph type="body" idx="1"/>
          </p:nvPr>
        </p:nvSpPr>
        <p:spPr/>
        <p:txBody>
          <a:bodyPr/>
          <a:lstStyle/>
          <a:p>
            <a:r>
              <a:rPr lang="en-GB" dirty="0" smtClean="0"/>
              <a:t>Relationships, Sexual Health and Pregnacy Edcuation</a:t>
            </a:r>
            <a:endParaRPr lang="en-GB" dirty="0"/>
          </a:p>
        </p:txBody>
      </p:sp>
    </p:spTree>
    <p:extLst>
      <p:ext uri="{BB962C8B-B14F-4D97-AF65-F5344CB8AC3E}">
        <p14:creationId xmlns:p14="http://schemas.microsoft.com/office/powerpoint/2010/main" xmlns="" val="2846308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47" y="1225296"/>
            <a:ext cx="9981126" cy="3520440"/>
          </a:xfrm>
        </p:spPr>
        <p:txBody>
          <a:bodyPr>
            <a:normAutofit/>
          </a:bodyPr>
          <a:lstStyle/>
          <a:p>
            <a:r>
              <a:rPr lang="en-GB" dirty="0" smtClean="0"/>
              <a:t>Home-school link opportunities</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2225766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rot="21337314">
            <a:off x="3465376" y="426294"/>
            <a:ext cx="4287716" cy="5915170"/>
          </a:xfrm>
          <a:prstGeom prst="rect">
            <a:avLst/>
          </a:prstGeom>
          <a:noFill/>
          <a:ln w="9525">
            <a:solidFill>
              <a:schemeClr val="tx1"/>
            </a:solidFill>
            <a:miter lim="800000"/>
            <a:headEnd/>
            <a:tailEnd/>
          </a:ln>
        </p:spPr>
      </p:pic>
      <p:sp>
        <p:nvSpPr>
          <p:cNvPr id="3" name="TextBox 2"/>
          <p:cNvSpPr txBox="1"/>
          <p:nvPr/>
        </p:nvSpPr>
        <p:spPr>
          <a:xfrm>
            <a:off x="8740890" y="2892040"/>
            <a:ext cx="2550018" cy="477054"/>
          </a:xfrm>
          <a:prstGeom prst="rect">
            <a:avLst/>
          </a:prstGeom>
          <a:noFill/>
        </p:spPr>
        <p:txBody>
          <a:bodyPr wrap="square" rtlCol="0">
            <a:spAutoFit/>
          </a:bodyPr>
          <a:lstStyle/>
          <a:p>
            <a:pPr algn="ctr"/>
            <a:r>
              <a:rPr lang="en-GB" sz="2500" dirty="0" smtClean="0"/>
              <a:t>Primary 1 - 3</a:t>
            </a:r>
            <a:endParaRPr lang="en-GB" sz="2500" dirty="0"/>
          </a:p>
        </p:txBody>
      </p:sp>
    </p:spTree>
    <p:extLst>
      <p:ext uri="{BB962C8B-B14F-4D97-AF65-F5344CB8AC3E}">
        <p14:creationId xmlns:p14="http://schemas.microsoft.com/office/powerpoint/2010/main" xmlns="" val="2225766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rot="408427">
            <a:off x="3664031" y="467632"/>
            <a:ext cx="4714353" cy="5949065"/>
          </a:xfrm>
          <a:prstGeom prst="rect">
            <a:avLst/>
          </a:prstGeom>
          <a:noFill/>
          <a:ln w="9525">
            <a:solidFill>
              <a:schemeClr val="tx1"/>
            </a:solidFill>
            <a:miter lim="800000"/>
            <a:headEnd/>
            <a:tailEnd/>
          </a:ln>
        </p:spPr>
      </p:pic>
      <p:sp>
        <p:nvSpPr>
          <p:cNvPr id="3" name="TextBox 2"/>
          <p:cNvSpPr txBox="1"/>
          <p:nvPr/>
        </p:nvSpPr>
        <p:spPr>
          <a:xfrm>
            <a:off x="8740890" y="2892040"/>
            <a:ext cx="2550018" cy="477054"/>
          </a:xfrm>
          <a:prstGeom prst="rect">
            <a:avLst/>
          </a:prstGeom>
          <a:noFill/>
        </p:spPr>
        <p:txBody>
          <a:bodyPr wrap="square" rtlCol="0">
            <a:spAutoFit/>
          </a:bodyPr>
          <a:lstStyle/>
          <a:p>
            <a:pPr algn="ctr"/>
            <a:r>
              <a:rPr lang="en-GB" sz="2500" dirty="0" smtClean="0"/>
              <a:t>Primary 4 and 5</a:t>
            </a:r>
            <a:endParaRPr lang="en-GB" sz="2500" dirty="0"/>
          </a:p>
        </p:txBody>
      </p:sp>
    </p:spTree>
    <p:extLst>
      <p:ext uri="{BB962C8B-B14F-4D97-AF65-F5344CB8AC3E}">
        <p14:creationId xmlns:p14="http://schemas.microsoft.com/office/powerpoint/2010/main" xmlns="" val="2225766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372665" y="338411"/>
            <a:ext cx="4778557" cy="6188814"/>
          </a:xfrm>
          <a:prstGeom prst="rect">
            <a:avLst/>
          </a:prstGeom>
          <a:noFill/>
          <a:ln w="9525">
            <a:solidFill>
              <a:schemeClr val="tx1"/>
            </a:solidFill>
            <a:miter lim="800000"/>
            <a:headEnd/>
            <a:tailEnd/>
          </a:ln>
        </p:spPr>
      </p:pic>
      <p:sp>
        <p:nvSpPr>
          <p:cNvPr id="3" name="TextBox 2"/>
          <p:cNvSpPr txBox="1"/>
          <p:nvPr/>
        </p:nvSpPr>
        <p:spPr>
          <a:xfrm>
            <a:off x="8740890" y="2892040"/>
            <a:ext cx="2550018" cy="477054"/>
          </a:xfrm>
          <a:prstGeom prst="rect">
            <a:avLst/>
          </a:prstGeom>
          <a:noFill/>
        </p:spPr>
        <p:txBody>
          <a:bodyPr wrap="square" rtlCol="0">
            <a:spAutoFit/>
          </a:bodyPr>
          <a:lstStyle/>
          <a:p>
            <a:pPr algn="ctr"/>
            <a:r>
              <a:rPr lang="en-GB" sz="2500" dirty="0" smtClean="0"/>
              <a:t>Primary 6 and 7</a:t>
            </a:r>
            <a:endParaRPr lang="en-GB" sz="2500" dirty="0"/>
          </a:p>
        </p:txBody>
      </p:sp>
    </p:spTree>
    <p:extLst>
      <p:ext uri="{BB962C8B-B14F-4D97-AF65-F5344CB8AC3E}">
        <p14:creationId xmlns:p14="http://schemas.microsoft.com/office/powerpoint/2010/main" xmlns="" val="2225766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47" y="1225296"/>
            <a:ext cx="9981126" cy="3520440"/>
          </a:xfrm>
        </p:spPr>
        <p:txBody>
          <a:bodyPr>
            <a:normAutofit/>
          </a:bodyPr>
          <a:lstStyle/>
          <a:p>
            <a:r>
              <a:rPr lang="en-GB" dirty="0" smtClean="0"/>
              <a:t>EVALUATION AND ASSESSMENT TOOLS</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2225766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rot="21292347">
            <a:off x="2180189" y="498047"/>
            <a:ext cx="4424953" cy="6028197"/>
          </a:xfrm>
          <a:prstGeom prst="rect">
            <a:avLst/>
          </a:prstGeom>
          <a:noFill/>
          <a:ln w="9525">
            <a:solidFill>
              <a:schemeClr val="tx1"/>
            </a:solidFill>
            <a:miter lim="800000"/>
            <a:headEnd/>
            <a:tailEnd/>
          </a:ln>
        </p:spPr>
      </p:pic>
      <p:pic>
        <p:nvPicPr>
          <p:cNvPr id="4099" name="Picture 3"/>
          <p:cNvPicPr>
            <a:picLocks noChangeAspect="1" noChangeArrowheads="1"/>
          </p:cNvPicPr>
          <p:nvPr/>
        </p:nvPicPr>
        <p:blipFill>
          <a:blip r:embed="rId3"/>
          <a:srcRect/>
          <a:stretch>
            <a:fillRect/>
          </a:stretch>
        </p:blipFill>
        <p:spPr bwMode="auto">
          <a:xfrm rot="430727">
            <a:off x="6973253" y="431755"/>
            <a:ext cx="3914775" cy="5419725"/>
          </a:xfrm>
          <a:prstGeom prst="rect">
            <a:avLst/>
          </a:prstGeom>
          <a:noFill/>
          <a:ln w="9525">
            <a:solidFill>
              <a:schemeClr val="tx1"/>
            </a:solidFill>
            <a:miter lim="800000"/>
            <a:headEnd/>
            <a:tailEnd/>
          </a:ln>
        </p:spPr>
      </p:pic>
      <p:sp>
        <p:nvSpPr>
          <p:cNvPr id="4" name="TextBox 3"/>
          <p:cNvSpPr txBox="1"/>
          <p:nvPr/>
        </p:nvSpPr>
        <p:spPr>
          <a:xfrm>
            <a:off x="7473792" y="6144691"/>
            <a:ext cx="2550018" cy="477054"/>
          </a:xfrm>
          <a:prstGeom prst="rect">
            <a:avLst/>
          </a:prstGeom>
          <a:noFill/>
        </p:spPr>
        <p:txBody>
          <a:bodyPr wrap="square" rtlCol="0">
            <a:spAutoFit/>
          </a:bodyPr>
          <a:lstStyle/>
          <a:p>
            <a:pPr algn="ctr"/>
            <a:r>
              <a:rPr lang="en-GB" sz="2500" dirty="0" smtClean="0"/>
              <a:t>Primary 1 - 3</a:t>
            </a:r>
            <a:endParaRPr lang="en-GB" sz="2500" dirty="0"/>
          </a:p>
        </p:txBody>
      </p:sp>
    </p:spTree>
    <p:extLst>
      <p:ext uri="{BB962C8B-B14F-4D97-AF65-F5344CB8AC3E}">
        <p14:creationId xmlns:p14="http://schemas.microsoft.com/office/powerpoint/2010/main" xmlns="" val="2225766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rot="21224315">
            <a:off x="2417716" y="781187"/>
            <a:ext cx="4388032" cy="5640277"/>
          </a:xfrm>
          <a:prstGeom prst="rect">
            <a:avLst/>
          </a:prstGeom>
          <a:noFill/>
          <a:ln w="9525">
            <a:solidFill>
              <a:schemeClr val="tx1"/>
            </a:solidFill>
            <a:miter lim="800000"/>
            <a:headEnd/>
            <a:tailEnd/>
          </a:ln>
        </p:spPr>
      </p:pic>
      <p:pic>
        <p:nvPicPr>
          <p:cNvPr id="8195" name="Picture 3"/>
          <p:cNvPicPr>
            <a:picLocks noChangeAspect="1" noChangeArrowheads="1"/>
          </p:cNvPicPr>
          <p:nvPr/>
        </p:nvPicPr>
        <p:blipFill>
          <a:blip r:embed="rId3"/>
          <a:srcRect/>
          <a:stretch>
            <a:fillRect/>
          </a:stretch>
        </p:blipFill>
        <p:spPr bwMode="auto">
          <a:xfrm rot="358333">
            <a:off x="7156962" y="387725"/>
            <a:ext cx="4432407" cy="5514497"/>
          </a:xfrm>
          <a:prstGeom prst="rect">
            <a:avLst/>
          </a:prstGeom>
          <a:noFill/>
          <a:ln w="9525">
            <a:solidFill>
              <a:schemeClr val="tx1"/>
            </a:solidFill>
            <a:miter lim="800000"/>
            <a:headEnd/>
            <a:tailEnd/>
          </a:ln>
        </p:spPr>
      </p:pic>
      <p:sp>
        <p:nvSpPr>
          <p:cNvPr id="4" name="TextBox 3"/>
          <p:cNvSpPr txBox="1"/>
          <p:nvPr/>
        </p:nvSpPr>
        <p:spPr>
          <a:xfrm>
            <a:off x="7486856" y="6118566"/>
            <a:ext cx="2550018" cy="477054"/>
          </a:xfrm>
          <a:prstGeom prst="rect">
            <a:avLst/>
          </a:prstGeom>
          <a:noFill/>
        </p:spPr>
        <p:txBody>
          <a:bodyPr wrap="square" rtlCol="0">
            <a:spAutoFit/>
          </a:bodyPr>
          <a:lstStyle/>
          <a:p>
            <a:pPr algn="ctr"/>
            <a:r>
              <a:rPr lang="en-GB" sz="2500" dirty="0" smtClean="0"/>
              <a:t>Primary 4 and 5</a:t>
            </a:r>
            <a:endParaRPr lang="en-GB" sz="2500" dirty="0"/>
          </a:p>
        </p:txBody>
      </p:sp>
    </p:spTree>
    <p:extLst>
      <p:ext uri="{BB962C8B-B14F-4D97-AF65-F5344CB8AC3E}">
        <p14:creationId xmlns:p14="http://schemas.microsoft.com/office/powerpoint/2010/main" xmlns="" val="2225766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rot="21241113">
            <a:off x="2373504" y="434326"/>
            <a:ext cx="4614928" cy="5965639"/>
          </a:xfrm>
          <a:prstGeom prst="rect">
            <a:avLst/>
          </a:prstGeom>
          <a:noFill/>
          <a:ln w="9525">
            <a:solidFill>
              <a:schemeClr val="tx1"/>
            </a:solidFill>
            <a:miter lim="800000"/>
            <a:headEnd/>
            <a:tailEnd/>
          </a:ln>
        </p:spPr>
      </p:pic>
      <p:pic>
        <p:nvPicPr>
          <p:cNvPr id="9219" name="Picture 3"/>
          <p:cNvPicPr>
            <a:picLocks noChangeAspect="1" noChangeArrowheads="1"/>
          </p:cNvPicPr>
          <p:nvPr/>
        </p:nvPicPr>
        <p:blipFill>
          <a:blip r:embed="rId3"/>
          <a:srcRect/>
          <a:stretch>
            <a:fillRect/>
          </a:stretch>
        </p:blipFill>
        <p:spPr bwMode="auto">
          <a:xfrm rot="369787">
            <a:off x="7033280" y="418944"/>
            <a:ext cx="4277993" cy="5497324"/>
          </a:xfrm>
          <a:prstGeom prst="rect">
            <a:avLst/>
          </a:prstGeom>
          <a:noFill/>
          <a:ln w="9525">
            <a:solidFill>
              <a:schemeClr val="tx1"/>
            </a:solidFill>
            <a:miter lim="800000"/>
            <a:headEnd/>
            <a:tailEnd/>
          </a:ln>
        </p:spPr>
      </p:pic>
      <p:sp>
        <p:nvSpPr>
          <p:cNvPr id="4" name="TextBox 3"/>
          <p:cNvSpPr txBox="1"/>
          <p:nvPr/>
        </p:nvSpPr>
        <p:spPr>
          <a:xfrm>
            <a:off x="7421542" y="6157754"/>
            <a:ext cx="2550018" cy="477054"/>
          </a:xfrm>
          <a:prstGeom prst="rect">
            <a:avLst/>
          </a:prstGeom>
          <a:noFill/>
        </p:spPr>
        <p:txBody>
          <a:bodyPr wrap="square" rtlCol="0">
            <a:spAutoFit/>
          </a:bodyPr>
          <a:lstStyle/>
          <a:p>
            <a:pPr algn="ctr"/>
            <a:r>
              <a:rPr lang="en-GB" sz="2500" dirty="0" smtClean="0"/>
              <a:t>Primary 6 and 7</a:t>
            </a:r>
            <a:endParaRPr lang="en-GB" sz="2500" dirty="0"/>
          </a:p>
        </p:txBody>
      </p:sp>
    </p:spTree>
    <p:extLst>
      <p:ext uri="{BB962C8B-B14F-4D97-AF65-F5344CB8AC3E}">
        <p14:creationId xmlns:p14="http://schemas.microsoft.com/office/powerpoint/2010/main" xmlns="" val="2225766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5" y="436657"/>
            <a:ext cx="11655380" cy="5909310"/>
          </a:xfrm>
          <a:prstGeom prst="rect">
            <a:avLst/>
          </a:prstGeom>
        </p:spPr>
        <p:txBody>
          <a:bodyPr wrap="square">
            <a:spAutoFit/>
          </a:bodyPr>
          <a:lstStyle/>
          <a:p>
            <a:pPr algn="ctr"/>
            <a:r>
              <a:rPr lang="en-GB" b="1" u="sng" dirty="0" smtClean="0">
                <a:solidFill>
                  <a:srgbClr val="000000"/>
                </a:solidFill>
                <a:latin typeface="Arial" panose="020B0604020202020204" pitchFamily="34" charset="0"/>
                <a:cs typeface="Arial" panose="020B0604020202020204" pitchFamily="34" charset="0"/>
              </a:rPr>
              <a:t>What’s in the Curriculum?</a:t>
            </a:r>
            <a:endParaRPr lang="en-GB" b="1" u="sng" dirty="0" smtClean="0">
              <a:solidFill>
                <a:srgbClr val="000000"/>
              </a:solidFill>
              <a:latin typeface="Arial" panose="020B0604020202020204" pitchFamily="34" charset="0"/>
              <a:cs typeface="Arial" panose="020B0604020202020204" pitchFamily="34" charset="0"/>
            </a:endParaRPr>
          </a:p>
          <a:p>
            <a:r>
              <a:rPr lang="en-GB" b="1" dirty="0" smtClean="0">
                <a:solidFill>
                  <a:srgbClr val="000000"/>
                </a:solidFill>
                <a:latin typeface="Arial" panose="020B0604020202020204" pitchFamily="34" charset="0"/>
                <a:cs typeface="Arial" panose="020B0604020202020204" pitchFamily="34" charset="0"/>
              </a:rPr>
              <a:t>Health and Wellbeing</a:t>
            </a:r>
          </a:p>
          <a:p>
            <a:r>
              <a:rPr lang="en-GB" dirty="0">
                <a:latin typeface="Arial" panose="020B0604020202020204" pitchFamily="34" charset="0"/>
                <a:cs typeface="Arial" panose="020B0604020202020204" pitchFamily="34" charset="0"/>
              </a:rPr>
              <a:t>I can expect my learning environment to support me to: </a:t>
            </a:r>
          </a:p>
          <a:p>
            <a:r>
              <a:rPr lang="en-GB" dirty="0">
                <a:latin typeface="Arial" panose="020B0604020202020204" pitchFamily="34" charset="0"/>
                <a:cs typeface="Arial" panose="020B0604020202020204" pitchFamily="34" charset="0"/>
              </a:rPr>
              <a:t>• meet challenges, manage change and build relationships </a:t>
            </a:r>
          </a:p>
          <a:p>
            <a:r>
              <a:rPr lang="en-GB" dirty="0">
                <a:latin typeface="Arial" panose="020B0604020202020204" pitchFamily="34" charset="0"/>
                <a:cs typeface="Arial" panose="020B0604020202020204" pitchFamily="34" charset="0"/>
              </a:rPr>
              <a:t>• experience personal achievement and build my resilience and confidence </a:t>
            </a:r>
          </a:p>
          <a:p>
            <a:r>
              <a:rPr lang="en-GB" dirty="0">
                <a:latin typeface="Arial" panose="020B0604020202020204" pitchFamily="34" charset="0"/>
                <a:cs typeface="Arial" panose="020B0604020202020204" pitchFamily="34" charset="0"/>
              </a:rPr>
              <a:t>• understand and develop my physical, mental and spiritual wellbeing and social skills </a:t>
            </a:r>
          </a:p>
          <a:p>
            <a:r>
              <a:rPr lang="en-GB" dirty="0">
                <a:latin typeface="Arial" panose="020B0604020202020204" pitchFamily="34" charset="0"/>
                <a:cs typeface="Arial" panose="020B0604020202020204" pitchFamily="34" charset="0"/>
              </a:rPr>
              <a:t>• understand how what I eat, how active I am and how decisions I make about my behaviour and relationships </a:t>
            </a:r>
            <a:r>
              <a:rPr lang="en-GB" dirty="0" smtClean="0">
                <a:latin typeface="Arial" panose="020B0604020202020204" pitchFamily="34" charset="0"/>
                <a:cs typeface="Arial" panose="020B0604020202020204" pitchFamily="34" charset="0"/>
              </a:rPr>
              <a:t>affect </a:t>
            </a:r>
            <a:r>
              <a:rPr lang="en-GB" dirty="0">
                <a:latin typeface="Arial" panose="020B0604020202020204" pitchFamily="34" charset="0"/>
                <a:cs typeface="Arial" panose="020B0604020202020204" pitchFamily="34" charset="0"/>
              </a:rPr>
              <a:t>my physical and mental wellbeing </a:t>
            </a:r>
          </a:p>
          <a:p>
            <a:r>
              <a:rPr lang="en-GB" dirty="0">
                <a:latin typeface="Arial" panose="020B0604020202020204" pitchFamily="34" charset="0"/>
                <a:cs typeface="Arial" panose="020B0604020202020204" pitchFamily="34" charset="0"/>
              </a:rPr>
              <a:t>• participate in a wide range of activities which promote a healthy lifestyle </a:t>
            </a:r>
          </a:p>
          <a:p>
            <a:r>
              <a:rPr lang="en-GB" dirty="0">
                <a:latin typeface="Arial" panose="020B0604020202020204" pitchFamily="34" charset="0"/>
                <a:cs typeface="Arial" panose="020B0604020202020204" pitchFamily="34" charset="0"/>
              </a:rPr>
              <a:t>• understand that adults in my school community have a responsibility to look after me, listen to my concerns and involve others where necessary </a:t>
            </a:r>
          </a:p>
          <a:p>
            <a:r>
              <a:rPr lang="en-GB" dirty="0">
                <a:latin typeface="Arial" panose="020B0604020202020204" pitchFamily="34" charset="0"/>
                <a:cs typeface="Arial" panose="020B0604020202020204" pitchFamily="34" charset="0"/>
              </a:rPr>
              <a:t>• learn about where to find help and resources to inform choices </a:t>
            </a:r>
          </a:p>
          <a:p>
            <a:r>
              <a:rPr lang="en-GB" dirty="0">
                <a:latin typeface="Arial" panose="020B0604020202020204" pitchFamily="34" charset="0"/>
                <a:cs typeface="Arial" panose="020B0604020202020204" pitchFamily="34" charset="0"/>
              </a:rPr>
              <a:t>• assess and manage risk and understand the impact of risk-taking behaviour </a:t>
            </a:r>
          </a:p>
          <a:p>
            <a:r>
              <a:rPr lang="en-GB" dirty="0">
                <a:latin typeface="Arial" panose="020B0604020202020204" pitchFamily="34" charset="0"/>
                <a:cs typeface="Arial" panose="020B0604020202020204" pitchFamily="34" charset="0"/>
              </a:rPr>
              <a:t>• reflect on my strengths and skills to help me make informed choices when planning my next steps </a:t>
            </a:r>
          </a:p>
          <a:p>
            <a:r>
              <a:rPr lang="en-GB" dirty="0">
                <a:latin typeface="Arial" panose="020B0604020202020204" pitchFamily="34" charset="0"/>
                <a:cs typeface="Arial" panose="020B0604020202020204" pitchFamily="34" charset="0"/>
              </a:rPr>
              <a:t>• acknowledge diversity and understand that it is everyone’s responsibility to challenge discrimination. </a:t>
            </a:r>
          </a:p>
          <a:p>
            <a:endParaRPr lang="en-GB" b="1" dirty="0">
              <a:solidFill>
                <a:srgbClr val="000000"/>
              </a:solidFill>
              <a:latin typeface="Arial" panose="020B0604020202020204" pitchFamily="34" charset="0"/>
              <a:cs typeface="Arial" panose="020B0604020202020204" pitchFamily="34" charset="0"/>
            </a:endParaRPr>
          </a:p>
          <a:p>
            <a:r>
              <a:rPr lang="en-GB" b="1" dirty="0" smtClean="0">
                <a:solidFill>
                  <a:srgbClr val="000000"/>
                </a:solidFill>
                <a:latin typeface="Arial" panose="020B0604020202020204" pitchFamily="34" charset="0"/>
                <a:cs typeface="Arial" panose="020B0604020202020204" pitchFamily="34" charset="0"/>
              </a:rPr>
              <a:t>Relationships</a:t>
            </a:r>
            <a:r>
              <a:rPr lang="en-GB" b="1" dirty="0">
                <a:solidFill>
                  <a:srgbClr val="000000"/>
                </a:solidFill>
                <a:latin typeface="Arial" panose="020B0604020202020204" pitchFamily="34" charset="0"/>
                <a:cs typeface="Arial" panose="020B0604020202020204" pitchFamily="34" charset="0"/>
              </a:rPr>
              <a:t>, sexual health and </a:t>
            </a:r>
            <a:r>
              <a:rPr lang="en-GB" b="1" dirty="0" smtClean="0">
                <a:solidFill>
                  <a:srgbClr val="000000"/>
                </a:solidFill>
                <a:latin typeface="Arial" panose="020B0604020202020204" pitchFamily="34" charset="0"/>
                <a:cs typeface="Arial" panose="020B0604020202020204" pitchFamily="34" charset="0"/>
              </a:rPr>
              <a:t>parenthood</a:t>
            </a:r>
          </a:p>
          <a:p>
            <a:r>
              <a:rPr lang="en-GB" dirty="0" smtClean="0">
                <a:solidFill>
                  <a:srgbClr val="000000"/>
                </a:solidFill>
                <a:latin typeface="Arial" panose="020B0604020202020204" pitchFamily="34" charset="0"/>
                <a:cs typeface="Arial" panose="020B0604020202020204" pitchFamily="34" charset="0"/>
              </a:rPr>
              <a:t>Learners </a:t>
            </a:r>
            <a:r>
              <a:rPr lang="en-GB" dirty="0">
                <a:solidFill>
                  <a:srgbClr val="000000"/>
                </a:solidFill>
                <a:latin typeface="Arial" panose="020B0604020202020204" pitchFamily="34" charset="0"/>
                <a:cs typeface="Arial" panose="020B0604020202020204" pitchFamily="34" charset="0"/>
              </a:rPr>
              <a:t>develop an understanding of how to maintain positive relationships with a variety of people and are aware of how thoughts, feelings, attitudes, values and beliefs can influence decisions about relationships, and sexual health. They develop their understanding of the complex roles and responsibilities of being a parent or carer. 	</a:t>
            </a:r>
          </a:p>
        </p:txBody>
      </p:sp>
    </p:spTree>
    <p:extLst>
      <p:ext uri="{BB962C8B-B14F-4D97-AF65-F5344CB8AC3E}">
        <p14:creationId xmlns:p14="http://schemas.microsoft.com/office/powerpoint/2010/main" xmlns="" val="3289155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685335794"/>
              </p:ext>
            </p:extLst>
          </p:nvPr>
        </p:nvGraphicFramePr>
        <p:xfrm>
          <a:off x="321971" y="231819"/>
          <a:ext cx="11578108" cy="5999650"/>
        </p:xfrm>
        <a:graphic>
          <a:graphicData uri="http://schemas.openxmlformats.org/drawingml/2006/table">
            <a:tbl>
              <a:tblPr firstRow="1" bandRow="1">
                <a:tableStyleId>{5C22544A-7EE6-4342-B048-85BDC9FD1C3A}</a:tableStyleId>
              </a:tblPr>
              <a:tblGrid>
                <a:gridCol w="5789054"/>
                <a:gridCol w="5789054"/>
              </a:tblGrid>
              <a:tr h="522360">
                <a:tc>
                  <a:txBody>
                    <a:bodyPr/>
                    <a:lstStyle/>
                    <a:p>
                      <a:pPr algn="ctr"/>
                      <a:r>
                        <a:rPr lang="en-GB" sz="1400" dirty="0" smtClean="0"/>
                        <a:t>EARLY/FIRST (Nursery</a:t>
                      </a:r>
                      <a:r>
                        <a:rPr lang="en-GB" sz="1400" baseline="0" dirty="0" smtClean="0"/>
                        <a:t> – Primary 4)</a:t>
                      </a:r>
                      <a:endParaRPr lang="en-GB" sz="1400" dirty="0"/>
                    </a:p>
                  </a:txBody>
                  <a:tcPr/>
                </a:tc>
                <a:tc>
                  <a:txBody>
                    <a:bodyPr/>
                    <a:lstStyle/>
                    <a:p>
                      <a:pPr algn="ctr"/>
                      <a:r>
                        <a:rPr lang="en-GB" sz="1400" dirty="0" smtClean="0"/>
                        <a:t>SECOND (Primary 5 </a:t>
                      </a:r>
                      <a:r>
                        <a:rPr lang="en-GB" sz="1400" baseline="0" dirty="0" smtClean="0"/>
                        <a:t>– 7)</a:t>
                      </a:r>
                      <a:endParaRPr lang="en-GB" sz="1400" dirty="0"/>
                    </a:p>
                  </a:txBody>
                  <a:tcPr/>
                </a:tc>
              </a:tr>
              <a:tr h="18895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am aware of how friendships are formed and that likes, dislikes, special qualities and needs can influence relationships. HWB 0-44a / HWB 1-44a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understand positive things about friendships and relationships but when something worries or upsets me I know who I should talk to. HWB 0-44b / HWB 1-44b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understand that a wide range of different kinds of friendships and relationships exist. HWB 2-44a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am aware that positive friendships and relationships can promote health and the health and wellbeing of others. HWB 2-44b 	</a:t>
                      </a:r>
                    </a:p>
                    <a:p>
                      <a:endParaRPr lang="en-GB" sz="1600" b="0" i="0" dirty="0">
                        <a:latin typeface="Arial" panose="020B0604020202020204" pitchFamily="34" charset="0"/>
                        <a:cs typeface="Arial" panose="020B0604020202020204" pitchFamily="34" charset="0"/>
                      </a:endParaRPr>
                    </a:p>
                  </a:txBody>
                  <a:tcPr/>
                </a:tc>
              </a:tr>
              <a:tr h="901608">
                <a:tc>
                  <a:txBody>
                    <a:bodyPr/>
                    <a:lstStyle/>
                    <a:p>
                      <a:r>
                        <a:rPr lang="en-GB" sz="1600" b="0" i="0" u="none" strike="noStrike" baseline="0" dirty="0" smtClean="0">
                          <a:solidFill>
                            <a:srgbClr val="000000"/>
                          </a:solidFill>
                          <a:latin typeface="Arial" panose="020B0604020202020204" pitchFamily="34" charset="0"/>
                          <a:cs typeface="Arial" panose="020B0604020202020204" pitchFamily="34" charset="0"/>
                        </a:rPr>
                        <a:t>I know that there are people in our lives who care for and look after us and I am aware that people may be cared for by parents, carers or other adults. HWB 0-45a / HWB 1-45a </a:t>
                      </a:r>
                    </a:p>
                  </a:txBody>
                  <a:tcPr/>
                </a:tc>
                <a:tc>
                  <a:txBody>
                    <a:bodyPr/>
                    <a:lstStyle/>
                    <a:p>
                      <a:r>
                        <a:rPr lang="en-GB" sz="1600" b="0" i="0" u="none" strike="noStrike" baseline="0" dirty="0" smtClean="0">
                          <a:solidFill>
                            <a:srgbClr val="000000"/>
                          </a:solidFill>
                          <a:latin typeface="Arial" panose="020B0604020202020204" pitchFamily="34" charset="0"/>
                          <a:cs typeface="Arial" panose="020B0604020202020204" pitchFamily="34" charset="0"/>
                        </a:rPr>
                        <a:t>I am identifying and practising skills to manage changing relationships and I understand the positive impact this can have on my emotional wellbeing. HWB 2-45a 	</a:t>
                      </a:r>
                    </a:p>
                  </a:txBody>
                  <a:tcPr/>
                </a:tc>
              </a:tr>
              <a:tr h="644004">
                <a:tc gridSpan="2">
                  <a:txBody>
                    <a:bodyPr/>
                    <a:lstStyle/>
                    <a:p>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am aware of the need to respect personal space and boundaries and can recognise and respond appropriately to verbal and non-verbal communication. HWB 0-45b / HWB 1-45b / HWB 2-45b</a:t>
                      </a:r>
                    </a:p>
                  </a:txBody>
                  <a:tcPr/>
                </a:tc>
                <a:tc hMerge="1">
                  <a:txBody>
                    <a:bodyPr/>
                    <a:lstStyle/>
                    <a:p>
                      <a:endParaRPr lang="en-GB" sz="900" b="0" i="0" u="none" strike="noStrike" baseline="0" dirty="0" smtClean="0">
                        <a:solidFill>
                          <a:srgbClr val="000000"/>
                        </a:solidFill>
                        <a:latin typeface="Arial" panose="020B0604020202020204" pitchFamily="34" charset="0"/>
                      </a:endParaRPr>
                    </a:p>
                  </a:txBody>
                  <a:tcPr/>
                </a:tc>
              </a:tr>
              <a:tr h="1889518">
                <a:tc>
                  <a:txBody>
                    <a:bodyPr/>
                    <a:lstStyle/>
                    <a:p>
                      <a:r>
                        <a:rPr lang="en-GB" sz="1600" b="0" i="0" u="none" strike="noStrike" baseline="0" dirty="0" smtClean="0">
                          <a:solidFill>
                            <a:srgbClr val="000000"/>
                          </a:solidFill>
                          <a:latin typeface="Arial" panose="020B0604020202020204" pitchFamily="34" charset="0"/>
                          <a:cs typeface="Arial" panose="020B0604020202020204" pitchFamily="34" charset="0"/>
                        </a:rPr>
                        <a:t>I recognise that we have similarities and differences but are all unique. HWB 0-47a / HWB 1-47a</a:t>
                      </a:r>
                    </a:p>
                    <a:p>
                      <a:endParaRPr lang="en-GB" sz="1600" b="0" i="0" u="none" strike="noStrike" baseline="0" dirty="0" smtClean="0">
                        <a:solidFill>
                          <a:srgbClr val="000000"/>
                        </a:solidFill>
                        <a:latin typeface="Arial" panose="020B0604020202020204" pitchFamily="34" charset="0"/>
                        <a:cs typeface="Arial" panose="020B0604020202020204" pitchFamily="34" charset="0"/>
                      </a:endParaRPr>
                    </a:p>
                    <a:p>
                      <a:r>
                        <a:rPr lang="en-GB" sz="1600" b="0" i="0" u="none" strike="noStrike" baseline="0" dirty="0" smtClean="0">
                          <a:solidFill>
                            <a:srgbClr val="000000"/>
                          </a:solidFill>
                          <a:latin typeface="Arial" panose="020B0604020202020204" pitchFamily="34" charset="0"/>
                          <a:cs typeface="Arial" panose="020B0604020202020204" pitchFamily="34" charset="0"/>
                        </a:rPr>
                        <a:t>I am aware of my growing body and I am learning the correct names for its different parts and how they work. HWB 0-47b / HWB 1-47b 	</a:t>
                      </a:r>
                    </a:p>
                    <a:p>
                      <a:endParaRPr lang="en-GB" sz="1600" b="0" i="0" u="none" strike="noStrike" baseline="0" dirty="0" smtClean="0">
                        <a:solidFill>
                          <a:srgbClr val="000000"/>
                        </a:solidFill>
                        <a:latin typeface="Arial" panose="020B0604020202020204" pitchFamily="34" charset="0"/>
                        <a:cs typeface="Arial" panose="020B0604020202020204" pitchFamily="34" charset="0"/>
                      </a:endParaRPr>
                    </a:p>
                  </a:txBody>
                  <a:tcPr/>
                </a:tc>
                <a:tc>
                  <a:txBody>
                    <a:bodyPr/>
                    <a:lstStyle/>
                    <a:p>
                      <a:r>
                        <a:rPr lang="en-GB" sz="1600" b="0" i="0" u="none" strike="noStrike" baseline="0" dirty="0" smtClean="0">
                          <a:solidFill>
                            <a:srgbClr val="000000"/>
                          </a:solidFill>
                          <a:latin typeface="Arial" panose="020B0604020202020204" pitchFamily="34" charset="0"/>
                          <a:cs typeface="Arial" panose="020B0604020202020204" pitchFamily="34" charset="0"/>
                        </a:rPr>
                        <a:t>I recognise that how my body changes can affect how I feel about myself and how I may behave. HWB 2-47a </a:t>
                      </a:r>
                    </a:p>
                  </a:txBody>
                  <a:tcPr/>
                </a:tc>
              </a:tr>
            </a:tbl>
          </a:graphicData>
        </a:graphic>
      </p:graphicFrame>
    </p:spTree>
    <p:extLst>
      <p:ext uri="{BB962C8B-B14F-4D97-AF65-F5344CB8AC3E}">
        <p14:creationId xmlns:p14="http://schemas.microsoft.com/office/powerpoint/2010/main" xmlns="" val="1633441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149405980"/>
              </p:ext>
            </p:extLst>
          </p:nvPr>
        </p:nvGraphicFramePr>
        <p:xfrm>
          <a:off x="579547" y="261087"/>
          <a:ext cx="11037196" cy="5920771"/>
        </p:xfrm>
        <a:graphic>
          <a:graphicData uri="http://schemas.openxmlformats.org/drawingml/2006/table">
            <a:tbl>
              <a:tblPr firstRow="1" bandRow="1">
                <a:tableStyleId>{5C22544A-7EE6-4342-B048-85BDC9FD1C3A}</a:tableStyleId>
              </a:tblPr>
              <a:tblGrid>
                <a:gridCol w="5518598"/>
                <a:gridCol w="5518598"/>
              </a:tblGrid>
              <a:tr h="611215">
                <a:tc>
                  <a:txBody>
                    <a:bodyPr/>
                    <a:lstStyle/>
                    <a:p>
                      <a:pPr algn="ctr"/>
                      <a:r>
                        <a:rPr lang="en-GB" sz="1400" dirty="0" smtClean="0"/>
                        <a:t>EARLY/FIRST (Nursery</a:t>
                      </a:r>
                      <a:r>
                        <a:rPr lang="en-GB" sz="1400" baseline="0" dirty="0" smtClean="0"/>
                        <a:t> – Primary 4)</a:t>
                      </a:r>
                      <a:endParaRPr lang="en-GB" sz="1400" dirty="0"/>
                    </a:p>
                  </a:txBody>
                  <a:tcPr/>
                </a:tc>
                <a:tc>
                  <a:txBody>
                    <a:bodyPr/>
                    <a:lstStyle/>
                    <a:p>
                      <a:pPr algn="ctr"/>
                      <a:r>
                        <a:rPr lang="en-GB" sz="1400" dirty="0" smtClean="0"/>
                        <a:t>SECOND (Primary 5 </a:t>
                      </a:r>
                      <a:r>
                        <a:rPr lang="en-GB" sz="1400" baseline="0" dirty="0" smtClean="0"/>
                        <a:t>– 7)</a:t>
                      </a:r>
                      <a:endParaRPr lang="en-GB" sz="1400" dirty="0"/>
                    </a:p>
                  </a:txBody>
                  <a:tcPr/>
                </a:tc>
              </a:tr>
              <a:tr h="1583252">
                <a:tc>
                  <a:txBody>
                    <a:bodyPr/>
                    <a:lstStyle/>
                    <a:p>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am learning what I can do to look after my body and who can help me. HWB 0-48a / HWB 1-48a </a:t>
                      </a:r>
                      <a:endParaRPr lang="en-GB" sz="1600" b="0" i="0" u="none" strike="noStrike" baseline="0" dirty="0" smtClean="0">
                        <a:solidFill>
                          <a:srgbClr val="000000"/>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can describe the physical and emotional changes during puberty, understand why they are taking place and the importance of personal hygiene. HWB 2-48a 	</a:t>
                      </a:r>
                    </a:p>
                  </a:txBody>
                  <a:tcPr/>
                </a:tc>
              </a:tr>
              <a:tr h="1583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am learning about respect for my body and what behaviour is right and wrong. I know who I should talk to if I am worried about this. HWB 0-49a / HWB 1-49a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know that all forms of abuse are wrong and I am developing the skills to keep myself safe and get help if I need it. HWB 2-49a 	</a:t>
                      </a:r>
                    </a:p>
                    <a:p>
                      <a:endParaRPr lang="en-GB" sz="1600" b="0" i="0" dirty="0">
                        <a:latin typeface="Arial" panose="020B0604020202020204" pitchFamily="34" charset="0"/>
                        <a:cs typeface="Arial" panose="020B0604020202020204" pitchFamily="34" charset="0"/>
                      </a:endParaRPr>
                    </a:p>
                  </a:txBody>
                  <a:tcPr/>
                </a:tc>
              </a:tr>
              <a:tr h="1071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am learning about where living things come from and about how they grow, develop and are nurtured. HWB 0-50a / HWB 1-50a 		</a:t>
                      </a:r>
                    </a:p>
                    <a:p>
                      <a:endParaRPr lang="en-GB" sz="1600" b="0" i="0" u="none" strike="noStrike" baseline="0" dirty="0" smtClean="0">
                        <a:solidFill>
                          <a:srgbClr val="000000"/>
                        </a:solidFill>
                        <a:latin typeface="Arial" panose="020B0604020202020204" pitchFamily="34" charset="0"/>
                        <a:cs typeface="Arial" panose="020B0604020202020204" pitchFamily="34" charset="0"/>
                      </a:endParaRPr>
                    </a:p>
                  </a:txBody>
                  <a:tcPr/>
                </a:tc>
                <a:tc>
                  <a:txBody>
                    <a:bodyPr/>
                    <a:lstStyle/>
                    <a:p>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am able to describe how human life begins and how a baby is born. HWB 2-50a </a:t>
                      </a:r>
                      <a:endParaRPr lang="en-GB" sz="1600" b="0" i="0" u="none" strike="noStrike" baseline="0" dirty="0" smtClean="0">
                        <a:solidFill>
                          <a:srgbClr val="000000"/>
                        </a:solidFill>
                        <a:latin typeface="Arial" panose="020B0604020202020204" pitchFamily="34" charset="0"/>
                        <a:cs typeface="Arial" panose="020B0604020202020204" pitchFamily="34" charset="0"/>
                      </a:endParaRPr>
                    </a:p>
                  </a:txBody>
                  <a:tcPr/>
                </a:tc>
              </a:tr>
              <a:tr h="1071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am able to show an awareness of the tasks required to look after a baby. HWB 0-51a / HWB 1-51a 		</a:t>
                      </a:r>
                    </a:p>
                    <a:p>
                      <a:endPar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600" b="0" i="0" u="none" strike="noStrike" kern="1200" baseline="0" dirty="0" smtClean="0">
                          <a:solidFill>
                            <a:schemeClr val="dk1"/>
                          </a:solidFill>
                          <a:latin typeface="Arial" panose="020B0604020202020204" pitchFamily="34" charset="0"/>
                          <a:ea typeface="+mn-ea"/>
                          <a:cs typeface="Arial" panose="020B0604020202020204" pitchFamily="34" charset="0"/>
                        </a:rPr>
                        <a:t>I can describe the role of a parent/carer and the skills, commitment and qualities the role requires. HWB 2-51a </a:t>
                      </a:r>
                    </a:p>
                  </a:txBody>
                  <a:tcPr/>
                </a:tc>
              </a:tr>
            </a:tbl>
          </a:graphicData>
        </a:graphic>
      </p:graphicFrame>
    </p:spTree>
    <p:extLst>
      <p:ext uri="{BB962C8B-B14F-4D97-AF65-F5344CB8AC3E}">
        <p14:creationId xmlns:p14="http://schemas.microsoft.com/office/powerpoint/2010/main" xmlns="" val="3213555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47" y="1225296"/>
            <a:ext cx="9981126" cy="3520440"/>
          </a:xfrm>
        </p:spPr>
        <p:txBody>
          <a:bodyPr>
            <a:normAutofit/>
          </a:bodyPr>
          <a:lstStyle/>
          <a:p>
            <a:r>
              <a:rPr lang="en-GB" dirty="0" smtClean="0"/>
              <a:t>CONTENT OF THE PROGRAMME AND </a:t>
            </a:r>
            <a:br>
              <a:rPr lang="en-GB" dirty="0" smtClean="0"/>
            </a:br>
            <a:r>
              <a:rPr lang="en-GB" dirty="0" smtClean="0"/>
              <a:t>Types of activities</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2742782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47" y="1225296"/>
            <a:ext cx="9981126" cy="3520440"/>
          </a:xfrm>
        </p:spPr>
        <p:txBody>
          <a:bodyPr>
            <a:normAutofit/>
          </a:bodyPr>
          <a:lstStyle/>
          <a:p>
            <a:r>
              <a:rPr lang="en-GB" dirty="0" smtClean="0"/>
              <a:t>P1 - p3</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1644670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210" y="3296989"/>
            <a:ext cx="2550018" cy="477054"/>
          </a:xfrm>
          <a:prstGeom prst="rect">
            <a:avLst/>
          </a:prstGeom>
          <a:noFill/>
        </p:spPr>
        <p:txBody>
          <a:bodyPr wrap="square" rtlCol="0">
            <a:spAutoFit/>
          </a:bodyPr>
          <a:lstStyle/>
          <a:p>
            <a:pPr algn="ctr"/>
            <a:r>
              <a:rPr lang="en-GB" sz="2500" dirty="0" smtClean="0"/>
              <a:t>Primary 1 - 3</a:t>
            </a:r>
            <a:endParaRPr lang="en-GB" sz="2500" dirty="0"/>
          </a:p>
        </p:txBody>
      </p:sp>
      <p:sp>
        <p:nvSpPr>
          <p:cNvPr id="5" name="Line Callout 2 4"/>
          <p:cNvSpPr/>
          <p:nvPr/>
        </p:nvSpPr>
        <p:spPr>
          <a:xfrm flipH="1">
            <a:off x="1004733" y="1978400"/>
            <a:ext cx="2897747" cy="1017431"/>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Living and Non-Living things</a:t>
            </a:r>
            <a:endParaRPr lang="en-GB" dirty="0"/>
          </a:p>
        </p:txBody>
      </p:sp>
      <p:sp>
        <p:nvSpPr>
          <p:cNvPr id="6" name="Line Callout 2 5"/>
          <p:cNvSpPr/>
          <p:nvPr/>
        </p:nvSpPr>
        <p:spPr>
          <a:xfrm flipH="1">
            <a:off x="1004734" y="3817749"/>
            <a:ext cx="2897747" cy="1017431"/>
          </a:xfrm>
          <a:prstGeom prst="borderCallout2">
            <a:avLst>
              <a:gd name="adj1" fmla="val 18750"/>
              <a:gd name="adj2" fmla="val -8333"/>
              <a:gd name="adj3" fmla="val 18750"/>
              <a:gd name="adj4" fmla="val -16667"/>
              <a:gd name="adj5" fmla="val 420"/>
              <a:gd name="adj6" fmla="val -47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Special People who care for me/People who help us</a:t>
            </a:r>
            <a:endParaRPr lang="en-GB" dirty="0"/>
          </a:p>
        </p:txBody>
      </p:sp>
      <p:sp>
        <p:nvSpPr>
          <p:cNvPr id="7" name="Line Callout 2 6"/>
          <p:cNvSpPr/>
          <p:nvPr/>
        </p:nvSpPr>
        <p:spPr>
          <a:xfrm>
            <a:off x="7547020" y="3843873"/>
            <a:ext cx="2897747" cy="1017431"/>
          </a:xfrm>
          <a:prstGeom prst="borderCallout2">
            <a:avLst>
              <a:gd name="adj1" fmla="val 18750"/>
              <a:gd name="adj2" fmla="val -8333"/>
              <a:gd name="adj3" fmla="val 18750"/>
              <a:gd name="adj4" fmla="val -16667"/>
              <a:gd name="adj5" fmla="val -3431"/>
              <a:gd name="adj6" fmla="val -47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Recognising Feelings</a:t>
            </a:r>
            <a:endParaRPr lang="en-GB" dirty="0"/>
          </a:p>
        </p:txBody>
      </p:sp>
      <p:sp>
        <p:nvSpPr>
          <p:cNvPr id="8" name="Line Callout 2 7"/>
          <p:cNvSpPr/>
          <p:nvPr/>
        </p:nvSpPr>
        <p:spPr>
          <a:xfrm flipH="1">
            <a:off x="1017796" y="5448091"/>
            <a:ext cx="2897747" cy="1017431"/>
          </a:xfrm>
          <a:prstGeom prst="borderCallout2">
            <a:avLst>
              <a:gd name="adj1" fmla="val 18750"/>
              <a:gd name="adj2" fmla="val -8333"/>
              <a:gd name="adj3" fmla="val 18750"/>
              <a:gd name="adj4" fmla="val -16667"/>
              <a:gd name="adj5" fmla="val -143992"/>
              <a:gd name="adj6" fmla="val -58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Keeping Safe - Hygiene</a:t>
            </a:r>
            <a:endParaRPr lang="en-GB" dirty="0"/>
          </a:p>
        </p:txBody>
      </p:sp>
      <p:sp>
        <p:nvSpPr>
          <p:cNvPr id="11" name="Line Callout 2 10"/>
          <p:cNvSpPr/>
          <p:nvPr/>
        </p:nvSpPr>
        <p:spPr>
          <a:xfrm>
            <a:off x="7560082" y="2017589"/>
            <a:ext cx="2897747" cy="1017431"/>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makes us individual/unique?</a:t>
            </a:r>
          </a:p>
        </p:txBody>
      </p:sp>
      <p:sp>
        <p:nvSpPr>
          <p:cNvPr id="12" name="Line Callout 2 11"/>
          <p:cNvSpPr/>
          <p:nvPr/>
        </p:nvSpPr>
        <p:spPr>
          <a:xfrm>
            <a:off x="7547018" y="5382777"/>
            <a:ext cx="2897747" cy="1017431"/>
          </a:xfrm>
          <a:prstGeom prst="borderCallout2">
            <a:avLst>
              <a:gd name="adj1" fmla="val 18750"/>
              <a:gd name="adj2" fmla="val -8333"/>
              <a:gd name="adj3" fmla="val 18750"/>
              <a:gd name="adj4" fmla="val -16667"/>
              <a:gd name="adj5" fmla="val -140140"/>
              <a:gd name="adj6" fmla="val -52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Bullying</a:t>
            </a:r>
            <a:endParaRPr lang="en-GB" dirty="0"/>
          </a:p>
        </p:txBody>
      </p:sp>
      <p:sp>
        <p:nvSpPr>
          <p:cNvPr id="13" name="Line Callout 2 12"/>
          <p:cNvSpPr/>
          <p:nvPr/>
        </p:nvSpPr>
        <p:spPr>
          <a:xfrm flipH="1">
            <a:off x="1012646" y="361918"/>
            <a:ext cx="2897747" cy="1017431"/>
          </a:xfrm>
          <a:prstGeom prst="borderCallout2">
            <a:avLst>
              <a:gd name="adj1" fmla="val 55857"/>
              <a:gd name="adj2" fmla="val -6879"/>
              <a:gd name="adj3" fmla="val 55549"/>
              <a:gd name="adj4" fmla="val -19384"/>
              <a:gd name="adj5" fmla="val 252084"/>
              <a:gd name="adj6" fmla="val -6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Bodies growing and changing as we get older</a:t>
            </a:r>
            <a:endParaRPr lang="en-GB" dirty="0"/>
          </a:p>
        </p:txBody>
      </p:sp>
      <p:pic>
        <p:nvPicPr>
          <p:cNvPr id="14" name="Picture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8413" y="2011679"/>
            <a:ext cx="697634" cy="898467"/>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0015" y="3901882"/>
            <a:ext cx="772467" cy="77246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9022" y="5602616"/>
            <a:ext cx="823752" cy="839007"/>
          </a:xfrm>
          <a:prstGeom prst="rect">
            <a:avLst/>
          </a:prstGeom>
        </p:spPr>
      </p:pic>
      <p:sp>
        <p:nvSpPr>
          <p:cNvPr id="17" name="Line Callout 2 16"/>
          <p:cNvSpPr/>
          <p:nvPr/>
        </p:nvSpPr>
        <p:spPr>
          <a:xfrm flipH="1">
            <a:off x="7487469" y="266124"/>
            <a:ext cx="2897747" cy="1017431"/>
          </a:xfrm>
          <a:prstGeom prst="borderCallout2">
            <a:avLst>
              <a:gd name="adj1" fmla="val 50721"/>
              <a:gd name="adj2" fmla="val 108975"/>
              <a:gd name="adj3" fmla="val 50413"/>
              <a:gd name="adj4" fmla="val 119911"/>
              <a:gd name="adj5" fmla="val 263639"/>
              <a:gd name="adj6" fmla="val 153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Keeping Safe</a:t>
            </a:r>
            <a:endParaRPr lang="en-GB" dirty="0"/>
          </a:p>
        </p:txBody>
      </p:sp>
      <p:pic>
        <p:nvPicPr>
          <p:cNvPr id="6146" name="Picture 2" descr="http://www.pamsclipart.com/clipart_images/little_kids_a_boy_and_girl_holding_hands_0515-0910-2500-0104_SMU.jpg">
            <a:hlinkClick r:id="rId5"/>
          </p:cNvPr>
          <p:cNvPicPr>
            <a:picLocks noChangeAspect="1" noChangeArrowheads="1"/>
          </p:cNvPicPr>
          <p:nvPr/>
        </p:nvPicPr>
        <p:blipFill>
          <a:blip r:embed="rId6"/>
          <a:srcRect/>
          <a:stretch>
            <a:fillRect/>
          </a:stretch>
        </p:blipFill>
        <p:spPr bwMode="auto">
          <a:xfrm>
            <a:off x="0" y="387442"/>
            <a:ext cx="902516" cy="902516"/>
          </a:xfrm>
          <a:prstGeom prst="rect">
            <a:avLst/>
          </a:prstGeom>
          <a:noFill/>
        </p:spPr>
      </p:pic>
      <p:pic>
        <p:nvPicPr>
          <p:cNvPr id="6148" name="Picture 4" descr="http://think.direct.gov.uk/education/early-years-and-primary/images/lollypop.jpg">
            <a:hlinkClick r:id="rId7"/>
          </p:cNvPr>
          <p:cNvPicPr>
            <a:picLocks noChangeAspect="1" noChangeArrowheads="1"/>
          </p:cNvPicPr>
          <p:nvPr/>
        </p:nvPicPr>
        <p:blipFill>
          <a:blip r:embed="rId8"/>
          <a:srcRect/>
          <a:stretch>
            <a:fillRect/>
          </a:stretch>
        </p:blipFill>
        <p:spPr bwMode="auto">
          <a:xfrm>
            <a:off x="10514225" y="356711"/>
            <a:ext cx="1427565" cy="826309"/>
          </a:xfrm>
          <a:prstGeom prst="rect">
            <a:avLst/>
          </a:prstGeom>
          <a:noFill/>
        </p:spPr>
      </p:pic>
      <p:pic>
        <p:nvPicPr>
          <p:cNvPr id="6150" name="Picture 6" descr="http://4.bp.blogspot.com/-QkWLpmkyFzA/TaJ8a40fVEI/AAAAAAAAAEk/cyF6cmVL5HI/s1600/all-about-me-boy.jpg">
            <a:hlinkClick r:id="rId9"/>
          </p:cNvPr>
          <p:cNvPicPr>
            <a:picLocks noChangeAspect="1" noChangeArrowheads="1"/>
          </p:cNvPicPr>
          <p:nvPr/>
        </p:nvPicPr>
        <p:blipFill>
          <a:blip r:embed="rId10"/>
          <a:srcRect/>
          <a:stretch>
            <a:fillRect/>
          </a:stretch>
        </p:blipFill>
        <p:spPr bwMode="auto">
          <a:xfrm>
            <a:off x="10658113" y="1927911"/>
            <a:ext cx="954767" cy="1074596"/>
          </a:xfrm>
          <a:prstGeom prst="rect">
            <a:avLst/>
          </a:prstGeom>
          <a:noFill/>
        </p:spPr>
      </p:pic>
      <p:pic>
        <p:nvPicPr>
          <p:cNvPr id="6152" name="Picture 8" descr="https://encrypted-tbn0.gstatic.com/images?q=tbn:ANd9GcTan-NPrw2IeXx-siQLlR98XE9Sdh9WZeUO23Pf3LYmAQyMofSVDQ">
            <a:hlinkClick r:id="rId11"/>
          </p:cNvPr>
          <p:cNvPicPr>
            <a:picLocks noChangeAspect="1" noChangeArrowheads="1"/>
          </p:cNvPicPr>
          <p:nvPr/>
        </p:nvPicPr>
        <p:blipFill>
          <a:blip r:embed="rId12"/>
          <a:srcRect/>
          <a:stretch>
            <a:fillRect/>
          </a:stretch>
        </p:blipFill>
        <p:spPr bwMode="auto">
          <a:xfrm>
            <a:off x="10645049" y="3879836"/>
            <a:ext cx="1320527" cy="880352"/>
          </a:xfrm>
          <a:prstGeom prst="rect">
            <a:avLst/>
          </a:prstGeom>
          <a:noFill/>
        </p:spPr>
      </p:pic>
      <p:pic>
        <p:nvPicPr>
          <p:cNvPr id="6154" name="Picture 10" descr="http://www.essexstylemagazine.co.uk/wp-content/uploads/2013/06/stop-bully-logo.jpg">
            <a:hlinkClick r:id="rId13"/>
          </p:cNvPr>
          <p:cNvPicPr>
            <a:picLocks noChangeAspect="1" noChangeArrowheads="1"/>
          </p:cNvPicPr>
          <p:nvPr/>
        </p:nvPicPr>
        <p:blipFill>
          <a:blip r:embed="rId14"/>
          <a:srcRect/>
          <a:stretch>
            <a:fillRect/>
          </a:stretch>
        </p:blipFill>
        <p:spPr bwMode="auto">
          <a:xfrm>
            <a:off x="10579735" y="5400041"/>
            <a:ext cx="889453" cy="889453"/>
          </a:xfrm>
          <a:prstGeom prst="rect">
            <a:avLst/>
          </a:prstGeom>
          <a:noFill/>
        </p:spPr>
      </p:pic>
    </p:spTree>
    <p:extLst>
      <p:ext uri="{BB962C8B-B14F-4D97-AF65-F5344CB8AC3E}">
        <p14:creationId xmlns:p14="http://schemas.microsoft.com/office/powerpoint/2010/main" xmlns="" val="246062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326266" y="0"/>
            <a:ext cx="4811894"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TC103090434[[fn=Wood Type]]</Template>
  <TotalTime>234</TotalTime>
  <Words>875</Words>
  <Application>Microsoft Office PowerPoint</Application>
  <PresentationFormat>Custom</PresentationFormat>
  <Paragraphs>82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Wood Type</vt:lpstr>
      <vt:lpstr>R.S.H.P.E. PARENTS’ PRESENTATION</vt:lpstr>
      <vt:lpstr>What is R.S.H.P.E?</vt:lpstr>
      <vt:lpstr>Slide 3</vt:lpstr>
      <vt:lpstr>Slide 4</vt:lpstr>
      <vt:lpstr>Slide 5</vt:lpstr>
      <vt:lpstr>CONTENT OF THE PROGRAMME AND  Types of activities</vt:lpstr>
      <vt:lpstr>P1 - p3</vt:lpstr>
      <vt:lpstr>Slide 8</vt:lpstr>
      <vt:lpstr>Slide 9</vt:lpstr>
      <vt:lpstr>Slide 10</vt:lpstr>
      <vt:lpstr>P4 and p5</vt:lpstr>
      <vt:lpstr>Slide 12</vt:lpstr>
      <vt:lpstr>Slide 13</vt:lpstr>
      <vt:lpstr>Slide 14</vt:lpstr>
      <vt:lpstr>P6 and p7</vt:lpstr>
      <vt:lpstr>Slide 16</vt:lpstr>
      <vt:lpstr>Slide 17</vt:lpstr>
      <vt:lpstr>Slide 18</vt:lpstr>
      <vt:lpstr>Slide 19</vt:lpstr>
      <vt:lpstr>Home-school link opportunities</vt:lpstr>
      <vt:lpstr>Slide 21</vt:lpstr>
      <vt:lpstr>Slide 22</vt:lpstr>
      <vt:lpstr>Slide 23</vt:lpstr>
      <vt:lpstr>EVALUATION AND ASSESSMENT TOOLS</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R.S.H.P.E. Presentation for parents</dc:title>
  <dc:creator>Microsoft account</dc:creator>
  <cp:lastModifiedBy>Technical Support Services</cp:lastModifiedBy>
  <cp:revision>23</cp:revision>
  <dcterms:created xsi:type="dcterms:W3CDTF">2013-09-11T21:53:05Z</dcterms:created>
  <dcterms:modified xsi:type="dcterms:W3CDTF">2015-11-12T19:18:42Z</dcterms:modified>
</cp:coreProperties>
</file>