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2" r:id="rId1"/>
  </p:sldMasterIdLst>
  <p:notesMasterIdLst>
    <p:notesMasterId r:id="rId31"/>
  </p:notesMasterIdLst>
  <p:handoutMasterIdLst>
    <p:handoutMasterId r:id="rId32"/>
  </p:handoutMasterIdLst>
  <p:sldIdLst>
    <p:sldId id="282" r:id="rId2"/>
    <p:sldId id="286" r:id="rId3"/>
    <p:sldId id="294" r:id="rId4"/>
    <p:sldId id="324" r:id="rId5"/>
    <p:sldId id="326" r:id="rId6"/>
    <p:sldId id="325" r:id="rId7"/>
    <p:sldId id="320" r:id="rId8"/>
    <p:sldId id="319" r:id="rId9"/>
    <p:sldId id="348" r:id="rId10"/>
    <p:sldId id="321" r:id="rId11"/>
    <p:sldId id="346" r:id="rId12"/>
    <p:sldId id="347" r:id="rId13"/>
    <p:sldId id="323" r:id="rId14"/>
    <p:sldId id="329" r:id="rId15"/>
    <p:sldId id="327" r:id="rId16"/>
    <p:sldId id="318" r:id="rId17"/>
    <p:sldId id="291" r:id="rId18"/>
    <p:sldId id="330" r:id="rId19"/>
    <p:sldId id="273" r:id="rId20"/>
    <p:sldId id="292" r:id="rId21"/>
    <p:sldId id="331" r:id="rId22"/>
    <p:sldId id="332" r:id="rId23"/>
    <p:sldId id="333" r:id="rId24"/>
    <p:sldId id="334" r:id="rId25"/>
    <p:sldId id="336" r:id="rId26"/>
    <p:sldId id="335" r:id="rId27"/>
    <p:sldId id="337" r:id="rId28"/>
    <p:sldId id="338" r:id="rId29"/>
    <p:sldId id="339" r:id="rId30"/>
  </p:sldIdLst>
  <p:sldSz cx="9906000" cy="6858000" type="A4"/>
  <p:notesSz cx="6669088" cy="9928225"/>
  <p:defaultTextStyle>
    <a:defPPr>
      <a:defRPr lang="en-US"/>
    </a:defPPr>
    <a:lvl1pPr algn="l"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FFFFCC"/>
    <a:srgbClr val="CC0000"/>
    <a:srgbClr val="000099"/>
    <a:srgbClr val="000000"/>
    <a:srgbClr val="FFFF99"/>
    <a:srgbClr val="FFFF66"/>
    <a:srgbClr val="6600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242" y="-336"/>
      </p:cViewPr>
      <p:guideLst>
        <p:guide orient="horz" pos="2160"/>
        <p:guide pos="312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686" y="792"/>
      </p:cViewPr>
      <p:guideLst>
        <p:guide orient="horz" pos="3127"/>
        <p:guide pos="210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2563" tIns="46281" rIns="92563" bIns="46281" numCol="1" anchor="t" anchorCtr="0" compatLnSpc="1">
            <a:prstTxWarp prst="textNoShape">
              <a:avLst/>
            </a:prstTxWarp>
          </a:bodyPr>
          <a:lstStyle>
            <a:lvl1pPr defTabSz="925513" eaLnBrk="0" hangingPunct="0">
              <a:defRPr sz="1200">
                <a:latin typeface="Times New Roman" pitchFamily="-65" charset="0"/>
              </a:defRPr>
            </a:lvl1pPr>
          </a:lstStyle>
          <a:p>
            <a:endParaRPr lang="en-GB"/>
          </a:p>
        </p:txBody>
      </p:sp>
      <p:sp>
        <p:nvSpPr>
          <p:cNvPr id="11267" name="Rectangle 3"/>
          <p:cNvSpPr>
            <a:spLocks noGrp="1" noChangeArrowheads="1"/>
          </p:cNvSpPr>
          <p:nvPr>
            <p:ph type="dt" sz="quarter" idx="1"/>
          </p:nvPr>
        </p:nvSpPr>
        <p:spPr bwMode="auto">
          <a:xfrm>
            <a:off x="3778250" y="0"/>
            <a:ext cx="2890838" cy="496888"/>
          </a:xfrm>
          <a:prstGeom prst="rect">
            <a:avLst/>
          </a:prstGeom>
          <a:noFill/>
          <a:ln w="9525">
            <a:noFill/>
            <a:miter lim="800000"/>
            <a:headEnd/>
            <a:tailEnd/>
          </a:ln>
          <a:effectLst/>
        </p:spPr>
        <p:txBody>
          <a:bodyPr vert="horz" wrap="square" lIns="92563" tIns="46281" rIns="92563" bIns="46281" numCol="1" anchor="t" anchorCtr="0" compatLnSpc="1">
            <a:prstTxWarp prst="textNoShape">
              <a:avLst/>
            </a:prstTxWarp>
          </a:bodyPr>
          <a:lstStyle>
            <a:lvl1pPr algn="r" defTabSz="925513" eaLnBrk="0" hangingPunct="0">
              <a:defRPr sz="1200">
                <a:latin typeface="Times New Roman" pitchFamily="-65" charset="0"/>
              </a:defRPr>
            </a:lvl1pPr>
          </a:lstStyle>
          <a:p>
            <a:endParaRPr lang="en-GB"/>
          </a:p>
        </p:txBody>
      </p:sp>
      <p:sp>
        <p:nvSpPr>
          <p:cNvPr id="11268" name="Rectangle 4"/>
          <p:cNvSpPr>
            <a:spLocks noGrp="1" noChangeArrowheads="1"/>
          </p:cNvSpPr>
          <p:nvPr>
            <p:ph type="ftr" sz="quarter" idx="2"/>
          </p:nvPr>
        </p:nvSpPr>
        <p:spPr bwMode="auto">
          <a:xfrm>
            <a:off x="0" y="9431338"/>
            <a:ext cx="2890838" cy="496887"/>
          </a:xfrm>
          <a:prstGeom prst="rect">
            <a:avLst/>
          </a:prstGeom>
          <a:noFill/>
          <a:ln w="9525">
            <a:noFill/>
            <a:miter lim="800000"/>
            <a:headEnd/>
            <a:tailEnd/>
          </a:ln>
          <a:effectLst/>
        </p:spPr>
        <p:txBody>
          <a:bodyPr vert="horz" wrap="square" lIns="92563" tIns="46281" rIns="92563" bIns="46281" numCol="1" anchor="b" anchorCtr="0" compatLnSpc="1">
            <a:prstTxWarp prst="textNoShape">
              <a:avLst/>
            </a:prstTxWarp>
          </a:bodyPr>
          <a:lstStyle>
            <a:lvl1pPr defTabSz="925513" eaLnBrk="0" hangingPunct="0">
              <a:defRPr sz="1200">
                <a:latin typeface="Times New Roman" pitchFamily="-65" charset="0"/>
              </a:defRPr>
            </a:lvl1pPr>
          </a:lstStyle>
          <a:p>
            <a:endParaRPr lang="en-GB"/>
          </a:p>
        </p:txBody>
      </p:sp>
      <p:sp>
        <p:nvSpPr>
          <p:cNvPr id="11269" name="Rectangle 5"/>
          <p:cNvSpPr>
            <a:spLocks noGrp="1" noChangeArrowheads="1"/>
          </p:cNvSpPr>
          <p:nvPr>
            <p:ph type="sldNum" sz="quarter" idx="3"/>
          </p:nvPr>
        </p:nvSpPr>
        <p:spPr bwMode="auto">
          <a:xfrm>
            <a:off x="3778250" y="9431338"/>
            <a:ext cx="2890838" cy="496887"/>
          </a:xfrm>
          <a:prstGeom prst="rect">
            <a:avLst/>
          </a:prstGeom>
          <a:noFill/>
          <a:ln w="9525">
            <a:noFill/>
            <a:miter lim="800000"/>
            <a:headEnd/>
            <a:tailEnd/>
          </a:ln>
          <a:effectLst/>
        </p:spPr>
        <p:txBody>
          <a:bodyPr vert="horz" wrap="square" lIns="92563" tIns="46281" rIns="92563" bIns="46281" numCol="1" anchor="b" anchorCtr="0" compatLnSpc="1">
            <a:prstTxWarp prst="textNoShape">
              <a:avLst/>
            </a:prstTxWarp>
          </a:bodyPr>
          <a:lstStyle>
            <a:lvl1pPr algn="r" defTabSz="925513" eaLnBrk="0" hangingPunct="0">
              <a:defRPr sz="1200">
                <a:latin typeface="Times New Roman" pitchFamily="-65" charset="0"/>
              </a:defRPr>
            </a:lvl1pPr>
          </a:lstStyle>
          <a:p>
            <a:fld id="{0F98F2B6-F6F4-40B0-B150-9392ED95AF2A}"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2563" tIns="46281" rIns="92563" bIns="46281" numCol="1" anchor="t" anchorCtr="0" compatLnSpc="1">
            <a:prstTxWarp prst="textNoShape">
              <a:avLst/>
            </a:prstTxWarp>
          </a:bodyPr>
          <a:lstStyle>
            <a:lvl1pPr defTabSz="925513" eaLnBrk="0" hangingPunct="0">
              <a:defRPr sz="1200">
                <a:latin typeface="Times New Roman" pitchFamily="-65" charset="0"/>
              </a:defRPr>
            </a:lvl1pPr>
          </a:lstStyle>
          <a:p>
            <a:endParaRPr lang="en-GB"/>
          </a:p>
        </p:txBody>
      </p:sp>
      <p:sp>
        <p:nvSpPr>
          <p:cNvPr id="5123" name="Rectangle 3"/>
          <p:cNvSpPr>
            <a:spLocks noGrp="1" noChangeArrowheads="1"/>
          </p:cNvSpPr>
          <p:nvPr>
            <p:ph type="dt" idx="1"/>
          </p:nvPr>
        </p:nvSpPr>
        <p:spPr bwMode="auto">
          <a:xfrm>
            <a:off x="3778250" y="0"/>
            <a:ext cx="2890838" cy="496888"/>
          </a:xfrm>
          <a:prstGeom prst="rect">
            <a:avLst/>
          </a:prstGeom>
          <a:noFill/>
          <a:ln w="9525">
            <a:noFill/>
            <a:miter lim="800000"/>
            <a:headEnd/>
            <a:tailEnd/>
          </a:ln>
          <a:effectLst/>
        </p:spPr>
        <p:txBody>
          <a:bodyPr vert="horz" wrap="square" lIns="92563" tIns="46281" rIns="92563" bIns="46281" numCol="1" anchor="t" anchorCtr="0" compatLnSpc="1">
            <a:prstTxWarp prst="textNoShape">
              <a:avLst/>
            </a:prstTxWarp>
          </a:bodyPr>
          <a:lstStyle>
            <a:lvl1pPr algn="r" defTabSz="925513" eaLnBrk="0" hangingPunct="0">
              <a:defRPr sz="1200">
                <a:latin typeface="Times New Roman" pitchFamily="-65" charset="0"/>
              </a:defRPr>
            </a:lvl1pPr>
          </a:lstStyle>
          <a:p>
            <a:endParaRPr lang="en-GB"/>
          </a:p>
        </p:txBody>
      </p:sp>
      <p:sp>
        <p:nvSpPr>
          <p:cNvPr id="15364" name="Rectangle 4"/>
          <p:cNvSpPr>
            <a:spLocks noChangeArrowheads="1" noTextEdit="1"/>
          </p:cNvSpPr>
          <p:nvPr>
            <p:ph type="sldImg" idx="2"/>
          </p:nvPr>
        </p:nvSpPr>
        <p:spPr bwMode="auto">
          <a:xfrm>
            <a:off x="647700" y="744538"/>
            <a:ext cx="5378450" cy="3724275"/>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890588" y="4716463"/>
            <a:ext cx="4887912" cy="4467225"/>
          </a:xfrm>
          <a:prstGeom prst="rect">
            <a:avLst/>
          </a:prstGeom>
          <a:noFill/>
          <a:ln w="9525">
            <a:noFill/>
            <a:miter lim="800000"/>
            <a:headEnd/>
            <a:tailEnd/>
          </a:ln>
          <a:effectLst/>
        </p:spPr>
        <p:txBody>
          <a:bodyPr vert="horz" wrap="square" lIns="92563" tIns="46281" rIns="92563" bIns="4628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9431338"/>
            <a:ext cx="2890838" cy="496887"/>
          </a:xfrm>
          <a:prstGeom prst="rect">
            <a:avLst/>
          </a:prstGeom>
          <a:noFill/>
          <a:ln w="9525">
            <a:noFill/>
            <a:miter lim="800000"/>
            <a:headEnd/>
            <a:tailEnd/>
          </a:ln>
          <a:effectLst/>
        </p:spPr>
        <p:txBody>
          <a:bodyPr vert="horz" wrap="square" lIns="92563" tIns="46281" rIns="92563" bIns="46281" numCol="1" anchor="b" anchorCtr="0" compatLnSpc="1">
            <a:prstTxWarp prst="textNoShape">
              <a:avLst/>
            </a:prstTxWarp>
          </a:bodyPr>
          <a:lstStyle>
            <a:lvl1pPr defTabSz="925513" eaLnBrk="0" hangingPunct="0">
              <a:defRPr sz="1200">
                <a:latin typeface="Times New Roman" pitchFamily="-65" charset="0"/>
              </a:defRPr>
            </a:lvl1pPr>
          </a:lstStyle>
          <a:p>
            <a:endParaRPr lang="en-GB"/>
          </a:p>
        </p:txBody>
      </p:sp>
      <p:sp>
        <p:nvSpPr>
          <p:cNvPr id="5127" name="Rectangle 7"/>
          <p:cNvSpPr>
            <a:spLocks noGrp="1" noChangeArrowheads="1"/>
          </p:cNvSpPr>
          <p:nvPr>
            <p:ph type="sldNum" sz="quarter" idx="5"/>
          </p:nvPr>
        </p:nvSpPr>
        <p:spPr bwMode="auto">
          <a:xfrm>
            <a:off x="3778250" y="9431338"/>
            <a:ext cx="2890838" cy="496887"/>
          </a:xfrm>
          <a:prstGeom prst="rect">
            <a:avLst/>
          </a:prstGeom>
          <a:noFill/>
          <a:ln w="9525">
            <a:noFill/>
            <a:miter lim="800000"/>
            <a:headEnd/>
            <a:tailEnd/>
          </a:ln>
          <a:effectLst/>
        </p:spPr>
        <p:txBody>
          <a:bodyPr vert="horz" wrap="square" lIns="92563" tIns="46281" rIns="92563" bIns="46281" numCol="1" anchor="b" anchorCtr="0" compatLnSpc="1">
            <a:prstTxWarp prst="textNoShape">
              <a:avLst/>
            </a:prstTxWarp>
          </a:bodyPr>
          <a:lstStyle>
            <a:lvl1pPr algn="r" defTabSz="925513" eaLnBrk="0" hangingPunct="0">
              <a:defRPr sz="1200">
                <a:latin typeface="Times New Roman" pitchFamily="-65" charset="0"/>
              </a:defRPr>
            </a:lvl1pPr>
          </a:lstStyle>
          <a:p>
            <a:fld id="{55061A8C-B0DF-4423-9F6A-DA233348AF6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9F6DB7C-5AC2-453A-A79A-B8E877A343C6}" type="slidenum">
              <a:rPr lang="en-US"/>
              <a:pPr/>
              <a:t>1</a:t>
            </a:fld>
            <a:endParaRPr lang="en-US"/>
          </a:p>
        </p:txBody>
      </p:sp>
      <p:sp>
        <p:nvSpPr>
          <p:cNvPr id="17411" name="Rectangle 2"/>
          <p:cNvSpPr>
            <a:spLocks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mtClean="0">
                <a:latin typeface="Times New Roman" pitchFamily="-65" charset="0"/>
                <a:ea typeface="ＭＳ Ｐゴシック" pitchFamily="-65" charset="-128"/>
              </a:rPr>
              <a:t>Presentation is to explain the revised programme for Relationships, Sexual Health and Parenthood Education that is being rolled out to Renfrewshire Schools called I am Special. Throughout this presentation you will see that Relationships Sexual Health and Parenthood Education has been shortened to RSHPE.</a:t>
            </a:r>
          </a:p>
          <a:p>
            <a:pPr eaLnBrk="1" hangingPunct="1"/>
            <a:endParaRPr lang="en-US" smtClean="0">
              <a:latin typeface="Times New Roman" pitchFamily="-65" charset="0"/>
              <a:ea typeface="ＭＳ Ｐゴシック" pitchFamily="-65" charset="-128"/>
            </a:endParaRPr>
          </a:p>
          <a:p>
            <a:pPr eaLnBrk="1" hangingPunct="1"/>
            <a:r>
              <a:rPr lang="en-US" smtClean="0">
                <a:latin typeface="Times New Roman" pitchFamily="-65" charset="0"/>
                <a:ea typeface="ＭＳ Ｐゴシック" pitchFamily="-65" charset="-128"/>
              </a:rPr>
              <a:t>Delivery of relationships, sexual health &amp; parenthood education is not new to schools in Renfrewshire as we have had a programme in place for both primary and secondary schools for a number of years.  This new approach is an extension of existing good practice and it seeks to strengthen the links between schools and the home.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6B486A8-1D25-4B83-A2D3-711EAF6E5F5E}" type="slidenum">
              <a:rPr lang="en-US"/>
              <a:pPr/>
              <a:t>10</a:t>
            </a:fld>
            <a:endParaRPr lang="en-US"/>
          </a:p>
        </p:txBody>
      </p:sp>
      <p:sp>
        <p:nvSpPr>
          <p:cNvPr id="35843" name="Rectangle 2"/>
          <p:cNvSpPr>
            <a:spLocks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It is also not surprising that the rates of sexually transmitted infections (STIs) are rising quite dramatically in the under 25 population…read out.</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Chlamydia is on the rise and it is worth noting that Chlamydia often doesn’t present any symptoms so young people may be unaware that they are infected.</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Rather worryingly, they told us .........................read out findings.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BE0956E-72B1-451C-BDF1-0FAE18889293}" type="slidenum">
              <a:rPr lang="en-US"/>
              <a:pPr/>
              <a:t>11</a:t>
            </a:fld>
            <a:endParaRPr lang="en-US"/>
          </a:p>
        </p:txBody>
      </p:sp>
      <p:sp>
        <p:nvSpPr>
          <p:cNvPr id="37891" name="Rectangle 2"/>
          <p:cNvSpPr>
            <a:spLocks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Before looking at the local teenage pregnancy rates picture, it is worth pointing out that the UK has significantly higher teenage birth rates that most of our European neighbours.</a:t>
            </a:r>
          </a:p>
          <a:p>
            <a:pPr eaLnBrk="1" hangingPunct="1"/>
            <a:endParaRPr lang="en-GB" smtClean="0">
              <a:latin typeface="Times New Roman" pitchFamily="-65" charset="0"/>
              <a:ea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62E7798-DDA8-4581-A741-53CC845374F2}" type="slidenum">
              <a:rPr lang="en-US"/>
              <a:pPr/>
              <a:t>12</a:t>
            </a:fld>
            <a:endParaRPr lang="en-US"/>
          </a:p>
        </p:txBody>
      </p:sp>
      <p:sp>
        <p:nvSpPr>
          <p:cNvPr id="39939" name="Rectangle 2"/>
          <p:cNvSpPr>
            <a:spLocks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smtClean="0">
                <a:latin typeface="Times New Roman" pitchFamily="-65" charset="0"/>
                <a:ea typeface="ＭＳ Ｐゴシック" pitchFamily="-65" charset="-128"/>
              </a:rPr>
              <a:t>You can see from this table how Renfrewshire teenage pregnancy rates compare with Greater Glasgow and Clyde as a whole ….read out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CC0CFAF-10BF-4812-85C4-7C84E19FABF2}" type="slidenum">
              <a:rPr lang="en-US"/>
              <a:pPr/>
              <a:t>13</a:t>
            </a:fld>
            <a:endParaRPr lang="en-US"/>
          </a:p>
        </p:txBody>
      </p:sp>
      <p:sp>
        <p:nvSpPr>
          <p:cNvPr id="41987" name="Rectangle 2"/>
          <p:cNvSpPr>
            <a:spLocks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If we look beyond actual sexual activity to a broader sense of sexual well-being, the picture is also not good.</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Many young people today, for all the outward sophistication, are often given inaccurate information and therefore lack knowledge about their own bodies.  Secondly, they often struggle with emotional changes and relationships.</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Childline recognised that a significant number of their calls were about sexual health and well-being and so decided to look into what this information was saying.</a:t>
            </a:r>
          </a:p>
          <a:p>
            <a:pPr eaLnBrk="1" hangingPunct="1"/>
            <a:r>
              <a:rPr lang="en-GB" smtClean="0">
                <a:latin typeface="Times New Roman" pitchFamily="-65" charset="0"/>
                <a:ea typeface="ＭＳ Ｐゴシック" pitchFamily="-65" charset="-128"/>
              </a:rPr>
              <a:t>The Childline Report ‘It’s My Body’ (2007) presented a picture of young people struggling to come to terms with a variety of issues and not being sure about where to go to get information and advice.</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All in all, what this group of slides show is that we have yet another generation of young people growing up with poor sexual health.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3CE26F8-642A-44ED-B981-127037279629}" type="slidenum">
              <a:rPr lang="en-US"/>
              <a:pPr/>
              <a:t>14</a:t>
            </a:fld>
            <a:endParaRPr lang="en-US"/>
          </a:p>
        </p:txBody>
      </p:sp>
      <p:sp>
        <p:nvSpPr>
          <p:cNvPr id="44035" name="Rectangle 2"/>
          <p:cNvSpPr>
            <a:spLocks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smtClean="0">
                <a:latin typeface="Times New Roman" pitchFamily="-65" charset="0"/>
                <a:ea typeface="ＭＳ Ｐゴシック" pitchFamily="-65" charset="-128"/>
              </a:rPr>
              <a:t>The second reason why it was felt there was a need for a robust approach to sexual health in Renfrewshire was that through the work of the Sexual Health Steering Group, it was becoming clear that what we were currently doing wasn’t good enough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3B9258F-C1CC-44AA-ABCF-B4CB18F52C85}" type="slidenum">
              <a:rPr lang="en-US"/>
              <a:pPr/>
              <a:t>15</a:t>
            </a:fld>
            <a:endParaRPr lang="en-US"/>
          </a:p>
        </p:txBody>
      </p:sp>
      <p:sp>
        <p:nvSpPr>
          <p:cNvPr id="46083" name="Rectangle 2"/>
          <p:cNvSpPr>
            <a:spLocks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Through feedback from Parents, Young People and Teachers it was clear that there was an inconsistent approach to RSHPE across the piece.  There were differences in terms of:</a:t>
            </a:r>
          </a:p>
          <a:p>
            <a:pPr eaLnBrk="1" hangingPunct="1">
              <a:buFontTx/>
              <a:buChar char="-"/>
            </a:pPr>
            <a:r>
              <a:rPr lang="en-GB" smtClean="0">
                <a:latin typeface="Times New Roman" pitchFamily="-65" charset="0"/>
                <a:ea typeface="ＭＳ Ｐゴシック" pitchFamily="-65" charset="-128"/>
              </a:rPr>
              <a:t>What was being taught</a:t>
            </a:r>
          </a:p>
          <a:p>
            <a:pPr eaLnBrk="1" hangingPunct="1">
              <a:buFontTx/>
              <a:buChar char="-"/>
            </a:pPr>
            <a:r>
              <a:rPr lang="en-GB" smtClean="0">
                <a:latin typeface="Times New Roman" pitchFamily="-65" charset="0"/>
                <a:ea typeface="ＭＳ Ｐゴシック" pitchFamily="-65" charset="-128"/>
              </a:rPr>
              <a:t>When subjects were taught</a:t>
            </a:r>
          </a:p>
          <a:p>
            <a:pPr eaLnBrk="1" hangingPunct="1">
              <a:buFontTx/>
              <a:buChar char="-"/>
            </a:pPr>
            <a:r>
              <a:rPr lang="en-GB" smtClean="0">
                <a:latin typeface="Times New Roman" pitchFamily="-65" charset="0"/>
                <a:ea typeface="ＭＳ Ｐゴシック" pitchFamily="-65" charset="-128"/>
              </a:rPr>
              <a:t>How well informed parents were about what was being taught</a:t>
            </a:r>
          </a:p>
          <a:p>
            <a:pPr eaLnBrk="1" hangingPunct="1"/>
            <a:r>
              <a:rPr lang="en-GB" smtClean="0">
                <a:latin typeface="Times New Roman" pitchFamily="-65" charset="0"/>
                <a:ea typeface="ＭＳ Ｐゴシック" pitchFamily="-65" charset="-128"/>
              </a:rPr>
              <a:t>In addition many teachers did not feel confident delivering RSHPE and had not received any proper training.</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Also we were becoming more aware of how important school-based RSHPE is for certain groups of children.  In particular:</a:t>
            </a:r>
          </a:p>
          <a:p>
            <a:pPr eaLnBrk="1" hangingPunct="1">
              <a:buFontTx/>
              <a:buChar char="-"/>
            </a:pPr>
            <a:r>
              <a:rPr lang="en-GB" smtClean="0">
                <a:latin typeface="Times New Roman" pitchFamily="-65" charset="0"/>
                <a:ea typeface="ＭＳ Ｐゴシック" pitchFamily="-65" charset="-128"/>
              </a:rPr>
              <a:t>Boys (who are often aren’t speaking to parents and who often get their sexual messages from friends and pornography)</a:t>
            </a:r>
          </a:p>
          <a:p>
            <a:pPr eaLnBrk="1" hangingPunct="1">
              <a:buFontTx/>
              <a:buChar char="-"/>
            </a:pPr>
            <a:r>
              <a:rPr lang="en-GB" smtClean="0">
                <a:latin typeface="Times New Roman" pitchFamily="-65" charset="0"/>
                <a:ea typeface="ＭＳ Ｐゴシック" pitchFamily="-65" charset="-128"/>
              </a:rPr>
              <a:t>Young People who are in care</a:t>
            </a:r>
          </a:p>
          <a:p>
            <a:pPr eaLnBrk="1" hangingPunct="1">
              <a:buFontTx/>
              <a:buChar char="-"/>
            </a:pPr>
            <a:r>
              <a:rPr lang="en-GB" smtClean="0">
                <a:latin typeface="Times New Roman" pitchFamily="-65" charset="0"/>
                <a:ea typeface="ＭＳ Ｐゴシック" pitchFamily="-65" charset="-128"/>
              </a:rPr>
              <a:t>Young People whose parents don’t discuss sexual health issues because they themselves are too embarrassed or don’t feel unconfident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052A51C-371B-4722-8909-4C1ED2B1C0FB}" type="slidenum">
              <a:rPr lang="en-US"/>
              <a:pPr/>
              <a:t>16</a:t>
            </a:fld>
            <a:endParaRPr lang="en-US"/>
          </a:p>
        </p:txBody>
      </p:sp>
      <p:sp>
        <p:nvSpPr>
          <p:cNvPr id="48131" name="Rectangle 2"/>
          <p:cNvSpPr>
            <a:spLocks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So with all this as a back-drop it was decided that a more robust approach was needed.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6BE6839-14E4-4F87-8769-B3B517DD984C}" type="slidenum">
              <a:rPr lang="en-US"/>
              <a:pPr/>
              <a:t>17</a:t>
            </a:fld>
            <a:endParaRPr lang="en-US"/>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This new approach to relationships, sexual health &amp; parenthood education (RSHPE) in Renfrewshire schools consists of 3 main strands…read them</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The new approach to RSHPE in schools is a more comprehensive approach than that which previously existed.  Also, it is much more than what is taught in the classroom.  It has three key themes:</a:t>
            </a:r>
          </a:p>
          <a:p>
            <a:pPr eaLnBrk="1" hangingPunct="1"/>
            <a:r>
              <a:rPr lang="en-GB" smtClean="0">
                <a:latin typeface="Times New Roman" pitchFamily="-65" charset="0"/>
                <a:ea typeface="ＭＳ Ｐゴシック" pitchFamily="-65" charset="-128"/>
              </a:rPr>
              <a:t>-Improving what is delivered in the classroom</a:t>
            </a:r>
          </a:p>
          <a:p>
            <a:pPr eaLnBrk="1" hangingPunct="1"/>
            <a:r>
              <a:rPr lang="en-GB" smtClean="0">
                <a:latin typeface="Times New Roman" pitchFamily="-65" charset="0"/>
                <a:ea typeface="ＭＳ Ｐゴシック" pitchFamily="-65" charset="-128"/>
              </a:rPr>
              <a:t>-Raising the level of involvement of parents in their children’s learning</a:t>
            </a:r>
          </a:p>
          <a:p>
            <a:pPr eaLnBrk="1" hangingPunct="1"/>
            <a:r>
              <a:rPr lang="en-GB" smtClean="0">
                <a:latin typeface="Times New Roman" pitchFamily="-65" charset="0"/>
                <a:ea typeface="ＭＳ Ｐゴシック" pitchFamily="-65" charset="-128"/>
              </a:rPr>
              <a:t>-Ensuring that young people have access to age-appropriate wider information and services.</a:t>
            </a:r>
          </a:p>
          <a:p>
            <a:pPr eaLnBrk="1" hangingPunct="1"/>
            <a:r>
              <a:rPr lang="en-GB" smtClean="0">
                <a:latin typeface="Times New Roman" pitchFamily="-65" charset="0"/>
                <a:ea typeface="ＭＳ Ｐゴシック" pitchFamily="-65" charset="-128"/>
              </a:rPr>
              <a:t>We know that these strands in isolation won’t be that effective.</a:t>
            </a:r>
          </a:p>
          <a:p>
            <a:pPr eaLnBrk="1" hangingPunct="1"/>
            <a:r>
              <a:rPr lang="en-GB" smtClean="0">
                <a:latin typeface="Times New Roman" pitchFamily="-65" charset="0"/>
                <a:ea typeface="ＭＳ Ｐゴシック" pitchFamily="-65" charset="-128"/>
              </a:rPr>
              <a:t>Together they will make a far better contribution to improving young people’s sexual health &amp; wellbeing.</a:t>
            </a:r>
          </a:p>
          <a:p>
            <a:pPr eaLnBrk="1" hangingPunct="1"/>
            <a:endParaRPr lang="en-GB" smtClean="0">
              <a:latin typeface="Times New Roman" pitchFamily="-65" charset="0"/>
              <a:ea typeface="ＭＳ Ｐゴシック" pitchFamily="-6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1C3533A-7B16-4AC1-A067-C666324C15F3}" type="slidenum">
              <a:rPr lang="en-US"/>
              <a:pPr/>
              <a:t>18</a:t>
            </a:fld>
            <a:endParaRPr lang="en-US"/>
          </a:p>
        </p:txBody>
      </p:sp>
      <p:sp>
        <p:nvSpPr>
          <p:cNvPr id="52227" name="Rectangle 2"/>
          <p:cNvSpPr>
            <a:spLocks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First, to give you some information about the programme..............</a:t>
            </a:r>
          </a:p>
          <a:p>
            <a:pPr eaLnBrk="1" hangingPunct="1"/>
            <a:r>
              <a:rPr lang="en-GB" smtClean="0">
                <a:latin typeface="Times New Roman" pitchFamily="-65" charset="0"/>
                <a:ea typeface="ＭＳ Ｐゴシック" pitchFamily="-65" charset="-128"/>
              </a:rPr>
              <a:t>The curriculum material has been written in a way that each year is a building block for future years.  A great deal of effort has been made to ensure that the material is age and stage appropriate.  It closely follows national guidance in respect of what should be taught and when.  </a:t>
            </a:r>
          </a:p>
          <a:p>
            <a:pPr eaLnBrk="1" hangingPunct="1"/>
            <a:r>
              <a:rPr lang="en-GB" smtClean="0">
                <a:latin typeface="Times New Roman" pitchFamily="-65" charset="0"/>
                <a:ea typeface="ＭＳ Ｐゴシック" pitchFamily="-65" charset="-128"/>
              </a:rPr>
              <a:t>Although the overall programme is called ‘relationships, sexual health &amp; parenthood education’, at early primary level the emphasis is very much on ‘relationships’, focusing on family, friendships, caring for people and things etc.  P6 and P7 sees issues about puberty and its emotional consequences being introduced.  </a:t>
            </a:r>
          </a:p>
          <a:p>
            <a:pPr eaLnBrk="1" hangingPunct="1"/>
            <a:r>
              <a:rPr lang="en-GB" smtClean="0">
                <a:latin typeface="Times New Roman" pitchFamily="-65" charset="0"/>
                <a:ea typeface="ＭＳ Ｐゴシック" pitchFamily="-65" charset="-128"/>
              </a:rPr>
              <a:t>At secondary level, there is again a strong ‘relationships’ and ‘emotions’ theme throughout.  There is also an emphasis on encouraging young people to ‘delay’ engaging in sexual activity until they are ready to deal with its physical and emotional consequences.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3724A62-96AA-4C14-BBD4-95D551CDAE6B}" type="slidenum">
              <a:rPr lang="en-US"/>
              <a:pPr/>
              <a:t>19</a:t>
            </a:fld>
            <a:endParaRPr lang="en-US"/>
          </a:p>
        </p:txBody>
      </p:sp>
      <p:sp>
        <p:nvSpPr>
          <p:cNvPr id="54275" name="Rectangle 2"/>
          <p:cNvSpPr>
            <a:spLocks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It has within it some key themes, some of which are more prominent at secondary level.</a:t>
            </a:r>
          </a:p>
          <a:p>
            <a:pPr eaLnBrk="1" hangingPunct="1"/>
            <a:r>
              <a:rPr lang="en-GB" b="1" smtClean="0">
                <a:latin typeface="Times New Roman" pitchFamily="-65" charset="0"/>
                <a:ea typeface="ＭＳ Ｐゴシック" pitchFamily="-65" charset="-128"/>
              </a:rPr>
              <a:t>Promoting the idea of ‘delay’</a:t>
            </a:r>
            <a:r>
              <a:rPr lang="en-GB" smtClean="0">
                <a:latin typeface="Times New Roman" pitchFamily="-65" charset="0"/>
                <a:ea typeface="ＭＳ Ｐゴシック" pitchFamily="-65" charset="-128"/>
              </a:rPr>
              <a:t> i.e. that young people should be encouraged to delay engaging in sexual activity until they are physically and emotionally equipped to deal with it and its consequences. </a:t>
            </a:r>
          </a:p>
          <a:p>
            <a:pPr eaLnBrk="1" hangingPunct="1"/>
            <a:r>
              <a:rPr lang="en-GB" smtClean="0">
                <a:latin typeface="Times New Roman" pitchFamily="-65" charset="0"/>
                <a:ea typeface="ＭＳ Ｐゴシック" pitchFamily="-65" charset="-128"/>
              </a:rPr>
              <a:t>A deliberate </a:t>
            </a:r>
            <a:r>
              <a:rPr lang="en-GB" b="1" smtClean="0">
                <a:latin typeface="Times New Roman" pitchFamily="-65" charset="0"/>
                <a:ea typeface="ＭＳ Ｐゴシック" pitchFamily="-65" charset="-128"/>
              </a:rPr>
              <a:t>use of the term relationships and sexual health </a:t>
            </a:r>
            <a:r>
              <a:rPr lang="en-GB" smtClean="0">
                <a:latin typeface="Times New Roman" pitchFamily="-65" charset="0"/>
                <a:ea typeface="ＭＳ Ｐゴシック" pitchFamily="-65" charset="-128"/>
              </a:rPr>
              <a:t>to emphasise that this is much more than teaching about ‘sex and contraception’.  Considerable space is given to looking at emotions, friendships, relationships, values etc.</a:t>
            </a:r>
          </a:p>
          <a:p>
            <a:pPr eaLnBrk="1" hangingPunct="1"/>
            <a:r>
              <a:rPr lang="en-GB" smtClean="0">
                <a:latin typeface="Times New Roman" pitchFamily="-65" charset="0"/>
                <a:ea typeface="ＭＳ Ｐゴシック" pitchFamily="-65" charset="-128"/>
              </a:rPr>
              <a:t>Issues of </a:t>
            </a:r>
            <a:r>
              <a:rPr lang="en-GB" b="1" smtClean="0">
                <a:latin typeface="Times New Roman" pitchFamily="-65" charset="0"/>
                <a:ea typeface="ＭＳ Ｐゴシック" pitchFamily="-65" charset="-128"/>
              </a:rPr>
              <a:t>personal safety</a:t>
            </a:r>
            <a:r>
              <a:rPr lang="en-GB" smtClean="0">
                <a:latin typeface="Times New Roman" pitchFamily="-65" charset="0"/>
                <a:ea typeface="ＭＳ Ｐゴシック" pitchFamily="-65" charset="-128"/>
              </a:rPr>
              <a:t> run throughout the curriculum and vary depending on the pupils stage of development.  They include privacy, use of technologies, assertiveness, seeking help etc.</a:t>
            </a:r>
          </a:p>
          <a:p>
            <a:pPr eaLnBrk="1" hangingPunct="1"/>
            <a:r>
              <a:rPr lang="en-GB" b="1" smtClean="0">
                <a:latin typeface="Times New Roman" pitchFamily="-65" charset="0"/>
                <a:ea typeface="ＭＳ Ｐゴシック" pitchFamily="-65" charset="-128"/>
              </a:rPr>
              <a:t>Gender differences</a:t>
            </a:r>
            <a:r>
              <a:rPr lang="en-GB" smtClean="0">
                <a:latin typeface="Times New Roman" pitchFamily="-65" charset="0"/>
                <a:ea typeface="ＭＳ Ｐゴシック" pitchFamily="-65" charset="-128"/>
              </a:rPr>
              <a:t> are another recurring theme in which the different experiences of boys and girls and negative stereotypes are addressed.</a:t>
            </a:r>
          </a:p>
          <a:p>
            <a:pPr eaLnBrk="1" hangingPunct="1"/>
            <a:r>
              <a:rPr lang="en-GB" smtClean="0">
                <a:latin typeface="Times New Roman" pitchFamily="-65" charset="0"/>
                <a:ea typeface="ＭＳ Ｐゴシック" pitchFamily="-65" charset="-128"/>
              </a:rPr>
              <a:t>Materials celebrate </a:t>
            </a:r>
            <a:r>
              <a:rPr lang="en-GB" b="1" smtClean="0">
                <a:latin typeface="Times New Roman" pitchFamily="-65" charset="0"/>
                <a:ea typeface="ＭＳ Ｐゴシック" pitchFamily="-65" charset="-128"/>
              </a:rPr>
              <a:t>diversity</a:t>
            </a:r>
            <a:r>
              <a:rPr lang="en-GB" smtClean="0">
                <a:latin typeface="Times New Roman" pitchFamily="-65" charset="0"/>
                <a:ea typeface="ＭＳ Ｐゴシック" pitchFamily="-65" charset="-128"/>
              </a:rPr>
              <a:t> and acknowledge that children come from and experience different backgrounds and circumstances.</a:t>
            </a:r>
          </a:p>
          <a:p>
            <a:pPr eaLnBrk="1" hangingPunct="1"/>
            <a:r>
              <a:rPr lang="en-GB" smtClean="0">
                <a:latin typeface="Times New Roman" pitchFamily="-65" charset="0"/>
                <a:ea typeface="ＭＳ Ｐゴシック" pitchFamily="-65" charset="-128"/>
              </a:rPr>
              <a:t>Children are encouraged to know and use the </a:t>
            </a:r>
            <a:r>
              <a:rPr lang="en-GB" b="1" smtClean="0">
                <a:latin typeface="Times New Roman" pitchFamily="-65" charset="0"/>
                <a:ea typeface="ＭＳ Ｐゴシック" pitchFamily="-65" charset="-128"/>
              </a:rPr>
              <a:t>correct names for body parts</a:t>
            </a:r>
            <a:r>
              <a:rPr lang="en-GB" smtClean="0">
                <a:latin typeface="Times New Roman" pitchFamily="-65" charset="0"/>
                <a:ea typeface="ＭＳ Ｐゴシック" pitchFamily="-65" charset="-128"/>
              </a:rPr>
              <a:t> so that they learn to use them in a factual way, devoid of embarrassment or shame. </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Welcome to look at the materials at the end.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362C4E74-E47A-4543-9F04-B9302DE2B4E2}" type="slidenum">
              <a:rPr lang="en-US"/>
              <a:pPr/>
              <a:t>2</a:t>
            </a:fld>
            <a:endParaRPr lang="en-US"/>
          </a:p>
        </p:txBody>
      </p:sp>
      <p:sp>
        <p:nvSpPr>
          <p:cNvPr id="19459" name="Rectangle 2"/>
          <p:cNvSpPr>
            <a:spLocks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Presentation is going to cover these four areas – read them out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026C9FE-518E-45AE-8C70-DE609F0B1E61}" type="slidenum">
              <a:rPr lang="en-US"/>
              <a:pPr/>
              <a:t>20</a:t>
            </a:fld>
            <a:endParaRPr lang="en-US"/>
          </a:p>
        </p:txBody>
      </p:sp>
      <p:sp>
        <p:nvSpPr>
          <p:cNvPr id="56323" name="Rectangle 2"/>
          <p:cNvSpPr>
            <a:spLocks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With the introduction of any new approach it is crucial to get feedback from key stakeholders and in the case of this new approach to I am Special, the feedback from parents/carers, pupils and teaching staff is important.</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Monitoring and evaluation of this particular programme will be ongoing but what we already know from evaluations of similar programmes elsewhere is that…</a:t>
            </a:r>
          </a:p>
          <a:p>
            <a:pPr eaLnBrk="1" hangingPunct="1"/>
            <a:endParaRPr lang="en-GB" smtClean="0">
              <a:latin typeface="Times New Roman" pitchFamily="-65" charset="0"/>
              <a:ea typeface="ＭＳ Ｐゴシック" pitchFamily="-65" charset="-128"/>
            </a:endParaRPr>
          </a:p>
          <a:p>
            <a:pPr eaLnBrk="1" hangingPunct="1"/>
            <a:endParaRPr lang="en-GB" smtClean="0">
              <a:latin typeface="Times New Roman" pitchFamily="-65" charset="0"/>
              <a:ea typeface="ＭＳ Ｐゴシック" pitchFamily="-6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73FC34E-EFE4-41C1-8277-3D9229E98F91}" type="slidenum">
              <a:rPr lang="en-US"/>
              <a:pPr/>
              <a:t>21</a:t>
            </a:fld>
            <a:endParaRPr lang="en-US"/>
          </a:p>
        </p:txBody>
      </p:sp>
      <p:sp>
        <p:nvSpPr>
          <p:cNvPr id="58371" name="Rectangle 2"/>
          <p:cNvSpPr>
            <a:spLocks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These next slides can be read more or less straight off.</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If you wish you can pick out bits from the evaluation report that particularly caught your eye.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9E85921-99DB-4FB4-AC99-4EDEE8AE0D6C}" type="slidenum">
              <a:rPr lang="en-US"/>
              <a:pPr/>
              <a:t>22</a:t>
            </a:fld>
            <a:endParaRPr lang="en-US"/>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lnSpc>
                <a:spcPct val="90000"/>
              </a:lnSpc>
            </a:pPr>
            <a:r>
              <a:rPr lang="en-GB" smtClean="0">
                <a:latin typeface="Times New Roman" pitchFamily="-65" charset="0"/>
                <a:ea typeface="ＭＳ Ｐゴシック" pitchFamily="-65" charset="-128"/>
              </a:rPr>
              <a:t>For this slide it is worth pointing out that many parents did not know that the pilot was happening, especially:</a:t>
            </a:r>
          </a:p>
          <a:p>
            <a:pPr eaLnBrk="1" hangingPunct="1">
              <a:lnSpc>
                <a:spcPct val="90000"/>
              </a:lnSpc>
              <a:buFontTx/>
              <a:buChar char="-"/>
            </a:pPr>
            <a:r>
              <a:rPr lang="en-GB" smtClean="0">
                <a:latin typeface="Times New Roman" pitchFamily="-65" charset="0"/>
                <a:ea typeface="ＭＳ Ｐゴシック" pitchFamily="-65" charset="-128"/>
              </a:rPr>
              <a:t>Parents of secondary pupils</a:t>
            </a:r>
          </a:p>
          <a:p>
            <a:pPr eaLnBrk="1" hangingPunct="1">
              <a:lnSpc>
                <a:spcPct val="90000"/>
              </a:lnSpc>
              <a:buFontTx/>
              <a:buChar char="-"/>
            </a:pPr>
            <a:r>
              <a:rPr lang="en-GB" smtClean="0">
                <a:latin typeface="Times New Roman" pitchFamily="-65" charset="0"/>
                <a:ea typeface="ＭＳ Ｐゴシック" pitchFamily="-65" charset="-128"/>
              </a:rPr>
              <a:t>Fathers (they left these things to their partners)</a:t>
            </a:r>
          </a:p>
          <a:p>
            <a:pPr eaLnBrk="1" hangingPunct="1">
              <a:lnSpc>
                <a:spcPct val="90000"/>
              </a:lnSpc>
            </a:pPr>
            <a:endParaRPr lang="en-GB" smtClean="0">
              <a:latin typeface="Times New Roman" pitchFamily="-65" charset="0"/>
              <a:ea typeface="ＭＳ Ｐゴシック" pitchFamily="-65" charset="-128"/>
            </a:endParaRPr>
          </a:p>
          <a:p>
            <a:pPr eaLnBrk="1" hangingPunct="1">
              <a:lnSpc>
                <a:spcPct val="90000"/>
              </a:lnSpc>
            </a:pPr>
            <a:r>
              <a:rPr lang="en-GB" smtClean="0">
                <a:latin typeface="Times New Roman" pitchFamily="-65" charset="0"/>
                <a:ea typeface="ＭＳ Ｐゴシック" pitchFamily="-65" charset="-128"/>
              </a:rPr>
              <a:t>Those that knew the least, often thought that very graphic information was being given to children at a young age.  They were re-assured that this was not the case.</a:t>
            </a:r>
          </a:p>
          <a:p>
            <a:pPr eaLnBrk="1" hangingPunct="1">
              <a:lnSpc>
                <a:spcPct val="90000"/>
              </a:lnSpc>
            </a:pPr>
            <a:endParaRPr lang="en-GB" smtClean="0">
              <a:latin typeface="Times New Roman" pitchFamily="-65" charset="0"/>
              <a:ea typeface="ＭＳ Ｐゴシック" pitchFamily="-65" charset="-128"/>
            </a:endParaRPr>
          </a:p>
          <a:p>
            <a:pPr eaLnBrk="1" hangingPunct="1">
              <a:lnSpc>
                <a:spcPct val="90000"/>
              </a:lnSpc>
            </a:pPr>
            <a:r>
              <a:rPr lang="en-GB" smtClean="0">
                <a:latin typeface="Times New Roman" pitchFamily="-65" charset="0"/>
                <a:ea typeface="ＭＳ Ｐゴシック" pitchFamily="-65" charset="-128"/>
              </a:rPr>
              <a:t>Most parents liked the idea that it covered such a wide range of topics and dealt with emotions, responsibilities, relationships etc.</a:t>
            </a:r>
          </a:p>
          <a:p>
            <a:pPr eaLnBrk="1" hangingPunct="1">
              <a:lnSpc>
                <a:spcPct val="90000"/>
              </a:lnSpc>
            </a:pPr>
            <a:endParaRPr lang="en-GB" smtClean="0">
              <a:latin typeface="Times New Roman" pitchFamily="-65" charset="0"/>
              <a:ea typeface="ＭＳ Ｐゴシック" pitchFamily="-65" charset="-128"/>
            </a:endParaRPr>
          </a:p>
          <a:p>
            <a:pPr eaLnBrk="1" hangingPunct="1">
              <a:lnSpc>
                <a:spcPct val="90000"/>
              </a:lnSpc>
            </a:pPr>
            <a:r>
              <a:rPr lang="en-GB" smtClean="0">
                <a:latin typeface="Times New Roman" pitchFamily="-65" charset="0"/>
                <a:ea typeface="ＭＳ Ｐゴシック" pitchFamily="-65" charset="-128"/>
              </a:rPr>
              <a:t>Some parents did question why children should be taught the correct names for body parts at primary level.  Following discussion, most accepted that we need to move away from seeing these words as ‘dirty’ or ‘shameful’.  Some were still not comfortable with the idea, but said they would not withdraw their children because of it.</a:t>
            </a:r>
          </a:p>
          <a:p>
            <a:pPr eaLnBrk="1" hangingPunct="1">
              <a:lnSpc>
                <a:spcPct val="90000"/>
              </a:lnSpc>
            </a:pPr>
            <a:endParaRPr lang="en-GB" smtClean="0">
              <a:latin typeface="Times New Roman" pitchFamily="-65" charset="0"/>
              <a:ea typeface="ＭＳ Ｐゴシック" pitchFamily="-65" charset="-128"/>
            </a:endParaRPr>
          </a:p>
          <a:p>
            <a:pPr eaLnBrk="1" hangingPunct="1">
              <a:lnSpc>
                <a:spcPct val="90000"/>
              </a:lnSpc>
            </a:pPr>
            <a:r>
              <a:rPr lang="en-GB" smtClean="0">
                <a:latin typeface="Times New Roman" pitchFamily="-65" charset="0"/>
                <a:ea typeface="ＭＳ Ｐゴシック" pitchFamily="-65" charset="-128"/>
              </a:rPr>
              <a:t>It is worth noting that there was disquiet in only one primary parents forum last year.  Even within this school, the majority of children attended all the lessons. </a:t>
            </a:r>
          </a:p>
          <a:p>
            <a:pPr eaLnBrk="1" hangingPunct="1">
              <a:lnSpc>
                <a:spcPct val="90000"/>
              </a:lnSpc>
            </a:pPr>
            <a:endParaRPr lang="en-GB" smtClean="0">
              <a:latin typeface="Times New Roman" pitchFamily="-65" charset="0"/>
              <a:ea typeface="ＭＳ Ｐゴシック" pitchFamily="-65" charset="-128"/>
            </a:endParaRPr>
          </a:p>
          <a:p>
            <a:pPr eaLnBrk="1" hangingPunct="1">
              <a:lnSpc>
                <a:spcPct val="90000"/>
              </a:lnSpc>
            </a:pPr>
            <a:endParaRPr lang="en-GB" smtClean="0">
              <a:latin typeface="Times New Roman" pitchFamily="-65" charset="0"/>
              <a:ea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E453C67-A978-4A44-842A-88EC4D3F246E}" type="slidenum">
              <a:rPr lang="en-US"/>
              <a:pPr/>
              <a:t>23</a:t>
            </a:fld>
            <a:endParaRPr lang="en-US"/>
          </a:p>
        </p:txBody>
      </p:sp>
      <p:sp>
        <p:nvSpPr>
          <p:cNvPr id="62467" name="Rectangle 2"/>
          <p:cNvSpPr>
            <a:spLocks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These next slides can be read more or less straight off.</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If you wish you can pick out bits from the evaluation report that particularly caught your eye.</a:t>
            </a:r>
          </a:p>
          <a:p>
            <a:pPr eaLnBrk="1" hangingPunct="1"/>
            <a:endParaRPr lang="en-GB" smtClean="0">
              <a:latin typeface="Times New Roman" pitchFamily="-65" charset="0"/>
              <a:ea typeface="ＭＳ Ｐゴシック" pitchFamily="-6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2A9DA84-D090-4B4D-A62B-8965969B9517}" type="slidenum">
              <a:rPr lang="en-US"/>
              <a:pPr/>
              <a:t>24</a:t>
            </a:fld>
            <a:endParaRPr lang="en-US"/>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These next slides can be read more or less straight off.</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If you wish you can pick out bits from the evaluation report that particularly caught your eye.</a:t>
            </a:r>
          </a:p>
          <a:p>
            <a:pPr eaLnBrk="1" hangingPunct="1"/>
            <a:endParaRPr lang="en-GB" smtClean="0">
              <a:latin typeface="Times New Roman" pitchFamily="-65" charset="0"/>
              <a:ea typeface="ＭＳ Ｐゴシック" pitchFamily="-6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6319478C-188D-49AB-AC44-3CB383228233}" type="slidenum">
              <a:rPr lang="en-US"/>
              <a:pPr/>
              <a:t>25</a:t>
            </a:fld>
            <a:endParaRPr lang="en-US"/>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These next slides can be read more or less straight off.</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If you wish you can pick out bits from the evaluation report that particularly caught your eye.</a:t>
            </a:r>
          </a:p>
          <a:p>
            <a:pPr eaLnBrk="1" hangingPunct="1"/>
            <a:endParaRPr lang="en-GB" smtClean="0">
              <a:latin typeface="Times New Roman" pitchFamily="-65" charset="0"/>
              <a:ea typeface="ＭＳ Ｐゴシック" pitchFamily="-6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B623D7A-6FCF-4B86-BF7E-133E2D165B90}" type="slidenum">
              <a:rPr lang="en-US"/>
              <a:pPr/>
              <a:t>26</a:t>
            </a:fld>
            <a:endParaRPr lang="en-US"/>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These next slides can be read more or less straight off.</a:t>
            </a:r>
          </a:p>
          <a:p>
            <a:pPr eaLnBrk="1" hangingPunct="1"/>
            <a:endParaRPr lang="en-GB" smtClean="0">
              <a:latin typeface="Times New Roman" pitchFamily="-65" charset="0"/>
              <a:ea typeface="ＭＳ Ｐゴシック" pitchFamily="-65" charset="-128"/>
            </a:endParaRPr>
          </a:p>
          <a:p>
            <a:pPr eaLnBrk="1" hangingPunct="1"/>
            <a:r>
              <a:rPr lang="en-GB" smtClean="0">
                <a:latin typeface="Times New Roman" pitchFamily="-65" charset="0"/>
                <a:ea typeface="ＭＳ Ｐゴシック" pitchFamily="-65" charset="-128"/>
              </a:rPr>
              <a:t>If you wish you can pick out bits from the evaluation report that particularly caught your eye.</a:t>
            </a:r>
          </a:p>
          <a:p>
            <a:pPr eaLnBrk="1" hangingPunct="1"/>
            <a:endParaRPr lang="en-GB" smtClean="0">
              <a:latin typeface="Times New Roman" pitchFamily="-65" charset="0"/>
              <a:ea typeface="ＭＳ Ｐゴシック" pitchFamily="-6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4D9B950-44AC-41B6-BEAA-F62C1C5D618E}" type="slidenum">
              <a:rPr lang="en-US"/>
              <a:pPr/>
              <a:t>27</a:t>
            </a:fld>
            <a:endParaRPr lang="en-US"/>
          </a:p>
        </p:txBody>
      </p:sp>
      <p:sp>
        <p:nvSpPr>
          <p:cNvPr id="70659" name="Rectangle 2"/>
          <p:cNvSpPr>
            <a:spLocks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Title page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1632362-4109-4838-8AC5-DCCF33E8E857}" type="slidenum">
              <a:rPr lang="en-US"/>
              <a:pPr/>
              <a:t>28</a:t>
            </a:fld>
            <a:endParaRPr lang="en-US"/>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Before actually going on to explain what is being asked of you it is worth highlighting what we know about the parental role.</a:t>
            </a:r>
          </a:p>
          <a:p>
            <a:pPr eaLnBrk="1" hangingPunct="1"/>
            <a:r>
              <a:rPr lang="en-GB" smtClean="0">
                <a:latin typeface="Times New Roman" pitchFamily="-65" charset="0"/>
                <a:ea typeface="ＭＳ Ｐゴシック" pitchFamily="-65" charset="-128"/>
              </a:rPr>
              <a:t>Firstly,</a:t>
            </a:r>
            <a:r>
              <a:rPr lang="en-GB" b="1" smtClean="0">
                <a:latin typeface="Times New Roman" pitchFamily="-65" charset="0"/>
                <a:ea typeface="ＭＳ Ｐゴシック" pitchFamily="-65" charset="-128"/>
              </a:rPr>
              <a:t> research</a:t>
            </a:r>
            <a:r>
              <a:rPr lang="en-GB" smtClean="0">
                <a:latin typeface="Times New Roman" pitchFamily="-65" charset="0"/>
                <a:ea typeface="ＭＳ Ｐゴシック" pitchFamily="-65" charset="-128"/>
              </a:rPr>
              <a:t> clearly indicates that young people who communicate with their parents and who talk with them about sexual health and well-being are:</a:t>
            </a:r>
          </a:p>
          <a:p>
            <a:pPr eaLnBrk="1" hangingPunct="1"/>
            <a:r>
              <a:rPr lang="en-GB" smtClean="0">
                <a:latin typeface="Times New Roman" pitchFamily="-65" charset="0"/>
                <a:ea typeface="ＭＳ Ｐゴシック" pitchFamily="-65" charset="-128"/>
              </a:rPr>
              <a:t>	a) more likely to delay the onset of first sexual activity</a:t>
            </a:r>
          </a:p>
          <a:p>
            <a:pPr eaLnBrk="1" hangingPunct="1"/>
            <a:r>
              <a:rPr lang="en-GB" smtClean="0">
                <a:latin typeface="Times New Roman" pitchFamily="-65" charset="0"/>
                <a:ea typeface="ＭＳ Ｐゴシック" pitchFamily="-65" charset="-128"/>
              </a:rPr>
              <a:t>	b) are more likely to use protection at first sexual intercourse</a:t>
            </a:r>
          </a:p>
          <a:p>
            <a:pPr eaLnBrk="1" hangingPunct="1"/>
            <a:r>
              <a:rPr lang="en-GB" smtClean="0">
                <a:latin typeface="Times New Roman" pitchFamily="-65" charset="0"/>
                <a:ea typeface="ＭＳ Ｐゴシック" pitchFamily="-65" charset="-128"/>
              </a:rPr>
              <a:t>Talking will not encourage young people to become sexually active.....it will have the opposite effect.</a:t>
            </a:r>
          </a:p>
          <a:p>
            <a:pPr eaLnBrk="1" hangingPunct="1"/>
            <a:r>
              <a:rPr lang="en-GB" smtClean="0">
                <a:latin typeface="Times New Roman" pitchFamily="-65" charset="0"/>
                <a:ea typeface="ＭＳ Ｐゴシック" pitchFamily="-65" charset="-128"/>
              </a:rPr>
              <a:t>Secondly, as mentioned earlier, </a:t>
            </a:r>
            <a:r>
              <a:rPr lang="en-GB" b="1" smtClean="0">
                <a:latin typeface="Times New Roman" pitchFamily="-65" charset="0"/>
                <a:ea typeface="ＭＳ Ｐゴシック" pitchFamily="-65" charset="-128"/>
              </a:rPr>
              <a:t>parents and schools need to work</a:t>
            </a:r>
            <a:r>
              <a:rPr lang="en-GB" smtClean="0">
                <a:latin typeface="Times New Roman" pitchFamily="-65" charset="0"/>
                <a:ea typeface="ＭＳ Ｐゴシック" pitchFamily="-65" charset="-128"/>
              </a:rPr>
              <a:t> together to have the greatest effect.</a:t>
            </a:r>
          </a:p>
          <a:p>
            <a:pPr eaLnBrk="1" hangingPunct="1"/>
            <a:r>
              <a:rPr lang="en-GB" smtClean="0">
                <a:latin typeface="Times New Roman" pitchFamily="-65" charset="0"/>
                <a:ea typeface="ＭＳ Ｐゴシック" pitchFamily="-65" charset="-128"/>
              </a:rPr>
              <a:t>Thirdly, parents have consistently told us that they would like to </a:t>
            </a:r>
            <a:r>
              <a:rPr lang="en-GB" b="1" smtClean="0">
                <a:latin typeface="Times New Roman" pitchFamily="-65" charset="0"/>
                <a:ea typeface="ＭＳ Ｐゴシック" pitchFamily="-65" charset="-128"/>
              </a:rPr>
              <a:t>know in advance</a:t>
            </a:r>
            <a:r>
              <a:rPr lang="en-GB" smtClean="0">
                <a:latin typeface="Times New Roman" pitchFamily="-65" charset="0"/>
                <a:ea typeface="ＭＳ Ｐゴシック" pitchFamily="-65" charset="-128"/>
              </a:rPr>
              <a:t> when and what their child is being taught in RSHPE so that they can either:</a:t>
            </a:r>
          </a:p>
          <a:p>
            <a:pPr eaLnBrk="1" hangingPunct="1"/>
            <a:r>
              <a:rPr lang="en-GB" smtClean="0">
                <a:latin typeface="Times New Roman" pitchFamily="-65" charset="0"/>
                <a:ea typeface="ＭＳ Ｐゴシック" pitchFamily="-65" charset="-128"/>
              </a:rPr>
              <a:t>Provide some input at home beforehand;</a:t>
            </a:r>
          </a:p>
          <a:p>
            <a:pPr eaLnBrk="1" hangingPunct="1"/>
            <a:r>
              <a:rPr lang="en-GB" smtClean="0">
                <a:latin typeface="Times New Roman" pitchFamily="-65" charset="0"/>
                <a:ea typeface="ＭＳ Ｐゴシック" pitchFamily="-65" charset="-128"/>
              </a:rPr>
              <a:t>Work alongside what is being provided in school;</a:t>
            </a:r>
          </a:p>
          <a:p>
            <a:pPr eaLnBrk="1" hangingPunct="1"/>
            <a:r>
              <a:rPr lang="en-GB" smtClean="0">
                <a:latin typeface="Times New Roman" pitchFamily="-65" charset="0"/>
                <a:ea typeface="ＭＳ Ｐゴシック" pitchFamily="-65" charset="-128"/>
              </a:rPr>
              <a:t>Brush up on their own knowledge and / or</a:t>
            </a:r>
          </a:p>
          <a:p>
            <a:pPr eaLnBrk="1" hangingPunct="1"/>
            <a:r>
              <a:rPr lang="en-GB" smtClean="0">
                <a:latin typeface="Times New Roman" pitchFamily="-65" charset="0"/>
                <a:ea typeface="ＭＳ Ｐゴシック" pitchFamily="-65" charset="-128"/>
              </a:rPr>
              <a:t>Anticipate questions that may arise as a result of RSHPE input.</a:t>
            </a:r>
          </a:p>
          <a:p>
            <a:pPr eaLnBrk="1" hangingPunct="1"/>
            <a:r>
              <a:rPr lang="en-GB" smtClean="0">
                <a:latin typeface="Times New Roman" pitchFamily="-65" charset="0"/>
                <a:ea typeface="ＭＳ Ｐゴシック" pitchFamily="-65" charset="-128"/>
              </a:rPr>
              <a:t>Parents have reported that if they feel prepared and confident, they are more likely to answer their children’s questions openly rather than shut the conversation down as quickly as possible out of embarrassment.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B1D0704-1D4E-41F7-90CB-A6B8E3174DAB}" type="slidenum">
              <a:rPr lang="en-US"/>
              <a:pPr/>
              <a:t>29</a:t>
            </a:fld>
            <a:endParaRPr lang="en-US"/>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marL="228600" indent="-228600" eaLnBrk="1" hangingPunct="1"/>
            <a:r>
              <a:rPr lang="en-GB" smtClean="0">
                <a:latin typeface="Times New Roman" pitchFamily="-65" charset="0"/>
                <a:ea typeface="ＭＳ Ｐゴシック" pitchFamily="-65" charset="-128"/>
              </a:rPr>
              <a:t>On the basis of what parents have told us, we have tried to improve our communication with you, giving you more information about what is being taught and when.</a:t>
            </a:r>
          </a:p>
          <a:p>
            <a:pPr marL="228600" indent="-228600" eaLnBrk="1" hangingPunct="1"/>
            <a:endParaRPr lang="en-GB" smtClean="0">
              <a:latin typeface="Times New Roman" pitchFamily="-65" charset="0"/>
              <a:ea typeface="ＭＳ Ｐゴシック" pitchFamily="-65" charset="-128"/>
            </a:endParaRPr>
          </a:p>
          <a:p>
            <a:pPr marL="228600" indent="-228600" eaLnBrk="1" hangingPunct="1"/>
            <a:r>
              <a:rPr lang="en-GB" smtClean="0">
                <a:latin typeface="Times New Roman" pitchFamily="-65" charset="0"/>
                <a:ea typeface="ＭＳ Ｐゴシック" pitchFamily="-65" charset="-128"/>
              </a:rPr>
              <a:t>Secondly, prompts have been built into select lessons from P6 to S4 called home activity exercises.  These are straightforward work-sheets for the parent and child to do together.  No specialist knowledge is needed.  The child does all of the writing.</a:t>
            </a:r>
          </a:p>
          <a:p>
            <a:pPr marL="228600" indent="-228600" eaLnBrk="1" hangingPunct="1"/>
            <a:r>
              <a:rPr lang="en-GB" smtClean="0">
                <a:latin typeface="Times New Roman" pitchFamily="-65" charset="0"/>
                <a:ea typeface="ＭＳ Ｐゴシック" pitchFamily="-65" charset="-128"/>
              </a:rPr>
              <a:t>We would ask you and your child to sign the tear-off slip to state that the exercise has been done.  The child then returns this to their class teacher.</a:t>
            </a:r>
          </a:p>
          <a:p>
            <a:pPr marL="228600" indent="-228600" eaLnBrk="1" hangingPunct="1"/>
            <a:endParaRPr lang="en-GB" smtClean="0">
              <a:latin typeface="Times New Roman" pitchFamily="-65" charset="0"/>
              <a:ea typeface="ＭＳ Ｐゴシック" pitchFamily="-65" charset="-128"/>
            </a:endParaRPr>
          </a:p>
          <a:p>
            <a:pPr marL="228600" indent="-228600" eaLnBrk="1" hangingPunct="1"/>
            <a:r>
              <a:rPr lang="en-GB" smtClean="0">
                <a:latin typeface="Times New Roman" pitchFamily="-65" charset="0"/>
                <a:ea typeface="ＭＳ Ｐゴシック" pitchFamily="-65" charset="-128"/>
              </a:rPr>
              <a:t>Thirdly, you child will receive a booklet called ‘The Wee Book of Life, Love &amp; Living’.  In the pilot year we found that this was a good way of sparking off conversation at home.</a:t>
            </a:r>
          </a:p>
          <a:p>
            <a:pPr marL="228600" indent="-228600" eaLnBrk="1" hangingPunct="1"/>
            <a:endParaRPr lang="en-GB" smtClean="0">
              <a:latin typeface="Times New Roman" pitchFamily="-65" charset="0"/>
              <a:ea typeface="ＭＳ Ｐゴシック" pitchFamily="-65" charset="-128"/>
            </a:endParaRPr>
          </a:p>
          <a:p>
            <a:pPr marL="228600" indent="-228600" eaLnBrk="1" hangingPunct="1">
              <a:buFontTx/>
              <a:buAutoNum type="arabicParenR"/>
            </a:pPr>
            <a:endParaRPr lang="en-GB" smtClean="0">
              <a:latin typeface="Times New Roman" pitchFamily="-65" charset="0"/>
              <a:ea typeface="ＭＳ Ｐゴシック" pitchFamily="-65" charset="-128"/>
            </a:endParaRPr>
          </a:p>
          <a:p>
            <a:pPr marL="228600" indent="-228600" eaLnBrk="1" hangingPunct="1"/>
            <a:endParaRPr lang="en-GB" smtClean="0">
              <a:latin typeface="Times New Roman" pitchFamily="-65" charset="0"/>
              <a:ea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053BCB0-3DE0-478C-ACF7-EDAB3B8754A1}" type="slidenum">
              <a:rPr lang="en-US"/>
              <a:pPr/>
              <a:t>3</a:t>
            </a:fld>
            <a:endParaRPr lang="en-US"/>
          </a:p>
        </p:txBody>
      </p:sp>
      <p:sp>
        <p:nvSpPr>
          <p:cNvPr id="21507" name="Rectangle 2"/>
          <p:cNvSpPr>
            <a:spLocks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smtClean="0">
                <a:latin typeface="Times New Roman" pitchFamily="-65" charset="0"/>
                <a:ea typeface="ＭＳ Ｐゴシック" pitchFamily="-65" charset="-128"/>
              </a:rPr>
              <a:t>First then, I am going to speak a little about why there is a need for a robust approach to RSHPE in Renfrewshire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E6935CDC-B2E3-4CAD-BB23-4EB40354554F}" type="slidenum">
              <a:rPr lang="en-US"/>
              <a:pPr/>
              <a:t>4</a:t>
            </a:fld>
            <a:endParaRPr lang="en-US"/>
          </a:p>
        </p:txBody>
      </p:sp>
      <p:sp>
        <p:nvSpPr>
          <p:cNvPr id="23555" name="Rectangle 2"/>
          <p:cNvSpPr>
            <a:spLocks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The main reasons as to why we needed to develop a robust approach were two-fold:</a:t>
            </a:r>
          </a:p>
          <a:p>
            <a:pPr eaLnBrk="1" hangingPunct="1">
              <a:buFontTx/>
              <a:buChar char="-"/>
            </a:pPr>
            <a:r>
              <a:rPr lang="en-GB" smtClean="0">
                <a:latin typeface="Times New Roman" pitchFamily="-65" charset="0"/>
                <a:ea typeface="ＭＳ Ｐゴシック" pitchFamily="-65" charset="-128"/>
              </a:rPr>
              <a:t>Firstly there is a lot of information to indicate that there are a growing number of concerns about young people’s sexual health and well-being</a:t>
            </a:r>
          </a:p>
          <a:p>
            <a:pPr eaLnBrk="1" hangingPunct="1">
              <a:buFontTx/>
              <a:buChar char="-"/>
            </a:pPr>
            <a:r>
              <a:rPr lang="en-GB" smtClean="0">
                <a:latin typeface="Times New Roman" pitchFamily="-65" charset="0"/>
                <a:ea typeface="ＭＳ Ｐゴシック" pitchFamily="-65" charset="-128"/>
              </a:rPr>
              <a:t>Secondly the more questions we asked, the more we realised that what we were doing needed to change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C8932AB6-F25D-4323-BAB1-BA0C335042C5}" type="slidenum">
              <a:rPr lang="en-US"/>
              <a:pPr/>
              <a:t>5</a:t>
            </a:fld>
            <a:endParaRPr lang="en-US"/>
          </a:p>
        </p:txBody>
      </p:sp>
      <p:sp>
        <p:nvSpPr>
          <p:cNvPr id="25603" name="Rectangle 2"/>
          <p:cNvSpPr>
            <a:spLocks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GB" smtClean="0">
                <a:latin typeface="Times New Roman" pitchFamily="-65" charset="0"/>
                <a:ea typeface="ＭＳ Ｐゴシック" pitchFamily="-65" charset="-128"/>
              </a:rPr>
              <a:t>Firstly to deal with the concerns around young people’s sexual health &amp; well-being…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FA4417C-FE63-48BE-B876-F0A2E3A38830}" type="slidenum">
              <a:rPr lang="en-US"/>
              <a:pPr/>
              <a:t>6</a:t>
            </a:fld>
            <a:endParaRPr lang="en-US"/>
          </a:p>
        </p:txBody>
      </p:sp>
      <p:sp>
        <p:nvSpPr>
          <p:cNvPr id="27651" name="Rectangle 2"/>
          <p:cNvSpPr>
            <a:spLocks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lnSpc>
                <a:spcPct val="90000"/>
              </a:lnSpc>
            </a:pPr>
            <a:r>
              <a:rPr lang="en-GB" smtClean="0">
                <a:latin typeface="Times New Roman" pitchFamily="-65" charset="0"/>
                <a:ea typeface="ＭＳ Ｐゴシック" pitchFamily="-65" charset="-128"/>
              </a:rPr>
              <a:t>To get a broad perspective on what we are talking about here, we are going to look at things under 4 main headings............read them out.</a:t>
            </a:r>
          </a:p>
          <a:p>
            <a:pPr eaLnBrk="1" hangingPunct="1">
              <a:lnSpc>
                <a:spcPct val="90000"/>
              </a:lnSpc>
            </a:pPr>
            <a:endParaRPr lang="en-GB" smtClean="0">
              <a:latin typeface="Times New Roman" pitchFamily="-65" charset="0"/>
              <a:ea typeface="ＭＳ Ｐゴシック" pitchFamily="-65" charset="-128"/>
            </a:endParaRPr>
          </a:p>
          <a:p>
            <a:pPr eaLnBrk="1" hangingPunct="1">
              <a:lnSpc>
                <a:spcPct val="90000"/>
              </a:lnSpc>
            </a:pPr>
            <a:r>
              <a:rPr lang="en-GB" smtClean="0">
                <a:latin typeface="Times New Roman" pitchFamily="-65" charset="0"/>
                <a:ea typeface="ＭＳ Ｐゴシック" pitchFamily="-65" charset="-128"/>
              </a:rPr>
              <a:t>Firstly, for the wider social context – in our society ‘sex’ is very much a commodity.  It is used to sell products but is also sold in itself through pornography.  We are all very aware that we are surrounded nowadays by very explicit imagery e.g. music videos, advertising, films and gaming etc.  What was once considered ‘extreme’ pornography has now entered mainstream media and children and young people often have ready access.</a:t>
            </a:r>
          </a:p>
          <a:p>
            <a:pPr eaLnBrk="1" hangingPunct="1">
              <a:lnSpc>
                <a:spcPct val="90000"/>
              </a:lnSpc>
            </a:pPr>
            <a:r>
              <a:rPr lang="en-GB" smtClean="0">
                <a:latin typeface="Times New Roman" pitchFamily="-65" charset="0"/>
                <a:ea typeface="ＭＳ Ｐゴシック" pitchFamily="-65" charset="-128"/>
              </a:rPr>
              <a:t>Children therefore from early childhood are bombarded by sexual imagery that, more often than not, is very exploitative and is not based on good sexual health.</a:t>
            </a:r>
          </a:p>
          <a:p>
            <a:pPr eaLnBrk="1" hangingPunct="1">
              <a:lnSpc>
                <a:spcPct val="90000"/>
              </a:lnSpc>
            </a:pPr>
            <a:endParaRPr lang="en-GB" smtClean="0">
              <a:latin typeface="Times New Roman" pitchFamily="-65" charset="0"/>
              <a:ea typeface="ＭＳ Ｐゴシック" pitchFamily="-65" charset="-128"/>
            </a:endParaRPr>
          </a:p>
          <a:p>
            <a:pPr eaLnBrk="1" hangingPunct="1">
              <a:lnSpc>
                <a:spcPct val="90000"/>
              </a:lnSpc>
            </a:pPr>
            <a:r>
              <a:rPr lang="en-GB" smtClean="0">
                <a:latin typeface="Times New Roman" pitchFamily="-65" charset="0"/>
                <a:ea typeface="ＭＳ Ｐゴシック" pitchFamily="-65" charset="-128"/>
              </a:rPr>
              <a:t>We live in a society where childhood has become very sexualised where often even very young children are encourage to dress like ‘mini adults’</a:t>
            </a:r>
          </a:p>
          <a:p>
            <a:pPr eaLnBrk="1" hangingPunct="1">
              <a:lnSpc>
                <a:spcPct val="90000"/>
              </a:lnSpc>
            </a:pPr>
            <a:endParaRPr lang="en-GB" smtClean="0">
              <a:latin typeface="Times New Roman" pitchFamily="-65" charset="0"/>
              <a:ea typeface="ＭＳ Ｐゴシック" pitchFamily="-65" charset="-128"/>
            </a:endParaRPr>
          </a:p>
          <a:p>
            <a:pPr eaLnBrk="1" hangingPunct="1">
              <a:lnSpc>
                <a:spcPct val="90000"/>
              </a:lnSpc>
            </a:pPr>
            <a:r>
              <a:rPr lang="en-GB" smtClean="0">
                <a:latin typeface="Times New Roman" pitchFamily="-65" charset="0"/>
                <a:ea typeface="ＭＳ Ｐゴシック" pitchFamily="-65" charset="-128"/>
              </a:rPr>
              <a:t>Further, there is considerable pressure now on young children at primary level to look a certain way.  Evidence of 8/9 year olds talking of going on diets etc</a:t>
            </a:r>
          </a:p>
          <a:p>
            <a:pPr eaLnBrk="1" hangingPunct="1">
              <a:lnSpc>
                <a:spcPct val="90000"/>
              </a:lnSpc>
            </a:pPr>
            <a:endParaRPr lang="en-GB" smtClean="0">
              <a:latin typeface="Times New Roman" pitchFamily="-65" charset="0"/>
              <a:ea typeface="ＭＳ Ｐゴシック" pitchFamily="-65" charset="-128"/>
            </a:endParaRPr>
          </a:p>
          <a:p>
            <a:pPr eaLnBrk="1" hangingPunct="1">
              <a:lnSpc>
                <a:spcPct val="90000"/>
              </a:lnSpc>
            </a:pPr>
            <a:r>
              <a:rPr lang="en-GB" smtClean="0">
                <a:latin typeface="Times New Roman" pitchFamily="-65" charset="0"/>
                <a:ea typeface="ＭＳ Ｐゴシック" pitchFamily="-65" charset="-128"/>
              </a:rPr>
              <a:t>Moving on to information that young people have told us about their behaviour................................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948BE061-E82A-4BD2-ACF4-FFF2297777F3}" type="slidenum">
              <a:rPr lang="en-US"/>
              <a:pPr/>
              <a:t>7</a:t>
            </a:fld>
            <a:endParaRPr lang="en-US"/>
          </a:p>
        </p:txBody>
      </p:sp>
      <p:sp>
        <p:nvSpPr>
          <p:cNvPr id="29699" name="Rectangle 2"/>
          <p:cNvSpPr>
            <a:spLocks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smtClean="0">
                <a:latin typeface="Times New Roman" pitchFamily="-65" charset="0"/>
                <a:ea typeface="ＭＳ Ｐゴシック" pitchFamily="-65" charset="-128"/>
              </a:rPr>
              <a:t>These are findings from 2 research projects in Scotland, both projects engaging with 15 year olds.</a:t>
            </a:r>
          </a:p>
          <a:p>
            <a:pPr eaLnBrk="1" hangingPunct="1"/>
            <a:r>
              <a:rPr lang="en-US" smtClean="0">
                <a:latin typeface="Times New Roman" pitchFamily="-65" charset="0"/>
                <a:ea typeface="ＭＳ Ｐゴシック" pitchFamily="-65" charset="-128"/>
              </a:rPr>
              <a:t/>
            </a:r>
            <a:br>
              <a:rPr lang="en-US" smtClean="0">
                <a:latin typeface="Times New Roman" pitchFamily="-65" charset="0"/>
                <a:ea typeface="ＭＳ Ｐゴシック" pitchFamily="-65" charset="-128"/>
              </a:rPr>
            </a:br>
            <a:endParaRPr lang="en-US" smtClean="0">
              <a:latin typeface="Times New Roman" pitchFamily="-65" charset="0"/>
              <a:ea typeface="ＭＳ Ｐゴシック" pitchFamily="-65" charset="-128"/>
            </a:endParaRPr>
          </a:p>
          <a:p>
            <a:pPr eaLnBrk="1" hangingPunct="1"/>
            <a:r>
              <a:rPr lang="en-US" smtClean="0">
                <a:latin typeface="Times New Roman" pitchFamily="-65" charset="0"/>
                <a:ea typeface="ＭＳ Ｐゴシック" pitchFamily="-65" charset="-128"/>
              </a:rPr>
              <a:t>The first column highlights the data gathered from the Healthy Respect study carried out in East Dunbartonshire secondary schools over a period of 3 years and they found that…..read out.</a:t>
            </a:r>
          </a:p>
          <a:p>
            <a:pPr eaLnBrk="1" hangingPunct="1"/>
            <a:r>
              <a:rPr lang="en-US" smtClean="0">
                <a:latin typeface="Times New Roman" pitchFamily="-65" charset="0"/>
                <a:ea typeface="ＭＳ Ｐゴシック" pitchFamily="-65" charset="-128"/>
              </a:rPr>
              <a:t/>
            </a:r>
            <a:br>
              <a:rPr lang="en-US" smtClean="0">
                <a:latin typeface="Times New Roman" pitchFamily="-65" charset="0"/>
                <a:ea typeface="ＭＳ Ｐゴシック" pitchFamily="-65" charset="-128"/>
              </a:rPr>
            </a:br>
            <a:endParaRPr lang="en-US" smtClean="0">
              <a:latin typeface="Times New Roman" pitchFamily="-65" charset="0"/>
              <a:ea typeface="ＭＳ Ｐゴシック" pitchFamily="-65" charset="-128"/>
            </a:endParaRPr>
          </a:p>
          <a:p>
            <a:pPr eaLnBrk="1" hangingPunct="1"/>
            <a:r>
              <a:rPr lang="en-US" smtClean="0">
                <a:latin typeface="Times New Roman" pitchFamily="-65" charset="0"/>
                <a:ea typeface="ＭＳ Ｐゴシック" pitchFamily="-65" charset="-128"/>
              </a:rPr>
              <a:t>The second study is a national study that looks at Health Behaviours of Scottish School Children and these figures are from 2010….read out.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790722E1-6EE8-4A15-8361-B32FAAAB4E09}" type="slidenum">
              <a:rPr lang="en-US"/>
              <a:pPr/>
              <a:t>8</a:t>
            </a:fld>
            <a:endParaRPr lang="en-US"/>
          </a:p>
        </p:txBody>
      </p:sp>
      <p:sp>
        <p:nvSpPr>
          <p:cNvPr id="31747" name="Rectangle 2"/>
          <p:cNvSpPr>
            <a:spLocks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smtClean="0">
                <a:latin typeface="Times New Roman" pitchFamily="-65" charset="0"/>
                <a:ea typeface="ＭＳ Ｐゴシック" pitchFamily="-65" charset="-128"/>
              </a:rPr>
              <a:t>In 2006 a comprehensive consultation with 2700 young people aged between 13-19 was carried out in Glasgow, it found that ……read out</a:t>
            </a:r>
          </a:p>
          <a:p>
            <a:pPr eaLnBrk="1" hangingPunct="1"/>
            <a:endParaRPr lang="en-GB" smtClean="0">
              <a:latin typeface="Times New Roman" pitchFamily="-65" charset="0"/>
              <a:ea typeface="ＭＳ Ｐゴシック" pitchFamily="-6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r>
              <a:rPr lang="en-GB" smtClean="0">
                <a:latin typeface="Times New Roman" pitchFamily="-65" charset="0"/>
                <a:ea typeface="ＭＳ Ｐゴシック" pitchFamily="-65" charset="-128"/>
              </a:rPr>
              <a:t>In the same consultation, young people told us when they had first taken part in each activity.  Rather worryingly they told us that…..read out.</a:t>
            </a:r>
          </a:p>
          <a:p>
            <a:endParaRPr lang="en-GB" smtClean="0">
              <a:latin typeface="Times New Roman" pitchFamily="-65" charset="0"/>
              <a:ea typeface="ＭＳ Ｐゴシック" pitchFamily="-65" charset="-128"/>
            </a:endParaRPr>
          </a:p>
          <a:p>
            <a:endParaRPr lang="en-GB" smtClean="0">
              <a:latin typeface="Times New Roman" pitchFamily="-65" charset="0"/>
              <a:ea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924800" y="1066800"/>
            <a:ext cx="0" cy="4495800"/>
          </a:xfrm>
          <a:prstGeom prst="line">
            <a:avLst/>
          </a:prstGeom>
          <a:noFill/>
          <a:ln w="9525">
            <a:solidFill>
              <a:schemeClr val="tx1"/>
            </a:solidFill>
            <a:round/>
            <a:headEnd/>
            <a:tailEnd/>
          </a:ln>
          <a:effectLst/>
        </p:spPr>
        <p:txBody>
          <a:bodyPr/>
          <a:lstStyle/>
          <a:p>
            <a:pPr>
              <a:defRPr/>
            </a:pPr>
            <a:endParaRPr lang="en-US">
              <a:ea typeface="+mn-ea"/>
            </a:endParaRPr>
          </a:p>
        </p:txBody>
      </p:sp>
      <p:grpSp>
        <p:nvGrpSpPr>
          <p:cNvPr id="5" name="Group 8"/>
          <p:cNvGrpSpPr>
            <a:grpSpLocks/>
          </p:cNvGrpSpPr>
          <p:nvPr/>
        </p:nvGrpSpPr>
        <p:grpSpPr bwMode="auto">
          <a:xfrm>
            <a:off x="8116888" y="2992438"/>
            <a:ext cx="1450975"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endParaRPr lang="en-GB"/>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endParaRPr lang="en-GB"/>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endParaRPr lang="en-GB"/>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endParaRPr lang="en-GB"/>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endParaRPr lang="en-GB"/>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endParaRPr lang="en-GB"/>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endParaRPr lang="en-GB"/>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endParaRPr lang="en-GB"/>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endParaRPr lang="en-GB"/>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endParaRPr lang="en-GB"/>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endParaRPr lang="en-GB"/>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endParaRPr lang="en-GB"/>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endParaRPr lang="en-GB"/>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endParaRPr lang="en-GB"/>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endParaRPr lang="en-GB"/>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endParaRPr lang="en-GB"/>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endParaRPr lang="en-GB"/>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endParaRPr lang="en-GB"/>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endParaRPr lang="en-GB"/>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endParaRPr lang="en-GB"/>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endParaRPr lang="en-GB"/>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endParaRPr lang="en-GB"/>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endParaRPr lang="en-GB"/>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endParaRPr lang="en-GB"/>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endParaRPr lang="en-GB"/>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endParaRPr lang="en-GB"/>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endParaRPr lang="en-GB"/>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endParaRPr lang="en-GB"/>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endParaRPr lang="en-GB"/>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endParaRPr lang="en-GB"/>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endParaRPr lang="en-GB"/>
            </a:p>
          </p:txBody>
        </p:sp>
      </p:grpSp>
      <p:sp>
        <p:nvSpPr>
          <p:cNvPr id="37" name="Line 40"/>
          <p:cNvSpPr>
            <a:spLocks noChangeShapeType="1"/>
          </p:cNvSpPr>
          <p:nvPr/>
        </p:nvSpPr>
        <p:spPr bwMode="auto">
          <a:xfrm>
            <a:off x="330200" y="2819400"/>
            <a:ext cx="8915400" cy="0"/>
          </a:xfrm>
          <a:prstGeom prst="line">
            <a:avLst/>
          </a:prstGeom>
          <a:noFill/>
          <a:ln w="6350">
            <a:solidFill>
              <a:schemeClr val="tx1"/>
            </a:solidFill>
            <a:round/>
            <a:headEnd/>
            <a:tailEnd/>
          </a:ln>
          <a:effectLst/>
        </p:spPr>
        <p:txBody>
          <a:bodyPr/>
          <a:lstStyle/>
          <a:p>
            <a:pPr>
              <a:defRPr/>
            </a:pPr>
            <a:endParaRPr lang="en-US">
              <a:ea typeface="+mn-ea"/>
            </a:endParaRPr>
          </a:p>
        </p:txBody>
      </p:sp>
      <p:sp>
        <p:nvSpPr>
          <p:cNvPr id="194563" name="Rectangle 3"/>
          <p:cNvSpPr>
            <a:spLocks noGrp="1" noChangeArrowheads="1"/>
          </p:cNvSpPr>
          <p:nvPr>
            <p:ph type="ctrTitle"/>
          </p:nvPr>
        </p:nvSpPr>
        <p:spPr>
          <a:xfrm>
            <a:off x="342900" y="466725"/>
            <a:ext cx="7346950" cy="2133600"/>
          </a:xfrm>
        </p:spPr>
        <p:txBody>
          <a:bodyPr/>
          <a:lstStyle>
            <a:lvl1pPr algn="r">
              <a:defRPr sz="4000"/>
            </a:lvl1pPr>
          </a:lstStyle>
          <a:p>
            <a:r>
              <a:rPr lang="en-GB"/>
              <a:t>Click to edit Master title style</a:t>
            </a:r>
          </a:p>
        </p:txBody>
      </p:sp>
      <p:sp>
        <p:nvSpPr>
          <p:cNvPr id="194564" name="Rectangle 4"/>
          <p:cNvSpPr>
            <a:spLocks noGrp="1" noChangeArrowheads="1"/>
          </p:cNvSpPr>
          <p:nvPr>
            <p:ph type="subTitle" idx="1"/>
          </p:nvPr>
        </p:nvSpPr>
        <p:spPr>
          <a:xfrm>
            <a:off x="920750" y="3049588"/>
            <a:ext cx="6769100" cy="2362200"/>
          </a:xfrm>
        </p:spPr>
        <p:txBody>
          <a:bodyPr/>
          <a:lstStyle>
            <a:lvl1pPr marL="0" indent="0" algn="r">
              <a:buFont typeface="Wingdings" charset="2"/>
              <a:buNone/>
              <a:defRPr sz="3000"/>
            </a:lvl1pPr>
          </a:lstStyle>
          <a:p>
            <a:r>
              <a:rPr lang="en-GB"/>
              <a:t>Click to edit Master subtitle style</a:t>
            </a:r>
          </a:p>
        </p:txBody>
      </p:sp>
      <p:sp>
        <p:nvSpPr>
          <p:cNvPr id="38" name="Rectangle 5"/>
          <p:cNvSpPr>
            <a:spLocks noGrp="1" noChangeArrowheads="1"/>
          </p:cNvSpPr>
          <p:nvPr>
            <p:ph type="dt" sz="half" idx="10"/>
          </p:nvPr>
        </p:nvSpPr>
        <p:spPr/>
        <p:txBody>
          <a:bodyPr/>
          <a:lstStyle>
            <a:lvl1pPr>
              <a:defRPr/>
            </a:lvl1pPr>
          </a:lstStyle>
          <a:p>
            <a:fld id="{1A07A633-0941-41F2-877B-6688275413AC}" type="datetime1">
              <a:rPr lang="en-US"/>
              <a:pPr/>
              <a:t>10/9/2013</a:t>
            </a:fld>
            <a:endParaRPr lang="en-GB"/>
          </a:p>
        </p:txBody>
      </p:sp>
      <p:sp>
        <p:nvSpPr>
          <p:cNvPr id="39" name="Rectangle 6"/>
          <p:cNvSpPr>
            <a:spLocks noGrp="1" noChangeArrowheads="1"/>
          </p:cNvSpPr>
          <p:nvPr>
            <p:ph type="ftr" sz="quarter" idx="11"/>
          </p:nvPr>
        </p:nvSpPr>
        <p:spPr/>
        <p:txBody>
          <a:bodyPr/>
          <a:lstStyle>
            <a:lvl1pPr>
              <a:defRPr/>
            </a:lvl1pPr>
          </a:lstStyle>
          <a:p>
            <a:r>
              <a:rPr lang="en-GB"/>
              <a:t>SHRE Roll Out Phase 1</a:t>
            </a:r>
          </a:p>
        </p:txBody>
      </p:sp>
      <p:sp>
        <p:nvSpPr>
          <p:cNvPr id="40" name="Rectangle 7"/>
          <p:cNvSpPr>
            <a:spLocks noGrp="1" noChangeArrowheads="1"/>
          </p:cNvSpPr>
          <p:nvPr>
            <p:ph type="sldNum" sz="quarter" idx="12"/>
          </p:nvPr>
        </p:nvSpPr>
        <p:spPr/>
        <p:txBody>
          <a:bodyPr/>
          <a:lstStyle>
            <a:lvl1pPr>
              <a:defRPr/>
            </a:lvl1pPr>
          </a:lstStyle>
          <a:p>
            <a:fld id="{2F3CF11D-7C5D-454E-BF15-D1A7DC7D4AA7}" type="slidenum">
              <a:rPr lang="en-GB"/>
              <a:pPr/>
              <a:t>‹#›</a:t>
            </a:fld>
            <a:endParaRPr lang="en-GB"/>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fld id="{ABC17EB2-D63E-41A5-BB62-0402D0261B64}" type="datetime1">
              <a:rPr lang="en-US"/>
              <a:pPr/>
              <a:t>10/9/2013</a:t>
            </a:fld>
            <a:endParaRPr lang="en-GB"/>
          </a:p>
        </p:txBody>
      </p:sp>
      <p:sp>
        <p:nvSpPr>
          <p:cNvPr id="5" name="Rectangle 6"/>
          <p:cNvSpPr>
            <a:spLocks noGrp="1" noChangeArrowheads="1"/>
          </p:cNvSpPr>
          <p:nvPr>
            <p:ph type="ftr" sz="quarter" idx="11"/>
          </p:nvPr>
        </p:nvSpPr>
        <p:spPr>
          <a:ln/>
        </p:spPr>
        <p:txBody>
          <a:bodyPr/>
          <a:lstStyle>
            <a:lvl1pPr>
              <a:defRPr/>
            </a:lvl1pPr>
          </a:lstStyle>
          <a:p>
            <a:r>
              <a:rPr lang="en-GB"/>
              <a:t>SHRE Roll Out Phase 1</a:t>
            </a:r>
          </a:p>
        </p:txBody>
      </p:sp>
      <p:sp>
        <p:nvSpPr>
          <p:cNvPr id="6" name="Rectangle 7"/>
          <p:cNvSpPr>
            <a:spLocks noGrp="1" noChangeArrowheads="1"/>
          </p:cNvSpPr>
          <p:nvPr>
            <p:ph type="sldNum" sz="quarter" idx="12"/>
          </p:nvPr>
        </p:nvSpPr>
        <p:spPr>
          <a:ln/>
        </p:spPr>
        <p:txBody>
          <a:bodyPr/>
          <a:lstStyle>
            <a:lvl1pPr>
              <a:defRPr/>
            </a:lvl1pPr>
          </a:lstStyle>
          <a:p>
            <a:fld id="{81A8A716-1C57-4AB3-AAAE-611D188B2546}"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122238"/>
            <a:ext cx="2228850" cy="6008687"/>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95300" y="122238"/>
            <a:ext cx="6534150" cy="6008687"/>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fld id="{CEEFC402-0AC5-44A7-A85C-6B3ECEC9FAE4}" type="datetime1">
              <a:rPr lang="en-US"/>
              <a:pPr/>
              <a:t>10/9/2013</a:t>
            </a:fld>
            <a:endParaRPr lang="en-GB"/>
          </a:p>
        </p:txBody>
      </p:sp>
      <p:sp>
        <p:nvSpPr>
          <p:cNvPr id="5" name="Rectangle 6"/>
          <p:cNvSpPr>
            <a:spLocks noGrp="1" noChangeArrowheads="1"/>
          </p:cNvSpPr>
          <p:nvPr>
            <p:ph type="ftr" sz="quarter" idx="11"/>
          </p:nvPr>
        </p:nvSpPr>
        <p:spPr>
          <a:ln/>
        </p:spPr>
        <p:txBody>
          <a:bodyPr/>
          <a:lstStyle>
            <a:lvl1pPr>
              <a:defRPr/>
            </a:lvl1pPr>
          </a:lstStyle>
          <a:p>
            <a:r>
              <a:rPr lang="en-GB"/>
              <a:t>SHRE Roll Out Phase 1</a:t>
            </a:r>
          </a:p>
        </p:txBody>
      </p:sp>
      <p:sp>
        <p:nvSpPr>
          <p:cNvPr id="6" name="Rectangle 7"/>
          <p:cNvSpPr>
            <a:spLocks noGrp="1" noChangeArrowheads="1"/>
          </p:cNvSpPr>
          <p:nvPr>
            <p:ph type="sldNum" sz="quarter" idx="12"/>
          </p:nvPr>
        </p:nvSpPr>
        <p:spPr>
          <a:ln/>
        </p:spPr>
        <p:txBody>
          <a:bodyPr/>
          <a:lstStyle>
            <a:lvl1pPr>
              <a:defRPr/>
            </a:lvl1pPr>
          </a:lstStyle>
          <a:p>
            <a:fld id="{62A27B96-4B14-4DAD-92DE-D80B9223E788}"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122238"/>
            <a:ext cx="8172450" cy="12954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495300" y="1719263"/>
            <a:ext cx="4381500" cy="441166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5029200" y="1719263"/>
            <a:ext cx="4381500" cy="441166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fld id="{8FE97D29-C14D-4A38-855F-2BEDBBBDDC00}" type="datetime1">
              <a:rPr lang="en-US"/>
              <a:pPr/>
              <a:t>10/9/2013</a:t>
            </a:fld>
            <a:endParaRPr lang="en-GB"/>
          </a:p>
        </p:txBody>
      </p:sp>
      <p:sp>
        <p:nvSpPr>
          <p:cNvPr id="6" name="Rectangle 6"/>
          <p:cNvSpPr>
            <a:spLocks noGrp="1" noChangeArrowheads="1"/>
          </p:cNvSpPr>
          <p:nvPr>
            <p:ph type="ftr" sz="quarter" idx="11"/>
          </p:nvPr>
        </p:nvSpPr>
        <p:spPr>
          <a:ln/>
        </p:spPr>
        <p:txBody>
          <a:bodyPr/>
          <a:lstStyle>
            <a:lvl1pPr>
              <a:defRPr/>
            </a:lvl1pPr>
          </a:lstStyle>
          <a:p>
            <a:r>
              <a:rPr lang="en-GB"/>
              <a:t>SHRE Roll Out Phase 1</a:t>
            </a:r>
          </a:p>
        </p:txBody>
      </p:sp>
      <p:sp>
        <p:nvSpPr>
          <p:cNvPr id="7" name="Rectangle 7"/>
          <p:cNvSpPr>
            <a:spLocks noGrp="1" noChangeArrowheads="1"/>
          </p:cNvSpPr>
          <p:nvPr>
            <p:ph type="sldNum" sz="quarter" idx="12"/>
          </p:nvPr>
        </p:nvSpPr>
        <p:spPr>
          <a:ln/>
        </p:spPr>
        <p:txBody>
          <a:bodyPr/>
          <a:lstStyle>
            <a:lvl1pPr>
              <a:defRPr/>
            </a:lvl1pPr>
          </a:lstStyle>
          <a:p>
            <a:fld id="{4F862F36-EF69-4469-BE57-E2FC4A5FBF84}"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fld id="{AE6D1B65-3310-4BD0-95E3-27C8F0DDDAC2}" type="datetime1">
              <a:rPr lang="en-US"/>
              <a:pPr/>
              <a:t>10/9/2013</a:t>
            </a:fld>
            <a:endParaRPr lang="en-GB"/>
          </a:p>
        </p:txBody>
      </p:sp>
      <p:sp>
        <p:nvSpPr>
          <p:cNvPr id="5" name="Rectangle 6"/>
          <p:cNvSpPr>
            <a:spLocks noGrp="1" noChangeArrowheads="1"/>
          </p:cNvSpPr>
          <p:nvPr>
            <p:ph type="ftr" sz="quarter" idx="11"/>
          </p:nvPr>
        </p:nvSpPr>
        <p:spPr>
          <a:ln/>
        </p:spPr>
        <p:txBody>
          <a:bodyPr/>
          <a:lstStyle>
            <a:lvl1pPr>
              <a:defRPr/>
            </a:lvl1pPr>
          </a:lstStyle>
          <a:p>
            <a:r>
              <a:rPr lang="en-GB"/>
              <a:t>SHRE Roll Out Phase 1</a:t>
            </a:r>
          </a:p>
        </p:txBody>
      </p:sp>
      <p:sp>
        <p:nvSpPr>
          <p:cNvPr id="6" name="Rectangle 7"/>
          <p:cNvSpPr>
            <a:spLocks noGrp="1" noChangeArrowheads="1"/>
          </p:cNvSpPr>
          <p:nvPr>
            <p:ph type="sldNum" sz="quarter" idx="12"/>
          </p:nvPr>
        </p:nvSpPr>
        <p:spPr>
          <a:ln/>
        </p:spPr>
        <p:txBody>
          <a:bodyPr/>
          <a:lstStyle>
            <a:lvl1pPr>
              <a:defRPr/>
            </a:lvl1pPr>
          </a:lstStyle>
          <a:p>
            <a:fld id="{EB837FCF-5994-4528-A109-C024E029DEBE}"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fld id="{F69A9278-A6F0-46BE-AB03-53687F7EE813}" type="datetime1">
              <a:rPr lang="en-US"/>
              <a:pPr/>
              <a:t>10/9/2013</a:t>
            </a:fld>
            <a:endParaRPr lang="en-GB"/>
          </a:p>
        </p:txBody>
      </p:sp>
      <p:sp>
        <p:nvSpPr>
          <p:cNvPr id="5" name="Rectangle 6"/>
          <p:cNvSpPr>
            <a:spLocks noGrp="1" noChangeArrowheads="1"/>
          </p:cNvSpPr>
          <p:nvPr>
            <p:ph type="ftr" sz="quarter" idx="11"/>
          </p:nvPr>
        </p:nvSpPr>
        <p:spPr>
          <a:ln/>
        </p:spPr>
        <p:txBody>
          <a:bodyPr/>
          <a:lstStyle>
            <a:lvl1pPr>
              <a:defRPr/>
            </a:lvl1pPr>
          </a:lstStyle>
          <a:p>
            <a:r>
              <a:rPr lang="en-GB"/>
              <a:t>SHRE Roll Out Phase 1</a:t>
            </a:r>
          </a:p>
        </p:txBody>
      </p:sp>
      <p:sp>
        <p:nvSpPr>
          <p:cNvPr id="6" name="Rectangle 7"/>
          <p:cNvSpPr>
            <a:spLocks noGrp="1" noChangeArrowheads="1"/>
          </p:cNvSpPr>
          <p:nvPr>
            <p:ph type="sldNum" sz="quarter" idx="12"/>
          </p:nvPr>
        </p:nvSpPr>
        <p:spPr>
          <a:ln/>
        </p:spPr>
        <p:txBody>
          <a:bodyPr/>
          <a:lstStyle>
            <a:lvl1pPr>
              <a:defRPr/>
            </a:lvl1pPr>
          </a:lstStyle>
          <a:p>
            <a:fld id="{D5C3138C-9FB6-4253-B3E4-FF4944B2D0A9}"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95300" y="1719263"/>
            <a:ext cx="43815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5029200" y="1719263"/>
            <a:ext cx="43815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fld id="{56F48615-DB5C-43BA-BC5D-FE7220134D4F}" type="datetime1">
              <a:rPr lang="en-US"/>
              <a:pPr/>
              <a:t>10/9/2013</a:t>
            </a:fld>
            <a:endParaRPr lang="en-GB"/>
          </a:p>
        </p:txBody>
      </p:sp>
      <p:sp>
        <p:nvSpPr>
          <p:cNvPr id="6" name="Rectangle 6"/>
          <p:cNvSpPr>
            <a:spLocks noGrp="1" noChangeArrowheads="1"/>
          </p:cNvSpPr>
          <p:nvPr>
            <p:ph type="ftr" sz="quarter" idx="11"/>
          </p:nvPr>
        </p:nvSpPr>
        <p:spPr>
          <a:ln/>
        </p:spPr>
        <p:txBody>
          <a:bodyPr/>
          <a:lstStyle>
            <a:lvl1pPr>
              <a:defRPr/>
            </a:lvl1pPr>
          </a:lstStyle>
          <a:p>
            <a:r>
              <a:rPr lang="en-GB"/>
              <a:t>SHRE Roll Out Phase 1</a:t>
            </a:r>
          </a:p>
        </p:txBody>
      </p:sp>
      <p:sp>
        <p:nvSpPr>
          <p:cNvPr id="7" name="Rectangle 7"/>
          <p:cNvSpPr>
            <a:spLocks noGrp="1" noChangeArrowheads="1"/>
          </p:cNvSpPr>
          <p:nvPr>
            <p:ph type="sldNum" sz="quarter" idx="12"/>
          </p:nvPr>
        </p:nvSpPr>
        <p:spPr>
          <a:ln/>
        </p:spPr>
        <p:txBody>
          <a:bodyPr/>
          <a:lstStyle>
            <a:lvl1pPr>
              <a:defRPr/>
            </a:lvl1pPr>
          </a:lstStyle>
          <a:p>
            <a:fld id="{79EE85F3-77B3-4A89-A3AC-7C6CA798C4CA}"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fld id="{34DF3DFC-76F4-46E0-85BF-B84D0814D23F}" type="datetime1">
              <a:rPr lang="en-US"/>
              <a:pPr/>
              <a:t>10/9/2013</a:t>
            </a:fld>
            <a:endParaRPr lang="en-GB"/>
          </a:p>
        </p:txBody>
      </p:sp>
      <p:sp>
        <p:nvSpPr>
          <p:cNvPr id="8" name="Rectangle 6"/>
          <p:cNvSpPr>
            <a:spLocks noGrp="1" noChangeArrowheads="1"/>
          </p:cNvSpPr>
          <p:nvPr>
            <p:ph type="ftr" sz="quarter" idx="11"/>
          </p:nvPr>
        </p:nvSpPr>
        <p:spPr>
          <a:ln/>
        </p:spPr>
        <p:txBody>
          <a:bodyPr/>
          <a:lstStyle>
            <a:lvl1pPr>
              <a:defRPr/>
            </a:lvl1pPr>
          </a:lstStyle>
          <a:p>
            <a:r>
              <a:rPr lang="en-GB"/>
              <a:t>SHRE Roll Out Phase 1</a:t>
            </a:r>
          </a:p>
        </p:txBody>
      </p:sp>
      <p:sp>
        <p:nvSpPr>
          <p:cNvPr id="9" name="Rectangle 7"/>
          <p:cNvSpPr>
            <a:spLocks noGrp="1" noChangeArrowheads="1"/>
          </p:cNvSpPr>
          <p:nvPr>
            <p:ph type="sldNum" sz="quarter" idx="12"/>
          </p:nvPr>
        </p:nvSpPr>
        <p:spPr>
          <a:ln/>
        </p:spPr>
        <p:txBody>
          <a:bodyPr/>
          <a:lstStyle>
            <a:lvl1pPr>
              <a:defRPr/>
            </a:lvl1pPr>
          </a:lstStyle>
          <a:p>
            <a:fld id="{1F08EB9A-C21B-44C3-B586-12C4A083E8B5}"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fld id="{882FBAB0-05AF-406F-8B89-7FF076256633}" type="datetime1">
              <a:rPr lang="en-US"/>
              <a:pPr/>
              <a:t>10/9/2013</a:t>
            </a:fld>
            <a:endParaRPr lang="en-GB"/>
          </a:p>
        </p:txBody>
      </p:sp>
      <p:sp>
        <p:nvSpPr>
          <p:cNvPr id="4" name="Rectangle 6"/>
          <p:cNvSpPr>
            <a:spLocks noGrp="1" noChangeArrowheads="1"/>
          </p:cNvSpPr>
          <p:nvPr>
            <p:ph type="ftr" sz="quarter" idx="11"/>
          </p:nvPr>
        </p:nvSpPr>
        <p:spPr>
          <a:ln/>
        </p:spPr>
        <p:txBody>
          <a:bodyPr/>
          <a:lstStyle>
            <a:lvl1pPr>
              <a:defRPr/>
            </a:lvl1pPr>
          </a:lstStyle>
          <a:p>
            <a:r>
              <a:rPr lang="en-GB"/>
              <a:t>SHRE Roll Out Phase 1</a:t>
            </a:r>
          </a:p>
        </p:txBody>
      </p:sp>
      <p:sp>
        <p:nvSpPr>
          <p:cNvPr id="5" name="Rectangle 7"/>
          <p:cNvSpPr>
            <a:spLocks noGrp="1" noChangeArrowheads="1"/>
          </p:cNvSpPr>
          <p:nvPr>
            <p:ph type="sldNum" sz="quarter" idx="12"/>
          </p:nvPr>
        </p:nvSpPr>
        <p:spPr>
          <a:ln/>
        </p:spPr>
        <p:txBody>
          <a:bodyPr/>
          <a:lstStyle>
            <a:lvl1pPr>
              <a:defRPr/>
            </a:lvl1pPr>
          </a:lstStyle>
          <a:p>
            <a:fld id="{1EDC0112-165A-46EC-9FD8-92B8021014EE}"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fld id="{9365A67A-5BE4-437E-B464-E59B2D8F53E0}" type="datetime1">
              <a:rPr lang="en-US"/>
              <a:pPr/>
              <a:t>10/9/2013</a:t>
            </a:fld>
            <a:endParaRPr lang="en-GB"/>
          </a:p>
        </p:txBody>
      </p:sp>
      <p:sp>
        <p:nvSpPr>
          <p:cNvPr id="3" name="Rectangle 6"/>
          <p:cNvSpPr>
            <a:spLocks noGrp="1" noChangeArrowheads="1"/>
          </p:cNvSpPr>
          <p:nvPr>
            <p:ph type="ftr" sz="quarter" idx="11"/>
          </p:nvPr>
        </p:nvSpPr>
        <p:spPr>
          <a:ln/>
        </p:spPr>
        <p:txBody>
          <a:bodyPr/>
          <a:lstStyle>
            <a:lvl1pPr>
              <a:defRPr/>
            </a:lvl1pPr>
          </a:lstStyle>
          <a:p>
            <a:r>
              <a:rPr lang="en-GB"/>
              <a:t>SHRE Roll Out Phase 1</a:t>
            </a:r>
          </a:p>
        </p:txBody>
      </p:sp>
      <p:sp>
        <p:nvSpPr>
          <p:cNvPr id="4" name="Rectangle 7"/>
          <p:cNvSpPr>
            <a:spLocks noGrp="1" noChangeArrowheads="1"/>
          </p:cNvSpPr>
          <p:nvPr>
            <p:ph type="sldNum" sz="quarter" idx="12"/>
          </p:nvPr>
        </p:nvSpPr>
        <p:spPr>
          <a:ln/>
        </p:spPr>
        <p:txBody>
          <a:bodyPr/>
          <a:lstStyle>
            <a:lvl1pPr>
              <a:defRPr/>
            </a:lvl1pPr>
          </a:lstStyle>
          <a:p>
            <a:fld id="{192C29CC-3E92-4B1C-A2A6-4DF5651CFEB6}"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8673AF58-5D24-4626-B133-ED21A3A3DCAD}" type="datetime1">
              <a:rPr lang="en-US"/>
              <a:pPr/>
              <a:t>10/9/2013</a:t>
            </a:fld>
            <a:endParaRPr lang="en-GB"/>
          </a:p>
        </p:txBody>
      </p:sp>
      <p:sp>
        <p:nvSpPr>
          <p:cNvPr id="6" name="Rectangle 6"/>
          <p:cNvSpPr>
            <a:spLocks noGrp="1" noChangeArrowheads="1"/>
          </p:cNvSpPr>
          <p:nvPr>
            <p:ph type="ftr" sz="quarter" idx="11"/>
          </p:nvPr>
        </p:nvSpPr>
        <p:spPr>
          <a:ln/>
        </p:spPr>
        <p:txBody>
          <a:bodyPr/>
          <a:lstStyle>
            <a:lvl1pPr>
              <a:defRPr/>
            </a:lvl1pPr>
          </a:lstStyle>
          <a:p>
            <a:r>
              <a:rPr lang="en-GB"/>
              <a:t>SHRE Roll Out Phase 1</a:t>
            </a:r>
          </a:p>
        </p:txBody>
      </p:sp>
      <p:sp>
        <p:nvSpPr>
          <p:cNvPr id="7" name="Rectangle 7"/>
          <p:cNvSpPr>
            <a:spLocks noGrp="1" noChangeArrowheads="1"/>
          </p:cNvSpPr>
          <p:nvPr>
            <p:ph type="sldNum" sz="quarter" idx="12"/>
          </p:nvPr>
        </p:nvSpPr>
        <p:spPr>
          <a:ln/>
        </p:spPr>
        <p:txBody>
          <a:bodyPr/>
          <a:lstStyle>
            <a:lvl1pPr>
              <a:defRPr/>
            </a:lvl1pPr>
          </a:lstStyle>
          <a:p>
            <a:fld id="{8B62E028-2C21-4150-A8C6-364CFB3D3D68}"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AC0F30A9-ACFC-48EE-9F7A-D89AC34E513F}" type="datetime1">
              <a:rPr lang="en-US"/>
              <a:pPr/>
              <a:t>10/9/2013</a:t>
            </a:fld>
            <a:endParaRPr lang="en-GB"/>
          </a:p>
        </p:txBody>
      </p:sp>
      <p:sp>
        <p:nvSpPr>
          <p:cNvPr id="6" name="Rectangle 6"/>
          <p:cNvSpPr>
            <a:spLocks noGrp="1" noChangeArrowheads="1"/>
          </p:cNvSpPr>
          <p:nvPr>
            <p:ph type="ftr" sz="quarter" idx="11"/>
          </p:nvPr>
        </p:nvSpPr>
        <p:spPr>
          <a:ln/>
        </p:spPr>
        <p:txBody>
          <a:bodyPr/>
          <a:lstStyle>
            <a:lvl1pPr>
              <a:defRPr/>
            </a:lvl1pPr>
          </a:lstStyle>
          <a:p>
            <a:r>
              <a:rPr lang="en-GB"/>
              <a:t>SHRE Roll Out Phase 1</a:t>
            </a:r>
          </a:p>
        </p:txBody>
      </p:sp>
      <p:sp>
        <p:nvSpPr>
          <p:cNvPr id="7" name="Rectangle 7"/>
          <p:cNvSpPr>
            <a:spLocks noGrp="1" noChangeArrowheads="1"/>
          </p:cNvSpPr>
          <p:nvPr>
            <p:ph type="sldNum" sz="quarter" idx="12"/>
          </p:nvPr>
        </p:nvSpPr>
        <p:spPr>
          <a:ln/>
        </p:spPr>
        <p:txBody>
          <a:bodyPr/>
          <a:lstStyle>
            <a:lvl1pPr>
              <a:defRPr/>
            </a:lvl1pPr>
          </a:lstStyle>
          <a:p>
            <a:fld id="{1C9976D3-B42E-4C8C-AA12-ADC8E304BB6F}"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p:nvPr>
        </p:nvSpPr>
        <p:spPr bwMode="auto">
          <a:xfrm>
            <a:off x="495300" y="122238"/>
            <a:ext cx="817245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93540" name="Rectangle 4"/>
          <p:cNvSpPr>
            <a:spLocks noGrp="1" noChangeArrowheads="1"/>
          </p:cNvSpPr>
          <p:nvPr>
            <p:ph type="body" idx="1"/>
          </p:nvPr>
        </p:nvSpPr>
        <p:spPr bwMode="auto">
          <a:xfrm>
            <a:off x="495300" y="1719263"/>
            <a:ext cx="89154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93541" name="Rectangle 5"/>
          <p:cNvSpPr>
            <a:spLocks noGrp="1" noChangeArrowheads="1"/>
          </p:cNvSpPr>
          <p:nvPr>
            <p:ph type="dt" sz="half" idx="2"/>
          </p:nvPr>
        </p:nvSpPr>
        <p:spPr bwMode="auto">
          <a:xfrm>
            <a:off x="495300" y="6248400"/>
            <a:ext cx="2311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2C60CBCE-3804-4DB6-8325-1002FBAF8E18}" type="datetime1">
              <a:rPr lang="en-US"/>
              <a:pPr/>
              <a:t>10/9/2013</a:t>
            </a:fld>
            <a:endParaRPr lang="en-GB"/>
          </a:p>
        </p:txBody>
      </p:sp>
      <p:sp>
        <p:nvSpPr>
          <p:cNvPr id="193542" name="Rectangle 6"/>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r>
              <a:rPr lang="en-GB"/>
              <a:t>SHRE Roll Out Phase 1</a:t>
            </a:r>
          </a:p>
        </p:txBody>
      </p:sp>
      <p:sp>
        <p:nvSpPr>
          <p:cNvPr id="193543" name="Rectangle 7"/>
          <p:cNvSpPr>
            <a:spLocks noGrp="1" noChangeArrowheads="1"/>
          </p:cNvSpPr>
          <p:nvPr>
            <p:ph type="sldNum" sz="quarter" idx="4"/>
          </p:nvPr>
        </p:nvSpPr>
        <p:spPr bwMode="auto">
          <a:xfrm>
            <a:off x="7099300" y="6248400"/>
            <a:ext cx="2311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C9E3C0FC-85B0-4F9A-8D98-DFD679E43F12}"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779"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93539"/>
                                        </p:tgtEl>
                                        <p:attrNameLst>
                                          <p:attrName>style.visibility</p:attrName>
                                        </p:attrNameLst>
                                      </p:cBhvr>
                                      <p:to>
                                        <p:strVal val="visible"/>
                                      </p:to>
                                    </p:set>
                                    <p:anim calcmode="lin" valueType="num">
                                      <p:cBhvr>
                                        <p:cTn id="7" dur="500" fill="hold"/>
                                        <p:tgtEl>
                                          <p:spTgt spid="193539"/>
                                        </p:tgtEl>
                                        <p:attrNameLst>
                                          <p:attrName>ppt_w</p:attrName>
                                        </p:attrNameLst>
                                      </p:cBhvr>
                                      <p:tavLst>
                                        <p:tav tm="0">
                                          <p:val>
                                            <p:fltVal val="0"/>
                                          </p:val>
                                        </p:tav>
                                        <p:tav tm="100000">
                                          <p:val>
                                            <p:strVal val="#ppt_w"/>
                                          </p:val>
                                        </p:tav>
                                      </p:tavLst>
                                    </p:anim>
                                    <p:anim calcmode="lin" valueType="num">
                                      <p:cBhvr>
                                        <p:cTn id="8" dur="500" fill="hold"/>
                                        <p:tgtEl>
                                          <p:spTgt spid="19353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93540"/>
                                        </p:tgtEl>
                                        <p:attrNameLst>
                                          <p:attrName>style.visibility</p:attrName>
                                        </p:attrNameLst>
                                      </p:cBhvr>
                                      <p:to>
                                        <p:strVal val="visible"/>
                                      </p:to>
                                    </p:set>
                                    <p:anim calcmode="lin" valueType="num">
                                      <p:cBhvr>
                                        <p:cTn id="12" dur="500" fill="hold"/>
                                        <p:tgtEl>
                                          <p:spTgt spid="193540"/>
                                        </p:tgtEl>
                                        <p:attrNameLst>
                                          <p:attrName>ppt_w</p:attrName>
                                        </p:attrNameLst>
                                      </p:cBhvr>
                                      <p:tavLst>
                                        <p:tav tm="0">
                                          <p:val>
                                            <p:fltVal val="0"/>
                                          </p:val>
                                        </p:tav>
                                        <p:tav tm="100000">
                                          <p:val>
                                            <p:strVal val="#ppt_w"/>
                                          </p:val>
                                        </p:tav>
                                      </p:tavLst>
                                    </p:anim>
                                    <p:anim calcmode="lin" valueType="num">
                                      <p:cBhvr>
                                        <p:cTn id="13" dur="500" fill="hold"/>
                                        <p:tgtEl>
                                          <p:spTgt spid="1935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autoUpdateAnimBg="0"/>
      <p:bldP spid="193540" grpId="0" autoUpdateAnimBg="0">
        <p:tmplLst>
          <p:tmpl>
            <p:tnLst>
              <p:par>
                <p:cTn presetID="17" presetClass="entr" presetSubtype="10" fill="hold" nodeType="afterEffect">
                  <p:stCondLst>
                    <p:cond delay="0"/>
                  </p:stCondLst>
                  <p:childTnLst>
                    <p:set>
                      <p:cBhvr>
                        <p:cTn dur="1" fill="hold">
                          <p:stCondLst>
                            <p:cond delay="0"/>
                          </p:stCondLst>
                        </p:cTn>
                        <p:tgtEl>
                          <p:spTgt spid="193540"/>
                        </p:tgtEl>
                        <p:attrNameLst>
                          <p:attrName>style.visibility</p:attrName>
                        </p:attrNameLst>
                      </p:cBhvr>
                      <p:to>
                        <p:strVal val="visible"/>
                      </p:to>
                    </p:set>
                    <p:anim calcmode="lin" valueType="num">
                      <p:cBhvr>
                        <p:cTn dur="500" fill="hold"/>
                        <p:tgtEl>
                          <p:spTgt spid="193540"/>
                        </p:tgtEl>
                        <p:attrNameLst>
                          <p:attrName>ppt_w</p:attrName>
                        </p:attrNameLst>
                      </p:cBhvr>
                      <p:tavLst>
                        <p:tav tm="0">
                          <p:val>
                            <p:fltVal val="0"/>
                          </p:val>
                        </p:tav>
                        <p:tav tm="100000">
                          <p:val>
                            <p:strVal val="#ppt_w"/>
                          </p:val>
                        </p:tav>
                      </p:tavLst>
                    </p:anim>
                    <p:anim calcmode="lin" valueType="num">
                      <p:cBhvr>
                        <p:cTn dur="500" fill="hold"/>
                        <p:tgtEl>
                          <p:spTgt spid="193540"/>
                        </p:tgtEl>
                        <p:attrNameLst>
                          <p:attrName>ppt_h</p:attrName>
                        </p:attrNameLst>
                      </p:cBhvr>
                      <p:tavLst>
                        <p:tav tm="0">
                          <p:val>
                            <p:strVal val="#ppt_h"/>
                          </p:val>
                        </p:tav>
                        <p:tav tm="100000">
                          <p:val>
                            <p:strVal val="#ppt_h"/>
                          </p:val>
                        </p:tav>
                      </p:tavLst>
                    </p:anim>
                  </p:childTnLst>
                </p:cTn>
              </p:par>
            </p:tnLst>
          </p:tmpl>
        </p:tmplLst>
      </p:bldP>
    </p:bldLst>
  </p:timing>
  <p:txStyles>
    <p:titleStyle>
      <a:lvl1pPr algn="l" rtl="0" eaLnBrk="0" fontAlgn="base" hangingPunct="0">
        <a:spcBef>
          <a:spcPct val="0"/>
        </a:spcBef>
        <a:spcAft>
          <a:spcPct val="0"/>
        </a:spcAft>
        <a:defRPr sz="3000" b="1">
          <a:solidFill>
            <a:srgbClr val="CC0000"/>
          </a:solidFill>
          <a:latin typeface="+mj-lt"/>
          <a:ea typeface="ＭＳ Ｐゴシック" charset="-128"/>
          <a:cs typeface="ＭＳ Ｐゴシック" charset="-128"/>
        </a:defRPr>
      </a:lvl1pPr>
      <a:lvl2pPr algn="l" rtl="0" eaLnBrk="0" fontAlgn="base" hangingPunct="0">
        <a:spcBef>
          <a:spcPct val="0"/>
        </a:spcBef>
        <a:spcAft>
          <a:spcPct val="0"/>
        </a:spcAft>
        <a:defRPr sz="3000" b="1">
          <a:solidFill>
            <a:srgbClr val="CC0000"/>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b="1">
          <a:solidFill>
            <a:srgbClr val="CC0000"/>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b="1">
          <a:solidFill>
            <a:srgbClr val="CC0000"/>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b="1">
          <a:solidFill>
            <a:srgbClr val="CC0000"/>
          </a:solidFill>
          <a:latin typeface="Arial" charset="0"/>
          <a:ea typeface="ＭＳ Ｐゴシック" charset="-128"/>
          <a:cs typeface="ＭＳ Ｐゴシック" charset="-128"/>
        </a:defRPr>
      </a:lvl5pPr>
      <a:lvl6pPr marL="457200" algn="l" rtl="0" fontAlgn="base">
        <a:spcBef>
          <a:spcPct val="0"/>
        </a:spcBef>
        <a:spcAft>
          <a:spcPct val="0"/>
        </a:spcAft>
        <a:defRPr sz="3000" b="1">
          <a:solidFill>
            <a:srgbClr val="CC0000"/>
          </a:solidFill>
          <a:latin typeface="Arial" charset="0"/>
        </a:defRPr>
      </a:lvl6pPr>
      <a:lvl7pPr marL="914400" algn="l" rtl="0" fontAlgn="base">
        <a:spcBef>
          <a:spcPct val="0"/>
        </a:spcBef>
        <a:spcAft>
          <a:spcPct val="0"/>
        </a:spcAft>
        <a:defRPr sz="3000" b="1">
          <a:solidFill>
            <a:srgbClr val="CC0000"/>
          </a:solidFill>
          <a:latin typeface="Arial" charset="0"/>
        </a:defRPr>
      </a:lvl7pPr>
      <a:lvl8pPr marL="1371600" algn="l" rtl="0" fontAlgn="base">
        <a:spcBef>
          <a:spcPct val="0"/>
        </a:spcBef>
        <a:spcAft>
          <a:spcPct val="0"/>
        </a:spcAft>
        <a:defRPr sz="3000" b="1">
          <a:solidFill>
            <a:srgbClr val="CC0000"/>
          </a:solidFill>
          <a:latin typeface="Arial" charset="0"/>
        </a:defRPr>
      </a:lvl8pPr>
      <a:lvl9pPr marL="1828800" algn="l" rtl="0" fontAlgn="base">
        <a:spcBef>
          <a:spcPct val="0"/>
        </a:spcBef>
        <a:spcAft>
          <a:spcPct val="0"/>
        </a:spcAft>
        <a:defRPr sz="3000" b="1">
          <a:solidFill>
            <a:srgbClr val="CC0000"/>
          </a:solidFill>
          <a:latin typeface="Arial" charset="0"/>
        </a:defRPr>
      </a:lvl9pPr>
    </p:titleStyle>
    <p:bodyStyle>
      <a:lvl1pPr marL="342900" indent="-342900" algn="l" rtl="0" eaLnBrk="0" fontAlgn="base" hangingPunct="0">
        <a:spcBef>
          <a:spcPct val="20000"/>
        </a:spcBef>
        <a:spcAft>
          <a:spcPct val="0"/>
        </a:spcAft>
        <a:buClr>
          <a:srgbClr val="FF0000"/>
        </a:buClr>
        <a:buSzPct val="70000"/>
        <a:buFont typeface="Wingdings" pitchFamily="-65" charset="2"/>
        <a:buChar char="l"/>
        <a:defRPr sz="2800">
          <a:solidFill>
            <a:schemeClr val="tx1"/>
          </a:solidFill>
          <a:latin typeface="+mn-lt"/>
          <a:ea typeface="ＭＳ Ｐゴシック" charset="-128"/>
          <a:cs typeface="ＭＳ Ｐゴシック" charset="-128"/>
        </a:defRPr>
      </a:lvl1pPr>
      <a:lvl2pPr marL="692150" indent="-347663" algn="l" rtl="0" eaLnBrk="0" fontAlgn="base" hangingPunct="0">
        <a:spcBef>
          <a:spcPct val="20000"/>
        </a:spcBef>
        <a:spcAft>
          <a:spcPct val="0"/>
        </a:spcAft>
        <a:buClr>
          <a:srgbClr val="FF0000"/>
        </a:buClr>
        <a:buSzPct val="70000"/>
        <a:buFont typeface="Wingdings" pitchFamily="-65" charset="2"/>
        <a:buChar char="l"/>
        <a:defRPr sz="2600">
          <a:solidFill>
            <a:schemeClr val="tx1"/>
          </a:solidFill>
          <a:latin typeface="+mn-lt"/>
          <a:ea typeface="ＭＳ Ｐゴシック" charset="-128"/>
        </a:defRPr>
      </a:lvl2pPr>
      <a:lvl3pPr marL="987425" indent="-293688" algn="l" rtl="0" eaLnBrk="0" fontAlgn="base" hangingPunct="0">
        <a:spcBef>
          <a:spcPct val="20000"/>
        </a:spcBef>
        <a:spcAft>
          <a:spcPct val="0"/>
        </a:spcAft>
        <a:buClr>
          <a:srgbClr val="FF0000"/>
        </a:buClr>
        <a:buSzPct val="70000"/>
        <a:buFont typeface="Wingdings" pitchFamily="-65" charset="2"/>
        <a:buChar char="l"/>
        <a:defRPr sz="2300">
          <a:solidFill>
            <a:schemeClr val="tx1"/>
          </a:solidFill>
          <a:latin typeface="+mn-lt"/>
          <a:ea typeface="ＭＳ Ｐゴシック" charset="-128"/>
        </a:defRPr>
      </a:lvl3pPr>
      <a:lvl4pPr marL="1281113" indent="-292100" algn="l" rtl="0" eaLnBrk="0" fontAlgn="base" hangingPunct="0">
        <a:spcBef>
          <a:spcPct val="20000"/>
        </a:spcBef>
        <a:spcAft>
          <a:spcPct val="0"/>
        </a:spcAft>
        <a:buClr>
          <a:srgbClr val="FF0000"/>
        </a:buClr>
        <a:buSzPct val="75000"/>
        <a:buFont typeface="Wingdings" pitchFamily="-65" charset="2"/>
        <a:buChar char="§"/>
        <a:defRPr sz="2000">
          <a:solidFill>
            <a:schemeClr val="tx1"/>
          </a:solidFill>
          <a:latin typeface="+mn-lt"/>
          <a:ea typeface="ＭＳ Ｐゴシック" charset="-128"/>
        </a:defRPr>
      </a:lvl4pPr>
      <a:lvl5pPr marL="1598613" indent="-315913" algn="l" rtl="0" eaLnBrk="0" fontAlgn="base" hangingPunct="0">
        <a:spcBef>
          <a:spcPct val="20000"/>
        </a:spcBef>
        <a:spcAft>
          <a:spcPct val="0"/>
        </a:spcAft>
        <a:buClr>
          <a:srgbClr val="FF0000"/>
        </a:buClr>
        <a:buSzPct val="80000"/>
        <a:buFont typeface="Wingdings" pitchFamily="-65" charset="2"/>
        <a:buChar char="§"/>
        <a:defRPr sz="2000">
          <a:solidFill>
            <a:schemeClr val="tx1"/>
          </a:solidFill>
          <a:latin typeface="+mn-lt"/>
          <a:ea typeface="ＭＳ Ｐゴシック" charset="-128"/>
        </a:defRPr>
      </a:lvl5pPr>
      <a:lvl6pPr marL="2055813" indent="-315913" algn="l" rtl="0" fontAlgn="base">
        <a:spcBef>
          <a:spcPct val="20000"/>
        </a:spcBef>
        <a:spcAft>
          <a:spcPct val="0"/>
        </a:spcAft>
        <a:buClr>
          <a:srgbClr val="FF0000"/>
        </a:buClr>
        <a:buSzPct val="80000"/>
        <a:buFont typeface="Wingdings" charset="2"/>
        <a:buChar char="§"/>
        <a:defRPr sz="2000">
          <a:solidFill>
            <a:schemeClr val="tx1"/>
          </a:solidFill>
          <a:latin typeface="+mn-lt"/>
          <a:ea typeface="ＭＳ Ｐゴシック" charset="-128"/>
        </a:defRPr>
      </a:lvl6pPr>
      <a:lvl7pPr marL="2513013" indent="-315913" algn="l" rtl="0" fontAlgn="base">
        <a:spcBef>
          <a:spcPct val="20000"/>
        </a:spcBef>
        <a:spcAft>
          <a:spcPct val="0"/>
        </a:spcAft>
        <a:buClr>
          <a:srgbClr val="FF0000"/>
        </a:buClr>
        <a:buSzPct val="80000"/>
        <a:buFont typeface="Wingdings" charset="2"/>
        <a:buChar char="§"/>
        <a:defRPr sz="2000">
          <a:solidFill>
            <a:schemeClr val="tx1"/>
          </a:solidFill>
          <a:latin typeface="+mn-lt"/>
          <a:ea typeface="ＭＳ Ｐゴシック" charset="-128"/>
        </a:defRPr>
      </a:lvl7pPr>
      <a:lvl8pPr marL="2970213" indent="-315913" algn="l" rtl="0" fontAlgn="base">
        <a:spcBef>
          <a:spcPct val="20000"/>
        </a:spcBef>
        <a:spcAft>
          <a:spcPct val="0"/>
        </a:spcAft>
        <a:buClr>
          <a:srgbClr val="FF0000"/>
        </a:buClr>
        <a:buSzPct val="80000"/>
        <a:buFont typeface="Wingdings" charset="2"/>
        <a:buChar char="§"/>
        <a:defRPr sz="2000">
          <a:solidFill>
            <a:schemeClr val="tx1"/>
          </a:solidFill>
          <a:latin typeface="+mn-lt"/>
          <a:ea typeface="ＭＳ Ｐゴシック" charset="-128"/>
        </a:defRPr>
      </a:lvl8pPr>
      <a:lvl9pPr marL="3427413" indent="-315913" algn="l" rtl="0" fontAlgn="base">
        <a:spcBef>
          <a:spcPct val="20000"/>
        </a:spcBef>
        <a:spcAft>
          <a:spcPct val="0"/>
        </a:spcAft>
        <a:buClr>
          <a:srgbClr val="FF0000"/>
        </a:buClr>
        <a:buSzPct val="80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3"/>
          <a:srcRect/>
          <a:stretch>
            <a:fillRect/>
          </a:stretch>
        </p:blipFill>
        <p:spPr bwMode="auto">
          <a:xfrm>
            <a:off x="609600" y="381000"/>
            <a:ext cx="9055100" cy="607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p:cNvPicPr>
          <p:nvPr/>
        </p:nvPicPr>
        <p:blipFill>
          <a:blip r:embed="rId3"/>
          <a:srcRect/>
          <a:stretch>
            <a:fillRect/>
          </a:stretch>
        </p:blipFill>
        <p:spPr bwMode="auto">
          <a:xfrm>
            <a:off x="952500" y="609600"/>
            <a:ext cx="8001000" cy="563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p:cNvPicPr>
            <a:picLocks noChangeAspect="1"/>
          </p:cNvPicPr>
          <p:nvPr/>
        </p:nvPicPr>
        <p:blipFill>
          <a:blip r:embed="rId3"/>
          <a:srcRect/>
          <a:stretch>
            <a:fillRect/>
          </a:stretch>
        </p:blipFill>
        <p:spPr bwMode="auto">
          <a:xfrm>
            <a:off x="952500" y="635000"/>
            <a:ext cx="8001000" cy="652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p:cNvPicPr>
            <a:picLocks noChangeAspect="1"/>
          </p:cNvPicPr>
          <p:nvPr/>
        </p:nvPicPr>
        <p:blipFill>
          <a:blip r:embed="rId3"/>
          <a:srcRect/>
          <a:stretch>
            <a:fillRect/>
          </a:stretch>
        </p:blipFill>
        <p:spPr bwMode="auto">
          <a:xfrm>
            <a:off x="952500" y="596900"/>
            <a:ext cx="8001000" cy="572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p:cNvPicPr>
          <p:nvPr/>
        </p:nvPicPr>
        <p:blipFill>
          <a:blip r:embed="rId3"/>
          <a:srcRect/>
          <a:stretch>
            <a:fillRect/>
          </a:stretch>
        </p:blipFill>
        <p:spPr bwMode="auto">
          <a:xfrm>
            <a:off x="1047750" y="609600"/>
            <a:ext cx="78105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p:cNvPicPr>
          <p:nvPr/>
        </p:nvPicPr>
        <p:blipFill>
          <a:blip r:embed="rId3"/>
          <a:srcRect/>
          <a:stretch>
            <a:fillRect/>
          </a:stretch>
        </p:blipFill>
        <p:spPr bwMode="auto">
          <a:xfrm>
            <a:off x="1047750" y="609600"/>
            <a:ext cx="78105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3"/>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p:cNvPicPr>
            <a:picLocks noChangeAspect="1"/>
          </p:cNvPicPr>
          <p:nvPr/>
        </p:nvPicPr>
        <p:blipFill>
          <a:blip r:embed="rId3"/>
          <a:srcRect/>
          <a:stretch>
            <a:fillRect/>
          </a:stretch>
        </p:blipFill>
        <p:spPr bwMode="auto">
          <a:xfrm>
            <a:off x="1047750" y="609600"/>
            <a:ext cx="78105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p:cNvPicPr>
            <a:picLocks noChangeAspect="1"/>
          </p:cNvPicPr>
          <p:nvPr/>
        </p:nvPicPr>
        <p:blipFill>
          <a:blip r:embed="rId3"/>
          <a:srcRect/>
          <a:stretch>
            <a:fillRect/>
          </a:stretch>
        </p:blipFill>
        <p:spPr bwMode="auto">
          <a:xfrm>
            <a:off x="1047750" y="635000"/>
            <a:ext cx="7810500" cy="629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p:cNvPicPr>
            <a:picLocks noChangeAspect="1"/>
          </p:cNvPicPr>
          <p:nvPr/>
        </p:nvPicPr>
        <p:blipFill>
          <a:blip r:embed="rId3"/>
          <a:srcRect/>
          <a:stretch>
            <a:fillRect/>
          </a:stretch>
        </p:blipFill>
        <p:spPr bwMode="auto">
          <a:xfrm>
            <a:off x="1047750" y="609600"/>
            <a:ext cx="7810500" cy="612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p:cNvPicPr>
            <a:picLocks noChangeAspect="1"/>
          </p:cNvPicPr>
          <p:nvPr/>
        </p:nvPicPr>
        <p:blipFill>
          <a:blip r:embed="rId3"/>
          <a:srcRect/>
          <a:stretch>
            <a:fillRect/>
          </a:stretch>
        </p:blipFill>
        <p:spPr bwMode="auto">
          <a:xfrm>
            <a:off x="1047750" y="609600"/>
            <a:ext cx="78105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p:cNvPicPr>
            <a:picLocks noChangeAspect="1"/>
          </p:cNvPicPr>
          <p:nvPr/>
        </p:nvPicPr>
        <p:blipFill>
          <a:blip r:embed="rId3"/>
          <a:srcRect/>
          <a:stretch>
            <a:fillRect/>
          </a:stretch>
        </p:blipFill>
        <p:spPr bwMode="auto">
          <a:xfrm>
            <a:off x="793750" y="609600"/>
            <a:ext cx="8318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3"/>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ChangeAspect="1"/>
          </p:cNvPicPr>
          <p:nvPr/>
        </p:nvPicPr>
        <p:blipFill>
          <a:blip r:embed="rId3"/>
          <a:srcRect/>
          <a:stretch>
            <a:fillRect/>
          </a:stretch>
        </p:blipFill>
        <p:spPr bwMode="auto">
          <a:xfrm>
            <a:off x="1047750" y="533400"/>
            <a:ext cx="7810500" cy="600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sz="half" idx="1"/>
          </p:nvPr>
        </p:nvSpPr>
        <p:spPr>
          <a:xfrm>
            <a:off x="495300" y="1719263"/>
            <a:ext cx="4375150" cy="4411662"/>
          </a:xfrm>
        </p:spPr>
        <p:txBody>
          <a:bodyPr/>
          <a:lstStyle/>
          <a:p>
            <a:pPr eaLnBrk="1" hangingPunct="1">
              <a:buFont typeface="Wingdings" pitchFamily="-65" charset="2"/>
              <a:buNone/>
            </a:pPr>
            <a:r>
              <a:rPr lang="en-GB" sz="2400" smtClean="0">
                <a:ea typeface="ＭＳ Ｐゴシック" pitchFamily="-65" charset="-128"/>
              </a:rPr>
              <a:t>	</a:t>
            </a:r>
          </a:p>
        </p:txBody>
      </p:sp>
      <p:pic>
        <p:nvPicPr>
          <p:cNvPr id="28675" name="Picture 6"/>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p:cNvPicPr>
            <a:picLocks noChangeAspect="1"/>
          </p:cNvPicPr>
          <p:nvPr/>
        </p:nvPicPr>
        <p:blipFill>
          <a:blip r:embed="rId3"/>
          <a:srcRect/>
          <a:stretch>
            <a:fillRect/>
          </a:stretch>
        </p:blipFill>
        <p:spPr bwMode="auto">
          <a:xfrm>
            <a:off x="1047750" y="609600"/>
            <a:ext cx="7810500" cy="563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p:cNvPicPr>
            <a:picLocks noChangeAspect="1"/>
          </p:cNvPicPr>
          <p:nvPr/>
        </p:nvPicPr>
        <p:blipFill>
          <a:blip r:embed="rId3"/>
          <a:srcRect/>
          <a:stretch>
            <a:fillRect/>
          </a:stretch>
        </p:blipFill>
        <p:spPr bwMode="auto">
          <a:xfrm>
            <a:off x="1047750" y="609600"/>
            <a:ext cx="7810500" cy="60706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Network">
  <a:themeElements>
    <a:clrScheme name="Network 16">
      <a:dk1>
        <a:srgbClr val="000000"/>
      </a:dk1>
      <a:lt1>
        <a:srgbClr val="FFFFFF"/>
      </a:lt1>
      <a:dk2>
        <a:srgbClr val="6900D2"/>
      </a:dk2>
      <a:lt2>
        <a:srgbClr val="808080"/>
      </a:lt2>
      <a:accent1>
        <a:srgbClr val="EBA1E9"/>
      </a:accent1>
      <a:accent2>
        <a:srgbClr val="F5BDF4"/>
      </a:accent2>
      <a:accent3>
        <a:srgbClr val="FFFFFF"/>
      </a:accent3>
      <a:accent4>
        <a:srgbClr val="000000"/>
      </a:accent4>
      <a:accent5>
        <a:srgbClr val="F3CDF2"/>
      </a:accent5>
      <a:accent6>
        <a:srgbClr val="DEABDD"/>
      </a:accent6>
      <a:hlink>
        <a:srgbClr val="7E9CE8"/>
      </a:hlink>
      <a:folHlink>
        <a:srgbClr val="309A35"/>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
      <a:clrScheme name="Network 11">
        <a:dk1>
          <a:srgbClr val="000000"/>
        </a:dk1>
        <a:lt1>
          <a:srgbClr val="FFFFFF"/>
        </a:lt1>
        <a:dk2>
          <a:srgbClr val="6900D2"/>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
      <a:clrScheme name="Network 12">
        <a:dk1>
          <a:srgbClr val="000000"/>
        </a:dk1>
        <a:lt1>
          <a:srgbClr val="FFFFFF"/>
        </a:lt1>
        <a:dk2>
          <a:srgbClr val="6900D2"/>
        </a:dk2>
        <a:lt2>
          <a:srgbClr val="808080"/>
        </a:lt2>
        <a:accent1>
          <a:srgbClr val="00CC66"/>
        </a:accent1>
        <a:accent2>
          <a:srgbClr val="669999"/>
        </a:accent2>
        <a:accent3>
          <a:srgbClr val="FFFFFF"/>
        </a:accent3>
        <a:accent4>
          <a:srgbClr val="000000"/>
        </a:accent4>
        <a:accent5>
          <a:srgbClr val="AAE2B8"/>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
      <a:clrScheme name="Network 13">
        <a:dk1>
          <a:srgbClr val="000000"/>
        </a:dk1>
        <a:lt1>
          <a:srgbClr val="FFFFFF"/>
        </a:lt1>
        <a:dk2>
          <a:srgbClr val="6900D2"/>
        </a:dk2>
        <a:lt2>
          <a:srgbClr val="808080"/>
        </a:lt2>
        <a:accent1>
          <a:srgbClr val="00CC66"/>
        </a:accent1>
        <a:accent2>
          <a:srgbClr val="669999"/>
        </a:accent2>
        <a:accent3>
          <a:srgbClr val="FFFFFF"/>
        </a:accent3>
        <a:accent4>
          <a:srgbClr val="000000"/>
        </a:accent4>
        <a:accent5>
          <a:srgbClr val="AAE2B8"/>
        </a:accent5>
        <a:accent6>
          <a:srgbClr val="5C8A8A"/>
        </a:accent6>
        <a:hlink>
          <a:srgbClr val="7E9CE8"/>
        </a:hlink>
        <a:folHlink>
          <a:srgbClr val="D99FD5"/>
        </a:folHlink>
      </a:clrScheme>
      <a:clrMap bg1="lt1" tx1="dk1" bg2="lt2" tx2="dk2" accent1="accent1" accent2="accent2" accent3="accent3" accent4="accent4" accent5="accent5" accent6="accent6" hlink="hlink" folHlink="folHlink"/>
    </a:extraClrScheme>
    <a:extraClrScheme>
      <a:clrScheme name="Network 14">
        <a:dk1>
          <a:srgbClr val="000000"/>
        </a:dk1>
        <a:lt1>
          <a:srgbClr val="FFFFFF"/>
        </a:lt1>
        <a:dk2>
          <a:srgbClr val="6900D2"/>
        </a:dk2>
        <a:lt2>
          <a:srgbClr val="808080"/>
        </a:lt2>
        <a:accent1>
          <a:srgbClr val="EBA1E9"/>
        </a:accent1>
        <a:accent2>
          <a:srgbClr val="669999"/>
        </a:accent2>
        <a:accent3>
          <a:srgbClr val="FFFFFF"/>
        </a:accent3>
        <a:accent4>
          <a:srgbClr val="000000"/>
        </a:accent4>
        <a:accent5>
          <a:srgbClr val="F3CDF2"/>
        </a:accent5>
        <a:accent6>
          <a:srgbClr val="5C8A8A"/>
        </a:accent6>
        <a:hlink>
          <a:srgbClr val="7E9CE8"/>
        </a:hlink>
        <a:folHlink>
          <a:srgbClr val="D99FD5"/>
        </a:folHlink>
      </a:clrScheme>
      <a:clrMap bg1="lt1" tx1="dk1" bg2="lt2" tx2="dk2" accent1="accent1" accent2="accent2" accent3="accent3" accent4="accent4" accent5="accent5" accent6="accent6" hlink="hlink" folHlink="folHlink"/>
    </a:extraClrScheme>
    <a:extraClrScheme>
      <a:clrScheme name="Network 15">
        <a:dk1>
          <a:srgbClr val="000000"/>
        </a:dk1>
        <a:lt1>
          <a:srgbClr val="FFFFFF"/>
        </a:lt1>
        <a:dk2>
          <a:srgbClr val="6900D2"/>
        </a:dk2>
        <a:lt2>
          <a:srgbClr val="808080"/>
        </a:lt2>
        <a:accent1>
          <a:srgbClr val="EBA1E9"/>
        </a:accent1>
        <a:accent2>
          <a:srgbClr val="669999"/>
        </a:accent2>
        <a:accent3>
          <a:srgbClr val="FFFFFF"/>
        </a:accent3>
        <a:accent4>
          <a:srgbClr val="000000"/>
        </a:accent4>
        <a:accent5>
          <a:srgbClr val="F3CDF2"/>
        </a:accent5>
        <a:accent6>
          <a:srgbClr val="5C8A8A"/>
        </a:accent6>
        <a:hlink>
          <a:srgbClr val="7E9CE8"/>
        </a:hlink>
        <a:folHlink>
          <a:srgbClr val="309A35"/>
        </a:folHlink>
      </a:clrScheme>
      <a:clrMap bg1="lt1" tx1="dk1" bg2="lt2" tx2="dk2" accent1="accent1" accent2="accent2" accent3="accent3" accent4="accent4" accent5="accent5" accent6="accent6" hlink="hlink" folHlink="folHlink"/>
    </a:extraClrScheme>
    <a:extraClrScheme>
      <a:clrScheme name="Network 16">
        <a:dk1>
          <a:srgbClr val="000000"/>
        </a:dk1>
        <a:lt1>
          <a:srgbClr val="FFFFFF"/>
        </a:lt1>
        <a:dk2>
          <a:srgbClr val="6900D2"/>
        </a:dk2>
        <a:lt2>
          <a:srgbClr val="808080"/>
        </a:lt2>
        <a:accent1>
          <a:srgbClr val="EBA1E9"/>
        </a:accent1>
        <a:accent2>
          <a:srgbClr val="F5BDF4"/>
        </a:accent2>
        <a:accent3>
          <a:srgbClr val="FFFFFF"/>
        </a:accent3>
        <a:accent4>
          <a:srgbClr val="000000"/>
        </a:accent4>
        <a:accent5>
          <a:srgbClr val="F3CDF2"/>
        </a:accent5>
        <a:accent6>
          <a:srgbClr val="DEABDD"/>
        </a:accent6>
        <a:hlink>
          <a:srgbClr val="7E9CE8"/>
        </a:hlink>
        <a:folHlink>
          <a:srgbClr val="309A3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2947</TotalTime>
  <Words>2092</Words>
  <Application>Microsoft Office PowerPoint</Application>
  <PresentationFormat>A4 Paper (210x297 mm)</PresentationFormat>
  <Paragraphs>152</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ＭＳ Ｐゴシック</vt:lpstr>
      <vt:lpstr>Wingdings</vt:lpstr>
      <vt:lpstr>Times New Roman</vt:lpstr>
      <vt:lpstr>Network</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Glasgow City Council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Alcohol Education - Glasgow’s Health Curriculum</dc:title>
  <dc:creator>Education</dc:creator>
  <cp:lastModifiedBy>Craig Connon</cp:lastModifiedBy>
  <cp:revision>108</cp:revision>
  <cp:lastPrinted>2009-12-15T18:29:48Z</cp:lastPrinted>
  <dcterms:created xsi:type="dcterms:W3CDTF">2012-05-02T09:56:15Z</dcterms:created>
  <dcterms:modified xsi:type="dcterms:W3CDTF">2013-10-09T12:44:51Z</dcterms:modified>
</cp:coreProperties>
</file>