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64" r:id="rId6"/>
    <p:sldId id="265" r:id="rId7"/>
    <p:sldId id="261" r:id="rId8"/>
    <p:sldId id="262" r:id="rId9"/>
    <p:sldId id="266" r:id="rId10"/>
    <p:sldId id="269" r:id="rId11"/>
    <p:sldId id="271" r:id="rId12"/>
    <p:sldId id="275" r:id="rId13"/>
    <p:sldId id="267" r:id="rId14"/>
    <p:sldId id="268" r:id="rId15"/>
    <p:sldId id="274" r:id="rId16"/>
    <p:sldId id="273" r:id="rId17"/>
    <p:sldId id="270" r:id="rId18"/>
    <p:sldId id="272" r:id="rId19"/>
    <p:sldId id="276" r:id="rId20"/>
    <p:sldId id="282" r:id="rId21"/>
    <p:sldId id="279" r:id="rId22"/>
    <p:sldId id="278" r:id="rId23"/>
    <p:sldId id="317" r:id="rId24"/>
    <p:sldId id="280" r:id="rId25"/>
    <p:sldId id="286" r:id="rId26"/>
    <p:sldId id="318" r:id="rId27"/>
    <p:sldId id="289" r:id="rId28"/>
    <p:sldId id="287" r:id="rId29"/>
    <p:sldId id="290" r:id="rId30"/>
    <p:sldId id="291" r:id="rId31"/>
    <p:sldId id="295" r:id="rId32"/>
    <p:sldId id="296" r:id="rId33"/>
    <p:sldId id="327" r:id="rId34"/>
    <p:sldId id="328" r:id="rId35"/>
    <p:sldId id="329" r:id="rId36"/>
    <p:sldId id="292" r:id="rId37"/>
    <p:sldId id="320" r:id="rId38"/>
    <p:sldId id="293" r:id="rId39"/>
    <p:sldId id="294" r:id="rId40"/>
    <p:sldId id="326" r:id="rId41"/>
    <p:sldId id="311" r:id="rId42"/>
    <p:sldId id="312" r:id="rId43"/>
    <p:sldId id="314"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32FAF-7D9B-3F70-7289-73A5B221D9B5}" v="28" dt="2020-08-26T09:59:58.370"/>
    <p1510:client id="{CD280D5A-B684-4AB0-B97A-05EEB0CBA432}" v="24" dt="2020-08-18T07:35:49.463"/>
    <p1510:client id="{F5D32B17-EF8C-41E9-82CA-DBE7040790B8}" v="1" dt="2020-08-20T13:14:19.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Gillick" userId="S::gw16gillickshauna@glow.sch.uk::c8d2e5c7-6045-47a0-8bef-9320435b6f33" providerId="AD" clId="Web-{83632FAF-7D9B-3F70-7289-73A5B221D9B5}"/>
    <pc:docChg chg="addSld delSld modSld">
      <pc:chgData name="Miss Gillick" userId="S::gw16gillickshauna@glow.sch.uk::c8d2e5c7-6045-47a0-8bef-9320435b6f33" providerId="AD" clId="Web-{83632FAF-7D9B-3F70-7289-73A5B221D9B5}" dt="2020-08-26T09:59:58.370" v="25" actId="20577"/>
      <pc:docMkLst>
        <pc:docMk/>
      </pc:docMkLst>
      <pc:sldChg chg="modSp">
        <pc:chgData name="Miss Gillick" userId="S::gw16gillickshauna@glow.sch.uk::c8d2e5c7-6045-47a0-8bef-9320435b6f33" providerId="AD" clId="Web-{83632FAF-7D9B-3F70-7289-73A5B221D9B5}" dt="2020-08-26T09:59:56.604" v="23" actId="20577"/>
        <pc:sldMkLst>
          <pc:docMk/>
          <pc:sldMk cId="3451944511" sldId="270"/>
        </pc:sldMkLst>
        <pc:spChg chg="mod">
          <ac:chgData name="Miss Gillick" userId="S::gw16gillickshauna@glow.sch.uk::c8d2e5c7-6045-47a0-8bef-9320435b6f33" providerId="AD" clId="Web-{83632FAF-7D9B-3F70-7289-73A5B221D9B5}" dt="2020-08-26T09:59:56.604" v="23" actId="20577"/>
          <ac:spMkLst>
            <pc:docMk/>
            <pc:sldMk cId="3451944511" sldId="270"/>
            <ac:spMk id="7" creationId="{00000000-0000-0000-0000-000000000000}"/>
          </ac:spMkLst>
        </pc:spChg>
      </pc:sldChg>
      <pc:sldChg chg="addSp delSp modSp addAnim delAnim">
        <pc:chgData name="Miss Gillick" userId="S::gw16gillickshauna@glow.sch.uk::c8d2e5c7-6045-47a0-8bef-9320435b6f33" providerId="AD" clId="Web-{83632FAF-7D9B-3F70-7289-73A5B221D9B5}" dt="2020-08-26T09:43:31.980" v="22"/>
        <pc:sldMkLst>
          <pc:docMk/>
          <pc:sldMk cId="3221207848" sldId="277"/>
        </pc:sldMkLst>
        <pc:spChg chg="add del mod">
          <ac:chgData name="Miss Gillick" userId="S::gw16gillickshauna@glow.sch.uk::c8d2e5c7-6045-47a0-8bef-9320435b6f33" providerId="AD" clId="Web-{83632FAF-7D9B-3F70-7289-73A5B221D9B5}" dt="2020-08-26T09:43:17.995" v="10"/>
          <ac:spMkLst>
            <pc:docMk/>
            <pc:sldMk cId="3221207848" sldId="277"/>
            <ac:spMk id="36879" creationId="{00000000-0000-0000-0000-000000000000}"/>
          </ac:spMkLst>
        </pc:spChg>
        <pc:spChg chg="del">
          <ac:chgData name="Miss Gillick" userId="S::gw16gillickshauna@glow.sch.uk::c8d2e5c7-6045-47a0-8bef-9320435b6f33" providerId="AD" clId="Web-{83632FAF-7D9B-3F70-7289-73A5B221D9B5}" dt="2020-08-26T09:43:24.777" v="14"/>
          <ac:spMkLst>
            <pc:docMk/>
            <pc:sldMk cId="3221207848" sldId="277"/>
            <ac:spMk id="36880" creationId="{00000000-0000-0000-0000-000000000000}"/>
          </ac:spMkLst>
        </pc:spChg>
        <pc:spChg chg="del">
          <ac:chgData name="Miss Gillick" userId="S::gw16gillickshauna@glow.sch.uk::c8d2e5c7-6045-47a0-8bef-9320435b6f33" providerId="AD" clId="Web-{83632FAF-7D9B-3F70-7289-73A5B221D9B5}" dt="2020-08-26T09:43:25.652" v="15"/>
          <ac:spMkLst>
            <pc:docMk/>
            <pc:sldMk cId="3221207848" sldId="277"/>
            <ac:spMk id="36881" creationId="{00000000-0000-0000-0000-000000000000}"/>
          </ac:spMkLst>
        </pc:spChg>
        <pc:spChg chg="del">
          <ac:chgData name="Miss Gillick" userId="S::gw16gillickshauna@glow.sch.uk::c8d2e5c7-6045-47a0-8bef-9320435b6f33" providerId="AD" clId="Web-{83632FAF-7D9B-3F70-7289-73A5B221D9B5}" dt="2020-08-26T09:43:26.433" v="16"/>
          <ac:spMkLst>
            <pc:docMk/>
            <pc:sldMk cId="3221207848" sldId="277"/>
            <ac:spMk id="36882" creationId="{00000000-0000-0000-0000-000000000000}"/>
          </ac:spMkLst>
        </pc:spChg>
        <pc:spChg chg="del">
          <ac:chgData name="Miss Gillick" userId="S::gw16gillickshauna@glow.sch.uk::c8d2e5c7-6045-47a0-8bef-9320435b6f33" providerId="AD" clId="Web-{83632FAF-7D9B-3F70-7289-73A5B221D9B5}" dt="2020-08-26T09:43:31.980" v="22"/>
          <ac:spMkLst>
            <pc:docMk/>
            <pc:sldMk cId="3221207848" sldId="277"/>
            <ac:spMk id="36883" creationId="{00000000-0000-0000-0000-000000000000}"/>
          </ac:spMkLst>
        </pc:spChg>
        <pc:spChg chg="add del">
          <ac:chgData name="Miss Gillick" userId="S::gw16gillickshauna@glow.sch.uk::c8d2e5c7-6045-47a0-8bef-9320435b6f33" providerId="AD" clId="Web-{83632FAF-7D9B-3F70-7289-73A5B221D9B5}" dt="2020-08-26T09:43:19.230" v="11"/>
          <ac:spMkLst>
            <pc:docMk/>
            <pc:sldMk cId="3221207848" sldId="277"/>
            <ac:spMk id="36884" creationId="{00000000-0000-0000-0000-000000000000}"/>
          </ac:spMkLst>
        </pc:spChg>
        <pc:spChg chg="del">
          <ac:chgData name="Miss Gillick" userId="S::gw16gillickshauna@glow.sch.uk::c8d2e5c7-6045-47a0-8bef-9320435b6f33" providerId="AD" clId="Web-{83632FAF-7D9B-3F70-7289-73A5B221D9B5}" dt="2020-08-26T09:43:22.308" v="12"/>
          <ac:spMkLst>
            <pc:docMk/>
            <pc:sldMk cId="3221207848" sldId="277"/>
            <ac:spMk id="36885" creationId="{00000000-0000-0000-0000-000000000000}"/>
          </ac:spMkLst>
        </pc:spChg>
        <pc:spChg chg="del">
          <ac:chgData name="Miss Gillick" userId="S::gw16gillickshauna@glow.sch.uk::c8d2e5c7-6045-47a0-8bef-9320435b6f33" providerId="AD" clId="Web-{83632FAF-7D9B-3F70-7289-73A5B221D9B5}" dt="2020-08-26T09:43:24.027" v="13"/>
          <ac:spMkLst>
            <pc:docMk/>
            <pc:sldMk cId="3221207848" sldId="277"/>
            <ac:spMk id="36886" creationId="{00000000-0000-0000-0000-000000000000}"/>
          </ac:spMkLst>
        </pc:spChg>
        <pc:spChg chg="del mod">
          <ac:chgData name="Miss Gillick" userId="S::gw16gillickshauna@glow.sch.uk::c8d2e5c7-6045-47a0-8bef-9320435b6f33" providerId="AD" clId="Web-{83632FAF-7D9B-3F70-7289-73A5B221D9B5}" dt="2020-08-26T09:43:29.168" v="20"/>
          <ac:spMkLst>
            <pc:docMk/>
            <pc:sldMk cId="3221207848" sldId="277"/>
            <ac:spMk id="36887" creationId="{00000000-0000-0000-0000-000000000000}"/>
          </ac:spMkLst>
        </pc:spChg>
        <pc:spChg chg="del">
          <ac:chgData name="Miss Gillick" userId="S::gw16gillickshauna@glow.sch.uk::c8d2e5c7-6045-47a0-8bef-9320435b6f33" providerId="AD" clId="Web-{83632FAF-7D9B-3F70-7289-73A5B221D9B5}" dt="2020-08-26T09:43:30.746" v="21"/>
          <ac:spMkLst>
            <pc:docMk/>
            <pc:sldMk cId="3221207848" sldId="277"/>
            <ac:spMk id="36888" creationId="{00000000-0000-0000-0000-000000000000}"/>
          </ac:spMkLst>
        </pc:spChg>
      </pc:sldChg>
      <pc:sldChg chg="add del replId">
        <pc:chgData name="Miss Gillick" userId="S::gw16gillickshauna@glow.sch.uk::c8d2e5c7-6045-47a0-8bef-9320435b6f33" providerId="AD" clId="Web-{83632FAF-7D9B-3F70-7289-73A5B221D9B5}" dt="2020-08-26T09:41:59.100" v="3"/>
        <pc:sldMkLst>
          <pc:docMk/>
          <pc:sldMk cId="1703180612" sldId="326"/>
        </pc:sldMkLst>
      </pc:sldChg>
      <pc:sldChg chg="add replId">
        <pc:chgData name="Miss Gillick" userId="S::gw16gillickshauna@glow.sch.uk::c8d2e5c7-6045-47a0-8bef-9320435b6f33" providerId="AD" clId="Web-{83632FAF-7D9B-3F70-7289-73A5B221D9B5}" dt="2020-08-26T09:42:17.366" v="6"/>
        <pc:sldMkLst>
          <pc:docMk/>
          <pc:sldMk cId="3782591262" sldId="326"/>
        </pc:sldMkLst>
      </pc:sldChg>
    </pc:docChg>
  </pc:docChgLst>
  <pc:docChgLst>
    <pc:chgData name="Miss Gillick" userId="S::gw16gillickshauna@glow.sch.uk::c8d2e5c7-6045-47a0-8bef-9320435b6f33" providerId="AD" clId="Web-{F5D32B17-EF8C-41E9-82CA-DBE7040790B8}"/>
    <pc:docChg chg="modSld">
      <pc:chgData name="Miss Gillick" userId="S::gw16gillickshauna@glow.sch.uk::c8d2e5c7-6045-47a0-8bef-9320435b6f33" providerId="AD" clId="Web-{F5D32B17-EF8C-41E9-82CA-DBE7040790B8}" dt="2020-08-20T13:14:19.707" v="0"/>
      <pc:docMkLst>
        <pc:docMk/>
      </pc:docMkLst>
      <pc:sldChg chg="delSp">
        <pc:chgData name="Miss Gillick" userId="S::gw16gillickshauna@glow.sch.uk::c8d2e5c7-6045-47a0-8bef-9320435b6f33" providerId="AD" clId="Web-{F5D32B17-EF8C-41E9-82CA-DBE7040790B8}" dt="2020-08-20T13:14:19.707" v="0"/>
        <pc:sldMkLst>
          <pc:docMk/>
          <pc:sldMk cId="1041865168" sldId="271"/>
        </pc:sldMkLst>
        <pc:spChg chg="del">
          <ac:chgData name="Miss Gillick" userId="S::gw16gillickshauna@glow.sch.uk::c8d2e5c7-6045-47a0-8bef-9320435b6f33" providerId="AD" clId="Web-{F5D32B17-EF8C-41E9-82CA-DBE7040790B8}" dt="2020-08-20T13:14:19.707" v="0"/>
          <ac:spMkLst>
            <pc:docMk/>
            <pc:sldMk cId="1041865168" sldId="271"/>
            <ac:spMk id="5" creationId="{00000000-0000-0000-0000-000000000000}"/>
          </ac:spMkLst>
        </pc:spChg>
      </pc:sldChg>
    </pc:docChg>
  </pc:docChgLst>
  <pc:docChgLst>
    <pc:chgData name="Miss Gillick" userId="S::gw16gillickshauna@glow.sch.uk::c8d2e5c7-6045-47a0-8bef-9320435b6f33" providerId="AD" clId="Web-{CD280D5A-B684-4AB0-B97A-05EEB0CBA432}"/>
    <pc:docChg chg="modSld">
      <pc:chgData name="Miss Gillick" userId="S::gw16gillickshauna@glow.sch.uk::c8d2e5c7-6045-47a0-8bef-9320435b6f33" providerId="AD" clId="Web-{CD280D5A-B684-4AB0-B97A-05EEB0CBA432}" dt="2020-08-18T07:35:49.463" v="22" actId="20577"/>
      <pc:docMkLst>
        <pc:docMk/>
      </pc:docMkLst>
      <pc:sldChg chg="delSp modSp delAnim">
        <pc:chgData name="Miss Gillick" userId="S::gw16gillickshauna@glow.sch.uk::c8d2e5c7-6045-47a0-8bef-9320435b6f33" providerId="AD" clId="Web-{CD280D5A-B684-4AB0-B97A-05EEB0CBA432}" dt="2020-08-18T07:30:25.911" v="17" actId="20577"/>
        <pc:sldMkLst>
          <pc:docMk/>
          <pc:sldMk cId="2299329391" sldId="259"/>
        </pc:sldMkLst>
        <pc:spChg chg="mod">
          <ac:chgData name="Miss Gillick" userId="S::gw16gillickshauna@glow.sch.uk::c8d2e5c7-6045-47a0-8bef-9320435b6f33" providerId="AD" clId="Web-{CD280D5A-B684-4AB0-B97A-05EEB0CBA432}" dt="2020-08-18T07:30:25.911" v="17" actId="20577"/>
          <ac:spMkLst>
            <pc:docMk/>
            <pc:sldMk cId="2299329391" sldId="259"/>
            <ac:spMk id="5" creationId="{00000000-0000-0000-0000-000000000000}"/>
          </ac:spMkLst>
        </pc:spChg>
        <pc:spChg chg="del">
          <ac:chgData name="Miss Gillick" userId="S::gw16gillickshauna@glow.sch.uk::c8d2e5c7-6045-47a0-8bef-9320435b6f33" providerId="AD" clId="Web-{CD280D5A-B684-4AB0-B97A-05EEB0CBA432}" dt="2020-08-18T07:30:16.645" v="14"/>
          <ac:spMkLst>
            <pc:docMk/>
            <pc:sldMk cId="2299329391" sldId="259"/>
            <ac:spMk id="7" creationId="{00000000-0000-0000-0000-000000000000}"/>
          </ac:spMkLst>
        </pc:spChg>
        <pc:spChg chg="del mod">
          <ac:chgData name="Miss Gillick" userId="S::gw16gillickshauna@glow.sch.uk::c8d2e5c7-6045-47a0-8bef-9320435b6f33" providerId="AD" clId="Web-{CD280D5A-B684-4AB0-B97A-05EEB0CBA432}" dt="2020-08-18T07:30:14.598" v="13"/>
          <ac:spMkLst>
            <pc:docMk/>
            <pc:sldMk cId="2299329391" sldId="259"/>
            <ac:spMk id="8" creationId="{00000000-0000-0000-0000-000000000000}"/>
          </ac:spMkLst>
        </pc:spChg>
        <pc:picChg chg="del">
          <ac:chgData name="Miss Gillick" userId="S::gw16gillickshauna@glow.sch.uk::c8d2e5c7-6045-47a0-8bef-9320435b6f33" providerId="AD" clId="Web-{CD280D5A-B684-4AB0-B97A-05EEB0CBA432}" dt="2020-08-18T07:30:04.973" v="5"/>
          <ac:picMkLst>
            <pc:docMk/>
            <pc:sldMk cId="2299329391" sldId="259"/>
            <ac:picMk id="4098" creationId="{00000000-0000-0000-0000-000000000000}"/>
          </ac:picMkLst>
        </pc:picChg>
      </pc:sldChg>
      <pc:sldChg chg="delSp modSp delAnim">
        <pc:chgData name="Miss Gillick" userId="S::gw16gillickshauna@glow.sch.uk::c8d2e5c7-6045-47a0-8bef-9320435b6f33" providerId="AD" clId="Web-{CD280D5A-B684-4AB0-B97A-05EEB0CBA432}" dt="2020-08-18T07:35:49.447" v="21" actId="20577"/>
        <pc:sldMkLst>
          <pc:docMk/>
          <pc:sldMk cId="1965744542" sldId="260"/>
        </pc:sldMkLst>
        <pc:spChg chg="del">
          <ac:chgData name="Miss Gillick" userId="S::gw16gillickshauna@glow.sch.uk::c8d2e5c7-6045-47a0-8bef-9320435b6f33" providerId="AD" clId="Web-{CD280D5A-B684-4AB0-B97A-05EEB0CBA432}" dt="2020-08-18T07:29:54.832" v="1"/>
          <ac:spMkLst>
            <pc:docMk/>
            <pc:sldMk cId="1965744542" sldId="260"/>
            <ac:spMk id="5" creationId="{00000000-0000-0000-0000-000000000000}"/>
          </ac:spMkLst>
        </pc:spChg>
        <pc:spChg chg="mod">
          <ac:chgData name="Miss Gillick" userId="S::gw16gillickshauna@glow.sch.uk::c8d2e5c7-6045-47a0-8bef-9320435b6f33" providerId="AD" clId="Web-{CD280D5A-B684-4AB0-B97A-05EEB0CBA432}" dt="2020-08-18T07:29:58.926" v="2" actId="20577"/>
          <ac:spMkLst>
            <pc:docMk/>
            <pc:sldMk cId="1965744542" sldId="260"/>
            <ac:spMk id="6" creationId="{00000000-0000-0000-0000-000000000000}"/>
          </ac:spMkLst>
        </pc:spChg>
        <pc:spChg chg="mod">
          <ac:chgData name="Miss Gillick" userId="S::gw16gillickshauna@glow.sch.uk::c8d2e5c7-6045-47a0-8bef-9320435b6f33" providerId="AD" clId="Web-{CD280D5A-B684-4AB0-B97A-05EEB0CBA432}" dt="2020-08-18T07:35:49.447" v="21" actId="20577"/>
          <ac:spMkLst>
            <pc:docMk/>
            <pc:sldMk cId="1965744542" sldId="260"/>
            <ac:spMk id="7" creationId="{00000000-0000-0000-0000-000000000000}"/>
          </ac:spMkLst>
        </pc:spChg>
        <pc:picChg chg="del">
          <ac:chgData name="Miss Gillick" userId="S::gw16gillickshauna@glow.sch.uk::c8d2e5c7-6045-47a0-8bef-9320435b6f33" providerId="AD" clId="Web-{CD280D5A-B684-4AB0-B97A-05EEB0CBA432}" dt="2020-08-18T07:29:52.192" v="0"/>
          <ac:picMkLst>
            <pc:docMk/>
            <pc:sldMk cId="1965744542" sldId="260"/>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B19D3-EE0D-487F-9AF1-C06AF4B0F55F}" type="datetimeFigureOut">
              <a:rPr lang="en-GB" smtClean="0"/>
              <a:t>22/09/2020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D3E01-FDF4-406F-A839-192B4688F493}" type="slidenum">
              <a:rPr lang="en-GB" smtClean="0"/>
              <a:t>‹#›</a:t>
            </a:fld>
            <a:endParaRPr lang="en-GB"/>
          </a:p>
        </p:txBody>
      </p:sp>
    </p:spTree>
    <p:extLst>
      <p:ext uri="{BB962C8B-B14F-4D97-AF65-F5344CB8AC3E}">
        <p14:creationId xmlns:p14="http://schemas.microsoft.com/office/powerpoint/2010/main" val="39297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7D3E01-FDF4-406F-A839-192B4688F493}" type="slidenum">
              <a:rPr lang="en-GB" smtClean="0"/>
              <a:t>29</a:t>
            </a:fld>
            <a:endParaRPr lang="en-GB"/>
          </a:p>
        </p:txBody>
      </p:sp>
    </p:spTree>
    <p:extLst>
      <p:ext uri="{BB962C8B-B14F-4D97-AF65-F5344CB8AC3E}">
        <p14:creationId xmlns:p14="http://schemas.microsoft.com/office/powerpoint/2010/main" val="62321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7D3E01-FDF4-406F-A839-192B4688F493}" type="slidenum">
              <a:rPr lang="en-GB" smtClean="0"/>
              <a:t>41</a:t>
            </a:fld>
            <a:endParaRPr lang="en-GB"/>
          </a:p>
        </p:txBody>
      </p:sp>
    </p:spTree>
    <p:extLst>
      <p:ext uri="{BB962C8B-B14F-4D97-AF65-F5344CB8AC3E}">
        <p14:creationId xmlns:p14="http://schemas.microsoft.com/office/powerpoint/2010/main" val="321076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026840-A32F-4F2F-8A9A-08B72EEC30AE}"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242069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26840-A32F-4F2F-8A9A-08B72EEC30AE}"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397137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26840-A32F-4F2F-8A9A-08B72EEC30AE}"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22057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026840-A32F-4F2F-8A9A-08B72EEC30AE}"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291817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26840-A32F-4F2F-8A9A-08B72EEC30AE}"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61649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026840-A32F-4F2F-8A9A-08B72EEC30AE}"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125921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026840-A32F-4F2F-8A9A-08B72EEC30AE}"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54246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026840-A32F-4F2F-8A9A-08B72EEC30AE}"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328154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26840-A32F-4F2F-8A9A-08B72EEC30AE}"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506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26840-A32F-4F2F-8A9A-08B72EEC30AE}"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376125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26840-A32F-4F2F-8A9A-08B72EEC30AE}"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7BA55-A867-48C0-817C-D73179B92D98}" type="slidenum">
              <a:rPr lang="en-GB" smtClean="0"/>
              <a:t>‹#›</a:t>
            </a:fld>
            <a:endParaRPr lang="en-GB"/>
          </a:p>
        </p:txBody>
      </p:sp>
    </p:spTree>
    <p:extLst>
      <p:ext uri="{BB962C8B-B14F-4D97-AF65-F5344CB8AC3E}">
        <p14:creationId xmlns:p14="http://schemas.microsoft.com/office/powerpoint/2010/main" val="248674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26840-A32F-4F2F-8A9A-08B72EEC30AE}" type="datetimeFigureOut">
              <a:rPr lang="en-GB" smtClean="0"/>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7BA55-A867-48C0-817C-D73179B92D98}" type="slidenum">
              <a:rPr lang="en-GB" smtClean="0"/>
              <a:t>‹#›</a:t>
            </a:fld>
            <a:endParaRPr lang="en-GB"/>
          </a:p>
        </p:txBody>
      </p:sp>
    </p:spTree>
    <p:extLst>
      <p:ext uri="{BB962C8B-B14F-4D97-AF65-F5344CB8AC3E}">
        <p14:creationId xmlns:p14="http://schemas.microsoft.com/office/powerpoint/2010/main" val="193619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url?sa=i&amp;rct=j&amp;q=scotland&amp;source=images&amp;cd=&amp;cad=rja&amp;docid=12e5bOzUhLsHZM&amp;tbnid=_uGdptGTkbMiZM:&amp;ved=0CAUQjRw&amp;url=http://www.woodlands-junior.kent.sch.uk/customs/questions/britain/scotland.htm&amp;ei=LEyRUZSEDYO5O_eFgbAM&amp;bvm=bv.46340616,d.ZWU&amp;psig=AFQjCNFrEEc1hOdrKpGXbjztR7pFkJ2-ow&amp;ust=1368563104367595"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 y="332656"/>
            <a:ext cx="3024336"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80647" y="1052736"/>
            <a:ext cx="4608512" cy="4632037"/>
          </a:xfrm>
          <a:prstGeom prst="rect">
            <a:avLst/>
          </a:prstGeom>
          <a:noFill/>
          <a:ln w="25400">
            <a:solidFill>
              <a:schemeClr val="tx2">
                <a:lumMod val="50000"/>
              </a:schemeClr>
            </a:solidFill>
          </a:ln>
        </p:spPr>
        <p:txBody>
          <a:bodyPr wrap="square" rtlCol="0">
            <a:spAutoFit/>
          </a:bodyPr>
          <a:lstStyle/>
          <a:p>
            <a:pPr algn="ctr"/>
            <a:r>
              <a:rPr lang="en-GB" sz="3500">
                <a:latin typeface="ChocolateBox" pitchFamily="2" charset="0"/>
              </a:rPr>
              <a:t>National 5 English</a:t>
            </a:r>
          </a:p>
          <a:p>
            <a:pPr algn="ctr"/>
            <a:r>
              <a:rPr lang="en-GB" sz="3500">
                <a:latin typeface="ChocolateBox" pitchFamily="2" charset="0"/>
              </a:rPr>
              <a:t>Scottish text:</a:t>
            </a:r>
          </a:p>
          <a:p>
            <a:pPr algn="ctr"/>
            <a:endParaRPr lang="en-GB" sz="4500">
              <a:latin typeface="ChocolateBox" pitchFamily="2" charset="0"/>
            </a:endParaRPr>
          </a:p>
          <a:p>
            <a:pPr algn="ctr"/>
            <a:r>
              <a:rPr lang="en-GB" sz="4500" b="1" err="1">
                <a:solidFill>
                  <a:srgbClr val="002060"/>
                </a:solidFill>
                <a:latin typeface="ChocolateBox" pitchFamily="2" charset="0"/>
              </a:rPr>
              <a:t>Sailmaker</a:t>
            </a:r>
            <a:endParaRPr lang="en-GB" sz="4500" b="1">
              <a:solidFill>
                <a:srgbClr val="002060"/>
              </a:solidFill>
              <a:latin typeface="ChocolateBox" pitchFamily="2" charset="0"/>
            </a:endParaRPr>
          </a:p>
          <a:p>
            <a:pPr algn="ctr"/>
            <a:endParaRPr lang="en-GB" sz="4500">
              <a:latin typeface="ChocolateBox" pitchFamily="2" charset="0"/>
            </a:endParaRPr>
          </a:p>
          <a:p>
            <a:pPr algn="ctr"/>
            <a:r>
              <a:rPr lang="en-GB" sz="4500">
                <a:solidFill>
                  <a:srgbClr val="C00000"/>
                </a:solidFill>
                <a:latin typeface="ChocolateBox" pitchFamily="2" charset="0"/>
              </a:rPr>
              <a:t>By Alan Spence</a:t>
            </a:r>
          </a:p>
        </p:txBody>
      </p:sp>
      <p:pic>
        <p:nvPicPr>
          <p:cNvPr id="1028" name="Picture 4" descr="https://c1.staticflickr.com/3/2142/2321086794_cc77fb73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84" y="4649420"/>
            <a:ext cx="2746276" cy="177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9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eaLnBrk="1" hangingPunct="1"/>
            <a:r>
              <a:rPr lang="en-GB" b="1">
                <a:latin typeface="ChocolateBox" pitchFamily="2" charset="0"/>
              </a:rPr>
              <a:t>Taking notes: Characterisation</a:t>
            </a:r>
          </a:p>
        </p:txBody>
      </p:sp>
      <p:sp>
        <p:nvSpPr>
          <p:cNvPr id="5" name="TextBox 4"/>
          <p:cNvSpPr txBox="1"/>
          <p:nvPr/>
        </p:nvSpPr>
        <p:spPr>
          <a:xfrm>
            <a:off x="323528" y="1340768"/>
            <a:ext cx="8496944" cy="369332"/>
          </a:xfrm>
          <a:prstGeom prst="rect">
            <a:avLst/>
          </a:prstGeom>
          <a:noFill/>
        </p:spPr>
        <p:txBody>
          <a:bodyPr wrap="square" rtlCol="0">
            <a:spAutoFit/>
          </a:bodyPr>
          <a:lstStyle/>
          <a:p>
            <a:pPr algn="ctr"/>
            <a:r>
              <a:rPr lang="en-GB"/>
              <a:t>Take a fresh DOUBLE PAGE in your jotter and draw one diagram per double page:</a:t>
            </a:r>
          </a:p>
        </p:txBody>
      </p:sp>
      <p:sp>
        <p:nvSpPr>
          <p:cNvPr id="6" name="Oval 5"/>
          <p:cNvSpPr/>
          <p:nvPr/>
        </p:nvSpPr>
        <p:spPr>
          <a:xfrm>
            <a:off x="2179091" y="2573336"/>
            <a:ext cx="4786312" cy="1285875"/>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7" name="Straight Connector 6"/>
          <p:cNvCxnSpPr/>
          <p:nvPr/>
        </p:nvCxnSpPr>
        <p:spPr>
          <a:xfrm rot="5400000" flipH="1" flipV="1">
            <a:off x="4977854" y="2274885"/>
            <a:ext cx="546100" cy="14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2334665" y="1989136"/>
            <a:ext cx="760413" cy="642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965403" y="3001961"/>
            <a:ext cx="642938" cy="117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2683916" y="2862261"/>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Alec</a:t>
            </a:r>
          </a:p>
        </p:txBody>
      </p:sp>
      <p:cxnSp>
        <p:nvCxnSpPr>
          <p:cNvPr id="11" name="Straight Connector 10"/>
          <p:cNvCxnSpPr/>
          <p:nvPr/>
        </p:nvCxnSpPr>
        <p:spPr>
          <a:xfrm flipV="1">
            <a:off x="1564805" y="3313111"/>
            <a:ext cx="614285" cy="407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66144" y="4942879"/>
            <a:ext cx="4786312" cy="1285875"/>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13" name="Straight Connector 12"/>
          <p:cNvCxnSpPr/>
          <p:nvPr/>
        </p:nvCxnSpPr>
        <p:spPr>
          <a:xfrm rot="5400000" flipH="1" flipV="1">
            <a:off x="4964907" y="4644428"/>
            <a:ext cx="546100" cy="14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2321718" y="4358679"/>
            <a:ext cx="760413" cy="642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52456" y="5371504"/>
            <a:ext cx="642938" cy="117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2670969" y="5231804"/>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Davie</a:t>
            </a:r>
          </a:p>
        </p:txBody>
      </p:sp>
      <p:cxnSp>
        <p:nvCxnSpPr>
          <p:cNvPr id="17" name="Straight Connector 16"/>
          <p:cNvCxnSpPr/>
          <p:nvPr/>
        </p:nvCxnSpPr>
        <p:spPr>
          <a:xfrm flipV="1">
            <a:off x="1551858" y="5682654"/>
            <a:ext cx="614285" cy="407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7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childTnLst>
                          </p:cTn>
                        </p:par>
                        <p:par>
                          <p:cTn id="29" fill="hold">
                            <p:stCondLst>
                              <p:cond delay="500"/>
                            </p:stCondLst>
                            <p:childTnLst>
                              <p:par>
                                <p:cTn id="30" presetID="49" presetClass="entr" presetSubtype="0" decel="10000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360"/>
                                          </p:val>
                                        </p:tav>
                                        <p:tav tm="100000">
                                          <p:val>
                                            <p:fltVal val="0"/>
                                          </p:val>
                                        </p:tav>
                                      </p:tavLst>
                                    </p:anim>
                                    <p:animEffect transition="in" filter="fade">
                                      <p:cBhvr>
                                        <p:cTn id="35" dur="500"/>
                                        <p:tgtEl>
                                          <p:spTgt spid="10"/>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1000"/>
                            </p:stCondLst>
                            <p:childTnLst>
                              <p:par>
                                <p:cTn id="43" presetID="49" presetClass="entr" presetSubtype="0"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 calcmode="lin" valueType="num">
                                      <p:cBhvr>
                                        <p:cTn id="53" dur="500" fill="hold"/>
                                        <p:tgtEl>
                                          <p:spTgt spid="14"/>
                                        </p:tgtEl>
                                        <p:attrNameLst>
                                          <p:attrName>style.rotation</p:attrName>
                                        </p:attrNameLst>
                                      </p:cBhvr>
                                      <p:tavLst>
                                        <p:tav tm="0">
                                          <p:val>
                                            <p:fltVal val="360"/>
                                          </p:val>
                                        </p:tav>
                                        <p:tav tm="100000">
                                          <p:val>
                                            <p:fltVal val="0"/>
                                          </p:val>
                                        </p:tav>
                                      </p:tavLst>
                                    </p:anim>
                                    <p:animEffect transition="in" filter="fade">
                                      <p:cBhvr>
                                        <p:cTn id="54" dur="500"/>
                                        <p:tgtEl>
                                          <p:spTgt spid="14"/>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360"/>
                                          </p:val>
                                        </p:tav>
                                        <p:tav tm="100000">
                                          <p:val>
                                            <p:fltVal val="0"/>
                                          </p:val>
                                        </p:tav>
                                      </p:tavLst>
                                    </p:anim>
                                    <p:animEffect transition="in" filter="fade">
                                      <p:cBhvr>
                                        <p:cTn id="60" dur="500"/>
                                        <p:tgtEl>
                                          <p:spTgt spid="13"/>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1500"/>
                            </p:stCondLst>
                            <p:childTnLst>
                              <p:par>
                                <p:cTn id="68" presetID="49" presetClass="entr" presetSubtype="0" decel="10000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360"/>
                                          </p:val>
                                        </p:tav>
                                        <p:tav tm="100000">
                                          <p:val>
                                            <p:fltVal val="0"/>
                                          </p:val>
                                        </p:tav>
                                      </p:tavLst>
                                    </p:anim>
                                    <p:animEffect transition="in" filter="fade">
                                      <p:cBhvr>
                                        <p:cTn id="73" dur="500"/>
                                        <p:tgtEl>
                                          <p:spTgt spid="16"/>
                                        </p:tgtEl>
                                      </p:cBhvr>
                                    </p:animEffect>
                                  </p:childTnLst>
                                </p:cTn>
                              </p:par>
                              <p:par>
                                <p:cTn id="74" presetID="49" presetClass="entr" presetSubtype="0" decel="10000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 calcmode="lin" valueType="num">
                                      <p:cBhvr>
                                        <p:cTn id="78" dur="500" fill="hold"/>
                                        <p:tgtEl>
                                          <p:spTgt spid="17"/>
                                        </p:tgtEl>
                                        <p:attrNameLst>
                                          <p:attrName>style.rotation</p:attrName>
                                        </p:attrNameLst>
                                      </p:cBhvr>
                                      <p:tavLst>
                                        <p:tav tm="0">
                                          <p:val>
                                            <p:fltVal val="360"/>
                                          </p:val>
                                        </p:tav>
                                        <p:tav tm="100000">
                                          <p:val>
                                            <p:fltVal val="0"/>
                                          </p:val>
                                        </p:tav>
                                      </p:tavLst>
                                    </p:anim>
                                    <p:animEffect transition="in" filter="fade">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Characterisation</a:t>
            </a:r>
          </a:p>
        </p:txBody>
      </p:sp>
      <p:sp>
        <p:nvSpPr>
          <p:cNvPr id="5" name="TextBox 4"/>
          <p:cNvSpPr txBox="1"/>
          <p:nvPr/>
        </p:nvSpPr>
        <p:spPr>
          <a:xfrm>
            <a:off x="324239" y="1156102"/>
            <a:ext cx="8496944" cy="923330"/>
          </a:xfrm>
          <a:prstGeom prst="rect">
            <a:avLst/>
          </a:prstGeom>
          <a:noFill/>
        </p:spPr>
        <p:txBody>
          <a:bodyPr wrap="square" rtlCol="0">
            <a:spAutoFit/>
          </a:bodyPr>
          <a:lstStyle/>
          <a:p>
            <a:pPr algn="ctr"/>
            <a:r>
              <a:rPr lang="en-GB">
                <a:solidFill>
                  <a:srgbClr val="FF0000"/>
                </a:solidFill>
              </a:rPr>
              <a:t>In each diagram, write down any words you associate with this character. E.g. personality, quotes, behaviour, their relationships with other characters, etc. While we are reading the play, you should be adding to these diagrams constantly.</a:t>
            </a:r>
          </a:p>
        </p:txBody>
      </p:sp>
      <p:sp>
        <p:nvSpPr>
          <p:cNvPr id="6" name="Oval 5"/>
          <p:cNvSpPr/>
          <p:nvPr/>
        </p:nvSpPr>
        <p:spPr>
          <a:xfrm>
            <a:off x="3419871" y="3001961"/>
            <a:ext cx="3545531" cy="85725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7" name="Straight Connector 6"/>
          <p:cNvCxnSpPr/>
          <p:nvPr/>
        </p:nvCxnSpPr>
        <p:spPr>
          <a:xfrm flipV="1">
            <a:off x="5269747" y="2636912"/>
            <a:ext cx="382375" cy="3650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779912" y="2716208"/>
            <a:ext cx="365372" cy="344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947792" y="3284984"/>
            <a:ext cx="321469" cy="55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3362326" y="3076573"/>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Alec</a:t>
            </a:r>
          </a:p>
        </p:txBody>
      </p:sp>
      <p:cxnSp>
        <p:nvCxnSpPr>
          <p:cNvPr id="11" name="Straight Connector 10"/>
          <p:cNvCxnSpPr/>
          <p:nvPr/>
        </p:nvCxnSpPr>
        <p:spPr>
          <a:xfrm>
            <a:off x="2670969" y="3284984"/>
            <a:ext cx="748902" cy="1469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563888" y="5231804"/>
            <a:ext cx="3388568" cy="99695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13" name="Straight Connector 12"/>
          <p:cNvCxnSpPr/>
          <p:nvPr/>
        </p:nvCxnSpPr>
        <p:spPr>
          <a:xfrm rot="5400000" flipH="1" flipV="1">
            <a:off x="5450508" y="4917477"/>
            <a:ext cx="546100" cy="14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275397" y="4917475"/>
            <a:ext cx="352425" cy="344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63557" y="5489091"/>
            <a:ext cx="642938" cy="117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433764" y="5354422"/>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Davie</a:t>
            </a:r>
          </a:p>
        </p:txBody>
      </p:sp>
      <p:cxnSp>
        <p:nvCxnSpPr>
          <p:cNvPr id="17" name="Straight Connector 16"/>
          <p:cNvCxnSpPr/>
          <p:nvPr/>
        </p:nvCxnSpPr>
        <p:spPr>
          <a:xfrm flipV="1">
            <a:off x="2949603" y="5661296"/>
            <a:ext cx="614285" cy="407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6889" y="3076573"/>
            <a:ext cx="2203425" cy="369332"/>
          </a:xfrm>
          <a:prstGeom prst="rect">
            <a:avLst/>
          </a:prstGeom>
          <a:noFill/>
        </p:spPr>
        <p:txBody>
          <a:bodyPr wrap="square" rtlCol="0">
            <a:spAutoFit/>
          </a:bodyPr>
          <a:lstStyle/>
          <a:p>
            <a:pPr algn="r"/>
            <a:r>
              <a:rPr lang="en-GB"/>
              <a:t>E.g. son of Davie</a:t>
            </a:r>
          </a:p>
        </p:txBody>
      </p:sp>
      <p:sp>
        <p:nvSpPr>
          <p:cNvPr id="22" name="TextBox 21"/>
          <p:cNvSpPr txBox="1"/>
          <p:nvPr/>
        </p:nvSpPr>
        <p:spPr>
          <a:xfrm>
            <a:off x="6965402" y="2097943"/>
            <a:ext cx="2203425" cy="1477328"/>
          </a:xfrm>
          <a:prstGeom prst="rect">
            <a:avLst/>
          </a:prstGeom>
          <a:noFill/>
        </p:spPr>
        <p:txBody>
          <a:bodyPr wrap="square" rtlCol="0">
            <a:spAutoFit/>
          </a:bodyPr>
          <a:lstStyle/>
          <a:p>
            <a:pPr algn="ctr"/>
            <a:r>
              <a:rPr lang="en-GB" sz="1500"/>
              <a:t>Death of mother affected him greatly -</a:t>
            </a:r>
          </a:p>
          <a:p>
            <a:pPr algn="ctr"/>
            <a:r>
              <a:rPr lang="en-GB" sz="1500"/>
              <a:t>“Part of me already knew, accepted it. Part of me couldn’t. Part of me cried.”</a:t>
            </a:r>
          </a:p>
        </p:txBody>
      </p:sp>
      <p:sp>
        <p:nvSpPr>
          <p:cNvPr id="23" name="TextBox 22"/>
          <p:cNvSpPr txBox="1"/>
          <p:nvPr/>
        </p:nvSpPr>
        <p:spPr>
          <a:xfrm>
            <a:off x="2193518" y="4238955"/>
            <a:ext cx="2126453" cy="923330"/>
          </a:xfrm>
          <a:prstGeom prst="rect">
            <a:avLst/>
          </a:prstGeom>
          <a:noFill/>
        </p:spPr>
        <p:txBody>
          <a:bodyPr wrap="square" rtlCol="0">
            <a:spAutoFit/>
          </a:bodyPr>
          <a:lstStyle/>
          <a:p>
            <a:pPr algn="ctr"/>
            <a:r>
              <a:rPr lang="en-GB"/>
              <a:t>Tries to mask his emotions – “</a:t>
            </a:r>
            <a:r>
              <a:rPr lang="en-GB" err="1"/>
              <a:t>Ah’ll</a:t>
            </a:r>
            <a:r>
              <a:rPr lang="en-GB"/>
              <a:t> make breakfast”</a:t>
            </a:r>
          </a:p>
        </p:txBody>
      </p:sp>
    </p:spTree>
    <p:extLst>
      <p:ext uri="{BB962C8B-B14F-4D97-AF65-F5344CB8AC3E}">
        <p14:creationId xmlns:p14="http://schemas.microsoft.com/office/powerpoint/2010/main" val="64807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childTnLst>
                          </p:cTn>
                        </p:par>
                        <p:par>
                          <p:cTn id="29" fill="hold">
                            <p:stCondLst>
                              <p:cond delay="500"/>
                            </p:stCondLst>
                            <p:childTnLst>
                              <p:par>
                                <p:cTn id="30" presetID="49" presetClass="entr" presetSubtype="0" decel="10000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360"/>
                                          </p:val>
                                        </p:tav>
                                        <p:tav tm="100000">
                                          <p:val>
                                            <p:fltVal val="0"/>
                                          </p:val>
                                        </p:tav>
                                      </p:tavLst>
                                    </p:anim>
                                    <p:animEffect transition="in" filter="fade">
                                      <p:cBhvr>
                                        <p:cTn id="35" dur="500"/>
                                        <p:tgtEl>
                                          <p:spTgt spid="10"/>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1000"/>
                            </p:stCondLst>
                            <p:childTnLst>
                              <p:par>
                                <p:cTn id="43" presetID="49" presetClass="entr" presetSubtype="0"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 calcmode="lin" valueType="num">
                                      <p:cBhvr>
                                        <p:cTn id="53" dur="500" fill="hold"/>
                                        <p:tgtEl>
                                          <p:spTgt spid="14"/>
                                        </p:tgtEl>
                                        <p:attrNameLst>
                                          <p:attrName>style.rotation</p:attrName>
                                        </p:attrNameLst>
                                      </p:cBhvr>
                                      <p:tavLst>
                                        <p:tav tm="0">
                                          <p:val>
                                            <p:fltVal val="360"/>
                                          </p:val>
                                        </p:tav>
                                        <p:tav tm="100000">
                                          <p:val>
                                            <p:fltVal val="0"/>
                                          </p:val>
                                        </p:tav>
                                      </p:tavLst>
                                    </p:anim>
                                    <p:animEffect transition="in" filter="fade">
                                      <p:cBhvr>
                                        <p:cTn id="54" dur="500"/>
                                        <p:tgtEl>
                                          <p:spTgt spid="14"/>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360"/>
                                          </p:val>
                                        </p:tav>
                                        <p:tav tm="100000">
                                          <p:val>
                                            <p:fltVal val="0"/>
                                          </p:val>
                                        </p:tav>
                                      </p:tavLst>
                                    </p:anim>
                                    <p:animEffect transition="in" filter="fade">
                                      <p:cBhvr>
                                        <p:cTn id="60" dur="500"/>
                                        <p:tgtEl>
                                          <p:spTgt spid="13"/>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1500"/>
                            </p:stCondLst>
                            <p:childTnLst>
                              <p:par>
                                <p:cTn id="68" presetID="49" presetClass="entr" presetSubtype="0" decel="10000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360"/>
                                          </p:val>
                                        </p:tav>
                                        <p:tav tm="100000">
                                          <p:val>
                                            <p:fltVal val="0"/>
                                          </p:val>
                                        </p:tav>
                                      </p:tavLst>
                                    </p:anim>
                                    <p:animEffect transition="in" filter="fade">
                                      <p:cBhvr>
                                        <p:cTn id="73" dur="500"/>
                                        <p:tgtEl>
                                          <p:spTgt spid="16"/>
                                        </p:tgtEl>
                                      </p:cBhvr>
                                    </p:animEffect>
                                  </p:childTnLst>
                                </p:cTn>
                              </p:par>
                              <p:par>
                                <p:cTn id="74" presetID="49" presetClass="entr" presetSubtype="0" decel="10000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 calcmode="lin" valueType="num">
                                      <p:cBhvr>
                                        <p:cTn id="78" dur="500" fill="hold"/>
                                        <p:tgtEl>
                                          <p:spTgt spid="17"/>
                                        </p:tgtEl>
                                        <p:attrNameLst>
                                          <p:attrName>style.rotation</p:attrName>
                                        </p:attrNameLst>
                                      </p:cBhvr>
                                      <p:tavLst>
                                        <p:tav tm="0">
                                          <p:val>
                                            <p:fltVal val="360"/>
                                          </p:val>
                                        </p:tav>
                                        <p:tav tm="100000">
                                          <p:val>
                                            <p:fltVal val="0"/>
                                          </p:val>
                                        </p:tav>
                                      </p:tavLst>
                                    </p:anim>
                                    <p:animEffect transition="in" filter="fade">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Act 1 - Characterisation</a:t>
            </a:r>
          </a:p>
        </p:txBody>
      </p:sp>
      <p:pic>
        <p:nvPicPr>
          <p:cNvPr id="5"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747" y="1611322"/>
            <a:ext cx="809466" cy="1079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1324" y="1196752"/>
            <a:ext cx="2808312" cy="369332"/>
          </a:xfrm>
          <a:prstGeom prst="rect">
            <a:avLst/>
          </a:prstGeom>
          <a:noFill/>
        </p:spPr>
        <p:txBody>
          <a:bodyPr wrap="square" rtlCol="0">
            <a:spAutoFit/>
          </a:bodyPr>
          <a:lstStyle/>
          <a:p>
            <a:pPr algn="ctr"/>
            <a:r>
              <a:rPr lang="en-GB"/>
              <a:t>Pages 16-23</a:t>
            </a:r>
          </a:p>
        </p:txBody>
      </p:sp>
      <p:sp>
        <p:nvSpPr>
          <p:cNvPr id="7" name="TextBox 6"/>
          <p:cNvSpPr txBox="1"/>
          <p:nvPr/>
        </p:nvSpPr>
        <p:spPr>
          <a:xfrm>
            <a:off x="634687" y="2793907"/>
            <a:ext cx="7686854" cy="2923877"/>
          </a:xfrm>
          <a:prstGeom prst="rect">
            <a:avLst/>
          </a:prstGeom>
          <a:noFill/>
          <a:ln>
            <a:solidFill>
              <a:srgbClr val="C00000"/>
            </a:solidFill>
          </a:ln>
        </p:spPr>
        <p:txBody>
          <a:bodyPr wrap="square" rtlCol="0">
            <a:spAutoFit/>
          </a:bodyPr>
          <a:lstStyle/>
          <a:p>
            <a:pPr algn="ctr"/>
            <a:r>
              <a:rPr lang="en-GB" sz="2300">
                <a:latin typeface="Berlin Sans FB" pitchFamily="34" charset="0"/>
              </a:rPr>
              <a:t>In your jotter (heading above):</a:t>
            </a:r>
          </a:p>
          <a:p>
            <a:pPr algn="ctr"/>
            <a:endParaRPr lang="en-GB" sz="2300">
              <a:latin typeface="Berlin Sans FB" pitchFamily="34" charset="0"/>
            </a:endParaRPr>
          </a:p>
          <a:p>
            <a:pPr marL="342900" indent="-342900">
              <a:buAutoNum type="arabicPeriod"/>
            </a:pPr>
            <a:r>
              <a:rPr lang="en-GB" sz="2300">
                <a:latin typeface="Berlin Sans FB" pitchFamily="34" charset="0"/>
              </a:rPr>
              <a:t>Do we see Davie getting better or worse at coping with the death of his wife (p16-20)? Quote to support your answer.</a:t>
            </a:r>
          </a:p>
          <a:p>
            <a:pPr marL="342900" indent="-342900">
              <a:buAutoNum type="arabicPeriod"/>
            </a:pPr>
            <a:r>
              <a:rPr lang="en-GB" sz="2300">
                <a:latin typeface="Berlin Sans FB" pitchFamily="34" charset="0"/>
              </a:rPr>
              <a:t>What does Alec think about gambling and what does this tell us about him?</a:t>
            </a:r>
          </a:p>
          <a:p>
            <a:pPr marL="342900" indent="-342900">
              <a:buAutoNum type="arabicPeriod"/>
            </a:pPr>
            <a:r>
              <a:rPr lang="en-GB" sz="2300">
                <a:latin typeface="Berlin Sans FB" pitchFamily="34" charset="0"/>
              </a:rPr>
              <a:t>“</a:t>
            </a:r>
            <a:r>
              <a:rPr lang="en-GB" sz="2300" err="1">
                <a:latin typeface="Berlin Sans FB" pitchFamily="34" charset="0"/>
              </a:rPr>
              <a:t>Ah’m</a:t>
            </a:r>
            <a:r>
              <a:rPr lang="en-GB" sz="2300">
                <a:latin typeface="Berlin Sans FB" pitchFamily="34" charset="0"/>
              </a:rPr>
              <a:t> </a:t>
            </a:r>
            <a:r>
              <a:rPr lang="en-GB" sz="2300" err="1">
                <a:latin typeface="Berlin Sans FB" pitchFamily="34" charset="0"/>
              </a:rPr>
              <a:t>gonnae</a:t>
            </a:r>
            <a:r>
              <a:rPr lang="en-GB" sz="2300">
                <a:latin typeface="Berlin Sans FB" pitchFamily="34" charset="0"/>
              </a:rPr>
              <a:t> fix it up, when </a:t>
            </a:r>
            <a:r>
              <a:rPr lang="en-GB" sz="2300" err="1">
                <a:latin typeface="Berlin Sans FB" pitchFamily="34" charset="0"/>
              </a:rPr>
              <a:t>ah’ve</a:t>
            </a:r>
            <a:r>
              <a:rPr lang="en-GB" sz="2300">
                <a:latin typeface="Berlin Sans FB" pitchFamily="34" charset="0"/>
              </a:rPr>
              <a:t> got the time.” Why do you think Davie hasn’t fixed Alec’s boat for him yet?</a:t>
            </a:r>
          </a:p>
        </p:txBody>
      </p:sp>
    </p:spTree>
    <p:extLst>
      <p:ext uri="{BB962C8B-B14F-4D97-AF65-F5344CB8AC3E}">
        <p14:creationId xmlns:p14="http://schemas.microsoft.com/office/powerpoint/2010/main" val="228816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Act 1 - Characterisation</a:t>
            </a:r>
          </a:p>
        </p:txBody>
      </p:sp>
      <p:pic>
        <p:nvPicPr>
          <p:cNvPr id="5"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50035"/>
            <a:ext cx="567063" cy="756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1324" y="1196752"/>
            <a:ext cx="2808312" cy="369332"/>
          </a:xfrm>
          <a:prstGeom prst="rect">
            <a:avLst/>
          </a:prstGeom>
          <a:noFill/>
        </p:spPr>
        <p:txBody>
          <a:bodyPr wrap="square" rtlCol="0">
            <a:spAutoFit/>
          </a:bodyPr>
          <a:lstStyle/>
          <a:p>
            <a:pPr algn="ctr"/>
            <a:r>
              <a:rPr lang="en-GB"/>
              <a:t>Pages 16-23</a:t>
            </a:r>
          </a:p>
        </p:txBody>
      </p:sp>
      <p:sp>
        <p:nvSpPr>
          <p:cNvPr id="7" name="Oval 6"/>
          <p:cNvSpPr/>
          <p:nvPr/>
        </p:nvSpPr>
        <p:spPr>
          <a:xfrm>
            <a:off x="2393402" y="3001961"/>
            <a:ext cx="4786312" cy="1285875"/>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8" name="Straight Connector 7"/>
          <p:cNvCxnSpPr/>
          <p:nvPr/>
        </p:nvCxnSpPr>
        <p:spPr>
          <a:xfrm rot="5400000" flipH="1" flipV="1">
            <a:off x="5192165" y="2703510"/>
            <a:ext cx="546100" cy="14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2548976" y="2417761"/>
            <a:ext cx="760413" cy="642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79714" y="3430586"/>
            <a:ext cx="642938" cy="117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898227" y="3290886"/>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Billy</a:t>
            </a:r>
          </a:p>
        </p:txBody>
      </p:sp>
      <p:cxnSp>
        <p:nvCxnSpPr>
          <p:cNvPr id="12" name="Straight Connector 11"/>
          <p:cNvCxnSpPr/>
          <p:nvPr/>
        </p:nvCxnSpPr>
        <p:spPr>
          <a:xfrm flipV="1">
            <a:off x="1779116" y="3741736"/>
            <a:ext cx="614285" cy="407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4928" y="4869160"/>
            <a:ext cx="7848872" cy="1631216"/>
          </a:xfrm>
          <a:prstGeom prst="rect">
            <a:avLst/>
          </a:prstGeom>
          <a:noFill/>
          <a:ln w="31750">
            <a:solidFill>
              <a:schemeClr val="tx1"/>
            </a:solidFill>
          </a:ln>
        </p:spPr>
        <p:txBody>
          <a:bodyPr wrap="square" rtlCol="0">
            <a:spAutoFit/>
          </a:bodyPr>
          <a:lstStyle/>
          <a:p>
            <a:pPr algn="ctr"/>
            <a:r>
              <a:rPr lang="en-GB" sz="2500">
                <a:solidFill>
                  <a:srgbClr val="002060"/>
                </a:solidFill>
                <a:latin typeface="Berlin Sans FB" pitchFamily="34" charset="0"/>
              </a:rPr>
              <a:t>What are your first impressions of Billy as a character? How is he different from his brother Davie? </a:t>
            </a:r>
            <a:br>
              <a:rPr lang="en-GB" sz="2500">
                <a:solidFill>
                  <a:srgbClr val="002060"/>
                </a:solidFill>
                <a:latin typeface="Berlin Sans FB" pitchFamily="34" charset="0"/>
              </a:rPr>
            </a:br>
            <a:r>
              <a:rPr lang="en-GB" sz="2500">
                <a:solidFill>
                  <a:srgbClr val="C00000"/>
                </a:solidFill>
                <a:latin typeface="Berlin Sans FB" pitchFamily="34" charset="0"/>
              </a:rPr>
              <a:t>Start character notes for him on a fresh page. Add quotes, explanations, etc.</a:t>
            </a:r>
          </a:p>
        </p:txBody>
      </p:sp>
      <p:sp>
        <p:nvSpPr>
          <p:cNvPr id="14" name="TextBox 13"/>
          <p:cNvSpPr txBox="1"/>
          <p:nvPr/>
        </p:nvSpPr>
        <p:spPr>
          <a:xfrm>
            <a:off x="494235" y="1628161"/>
            <a:ext cx="2391343" cy="1477328"/>
          </a:xfrm>
          <a:prstGeom prst="rect">
            <a:avLst/>
          </a:prstGeom>
          <a:noFill/>
        </p:spPr>
        <p:txBody>
          <a:bodyPr wrap="square" rtlCol="0">
            <a:spAutoFit/>
          </a:bodyPr>
          <a:lstStyle/>
          <a:p>
            <a:r>
              <a:rPr lang="en-GB"/>
              <a:t>He is an avid Rangers fan and a bit of a bigot – “he’s pure mental when it comes tae Rangers an aw that”</a:t>
            </a:r>
          </a:p>
        </p:txBody>
      </p:sp>
      <p:sp>
        <p:nvSpPr>
          <p:cNvPr id="15" name="TextBox 14"/>
          <p:cNvSpPr txBox="1"/>
          <p:nvPr/>
        </p:nvSpPr>
        <p:spPr>
          <a:xfrm>
            <a:off x="5011917" y="1565130"/>
            <a:ext cx="2391343" cy="646331"/>
          </a:xfrm>
          <a:prstGeom prst="rect">
            <a:avLst/>
          </a:prstGeom>
          <a:noFill/>
        </p:spPr>
        <p:txBody>
          <a:bodyPr wrap="square" rtlCol="0">
            <a:spAutoFit/>
          </a:bodyPr>
          <a:lstStyle/>
          <a:p>
            <a:r>
              <a:rPr lang="en-GB"/>
              <a:t>“And he’s a </a:t>
            </a:r>
            <a:r>
              <a:rPr lang="en-GB" err="1"/>
              <a:t>pape</a:t>
            </a:r>
            <a:r>
              <a:rPr lang="en-GB"/>
              <a:t>” – this suggests that…</a:t>
            </a:r>
          </a:p>
        </p:txBody>
      </p:sp>
    </p:spTree>
    <p:extLst>
      <p:ext uri="{BB962C8B-B14F-4D97-AF65-F5344CB8AC3E}">
        <p14:creationId xmlns:p14="http://schemas.microsoft.com/office/powerpoint/2010/main" val="17377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childTnLst>
                          </p:cTn>
                        </p:par>
                        <p:par>
                          <p:cTn id="29" fill="hold">
                            <p:stCondLst>
                              <p:cond delay="500"/>
                            </p:stCondLst>
                            <p:childTnLst>
                              <p:par>
                                <p:cTn id="30" presetID="49" presetClass="entr" presetSubtype="0" de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Act 1 - Themes</a:t>
            </a:r>
          </a:p>
        </p:txBody>
      </p:sp>
      <p:pic>
        <p:nvPicPr>
          <p:cNvPr id="6"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355" y="157282"/>
            <a:ext cx="918102" cy="1224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2216" y="1476653"/>
            <a:ext cx="7920880" cy="800219"/>
          </a:xfrm>
          <a:prstGeom prst="rect">
            <a:avLst/>
          </a:prstGeom>
          <a:solidFill>
            <a:srgbClr val="00B0F0"/>
          </a:solidFill>
          <a:ln w="25400">
            <a:solidFill>
              <a:schemeClr val="accent1"/>
            </a:solidFill>
          </a:ln>
        </p:spPr>
        <p:txBody>
          <a:bodyPr wrap="square" lIns="91440" tIns="45720" rIns="91440" bIns="45720" rtlCol="0" anchor="t">
            <a:spAutoFit/>
          </a:bodyPr>
          <a:lstStyle/>
          <a:p>
            <a:pPr algn="ctr"/>
            <a:r>
              <a:rPr lang="en-GB" sz="2300" dirty="0">
                <a:solidFill>
                  <a:schemeClr val="bg1"/>
                </a:solidFill>
                <a:latin typeface="Berlin Sans FB"/>
              </a:rPr>
              <a:t>A </a:t>
            </a:r>
            <a:r>
              <a:rPr lang="en-GB" sz="2300" b="1" dirty="0">
                <a:solidFill>
                  <a:schemeClr val="bg1"/>
                </a:solidFill>
                <a:latin typeface="Berlin Sans FB"/>
              </a:rPr>
              <a:t>theme</a:t>
            </a:r>
            <a:r>
              <a:rPr lang="en-GB" sz="2300" dirty="0">
                <a:solidFill>
                  <a:schemeClr val="bg1"/>
                </a:solidFill>
                <a:latin typeface="Berlin Sans FB"/>
              </a:rPr>
              <a:t> of a text is a central topic or message that the writer is trying to discuss throughout the story.</a:t>
            </a:r>
          </a:p>
        </p:txBody>
      </p:sp>
      <p:sp>
        <p:nvSpPr>
          <p:cNvPr id="8" name="TextBox 7"/>
          <p:cNvSpPr txBox="1"/>
          <p:nvPr/>
        </p:nvSpPr>
        <p:spPr>
          <a:xfrm>
            <a:off x="582216" y="2276872"/>
            <a:ext cx="7920880" cy="646331"/>
          </a:xfrm>
          <a:prstGeom prst="rect">
            <a:avLst/>
          </a:prstGeom>
          <a:noFill/>
          <a:ln w="25400">
            <a:solidFill>
              <a:schemeClr val="accent1"/>
            </a:solidFill>
          </a:ln>
        </p:spPr>
        <p:txBody>
          <a:bodyPr wrap="square" rtlCol="0">
            <a:spAutoFit/>
          </a:bodyPr>
          <a:lstStyle/>
          <a:p>
            <a:pPr algn="ctr"/>
            <a:r>
              <a:rPr lang="en-GB">
                <a:latin typeface="Berlin Sans FB" pitchFamily="34" charset="0"/>
              </a:rPr>
              <a:t>In the first few pages, some important themes are established:</a:t>
            </a:r>
            <a:br>
              <a:rPr lang="en-GB">
                <a:latin typeface="Berlin Sans FB" pitchFamily="34" charset="0"/>
              </a:rPr>
            </a:br>
            <a:r>
              <a:rPr lang="en-GB">
                <a:latin typeface="Berlin Sans FB" pitchFamily="34" charset="0"/>
              </a:rPr>
              <a:t> </a:t>
            </a:r>
            <a:r>
              <a:rPr lang="en-GB">
                <a:solidFill>
                  <a:srgbClr val="C00000"/>
                </a:solidFill>
                <a:latin typeface="Berlin Sans FB" pitchFamily="34" charset="0"/>
              </a:rPr>
              <a:t>Loss/Grievance</a:t>
            </a:r>
            <a:r>
              <a:rPr lang="en-GB">
                <a:latin typeface="Berlin Sans FB" pitchFamily="34" charset="0"/>
              </a:rPr>
              <a:t>, </a:t>
            </a:r>
            <a:r>
              <a:rPr lang="en-GB">
                <a:solidFill>
                  <a:srgbClr val="C00000"/>
                </a:solidFill>
                <a:latin typeface="Berlin Sans FB" pitchFamily="34" charset="0"/>
              </a:rPr>
              <a:t>Religion</a:t>
            </a:r>
            <a:r>
              <a:rPr lang="en-GB">
                <a:latin typeface="Berlin Sans FB" pitchFamily="34" charset="0"/>
              </a:rPr>
              <a:t> and </a:t>
            </a:r>
            <a:r>
              <a:rPr lang="en-GB">
                <a:solidFill>
                  <a:srgbClr val="C00000"/>
                </a:solidFill>
                <a:latin typeface="Berlin Sans FB" pitchFamily="34" charset="0"/>
              </a:rPr>
              <a:t>Family</a:t>
            </a:r>
            <a:r>
              <a:rPr lang="en-GB">
                <a:latin typeface="Berlin Sans FB"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2907785290"/>
              </p:ext>
            </p:extLst>
          </p:nvPr>
        </p:nvGraphicFramePr>
        <p:xfrm>
          <a:off x="571330" y="3717032"/>
          <a:ext cx="7929332" cy="2754312"/>
        </p:xfrm>
        <a:graphic>
          <a:graphicData uri="http://schemas.openxmlformats.org/drawingml/2006/table">
            <a:tbl>
              <a:tblPr firstRow="1" bandRow="1">
                <a:tableStyleId>{5C22544A-7EE6-4342-B048-85BDC9FD1C3A}</a:tableStyleId>
              </a:tblPr>
              <a:tblGrid>
                <a:gridCol w="3964666">
                  <a:extLst>
                    <a:ext uri="{9D8B030D-6E8A-4147-A177-3AD203B41FA5}">
                      <a16:colId xmlns:a16="http://schemas.microsoft.com/office/drawing/2014/main" val="20000"/>
                    </a:ext>
                  </a:extLst>
                </a:gridCol>
                <a:gridCol w="3964666">
                  <a:extLst>
                    <a:ext uri="{9D8B030D-6E8A-4147-A177-3AD203B41FA5}">
                      <a16:colId xmlns:a16="http://schemas.microsoft.com/office/drawing/2014/main" val="20001"/>
                    </a:ext>
                  </a:extLst>
                </a:gridCol>
              </a:tblGrid>
              <a:tr h="370840">
                <a:tc>
                  <a:txBody>
                    <a:bodyPr/>
                    <a:lstStyle/>
                    <a:p>
                      <a:pPr algn="ctr"/>
                      <a:r>
                        <a:rPr lang="en-GB" b="0">
                          <a:latin typeface="Berlin Sans FB" pitchFamily="34" charset="0"/>
                        </a:rPr>
                        <a:t>Theme</a:t>
                      </a:r>
                    </a:p>
                  </a:txBody>
                  <a:tcPr/>
                </a:tc>
                <a:tc>
                  <a:txBody>
                    <a:bodyPr/>
                    <a:lstStyle/>
                    <a:p>
                      <a:pPr algn="ctr"/>
                      <a:r>
                        <a:rPr lang="en-GB" b="0">
                          <a:latin typeface="Berlin Sans FB" pitchFamily="34" charset="0"/>
                        </a:rPr>
                        <a:t>Quotation(s)</a:t>
                      </a:r>
                    </a:p>
                  </a:txBody>
                  <a:tcPr/>
                </a:tc>
                <a:extLst>
                  <a:ext uri="{0D108BD9-81ED-4DB2-BD59-A6C34878D82A}">
                    <a16:rowId xmlns:a16="http://schemas.microsoft.com/office/drawing/2014/main" val="10000"/>
                  </a:ext>
                </a:extLst>
              </a:tr>
              <a:tr h="781288">
                <a:tc>
                  <a:txBody>
                    <a:bodyPr/>
                    <a:lstStyle/>
                    <a:p>
                      <a:pPr algn="ctr"/>
                      <a:r>
                        <a:rPr lang="en-GB" b="1"/>
                        <a:t>Loss/Grievance</a:t>
                      </a:r>
                    </a:p>
                  </a:txBody>
                  <a:tcPr/>
                </a:tc>
                <a:tc>
                  <a:txBody>
                    <a:bodyPr/>
                    <a:lstStyle/>
                    <a:p>
                      <a:r>
                        <a:rPr lang="en-GB" sz="1200"/>
                        <a:t>e.g. “My mother was dead. My mother was dead”</a:t>
                      </a:r>
                    </a:p>
                  </a:txBody>
                  <a:tcPr/>
                </a:tc>
                <a:extLst>
                  <a:ext uri="{0D108BD9-81ED-4DB2-BD59-A6C34878D82A}">
                    <a16:rowId xmlns:a16="http://schemas.microsoft.com/office/drawing/2014/main" val="10001"/>
                  </a:ext>
                </a:extLst>
              </a:tr>
              <a:tr h="770488">
                <a:tc>
                  <a:txBody>
                    <a:bodyPr/>
                    <a:lstStyle/>
                    <a:p>
                      <a:pPr algn="ctr"/>
                      <a:r>
                        <a:rPr lang="en-GB" b="1"/>
                        <a:t>Religion</a:t>
                      </a:r>
                    </a:p>
                  </a:txBody>
                  <a:tcPr/>
                </a:tc>
                <a:tc>
                  <a:txBody>
                    <a:bodyPr/>
                    <a:lstStyle/>
                    <a:p>
                      <a:endParaRPr lang="en-GB"/>
                    </a:p>
                  </a:txBody>
                  <a:tcPr/>
                </a:tc>
                <a:extLst>
                  <a:ext uri="{0D108BD9-81ED-4DB2-BD59-A6C34878D82A}">
                    <a16:rowId xmlns:a16="http://schemas.microsoft.com/office/drawing/2014/main" val="10002"/>
                  </a:ext>
                </a:extLst>
              </a:tr>
              <a:tr h="831696">
                <a:tc>
                  <a:txBody>
                    <a:bodyPr/>
                    <a:lstStyle/>
                    <a:p>
                      <a:pPr algn="ctr"/>
                      <a:r>
                        <a:rPr lang="en-GB" b="1"/>
                        <a:t>Family</a:t>
                      </a:r>
                    </a:p>
                  </a:txBody>
                  <a:tcPr/>
                </a:tc>
                <a:tc>
                  <a:txBody>
                    <a:bodyPr/>
                    <a:lstStyle/>
                    <a:p>
                      <a:endParaRPr lang="en-GB"/>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572886" y="2996952"/>
            <a:ext cx="7992888" cy="646331"/>
          </a:xfrm>
          <a:prstGeom prst="rect">
            <a:avLst/>
          </a:prstGeom>
          <a:noFill/>
        </p:spPr>
        <p:txBody>
          <a:bodyPr wrap="square" rtlCol="0">
            <a:spAutoFit/>
          </a:bodyPr>
          <a:lstStyle/>
          <a:p>
            <a:pPr algn="ctr"/>
            <a:r>
              <a:rPr lang="en-GB">
                <a:solidFill>
                  <a:srgbClr val="7030A0"/>
                </a:solidFill>
                <a:latin typeface="Berlin Sans FB" pitchFamily="34" charset="0"/>
              </a:rPr>
              <a:t>Draw a table similar to the one below and try to find at least two quotations from the text that show these themes (2 quotations per theme):</a:t>
            </a:r>
          </a:p>
        </p:txBody>
      </p:sp>
    </p:spTree>
    <p:extLst>
      <p:ext uri="{BB962C8B-B14F-4D97-AF65-F5344CB8AC3E}">
        <p14:creationId xmlns:p14="http://schemas.microsoft.com/office/powerpoint/2010/main" val="345194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752"/>
            <a:ext cx="8229600" cy="1143000"/>
          </a:xfrm>
        </p:spPr>
        <p:txBody>
          <a:bodyPr>
            <a:normAutofit/>
          </a:bodyPr>
          <a:lstStyle/>
          <a:p>
            <a:pPr eaLnBrk="1" hangingPunct="1"/>
            <a:r>
              <a:rPr lang="en-GB" sz="3400" b="1" dirty="0">
                <a:latin typeface="ChocolateBox" pitchFamily="2" charset="0"/>
              </a:rPr>
              <a:t>Music in Sailmaker</a:t>
            </a:r>
          </a:p>
        </p:txBody>
      </p:sp>
      <p:sp>
        <p:nvSpPr>
          <p:cNvPr id="5" name="TextBox 4"/>
          <p:cNvSpPr txBox="1"/>
          <p:nvPr/>
        </p:nvSpPr>
        <p:spPr>
          <a:xfrm>
            <a:off x="323528" y="1196752"/>
            <a:ext cx="8496944" cy="3647152"/>
          </a:xfrm>
          <a:prstGeom prst="rect">
            <a:avLst/>
          </a:prstGeom>
          <a:noFill/>
        </p:spPr>
        <p:txBody>
          <a:bodyPr wrap="square" rtlCol="0">
            <a:spAutoFit/>
          </a:bodyPr>
          <a:lstStyle/>
          <a:p>
            <a:r>
              <a:rPr lang="en-GB" sz="2100" i="1"/>
              <a:t>“I’ve been aware of music since I was very young. The radio was always on in our house and growing up through the 60’s music was hugely important to me.</a:t>
            </a:r>
          </a:p>
          <a:p>
            <a:endParaRPr lang="en-GB" sz="2100" i="1"/>
          </a:p>
          <a:p>
            <a:r>
              <a:rPr lang="en-GB" sz="2100" i="1"/>
              <a:t>Music is a good way of suggesting very profound emotions. For most people those emotions are expressed in popular song. Music has resonance. It suggests other levels of meaning.</a:t>
            </a:r>
          </a:p>
          <a:p>
            <a:endParaRPr lang="en-GB" sz="2100" i="1"/>
          </a:p>
          <a:p>
            <a:r>
              <a:rPr lang="en-GB" sz="2100" i="1"/>
              <a:t>Music also gave me a way of pinning something to a time. I just hear the opening bars of The Who’s ‘My Generation’ and it’s 1965 again. I’m there.”  </a:t>
            </a:r>
            <a:r>
              <a:rPr lang="en-GB" sz="2100" b="1"/>
              <a:t>Alan Spence</a:t>
            </a:r>
            <a:endParaRPr lang="en-GB" sz="2100" b="1" i="1"/>
          </a:p>
        </p:txBody>
      </p:sp>
      <p:sp>
        <p:nvSpPr>
          <p:cNvPr id="6" name="TextBox 5"/>
          <p:cNvSpPr txBox="1"/>
          <p:nvPr/>
        </p:nvSpPr>
        <p:spPr>
          <a:xfrm>
            <a:off x="323528" y="5013176"/>
            <a:ext cx="8496944" cy="1477328"/>
          </a:xfrm>
          <a:prstGeom prst="rect">
            <a:avLst/>
          </a:prstGeom>
          <a:solidFill>
            <a:schemeClr val="tx2">
              <a:lumMod val="75000"/>
            </a:schemeClr>
          </a:solidFill>
          <a:ln w="50800">
            <a:solidFill>
              <a:schemeClr val="tx1"/>
            </a:solidFill>
          </a:ln>
        </p:spPr>
        <p:txBody>
          <a:bodyPr wrap="square" rtlCol="0">
            <a:spAutoFit/>
          </a:bodyPr>
          <a:lstStyle/>
          <a:p>
            <a:pPr marL="342900" indent="-342900">
              <a:buAutoNum type="arabicPeriod"/>
            </a:pPr>
            <a:r>
              <a:rPr lang="en-GB" u="sng">
                <a:solidFill>
                  <a:schemeClr val="bg1"/>
                </a:solidFill>
                <a:latin typeface="Berlin Sans FB" pitchFamily="34" charset="0"/>
              </a:rPr>
              <a:t>In your own words</a:t>
            </a:r>
            <a:r>
              <a:rPr lang="en-GB">
                <a:solidFill>
                  <a:schemeClr val="bg1"/>
                </a:solidFill>
                <a:latin typeface="Berlin Sans FB" pitchFamily="34" charset="0"/>
              </a:rPr>
              <a:t> explain what music means to Alan Spence and why he might use it so much in his plays.</a:t>
            </a:r>
          </a:p>
          <a:p>
            <a:pPr marL="342900" indent="-342900">
              <a:buAutoNum type="arabicPeriod"/>
            </a:pPr>
            <a:r>
              <a:rPr lang="en-GB">
                <a:solidFill>
                  <a:schemeClr val="bg1"/>
                </a:solidFill>
                <a:latin typeface="Berlin Sans FB" pitchFamily="34" charset="0"/>
              </a:rPr>
              <a:t>What music do you think will remind you of your youth? Make a list in your jotter of all the songs connected to strong memories for you. Give details of the memory too if you feel comfortable doing so.</a:t>
            </a:r>
          </a:p>
        </p:txBody>
      </p:sp>
      <p:pic>
        <p:nvPicPr>
          <p:cNvPr id="1026" name="Picture 2" descr="http://images.clipartpanda.com/clipart-music-notes-musical_notes_set_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429" y="238782"/>
            <a:ext cx="1237704" cy="75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fa.com/mm/photo/classic/rivalries/01/02/51/04/1025104_full-l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12" y="1340768"/>
            <a:ext cx="4176464" cy="2344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5409" y="860756"/>
            <a:ext cx="2808312" cy="369332"/>
          </a:xfrm>
          <a:prstGeom prst="rect">
            <a:avLst/>
          </a:prstGeom>
          <a:noFill/>
        </p:spPr>
        <p:txBody>
          <a:bodyPr wrap="square" rtlCol="0">
            <a:spAutoFit/>
          </a:bodyPr>
          <a:lstStyle/>
          <a:p>
            <a:pPr algn="ctr"/>
            <a:r>
              <a:rPr lang="en-GB"/>
              <a:t>Pages 23-30</a:t>
            </a:r>
          </a:p>
        </p:txBody>
      </p:sp>
      <p:sp>
        <p:nvSpPr>
          <p:cNvPr id="6" name="Title 1"/>
          <p:cNvSpPr>
            <a:spLocks noGrp="1"/>
          </p:cNvSpPr>
          <p:nvPr>
            <p:ph type="title"/>
          </p:nvPr>
        </p:nvSpPr>
        <p:spPr>
          <a:xfrm>
            <a:off x="550665" y="0"/>
            <a:ext cx="8229600" cy="1143000"/>
          </a:xfrm>
        </p:spPr>
        <p:txBody>
          <a:bodyPr/>
          <a:lstStyle/>
          <a:p>
            <a:pPr eaLnBrk="1" hangingPunct="1"/>
            <a:r>
              <a:rPr lang="en-GB" b="1">
                <a:latin typeface="ChocolateBox" pitchFamily="2" charset="0"/>
              </a:rPr>
              <a:t>Act 1 – Theme: Sectarianism</a:t>
            </a:r>
          </a:p>
        </p:txBody>
      </p:sp>
      <p:pic>
        <p:nvPicPr>
          <p:cNvPr id="1028" name="Picture 4" descr="http://news.bbc.co.uk/olmedia/425000/images/_425690_oldfirmlogos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973" y="1610495"/>
            <a:ext cx="3384376" cy="1805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557" y="3881339"/>
            <a:ext cx="4290196" cy="646331"/>
          </a:xfrm>
          <a:prstGeom prst="rect">
            <a:avLst/>
          </a:prstGeom>
          <a:noFill/>
          <a:ln w="25400">
            <a:solidFill>
              <a:srgbClr val="002060"/>
            </a:solidFill>
          </a:ln>
        </p:spPr>
        <p:txBody>
          <a:bodyPr wrap="square" rtlCol="0">
            <a:spAutoFit/>
          </a:bodyPr>
          <a:lstStyle/>
          <a:p>
            <a:r>
              <a:rPr lang="en-GB">
                <a:latin typeface="Berlin Sans FB" pitchFamily="34" charset="0"/>
              </a:rPr>
              <a:t>“Away ye go! How can a colour be bad? Just because Catholics wear it.”</a:t>
            </a:r>
          </a:p>
        </p:txBody>
      </p:sp>
      <p:sp>
        <p:nvSpPr>
          <p:cNvPr id="9" name="TextBox 8"/>
          <p:cNvSpPr txBox="1"/>
          <p:nvPr/>
        </p:nvSpPr>
        <p:spPr>
          <a:xfrm>
            <a:off x="5013847" y="4019838"/>
            <a:ext cx="3563931" cy="369332"/>
          </a:xfrm>
          <a:prstGeom prst="rect">
            <a:avLst/>
          </a:prstGeom>
          <a:noFill/>
          <a:ln w="25400">
            <a:solidFill>
              <a:srgbClr val="002060"/>
            </a:solidFill>
          </a:ln>
        </p:spPr>
        <p:txBody>
          <a:bodyPr wrap="square" rtlCol="0">
            <a:spAutoFit/>
          </a:bodyPr>
          <a:lstStyle/>
          <a:p>
            <a:r>
              <a:rPr lang="en-GB">
                <a:latin typeface="Berlin Sans FB" pitchFamily="34" charset="0"/>
              </a:rPr>
              <a:t>“Even Rangers play on green grass!”</a:t>
            </a:r>
          </a:p>
        </p:txBody>
      </p:sp>
      <p:sp>
        <p:nvSpPr>
          <p:cNvPr id="11" name="TextBox 10"/>
          <p:cNvSpPr txBox="1"/>
          <p:nvPr/>
        </p:nvSpPr>
        <p:spPr>
          <a:xfrm>
            <a:off x="3116349" y="4663928"/>
            <a:ext cx="3570827" cy="369332"/>
          </a:xfrm>
          <a:prstGeom prst="rect">
            <a:avLst/>
          </a:prstGeom>
          <a:noFill/>
          <a:ln w="25400">
            <a:solidFill>
              <a:srgbClr val="002060"/>
            </a:solidFill>
          </a:ln>
        </p:spPr>
        <p:txBody>
          <a:bodyPr wrap="square" rtlCol="0">
            <a:spAutoFit/>
          </a:bodyPr>
          <a:lstStyle/>
          <a:p>
            <a:pPr algn="ctr"/>
            <a:r>
              <a:rPr lang="en-GB">
                <a:latin typeface="Berlin Sans FB" pitchFamily="34" charset="0"/>
              </a:rPr>
              <a:t>“</a:t>
            </a:r>
            <a:r>
              <a:rPr lang="en-GB" err="1">
                <a:latin typeface="Berlin Sans FB" pitchFamily="34" charset="0"/>
              </a:rPr>
              <a:t>Fillin</a:t>
            </a:r>
            <a:r>
              <a:rPr lang="en-GB">
                <a:latin typeface="Berlin Sans FB" pitchFamily="34" charset="0"/>
              </a:rPr>
              <a:t> the boy’s head </a:t>
            </a:r>
            <a:r>
              <a:rPr lang="en-GB" err="1">
                <a:latin typeface="Berlin Sans FB" pitchFamily="34" charset="0"/>
              </a:rPr>
              <a:t>wi</a:t>
            </a:r>
            <a:r>
              <a:rPr lang="en-GB">
                <a:latin typeface="Berlin Sans FB" pitchFamily="34" charset="0"/>
              </a:rPr>
              <a:t> rubbish”</a:t>
            </a:r>
          </a:p>
        </p:txBody>
      </p:sp>
      <p:sp>
        <p:nvSpPr>
          <p:cNvPr id="7" name="TextBox 6"/>
          <p:cNvSpPr txBox="1"/>
          <p:nvPr/>
        </p:nvSpPr>
        <p:spPr>
          <a:xfrm>
            <a:off x="252943" y="5229200"/>
            <a:ext cx="8639537" cy="1323439"/>
          </a:xfrm>
          <a:prstGeom prst="rect">
            <a:avLst/>
          </a:prstGeom>
          <a:solidFill>
            <a:schemeClr val="tx2">
              <a:lumMod val="20000"/>
              <a:lumOff val="80000"/>
            </a:schemeClr>
          </a:solidFill>
          <a:ln w="28575">
            <a:solidFill>
              <a:srgbClr val="002060"/>
            </a:solidFill>
          </a:ln>
        </p:spPr>
        <p:txBody>
          <a:bodyPr wrap="square" rtlCol="0">
            <a:spAutoFit/>
          </a:bodyPr>
          <a:lstStyle/>
          <a:p>
            <a:pPr marL="342900" indent="-342900">
              <a:buAutoNum type="arabicPeriod"/>
            </a:pPr>
            <a:r>
              <a:rPr lang="en-GB" sz="2000">
                <a:latin typeface="Berlin Sans FB" pitchFamily="34" charset="0"/>
              </a:rPr>
              <a:t>Copy down the quotes above and explain what they suggest about Davie’s character. Add your points to your mind map also.</a:t>
            </a:r>
          </a:p>
          <a:p>
            <a:pPr marL="342900" indent="-342900">
              <a:buAutoNum type="arabicPeriod"/>
            </a:pPr>
            <a:r>
              <a:rPr lang="en-GB" sz="2000">
                <a:latin typeface="Berlin Sans FB" pitchFamily="34" charset="0"/>
              </a:rPr>
              <a:t>What does Davie mean when he says “it takes a green stem tae </a:t>
            </a:r>
            <a:r>
              <a:rPr lang="en-GB" sz="2000" err="1">
                <a:latin typeface="Berlin Sans FB" pitchFamily="34" charset="0"/>
              </a:rPr>
              <a:t>haud</a:t>
            </a:r>
            <a:r>
              <a:rPr lang="en-GB" sz="2000">
                <a:latin typeface="Berlin Sans FB" pitchFamily="34" charset="0"/>
              </a:rPr>
              <a:t> up an orange lily”?</a:t>
            </a:r>
          </a:p>
        </p:txBody>
      </p:sp>
    </p:spTree>
    <p:extLst>
      <p:ext uri="{BB962C8B-B14F-4D97-AF65-F5344CB8AC3E}">
        <p14:creationId xmlns:p14="http://schemas.microsoft.com/office/powerpoint/2010/main" val="318897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50665" y="0"/>
            <a:ext cx="8229600" cy="1143000"/>
          </a:xfrm>
        </p:spPr>
        <p:txBody>
          <a:bodyPr/>
          <a:lstStyle/>
          <a:p>
            <a:pPr eaLnBrk="1" hangingPunct="1"/>
            <a:r>
              <a:rPr lang="en-GB" b="1">
                <a:latin typeface="ChocolateBox" pitchFamily="2" charset="0"/>
              </a:rPr>
              <a:t>Act 1 – Davie and Alec</a:t>
            </a:r>
          </a:p>
        </p:txBody>
      </p:sp>
      <p:pic>
        <p:nvPicPr>
          <p:cNvPr id="1026" name="Picture 2" descr="http://fwordsblog.files.wordpress.com/2011/09/sack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843754" cy="2125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38295" y="1515834"/>
            <a:ext cx="6192688" cy="1631216"/>
          </a:xfrm>
          <a:prstGeom prst="rect">
            <a:avLst/>
          </a:prstGeom>
          <a:noFill/>
        </p:spPr>
        <p:txBody>
          <a:bodyPr wrap="square" rtlCol="0">
            <a:spAutoFit/>
          </a:bodyPr>
          <a:lstStyle/>
          <a:p>
            <a:r>
              <a:rPr lang="en-GB" sz="2500">
                <a:latin typeface="Berlin Sans FB" pitchFamily="34" charset="0"/>
              </a:rPr>
              <a:t>At the end of Act 1, Davie is badly beaten up by the bookie’s hard men and sacked from his job as a ‘tick man’. This adds to his frustration and feeling of worthlessness.</a:t>
            </a:r>
          </a:p>
        </p:txBody>
      </p:sp>
      <p:sp>
        <p:nvSpPr>
          <p:cNvPr id="9" name="TextBox 8"/>
          <p:cNvSpPr txBox="1"/>
          <p:nvPr/>
        </p:nvSpPr>
        <p:spPr>
          <a:xfrm>
            <a:off x="301359" y="3688576"/>
            <a:ext cx="8639537" cy="2923877"/>
          </a:xfrm>
          <a:prstGeom prst="rect">
            <a:avLst/>
          </a:prstGeom>
          <a:solidFill>
            <a:schemeClr val="tx2">
              <a:lumMod val="20000"/>
              <a:lumOff val="80000"/>
            </a:schemeClr>
          </a:solidFill>
          <a:ln w="28575">
            <a:solidFill>
              <a:srgbClr val="002060"/>
            </a:solidFill>
          </a:ln>
        </p:spPr>
        <p:txBody>
          <a:bodyPr wrap="square" rtlCol="0">
            <a:spAutoFit/>
          </a:bodyPr>
          <a:lstStyle/>
          <a:p>
            <a:pPr algn="ctr"/>
            <a:r>
              <a:rPr lang="en-GB" sz="2000">
                <a:latin typeface="Berlin Sans FB" pitchFamily="34" charset="0"/>
              </a:rPr>
              <a:t>Discuss and take notes:</a:t>
            </a:r>
          </a:p>
          <a:p>
            <a:pPr algn="ctr"/>
            <a:endParaRPr lang="en-GB" sz="2000">
              <a:latin typeface="Berlin Sans FB" pitchFamily="34" charset="0"/>
            </a:endParaRPr>
          </a:p>
          <a:p>
            <a:pPr marL="457200" indent="-457200">
              <a:buAutoNum type="alphaLcParenR"/>
            </a:pPr>
            <a:r>
              <a:rPr lang="en-GB" sz="2400">
                <a:solidFill>
                  <a:srgbClr val="FF0000"/>
                </a:solidFill>
                <a:latin typeface="Berlin Sans FB" pitchFamily="34" charset="0"/>
              </a:rPr>
              <a:t>How does Alan Spence change the mood just before we learn the news about Davie? (Look at the story before)</a:t>
            </a:r>
          </a:p>
          <a:p>
            <a:pPr marL="457200" indent="-457200">
              <a:buAutoNum type="alphaLcParenR"/>
            </a:pPr>
            <a:r>
              <a:rPr lang="en-GB" sz="2400">
                <a:solidFill>
                  <a:srgbClr val="002060"/>
                </a:solidFill>
                <a:latin typeface="Berlin Sans FB" pitchFamily="34" charset="0"/>
              </a:rPr>
              <a:t>How does Davie break the news to Alec and where have we seen this language before? Why has it been repeated?</a:t>
            </a:r>
          </a:p>
          <a:p>
            <a:pPr marL="457200" indent="-457200">
              <a:buAutoNum type="alphaLcParenR"/>
            </a:pPr>
            <a:r>
              <a:rPr lang="en-GB" sz="2400">
                <a:solidFill>
                  <a:srgbClr val="7030A0"/>
                </a:solidFill>
                <a:latin typeface="Berlin Sans FB" pitchFamily="34" charset="0"/>
              </a:rPr>
              <a:t>Alec puts the yacht away at the end of the scene – what might this </a:t>
            </a:r>
            <a:r>
              <a:rPr lang="en-GB" sz="2400">
                <a:solidFill>
                  <a:srgbClr val="C00000"/>
                </a:solidFill>
                <a:latin typeface="Berlin Sans FB" pitchFamily="34" charset="0"/>
              </a:rPr>
              <a:t>symbolise</a:t>
            </a:r>
            <a:r>
              <a:rPr lang="en-GB" sz="2400">
                <a:solidFill>
                  <a:srgbClr val="7030A0"/>
                </a:solidFill>
                <a:latin typeface="Berlin Sans FB" pitchFamily="34" charset="0"/>
              </a:rPr>
              <a:t>? Think about their relationship and Davie’s job.</a:t>
            </a:r>
          </a:p>
        </p:txBody>
      </p:sp>
    </p:spTree>
    <p:extLst>
      <p:ext uri="{BB962C8B-B14F-4D97-AF65-F5344CB8AC3E}">
        <p14:creationId xmlns:p14="http://schemas.microsoft.com/office/powerpoint/2010/main" val="29249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 calcmode="lin" valueType="num">
                                      <p:cBhvr>
                                        <p:cTn id="1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p:cTn id="2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6800">
                <a:latin typeface="Berlin Sans FB" pitchFamily="34" charset="0"/>
              </a:rPr>
              <a:t>Act One</a:t>
            </a:r>
          </a:p>
        </p:txBody>
      </p:sp>
      <p:sp>
        <p:nvSpPr>
          <p:cNvPr id="8" name="TextBox 7"/>
          <p:cNvSpPr txBox="1"/>
          <p:nvPr/>
        </p:nvSpPr>
        <p:spPr>
          <a:xfrm>
            <a:off x="323528" y="2708920"/>
            <a:ext cx="8496944" cy="3293209"/>
          </a:xfrm>
          <a:prstGeom prst="rect">
            <a:avLst/>
          </a:prstGeom>
          <a:solidFill>
            <a:schemeClr val="accent1">
              <a:lumMod val="20000"/>
              <a:lumOff val="80000"/>
            </a:schemeClr>
          </a:solidFill>
          <a:ln w="50800">
            <a:solidFill>
              <a:srgbClr val="C00000"/>
            </a:solidFill>
          </a:ln>
        </p:spPr>
        <p:txBody>
          <a:bodyPr wrap="square" rtlCol="0">
            <a:spAutoFit/>
          </a:bodyPr>
          <a:lstStyle/>
          <a:p>
            <a:pPr algn="ctr"/>
            <a:r>
              <a:rPr lang="en-GB" sz="2600">
                <a:latin typeface="Berlin Sans FB" pitchFamily="34" charset="0"/>
              </a:rPr>
              <a:t>Below are some of the key THEMES from </a:t>
            </a:r>
            <a:r>
              <a:rPr lang="en-GB" sz="2600" err="1">
                <a:latin typeface="Berlin Sans FB" pitchFamily="34" charset="0"/>
              </a:rPr>
              <a:t>Sailmaker</a:t>
            </a:r>
            <a:r>
              <a:rPr lang="en-GB" sz="2600">
                <a:latin typeface="Berlin Sans FB" pitchFamily="34" charset="0"/>
              </a:rPr>
              <a:t>. Choose </a:t>
            </a:r>
            <a:r>
              <a:rPr lang="en-GB" sz="2600" u="sng">
                <a:latin typeface="Berlin Sans FB" pitchFamily="34" charset="0"/>
              </a:rPr>
              <a:t>3</a:t>
            </a:r>
            <a:r>
              <a:rPr lang="en-GB" sz="2600">
                <a:latin typeface="Berlin Sans FB" pitchFamily="34" charset="0"/>
              </a:rPr>
              <a:t> themes and write about how they are presented in Act 1 (e.g. where we can see evidence of the themes):</a:t>
            </a:r>
          </a:p>
          <a:p>
            <a:pPr algn="ctr"/>
            <a:endParaRPr lang="en-GB" sz="2600">
              <a:latin typeface="Berlin Sans FB" pitchFamily="34" charset="0"/>
            </a:endParaRPr>
          </a:p>
          <a:p>
            <a:pPr algn="ctr"/>
            <a:r>
              <a:rPr lang="en-GB" sz="2600" b="1">
                <a:solidFill>
                  <a:srgbClr val="FF0000"/>
                </a:solidFill>
                <a:latin typeface="Berlin Sans FB" pitchFamily="34" charset="0"/>
              </a:rPr>
              <a:t>RELIGION </a:t>
            </a:r>
            <a:r>
              <a:rPr lang="en-GB" sz="2600" b="1">
                <a:latin typeface="Berlin Sans FB" pitchFamily="34" charset="0"/>
              </a:rPr>
              <a:t>    </a:t>
            </a:r>
            <a:r>
              <a:rPr lang="en-GB" sz="2600" b="1">
                <a:solidFill>
                  <a:srgbClr val="7030A0"/>
                </a:solidFill>
                <a:latin typeface="Berlin Sans FB" pitchFamily="34" charset="0"/>
              </a:rPr>
              <a:t>SECTARIANISM </a:t>
            </a:r>
            <a:r>
              <a:rPr lang="en-GB" sz="2600" b="1">
                <a:latin typeface="Berlin Sans FB" pitchFamily="34" charset="0"/>
              </a:rPr>
              <a:t>    </a:t>
            </a:r>
            <a:br>
              <a:rPr lang="en-GB" sz="2600" b="1">
                <a:latin typeface="Berlin Sans FB" pitchFamily="34" charset="0"/>
              </a:rPr>
            </a:br>
            <a:r>
              <a:rPr lang="en-GB" sz="2600" b="1">
                <a:solidFill>
                  <a:srgbClr val="002060"/>
                </a:solidFill>
                <a:latin typeface="Berlin Sans FB" pitchFamily="34" charset="0"/>
              </a:rPr>
              <a:t>GRIEF/LOSS</a:t>
            </a:r>
            <a:r>
              <a:rPr lang="en-GB" sz="2600" b="1">
                <a:latin typeface="Berlin Sans FB" pitchFamily="34" charset="0"/>
              </a:rPr>
              <a:t>   </a:t>
            </a:r>
            <a:r>
              <a:rPr lang="en-GB" sz="2600" b="1">
                <a:solidFill>
                  <a:schemeClr val="accent6">
                    <a:lumMod val="50000"/>
                  </a:schemeClr>
                </a:solidFill>
                <a:latin typeface="Berlin Sans FB" pitchFamily="34" charset="0"/>
              </a:rPr>
              <a:t>POVERTY</a:t>
            </a:r>
            <a:br>
              <a:rPr lang="en-GB" sz="2600" b="1">
                <a:latin typeface="Berlin Sans FB" pitchFamily="34" charset="0"/>
              </a:rPr>
            </a:br>
            <a:r>
              <a:rPr lang="en-GB" sz="2600" b="1">
                <a:solidFill>
                  <a:schemeClr val="bg2">
                    <a:lumMod val="25000"/>
                  </a:schemeClr>
                </a:solidFill>
                <a:latin typeface="Berlin Sans FB" pitchFamily="34" charset="0"/>
              </a:rPr>
              <a:t>VIOLENCE </a:t>
            </a:r>
            <a:r>
              <a:rPr lang="en-GB" sz="2600" b="1">
                <a:latin typeface="Berlin Sans FB" pitchFamily="34" charset="0"/>
              </a:rPr>
              <a:t>    </a:t>
            </a:r>
            <a:r>
              <a:rPr lang="en-GB" sz="2600" b="1">
                <a:solidFill>
                  <a:schemeClr val="tx2">
                    <a:lumMod val="60000"/>
                    <a:lumOff val="40000"/>
                  </a:schemeClr>
                </a:solidFill>
                <a:latin typeface="Berlin Sans FB" pitchFamily="34" charset="0"/>
              </a:rPr>
              <a:t>DREAMS/AMBITIONS</a:t>
            </a:r>
            <a:r>
              <a:rPr lang="en-GB" sz="2600" b="1">
                <a:latin typeface="Berlin Sans FB" pitchFamily="34" charset="0"/>
              </a:rPr>
              <a:t>     </a:t>
            </a:r>
            <a:r>
              <a:rPr lang="en-GB" sz="2600" b="1">
                <a:solidFill>
                  <a:schemeClr val="tx1">
                    <a:lumMod val="75000"/>
                    <a:lumOff val="25000"/>
                  </a:schemeClr>
                </a:solidFill>
                <a:latin typeface="Berlin Sans FB" pitchFamily="34" charset="0"/>
              </a:rPr>
              <a:t>SOCIAL CLASS</a:t>
            </a:r>
            <a:br>
              <a:rPr lang="en-GB" sz="2600" b="1">
                <a:solidFill>
                  <a:schemeClr val="tx1">
                    <a:lumMod val="75000"/>
                    <a:lumOff val="25000"/>
                  </a:schemeClr>
                </a:solidFill>
                <a:latin typeface="Berlin Sans FB" pitchFamily="34" charset="0"/>
              </a:rPr>
            </a:br>
            <a:r>
              <a:rPr lang="en-GB" sz="2600" b="1">
                <a:latin typeface="Berlin Sans FB" pitchFamily="34" charset="0"/>
              </a:rPr>
              <a:t>ESCAPISM/IMAGINATION     </a:t>
            </a:r>
            <a:r>
              <a:rPr lang="en-GB" sz="2600" b="1">
                <a:solidFill>
                  <a:srgbClr val="008080"/>
                </a:solidFill>
                <a:latin typeface="Berlin Sans FB" pitchFamily="34" charset="0"/>
              </a:rPr>
              <a:t>FAMILY </a:t>
            </a:r>
            <a:r>
              <a:rPr lang="en-GB" sz="2600" b="1">
                <a:latin typeface="Berlin Sans FB" pitchFamily="34" charset="0"/>
              </a:rPr>
              <a:t>  </a:t>
            </a:r>
          </a:p>
        </p:txBody>
      </p:sp>
      <p:sp>
        <p:nvSpPr>
          <p:cNvPr id="5" name="Title 1"/>
          <p:cNvSpPr txBox="1">
            <a:spLocks/>
          </p:cNvSpPr>
          <p:nvPr/>
        </p:nvSpPr>
        <p:spPr>
          <a:xfrm>
            <a:off x="457200" y="1340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GB" sz="5000" dirty="0">
              <a:solidFill>
                <a:srgbClr val="FF0000"/>
              </a:solidFill>
              <a:latin typeface="Berlin Sans FB" pitchFamily="34" charset="0"/>
            </a:endParaRPr>
          </a:p>
        </p:txBody>
      </p:sp>
    </p:spTree>
    <p:extLst>
      <p:ext uri="{BB962C8B-B14F-4D97-AF65-F5344CB8AC3E}">
        <p14:creationId xmlns:p14="http://schemas.microsoft.com/office/powerpoint/2010/main" val="7215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193" y="332656"/>
            <a:ext cx="8229600" cy="1143000"/>
          </a:xfrm>
        </p:spPr>
        <p:txBody>
          <a:bodyPr>
            <a:normAutofit/>
          </a:bodyPr>
          <a:lstStyle/>
          <a:p>
            <a:pPr eaLnBrk="1" hangingPunct="1"/>
            <a:r>
              <a:rPr lang="en-GB" b="1" dirty="0">
                <a:solidFill>
                  <a:srgbClr val="00B050"/>
                </a:solidFill>
                <a:latin typeface="ChocolateBox" pitchFamily="2" charset="0"/>
              </a:rPr>
              <a:t>Agree</a:t>
            </a:r>
            <a:r>
              <a:rPr lang="en-GB" b="1" dirty="0">
                <a:latin typeface="ChocolateBox" pitchFamily="2" charset="0"/>
              </a:rPr>
              <a:t> or </a:t>
            </a:r>
            <a:r>
              <a:rPr lang="en-GB" b="1" dirty="0">
                <a:solidFill>
                  <a:srgbClr val="FF0000"/>
                </a:solidFill>
                <a:latin typeface="ChocolateBox" pitchFamily="2" charset="0"/>
              </a:rPr>
              <a:t>Disagree</a:t>
            </a:r>
            <a:r>
              <a:rPr lang="en-GB" b="1" dirty="0">
                <a:latin typeface="ChocolateBox" pitchFamily="2" charset="0"/>
              </a:rPr>
              <a:t>?</a:t>
            </a:r>
          </a:p>
        </p:txBody>
      </p:sp>
      <p:pic>
        <p:nvPicPr>
          <p:cNvPr id="5"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1170" y="63548"/>
            <a:ext cx="870761" cy="1161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1700808"/>
            <a:ext cx="8126999" cy="1015663"/>
          </a:xfrm>
          <a:prstGeom prst="rect">
            <a:avLst/>
          </a:prstGeom>
          <a:solidFill>
            <a:schemeClr val="bg1">
              <a:lumMod val="95000"/>
            </a:schemeClr>
          </a:solidFill>
          <a:ln w="44450">
            <a:solidFill>
              <a:srgbClr val="7030A0"/>
            </a:solidFill>
          </a:ln>
        </p:spPr>
        <p:txBody>
          <a:bodyPr wrap="square" rtlCol="0">
            <a:spAutoFit/>
          </a:bodyPr>
          <a:lstStyle/>
          <a:p>
            <a:pPr algn="ctr"/>
            <a:endParaRPr lang="en-GB" sz="2000" dirty="0">
              <a:latin typeface="Berlin Sans FB" pitchFamily="34" charset="0"/>
            </a:endParaRPr>
          </a:p>
          <a:p>
            <a:pPr algn="ctr"/>
            <a:r>
              <a:rPr lang="en-GB" sz="2000" dirty="0">
                <a:latin typeface="Berlin Sans FB" pitchFamily="34" charset="0"/>
              </a:rPr>
              <a:t>Considering what we have read so far, try to decide whether you </a:t>
            </a:r>
            <a:r>
              <a:rPr lang="en-GB" sz="2000" dirty="0">
                <a:solidFill>
                  <a:srgbClr val="00B050"/>
                </a:solidFill>
                <a:latin typeface="Berlin Sans FB" pitchFamily="34" charset="0"/>
              </a:rPr>
              <a:t>AGREE</a:t>
            </a:r>
            <a:r>
              <a:rPr lang="en-GB" sz="2000" dirty="0">
                <a:latin typeface="Berlin Sans FB" pitchFamily="34" charset="0"/>
              </a:rPr>
              <a:t> or </a:t>
            </a:r>
            <a:r>
              <a:rPr lang="en-GB" sz="2000" dirty="0">
                <a:solidFill>
                  <a:srgbClr val="FF0000"/>
                </a:solidFill>
                <a:latin typeface="Berlin Sans FB" pitchFamily="34" charset="0"/>
              </a:rPr>
              <a:t>DISAGREE</a:t>
            </a:r>
            <a:r>
              <a:rPr lang="en-GB" sz="2000" dirty="0">
                <a:latin typeface="Berlin Sans FB" pitchFamily="34" charset="0"/>
              </a:rPr>
              <a:t> with the following statements: </a:t>
            </a:r>
            <a:r>
              <a:rPr lang="en-GB" u="sng" dirty="0">
                <a:latin typeface="Berlin Sans FB" pitchFamily="34" charset="0"/>
              </a:rPr>
              <a:t> </a:t>
            </a:r>
          </a:p>
        </p:txBody>
      </p:sp>
      <p:sp>
        <p:nvSpPr>
          <p:cNvPr id="7" name="TextBox 6"/>
          <p:cNvSpPr txBox="1"/>
          <p:nvPr/>
        </p:nvSpPr>
        <p:spPr>
          <a:xfrm>
            <a:off x="539552" y="3429000"/>
            <a:ext cx="8126999" cy="477054"/>
          </a:xfrm>
          <a:prstGeom prst="rect">
            <a:avLst/>
          </a:prstGeom>
          <a:noFill/>
          <a:ln w="25400">
            <a:solidFill>
              <a:srgbClr val="002060"/>
            </a:solidFill>
          </a:ln>
        </p:spPr>
        <p:txBody>
          <a:bodyPr wrap="square" rtlCol="0">
            <a:spAutoFit/>
          </a:bodyPr>
          <a:lstStyle/>
          <a:p>
            <a:pPr algn="ctr"/>
            <a:r>
              <a:rPr lang="en-GB" sz="2500">
                <a:latin typeface="Berlin Sans FB" pitchFamily="34" charset="0"/>
              </a:rPr>
              <a:t>1. Davie should be more like his brother Billy.</a:t>
            </a:r>
          </a:p>
        </p:txBody>
      </p:sp>
      <p:sp>
        <p:nvSpPr>
          <p:cNvPr id="8" name="TextBox 7"/>
          <p:cNvSpPr txBox="1"/>
          <p:nvPr/>
        </p:nvSpPr>
        <p:spPr>
          <a:xfrm>
            <a:off x="541004" y="4159693"/>
            <a:ext cx="8126999" cy="477054"/>
          </a:xfrm>
          <a:prstGeom prst="rect">
            <a:avLst/>
          </a:prstGeom>
          <a:noFill/>
          <a:ln w="25400">
            <a:solidFill>
              <a:srgbClr val="C00000"/>
            </a:solidFill>
          </a:ln>
        </p:spPr>
        <p:txBody>
          <a:bodyPr wrap="square" rtlCol="0">
            <a:spAutoFit/>
          </a:bodyPr>
          <a:lstStyle/>
          <a:p>
            <a:pPr algn="ctr"/>
            <a:r>
              <a:rPr lang="en-GB" sz="2500">
                <a:latin typeface="Berlin Sans FB" pitchFamily="34" charset="0"/>
              </a:rPr>
              <a:t>2. Alec is disappointed with his father.</a:t>
            </a:r>
          </a:p>
        </p:txBody>
      </p:sp>
      <p:sp>
        <p:nvSpPr>
          <p:cNvPr id="9" name="TextBox 8"/>
          <p:cNvSpPr txBox="1"/>
          <p:nvPr/>
        </p:nvSpPr>
        <p:spPr>
          <a:xfrm>
            <a:off x="541004" y="4873309"/>
            <a:ext cx="8126999" cy="477054"/>
          </a:xfrm>
          <a:prstGeom prst="rect">
            <a:avLst/>
          </a:prstGeom>
          <a:noFill/>
          <a:ln w="25400">
            <a:solidFill>
              <a:srgbClr val="7030A0"/>
            </a:solidFill>
          </a:ln>
        </p:spPr>
        <p:txBody>
          <a:bodyPr wrap="square" rtlCol="0">
            <a:spAutoFit/>
          </a:bodyPr>
          <a:lstStyle/>
          <a:p>
            <a:pPr algn="ctr"/>
            <a:r>
              <a:rPr lang="en-GB" sz="2500">
                <a:latin typeface="Berlin Sans FB" pitchFamily="34" charset="0"/>
              </a:rPr>
              <a:t>3. Davie is overwhelmed with grief at the loss of his wife.</a:t>
            </a:r>
          </a:p>
        </p:txBody>
      </p:sp>
      <p:sp>
        <p:nvSpPr>
          <p:cNvPr id="10" name="TextBox 9"/>
          <p:cNvSpPr txBox="1"/>
          <p:nvPr/>
        </p:nvSpPr>
        <p:spPr>
          <a:xfrm>
            <a:off x="539552" y="5589240"/>
            <a:ext cx="8126999" cy="477054"/>
          </a:xfrm>
          <a:prstGeom prst="rect">
            <a:avLst/>
          </a:prstGeom>
          <a:noFill/>
          <a:ln w="25400">
            <a:solidFill>
              <a:srgbClr val="00B050"/>
            </a:solidFill>
          </a:ln>
        </p:spPr>
        <p:txBody>
          <a:bodyPr wrap="square" rtlCol="0">
            <a:spAutoFit/>
          </a:bodyPr>
          <a:lstStyle/>
          <a:p>
            <a:pPr algn="ctr"/>
            <a:r>
              <a:rPr lang="en-GB" sz="2500">
                <a:latin typeface="Berlin Sans FB" pitchFamily="34" charset="0"/>
              </a:rPr>
              <a:t>4. It is Davie’s own fault that he is in a financial mess.</a:t>
            </a:r>
          </a:p>
        </p:txBody>
      </p:sp>
    </p:spTree>
    <p:extLst>
      <p:ext uri="{BB962C8B-B14F-4D97-AF65-F5344CB8AC3E}">
        <p14:creationId xmlns:p14="http://schemas.microsoft.com/office/powerpoint/2010/main" val="261023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7596624"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23928" y="5661248"/>
            <a:ext cx="4824536" cy="784830"/>
          </a:xfrm>
          <a:prstGeom prst="rect">
            <a:avLst/>
          </a:prstGeom>
          <a:solidFill>
            <a:schemeClr val="accent1"/>
          </a:solidFill>
          <a:ln w="31750">
            <a:solidFill>
              <a:schemeClr val="tx1"/>
            </a:solidFill>
          </a:ln>
        </p:spPr>
        <p:txBody>
          <a:bodyPr wrap="square" rtlCol="0">
            <a:spAutoFit/>
          </a:bodyPr>
          <a:lstStyle/>
          <a:p>
            <a:pPr algn="ctr"/>
            <a:r>
              <a:rPr lang="en-GB" sz="4500">
                <a:latin typeface="Berlin Sans FB" pitchFamily="34" charset="0"/>
              </a:rPr>
              <a:t>Scots Language</a:t>
            </a:r>
          </a:p>
        </p:txBody>
      </p:sp>
    </p:spTree>
    <p:extLst>
      <p:ext uri="{BB962C8B-B14F-4D97-AF65-F5344CB8AC3E}">
        <p14:creationId xmlns:p14="http://schemas.microsoft.com/office/powerpoint/2010/main" val="17299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tftrends.com/wp-content/uploads/2012/03/xetfs.png.pagespeed.ic.QgIjX1llj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7"/>
            <a:ext cx="2930649" cy="24576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50665" y="0"/>
            <a:ext cx="8229600" cy="1143000"/>
          </a:xfrm>
        </p:spPr>
        <p:txBody>
          <a:bodyPr>
            <a:normAutofit/>
          </a:bodyPr>
          <a:lstStyle/>
          <a:p>
            <a:pPr eaLnBrk="1" hangingPunct="1"/>
            <a:r>
              <a:rPr lang="en-GB" sz="3500" b="1" dirty="0">
                <a:latin typeface="ChocolateBox" pitchFamily="2" charset="0"/>
              </a:rPr>
              <a:t>Act 2 – Davie and Alec</a:t>
            </a:r>
          </a:p>
        </p:txBody>
      </p:sp>
      <p:sp>
        <p:nvSpPr>
          <p:cNvPr id="6" name="TextBox 5"/>
          <p:cNvSpPr txBox="1"/>
          <p:nvPr/>
        </p:nvSpPr>
        <p:spPr>
          <a:xfrm>
            <a:off x="3895234" y="1124630"/>
            <a:ext cx="4752528" cy="2169825"/>
          </a:xfrm>
          <a:prstGeom prst="rect">
            <a:avLst/>
          </a:prstGeom>
          <a:noFill/>
          <a:ln w="25400">
            <a:solidFill>
              <a:srgbClr val="002060"/>
            </a:solidFill>
          </a:ln>
        </p:spPr>
        <p:txBody>
          <a:bodyPr wrap="square" rtlCol="0">
            <a:spAutoFit/>
          </a:bodyPr>
          <a:lstStyle/>
          <a:p>
            <a:pPr algn="ctr"/>
            <a:r>
              <a:rPr lang="en-GB" sz="2700">
                <a:latin typeface="Berlin Sans FB" pitchFamily="34" charset="0"/>
              </a:rPr>
              <a:t>At the start of Act 2, we discover that Alec is quite similar to Davie at a younger age but there are also hints that they are starting to drift apart.</a:t>
            </a:r>
          </a:p>
        </p:txBody>
      </p:sp>
      <p:sp>
        <p:nvSpPr>
          <p:cNvPr id="7" name="TextBox 6"/>
          <p:cNvSpPr txBox="1"/>
          <p:nvPr/>
        </p:nvSpPr>
        <p:spPr>
          <a:xfrm>
            <a:off x="398280" y="3632448"/>
            <a:ext cx="8217078" cy="2677656"/>
          </a:xfrm>
          <a:prstGeom prst="rect">
            <a:avLst/>
          </a:prstGeom>
          <a:noFill/>
          <a:ln w="25400">
            <a:solidFill>
              <a:srgbClr val="002060"/>
            </a:solidFill>
          </a:ln>
        </p:spPr>
        <p:txBody>
          <a:bodyPr wrap="square" rtlCol="0">
            <a:spAutoFit/>
          </a:bodyPr>
          <a:lstStyle/>
          <a:p>
            <a:endParaRPr lang="en-GB" sz="2400" dirty="0">
              <a:latin typeface="Berlin Sans FB" pitchFamily="34" charset="0"/>
            </a:endParaRPr>
          </a:p>
          <a:p>
            <a:pPr marL="514350" indent="-514350">
              <a:buAutoNum type="alphaLcParenR"/>
            </a:pPr>
            <a:r>
              <a:rPr lang="en-GB" sz="2400" dirty="0">
                <a:latin typeface="Berlin Sans FB" pitchFamily="34" charset="0"/>
              </a:rPr>
              <a:t>Find a piece of evidence (quotation) from pages 33-35 to show that Alec and Davie were similar when Davie was Alec’s age. </a:t>
            </a:r>
            <a:r>
              <a:rPr lang="en-GB" sz="2400" dirty="0">
                <a:solidFill>
                  <a:srgbClr val="C00000"/>
                </a:solidFill>
                <a:latin typeface="Berlin Sans FB" pitchFamily="34" charset="0"/>
              </a:rPr>
              <a:t>Explain your quote</a:t>
            </a:r>
            <a:r>
              <a:rPr lang="en-GB" sz="2400" dirty="0">
                <a:latin typeface="Berlin Sans FB" pitchFamily="34" charset="0"/>
              </a:rPr>
              <a:t>.</a:t>
            </a:r>
          </a:p>
          <a:p>
            <a:pPr marL="514350" indent="-514350">
              <a:buAutoNum type="alphaLcParenR"/>
            </a:pPr>
            <a:r>
              <a:rPr lang="en-GB" sz="2400" dirty="0">
                <a:latin typeface="Berlin Sans FB" pitchFamily="34" charset="0"/>
              </a:rPr>
              <a:t>The theme of </a:t>
            </a:r>
            <a:r>
              <a:rPr lang="en-GB" sz="2400" dirty="0">
                <a:solidFill>
                  <a:srgbClr val="C00000"/>
                </a:solidFill>
                <a:latin typeface="Berlin Sans FB" pitchFamily="34" charset="0"/>
              </a:rPr>
              <a:t>AMBITION/DREAMS</a:t>
            </a:r>
            <a:r>
              <a:rPr lang="en-GB" sz="2400" dirty="0">
                <a:latin typeface="Berlin Sans FB" pitchFamily="34" charset="0"/>
              </a:rPr>
              <a:t> is evident in this scene. Find a quote from either Davie or Alec that shows this theme and be prepared to </a:t>
            </a:r>
            <a:r>
              <a:rPr lang="en-GB" sz="2400" dirty="0">
                <a:solidFill>
                  <a:srgbClr val="C00000"/>
                </a:solidFill>
                <a:latin typeface="Berlin Sans FB" pitchFamily="34" charset="0"/>
              </a:rPr>
              <a:t>explain the quote</a:t>
            </a:r>
            <a:r>
              <a:rPr lang="en-GB" sz="2400" dirty="0">
                <a:latin typeface="Berlin Sans FB" pitchFamily="34" charset="0"/>
              </a:rPr>
              <a:t>.</a:t>
            </a:r>
          </a:p>
        </p:txBody>
      </p:sp>
    </p:spTree>
    <p:extLst>
      <p:ext uri="{BB962C8B-B14F-4D97-AF65-F5344CB8AC3E}">
        <p14:creationId xmlns:p14="http://schemas.microsoft.com/office/powerpoint/2010/main" val="92356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ccultspace.com/wp-content/uploads/2014/06/broken-mirrior-v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87" y="1349896"/>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911" y="103448"/>
            <a:ext cx="8229600" cy="1143000"/>
          </a:xfrm>
        </p:spPr>
        <p:txBody>
          <a:bodyPr>
            <a:normAutofit fontScale="90000"/>
          </a:bodyPr>
          <a:lstStyle/>
          <a:p>
            <a:pPr eaLnBrk="1" hangingPunct="1"/>
            <a:br>
              <a:rPr lang="en-GB" b="1" dirty="0">
                <a:latin typeface="ChocolateBox" pitchFamily="2" charset="0"/>
              </a:rPr>
            </a:br>
            <a:r>
              <a:rPr lang="en-GB" b="1" dirty="0">
                <a:latin typeface="ChocolateBox" pitchFamily="2" charset="0"/>
              </a:rPr>
              <a:t>Act 2 – Symbolism</a:t>
            </a:r>
          </a:p>
        </p:txBody>
      </p:sp>
      <p:sp>
        <p:nvSpPr>
          <p:cNvPr id="6" name="TextBox 5"/>
          <p:cNvSpPr txBox="1"/>
          <p:nvPr/>
        </p:nvSpPr>
        <p:spPr>
          <a:xfrm>
            <a:off x="252943" y="4581128"/>
            <a:ext cx="8639537" cy="1785104"/>
          </a:xfrm>
          <a:prstGeom prst="rect">
            <a:avLst/>
          </a:prstGeom>
          <a:solidFill>
            <a:schemeClr val="tx2">
              <a:lumMod val="20000"/>
              <a:lumOff val="80000"/>
            </a:schemeClr>
          </a:solidFill>
          <a:ln w="28575">
            <a:solidFill>
              <a:srgbClr val="002060"/>
            </a:solidFill>
          </a:ln>
        </p:spPr>
        <p:txBody>
          <a:bodyPr wrap="square" rtlCol="0">
            <a:spAutoFit/>
          </a:bodyPr>
          <a:lstStyle/>
          <a:p>
            <a:pPr algn="ctr"/>
            <a:r>
              <a:rPr lang="en-GB" sz="2000" dirty="0">
                <a:latin typeface="Berlin Sans FB" pitchFamily="34" charset="0"/>
              </a:rPr>
              <a:t>Think back to the start of Act 2:</a:t>
            </a:r>
          </a:p>
          <a:p>
            <a:pPr algn="ctr"/>
            <a:endParaRPr lang="en-GB" sz="2000" dirty="0">
              <a:latin typeface="Berlin Sans FB" pitchFamily="34" charset="0"/>
            </a:endParaRPr>
          </a:p>
          <a:p>
            <a:pPr algn="ctr"/>
            <a:r>
              <a:rPr lang="en-GB" sz="3500" dirty="0">
                <a:solidFill>
                  <a:srgbClr val="FF0000"/>
                </a:solidFill>
                <a:latin typeface="Berlin Sans FB" pitchFamily="34" charset="0"/>
              </a:rPr>
              <a:t>How is the mirror </a:t>
            </a:r>
            <a:r>
              <a:rPr lang="en-GB" sz="3500" dirty="0">
                <a:solidFill>
                  <a:srgbClr val="002060"/>
                </a:solidFill>
                <a:latin typeface="Berlin Sans FB" pitchFamily="34" charset="0"/>
              </a:rPr>
              <a:t>symbolic</a:t>
            </a:r>
            <a:r>
              <a:rPr lang="en-GB" sz="3500" dirty="0">
                <a:solidFill>
                  <a:srgbClr val="FF0000"/>
                </a:solidFill>
                <a:latin typeface="Berlin Sans FB" pitchFamily="34" charset="0"/>
              </a:rPr>
              <a:t> of Davie’s life at this point in the play?</a:t>
            </a:r>
          </a:p>
        </p:txBody>
      </p:sp>
    </p:spTree>
    <p:extLst>
      <p:ext uri="{BB962C8B-B14F-4D97-AF65-F5344CB8AC3E}">
        <p14:creationId xmlns:p14="http://schemas.microsoft.com/office/powerpoint/2010/main" val="240485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916" y="47037"/>
            <a:ext cx="8229600" cy="1143000"/>
          </a:xfrm>
        </p:spPr>
        <p:txBody>
          <a:bodyPr/>
          <a:lstStyle/>
          <a:p>
            <a:pPr eaLnBrk="1" hangingPunct="1"/>
            <a:r>
              <a:rPr lang="en-GB" b="1">
                <a:latin typeface="ChocolateBox" pitchFamily="2" charset="0"/>
              </a:rPr>
              <a:t>Benny Lynch</a:t>
            </a:r>
          </a:p>
        </p:txBody>
      </p:sp>
      <p:pic>
        <p:nvPicPr>
          <p:cNvPr id="2050" name="Picture 2" descr="Benny Ly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62" y="692696"/>
            <a:ext cx="952500" cy="1419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1282" y="1076094"/>
            <a:ext cx="6984776" cy="4247317"/>
          </a:xfrm>
          <a:prstGeom prst="rect">
            <a:avLst/>
          </a:prstGeom>
          <a:noFill/>
          <a:ln w="28575">
            <a:solidFill>
              <a:srgbClr val="C00000"/>
            </a:solidFill>
          </a:ln>
        </p:spPr>
        <p:txBody>
          <a:bodyPr wrap="square" rtlCol="0">
            <a:spAutoFit/>
          </a:bodyPr>
          <a:lstStyle/>
          <a:p>
            <a:pPr marL="285750" indent="-285750">
              <a:buFont typeface="Arial" pitchFamily="34" charset="0"/>
              <a:buChar char="•"/>
            </a:pPr>
            <a:r>
              <a:rPr lang="en-GB"/>
              <a:t>He was born on 12 April 1913 in Glasgow and began boxing as a teenager in a bid for fame and fortune to escape the poverty and deprivation of his family background. </a:t>
            </a:r>
          </a:p>
          <a:p>
            <a:pPr marL="285750" indent="-285750">
              <a:buFont typeface="Arial" pitchFamily="34" charset="0"/>
              <a:buChar char="•"/>
            </a:pPr>
            <a:r>
              <a:rPr lang="en-GB"/>
              <a:t>Lynch stood out. From an early age, he was an exceptional fighter, combining assured ring artistry with percussive punching power - unusual in a fighter whose body frame appeared so slight.</a:t>
            </a:r>
          </a:p>
          <a:p>
            <a:pPr marL="285750" indent="-285750">
              <a:buFont typeface="Arial" pitchFamily="34" charset="0"/>
              <a:buChar char="•"/>
            </a:pPr>
            <a:r>
              <a:rPr lang="en-GB"/>
              <a:t>He excelled as an amateur and turned professional aged 18 in 1931.</a:t>
            </a:r>
          </a:p>
          <a:p>
            <a:pPr marL="285750" indent="-285750">
              <a:buFont typeface="Arial" pitchFamily="34" charset="0"/>
              <a:buChar char="•"/>
            </a:pPr>
            <a:r>
              <a:rPr lang="en-GB"/>
              <a:t>Lynch's professional record was impressive. In his first 30 fights he won 20 and drew 5. In 1933 alone, he fought 17 times – unthinkable now. </a:t>
            </a:r>
          </a:p>
          <a:p>
            <a:pPr marL="285750" indent="-285750">
              <a:buFont typeface="Arial" pitchFamily="34" charset="0"/>
              <a:buChar char="•"/>
            </a:pPr>
            <a:r>
              <a:rPr lang="en-GB"/>
              <a:t>Fame dealt Lynch a cruel blow. His status as a local hero in the working class </a:t>
            </a:r>
            <a:r>
              <a:rPr lang="en-GB" err="1"/>
              <a:t>Gorbals</a:t>
            </a:r>
            <a:r>
              <a:rPr lang="en-GB"/>
              <a:t> led to money problems and alcoholism.</a:t>
            </a:r>
          </a:p>
          <a:p>
            <a:pPr marL="285750" indent="-285750">
              <a:buFont typeface="Arial" pitchFamily="34" charset="0"/>
              <a:buChar char="•"/>
            </a:pPr>
            <a:r>
              <a:rPr lang="en-GB"/>
              <a:t>His decline into alcoholism was rapid. His marriage broke up. On 8 August 1946, Lynch died in the Southern General Hospital of malnutrition and respiratory problems. He was 33.</a:t>
            </a:r>
          </a:p>
        </p:txBody>
      </p:sp>
      <p:sp>
        <p:nvSpPr>
          <p:cNvPr id="7" name="TextBox 6"/>
          <p:cNvSpPr txBox="1"/>
          <p:nvPr/>
        </p:nvSpPr>
        <p:spPr>
          <a:xfrm>
            <a:off x="539552" y="5589240"/>
            <a:ext cx="8126999" cy="861774"/>
          </a:xfrm>
          <a:prstGeom prst="rect">
            <a:avLst/>
          </a:prstGeom>
          <a:noFill/>
          <a:ln w="25400">
            <a:solidFill>
              <a:srgbClr val="00B050"/>
            </a:solidFill>
          </a:ln>
        </p:spPr>
        <p:txBody>
          <a:bodyPr wrap="square" rtlCol="0">
            <a:spAutoFit/>
          </a:bodyPr>
          <a:lstStyle/>
          <a:p>
            <a:pPr marL="457200" indent="-457200" algn="ctr">
              <a:buAutoNum type="alphaLcParenR"/>
            </a:pPr>
            <a:r>
              <a:rPr lang="en-GB" sz="2500">
                <a:latin typeface="Berlin Sans FB" pitchFamily="34" charset="0"/>
              </a:rPr>
              <a:t>Explain why Benny Lynch might be a hero to Davie.</a:t>
            </a:r>
          </a:p>
          <a:p>
            <a:pPr marL="457200" indent="-457200" algn="ctr">
              <a:buAutoNum type="alphaLcParenR"/>
            </a:pPr>
            <a:r>
              <a:rPr lang="en-GB" sz="2500">
                <a:latin typeface="Berlin Sans FB" pitchFamily="34" charset="0"/>
              </a:rPr>
              <a:t>In what ways are the two men similar?</a:t>
            </a:r>
          </a:p>
        </p:txBody>
      </p:sp>
      <p:pic>
        <p:nvPicPr>
          <p:cNvPr id="2052" name="Picture 4" descr="https://farm5.staticflickr.com/4151/5030645472_c3f1959a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07" y="2564904"/>
            <a:ext cx="1433010" cy="251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608" y="238418"/>
            <a:ext cx="6933455" cy="1143000"/>
          </a:xfrm>
        </p:spPr>
        <p:txBody>
          <a:bodyPr/>
          <a:lstStyle/>
          <a:p>
            <a:pPr eaLnBrk="1" hangingPunct="1"/>
            <a:r>
              <a:rPr lang="en-GB" b="1">
                <a:latin typeface="ChocolateBox" pitchFamily="2" charset="0"/>
              </a:rPr>
              <a:t>Act 2</a:t>
            </a:r>
          </a:p>
        </p:txBody>
      </p:sp>
      <p:sp>
        <p:nvSpPr>
          <p:cNvPr id="5" name="TextBox 4"/>
          <p:cNvSpPr txBox="1"/>
          <p:nvPr/>
        </p:nvSpPr>
        <p:spPr>
          <a:xfrm>
            <a:off x="3131840" y="1196752"/>
            <a:ext cx="2808312" cy="369332"/>
          </a:xfrm>
          <a:prstGeom prst="rect">
            <a:avLst/>
          </a:prstGeom>
          <a:noFill/>
        </p:spPr>
        <p:txBody>
          <a:bodyPr wrap="square" rtlCol="0">
            <a:spAutoFit/>
          </a:bodyPr>
          <a:lstStyle/>
          <a:p>
            <a:pPr algn="ctr"/>
            <a:r>
              <a:rPr lang="en-GB"/>
              <a:t>Pages 36-38</a:t>
            </a:r>
          </a:p>
        </p:txBody>
      </p:sp>
      <p:pic>
        <p:nvPicPr>
          <p:cNvPr id="6"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6652"/>
            <a:ext cx="952074" cy="1269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687" y="1772815"/>
            <a:ext cx="7686854" cy="4524315"/>
          </a:xfrm>
          <a:prstGeom prst="rect">
            <a:avLst/>
          </a:prstGeom>
          <a:noFill/>
          <a:ln>
            <a:solidFill>
              <a:srgbClr val="C00000"/>
            </a:solidFill>
          </a:ln>
        </p:spPr>
        <p:txBody>
          <a:bodyPr wrap="square" rtlCol="0">
            <a:spAutoFit/>
          </a:bodyPr>
          <a:lstStyle/>
          <a:p>
            <a:pPr algn="ctr"/>
            <a:r>
              <a:rPr lang="en-GB">
                <a:latin typeface="Berlin Sans FB" pitchFamily="34" charset="0"/>
              </a:rPr>
              <a:t>In your jotter (heading above):</a:t>
            </a:r>
          </a:p>
          <a:p>
            <a:pPr algn="ctr"/>
            <a:endParaRPr lang="en-GB">
              <a:latin typeface="Berlin Sans FB" pitchFamily="34" charset="0"/>
            </a:endParaRPr>
          </a:p>
          <a:p>
            <a:pPr marL="342900" indent="-342900">
              <a:buAutoNum type="arabicPeriod"/>
            </a:pPr>
            <a:r>
              <a:rPr lang="en-GB" sz="2100">
                <a:latin typeface="Berlin Sans FB" pitchFamily="34" charset="0"/>
              </a:rPr>
              <a:t>Why is Alec so involved with Religious groups at this point?</a:t>
            </a:r>
          </a:p>
          <a:p>
            <a:pPr marL="342900" indent="-342900">
              <a:buAutoNum type="arabicPeriod"/>
            </a:pPr>
            <a:r>
              <a:rPr lang="en-GB" sz="2100">
                <a:latin typeface="Berlin Sans FB" pitchFamily="34" charset="0"/>
              </a:rPr>
              <a:t>In your own words, summarise the problem Alec faces in this extract and how he deals with it (aim for 4 bullet points).</a:t>
            </a:r>
          </a:p>
          <a:p>
            <a:pPr marL="342900" indent="-342900">
              <a:buAutoNum type="arabicPeriod"/>
            </a:pPr>
            <a:r>
              <a:rPr lang="en-GB" sz="2100">
                <a:latin typeface="Berlin Sans FB" pitchFamily="34" charset="0"/>
              </a:rPr>
              <a:t>Alec is clearly uncomfortable in this scene. Show how the writer’s </a:t>
            </a:r>
            <a:r>
              <a:rPr lang="en-GB" sz="2100">
                <a:solidFill>
                  <a:srgbClr val="C00000"/>
                </a:solidFill>
                <a:latin typeface="Berlin Sans FB" pitchFamily="34" charset="0"/>
              </a:rPr>
              <a:t>word choice </a:t>
            </a:r>
            <a:r>
              <a:rPr lang="en-GB" sz="2100" u="sng">
                <a:latin typeface="Berlin Sans FB" pitchFamily="34" charset="0"/>
              </a:rPr>
              <a:t>and</a:t>
            </a:r>
            <a:r>
              <a:rPr lang="en-GB" sz="2100">
                <a:latin typeface="Berlin Sans FB" pitchFamily="34" charset="0"/>
              </a:rPr>
              <a:t> </a:t>
            </a:r>
            <a:r>
              <a:rPr lang="en-GB" sz="2100">
                <a:solidFill>
                  <a:srgbClr val="C00000"/>
                </a:solidFill>
                <a:latin typeface="Berlin Sans FB" pitchFamily="34" charset="0"/>
              </a:rPr>
              <a:t>sentence structure </a:t>
            </a:r>
            <a:r>
              <a:rPr lang="en-GB" sz="2100">
                <a:latin typeface="Berlin Sans FB" pitchFamily="34" charset="0"/>
              </a:rPr>
              <a:t>make this clear. Quote to support your answer.</a:t>
            </a:r>
          </a:p>
          <a:p>
            <a:pPr marL="342900" indent="-342900">
              <a:buAutoNum type="arabicPeriod"/>
            </a:pPr>
            <a:r>
              <a:rPr lang="en-GB" sz="2100">
                <a:latin typeface="Berlin Sans FB" pitchFamily="34" charset="0"/>
              </a:rPr>
              <a:t>Alec uses a mix of proper English with a little bit of Glasgow dialect. What do you think this tells us about the character of Alec?</a:t>
            </a:r>
          </a:p>
          <a:p>
            <a:pPr marL="342900" indent="-342900">
              <a:buAutoNum type="arabicPeriod"/>
            </a:pPr>
            <a:r>
              <a:rPr lang="en-GB" sz="2100">
                <a:latin typeface="Berlin Sans FB" pitchFamily="34" charset="0"/>
              </a:rPr>
              <a:t>As well as </a:t>
            </a:r>
            <a:r>
              <a:rPr lang="en-GB" sz="2100">
                <a:solidFill>
                  <a:srgbClr val="C00000"/>
                </a:solidFill>
                <a:latin typeface="Berlin Sans FB" pitchFamily="34" charset="0"/>
              </a:rPr>
              <a:t>RELIGION</a:t>
            </a:r>
            <a:r>
              <a:rPr lang="en-GB" sz="2100">
                <a:latin typeface="Berlin Sans FB" pitchFamily="34" charset="0"/>
              </a:rPr>
              <a:t>, the theme of </a:t>
            </a:r>
            <a:r>
              <a:rPr lang="en-GB" sz="2100">
                <a:solidFill>
                  <a:srgbClr val="C00000"/>
                </a:solidFill>
                <a:latin typeface="Berlin Sans FB" pitchFamily="34" charset="0"/>
              </a:rPr>
              <a:t>SOCIAL CLASS </a:t>
            </a:r>
            <a:r>
              <a:rPr lang="en-GB" sz="2100">
                <a:latin typeface="Berlin Sans FB" pitchFamily="34" charset="0"/>
              </a:rPr>
              <a:t>is also explored in this section. Find a quote which shows this theme and explain it.</a:t>
            </a:r>
            <a:endParaRPr lang="en-GB" sz="2100">
              <a:solidFill>
                <a:srgbClr val="C00000"/>
              </a:solidFill>
              <a:latin typeface="Berlin Sans FB" pitchFamily="34" charset="0"/>
            </a:endParaRPr>
          </a:p>
        </p:txBody>
      </p:sp>
    </p:spTree>
    <p:extLst>
      <p:ext uri="{BB962C8B-B14F-4D97-AF65-F5344CB8AC3E}">
        <p14:creationId xmlns:p14="http://schemas.microsoft.com/office/powerpoint/2010/main" val="17400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7">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7">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p:cTn id="2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p:cTn id="2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91264" cy="1143000"/>
          </a:xfrm>
        </p:spPr>
        <p:txBody>
          <a:bodyPr/>
          <a:lstStyle/>
          <a:p>
            <a:pPr eaLnBrk="1" hangingPunct="1"/>
            <a:r>
              <a:rPr lang="en-GB" b="1" dirty="0">
                <a:latin typeface="ChocolateBox" pitchFamily="2" charset="0"/>
              </a:rPr>
              <a:t>Act 2 </a:t>
            </a:r>
          </a:p>
        </p:txBody>
      </p:sp>
      <p:pic>
        <p:nvPicPr>
          <p:cNvPr id="5"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271" y="1553014"/>
            <a:ext cx="809466" cy="1079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3848" y="1183682"/>
            <a:ext cx="2808312" cy="369332"/>
          </a:xfrm>
          <a:prstGeom prst="rect">
            <a:avLst/>
          </a:prstGeom>
          <a:noFill/>
        </p:spPr>
        <p:txBody>
          <a:bodyPr wrap="square" rtlCol="0">
            <a:spAutoFit/>
          </a:bodyPr>
          <a:lstStyle/>
          <a:p>
            <a:pPr algn="ctr"/>
            <a:r>
              <a:rPr lang="en-GB"/>
              <a:t>Pages 39-45</a:t>
            </a:r>
          </a:p>
        </p:txBody>
      </p:sp>
      <p:sp>
        <p:nvSpPr>
          <p:cNvPr id="7" name="Rectangle 6"/>
          <p:cNvSpPr/>
          <p:nvPr/>
        </p:nvSpPr>
        <p:spPr>
          <a:xfrm>
            <a:off x="539552" y="2632302"/>
            <a:ext cx="8136904" cy="1384995"/>
          </a:xfrm>
          <a:prstGeom prst="rect">
            <a:avLst/>
          </a:prstGeom>
        </p:spPr>
        <p:txBody>
          <a:bodyPr wrap="square">
            <a:spAutoFit/>
          </a:bodyPr>
          <a:lstStyle/>
          <a:p>
            <a:pPr algn="ctr"/>
            <a:r>
              <a:rPr lang="en-GB" sz="2100">
                <a:latin typeface="Berlin Sans FB" pitchFamily="34" charset="0"/>
              </a:rPr>
              <a:t>This section is about Alec sitting an exam to go to a private school on a bursary and then progressing on to achieve entry into university.  His father has said on the previous page that for Benny Lynch, boxing was “the way out”.  For Alec it will be his brains.</a:t>
            </a:r>
            <a:endParaRPr lang="en-GB" sz="2100" b="1">
              <a:latin typeface="Berlin Sans FB" pitchFamily="34" charset="0"/>
            </a:endParaRPr>
          </a:p>
        </p:txBody>
      </p:sp>
      <p:sp>
        <p:nvSpPr>
          <p:cNvPr id="8" name="TextBox 7"/>
          <p:cNvSpPr txBox="1"/>
          <p:nvPr/>
        </p:nvSpPr>
        <p:spPr>
          <a:xfrm>
            <a:off x="764577" y="4100864"/>
            <a:ext cx="7686854" cy="1862048"/>
          </a:xfrm>
          <a:prstGeom prst="rect">
            <a:avLst/>
          </a:prstGeom>
          <a:noFill/>
          <a:ln>
            <a:solidFill>
              <a:srgbClr val="C00000"/>
            </a:solidFill>
          </a:ln>
        </p:spPr>
        <p:txBody>
          <a:bodyPr wrap="square" rtlCol="0">
            <a:spAutoFit/>
          </a:bodyPr>
          <a:lstStyle/>
          <a:p>
            <a:pPr algn="ctr"/>
            <a:endParaRPr lang="en-GB" sz="2300" dirty="0">
              <a:latin typeface="Berlin Sans FB" pitchFamily="34" charset="0"/>
            </a:endParaRPr>
          </a:p>
          <a:p>
            <a:pPr marL="457200" indent="-457200">
              <a:buAutoNum type="arabicParenR"/>
            </a:pPr>
            <a:r>
              <a:rPr lang="en-GB" sz="2300" dirty="0">
                <a:latin typeface="Berlin Sans FB" pitchFamily="34" charset="0"/>
              </a:rPr>
              <a:t>What does “the way out” actually mean here?</a:t>
            </a:r>
          </a:p>
          <a:p>
            <a:pPr marL="457200" indent="-457200">
              <a:buAutoNum type="arabicParenR"/>
            </a:pPr>
            <a:r>
              <a:rPr lang="en-GB" sz="2300" dirty="0">
                <a:latin typeface="Berlin Sans FB" pitchFamily="34" charset="0"/>
              </a:rPr>
              <a:t>a) “</a:t>
            </a:r>
            <a:r>
              <a:rPr lang="en-GB" sz="2300" dirty="0" err="1">
                <a:latin typeface="Berlin Sans FB" pitchFamily="34" charset="0"/>
              </a:rPr>
              <a:t>Ah’d</a:t>
            </a:r>
            <a:r>
              <a:rPr lang="en-GB" sz="2300" dirty="0">
                <a:latin typeface="Berlin Sans FB" pitchFamily="34" charset="0"/>
              </a:rPr>
              <a:t> watch ma bum if ah was you!” What is Ian insinuating here about private schools? </a:t>
            </a:r>
          </a:p>
          <a:p>
            <a:r>
              <a:rPr lang="en-GB" sz="2300" dirty="0">
                <a:latin typeface="Berlin Sans FB" pitchFamily="34" charset="0"/>
              </a:rPr>
              <a:t>       b) How does this connect to the theme of SOCIAL CLASS?</a:t>
            </a:r>
          </a:p>
        </p:txBody>
      </p:sp>
    </p:spTree>
    <p:extLst>
      <p:ext uri="{BB962C8B-B14F-4D97-AF65-F5344CB8AC3E}">
        <p14:creationId xmlns:p14="http://schemas.microsoft.com/office/powerpoint/2010/main" val="3643726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916" y="47037"/>
            <a:ext cx="8229600" cy="1143000"/>
          </a:xfrm>
        </p:spPr>
        <p:txBody>
          <a:bodyPr/>
          <a:lstStyle/>
          <a:p>
            <a:pPr eaLnBrk="1" hangingPunct="1"/>
            <a:r>
              <a:rPr lang="en-GB" b="1">
                <a:latin typeface="ChocolateBox" pitchFamily="2" charset="0"/>
              </a:rPr>
              <a:t>Alec’s Exam</a:t>
            </a:r>
          </a:p>
        </p:txBody>
      </p:sp>
      <p:pic>
        <p:nvPicPr>
          <p:cNvPr id="1026" name="Picture 2" descr="http://static.guim.co.uk/sys-images/Education/Pix/pictures/2012/10/19/1350654959170/Exam-time-one-teacher-wou-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5"/>
            <a:ext cx="4056677" cy="2757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169" y="2366154"/>
            <a:ext cx="4259629" cy="3277820"/>
          </a:xfrm>
          <a:prstGeom prst="rect">
            <a:avLst/>
          </a:prstGeom>
          <a:noFill/>
          <a:ln w="25400">
            <a:solidFill>
              <a:srgbClr val="002060"/>
            </a:solidFill>
          </a:ln>
        </p:spPr>
        <p:txBody>
          <a:bodyPr wrap="square" rtlCol="0">
            <a:spAutoFit/>
          </a:bodyPr>
          <a:lstStyle/>
          <a:p>
            <a:pPr algn="ctr"/>
            <a:r>
              <a:rPr lang="en-GB" sz="2300">
                <a:solidFill>
                  <a:srgbClr val="7030A0"/>
                </a:solidFill>
                <a:latin typeface="Berlin Sans FB" pitchFamily="34" charset="0"/>
              </a:rPr>
              <a:t>Questions</a:t>
            </a:r>
            <a:r>
              <a:rPr lang="en-GB" sz="2300">
                <a:latin typeface="Berlin Sans FB" pitchFamily="34" charset="0"/>
              </a:rPr>
              <a:t>:</a:t>
            </a:r>
          </a:p>
          <a:p>
            <a:endParaRPr lang="en-GB" sz="2300">
              <a:latin typeface="Berlin Sans FB" pitchFamily="34" charset="0"/>
            </a:endParaRPr>
          </a:p>
          <a:p>
            <a:r>
              <a:rPr lang="en-GB" sz="2300">
                <a:latin typeface="Berlin Sans FB" pitchFamily="34" charset="0"/>
              </a:rPr>
              <a:t>1. Why are the exams particularly important to Alec?</a:t>
            </a:r>
          </a:p>
          <a:p>
            <a:r>
              <a:rPr lang="en-GB" sz="2300">
                <a:latin typeface="Berlin Sans FB" pitchFamily="34" charset="0"/>
              </a:rPr>
              <a:t>2. Find one quote which reflects the theme of </a:t>
            </a:r>
            <a:r>
              <a:rPr lang="en-GB" sz="2300">
                <a:solidFill>
                  <a:srgbClr val="008080"/>
                </a:solidFill>
                <a:latin typeface="Berlin Sans FB" pitchFamily="34" charset="0"/>
              </a:rPr>
              <a:t>POVERTY</a:t>
            </a:r>
            <a:r>
              <a:rPr lang="en-GB" sz="2300">
                <a:latin typeface="Berlin Sans FB" pitchFamily="34" charset="0"/>
              </a:rPr>
              <a:t> here.</a:t>
            </a:r>
          </a:p>
          <a:p>
            <a:r>
              <a:rPr lang="en-GB" sz="2300">
                <a:latin typeface="Berlin Sans FB" pitchFamily="34" charset="0"/>
              </a:rPr>
              <a:t>3. What might it suggest about Alec that he finds English easier than Maths?</a:t>
            </a:r>
          </a:p>
        </p:txBody>
      </p:sp>
      <p:pic>
        <p:nvPicPr>
          <p:cNvPr id="1028" name="Picture 4" descr="http://3.bp.blogspot.com/-Udtpy_hEfsg/TzvceSPuv6I/AAAAAAAAAwk/ISzqrKsuelc/s1600/children+ex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671" y="4005064"/>
            <a:ext cx="2360373" cy="253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06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608" y="238418"/>
            <a:ext cx="6933455" cy="1143000"/>
          </a:xfrm>
        </p:spPr>
        <p:txBody>
          <a:bodyPr/>
          <a:lstStyle/>
          <a:p>
            <a:pPr eaLnBrk="1" hangingPunct="1"/>
            <a:r>
              <a:rPr lang="en-GB" b="1">
                <a:latin typeface="ChocolateBox" pitchFamily="2" charset="0"/>
              </a:rPr>
              <a:t>Act 2</a:t>
            </a:r>
          </a:p>
        </p:txBody>
      </p:sp>
      <p:sp>
        <p:nvSpPr>
          <p:cNvPr id="5" name="TextBox 4"/>
          <p:cNvSpPr txBox="1"/>
          <p:nvPr/>
        </p:nvSpPr>
        <p:spPr>
          <a:xfrm>
            <a:off x="3131840" y="1196752"/>
            <a:ext cx="2808312" cy="369332"/>
          </a:xfrm>
          <a:prstGeom prst="rect">
            <a:avLst/>
          </a:prstGeom>
          <a:noFill/>
        </p:spPr>
        <p:txBody>
          <a:bodyPr wrap="square" rtlCol="0">
            <a:spAutoFit/>
          </a:bodyPr>
          <a:lstStyle/>
          <a:p>
            <a:pPr algn="ctr"/>
            <a:r>
              <a:rPr lang="en-GB"/>
              <a:t>Pages 51-56</a:t>
            </a:r>
          </a:p>
        </p:txBody>
      </p:sp>
      <p:pic>
        <p:nvPicPr>
          <p:cNvPr id="6"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6652"/>
            <a:ext cx="952074" cy="1269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687" y="1772815"/>
            <a:ext cx="7686854" cy="4708981"/>
          </a:xfrm>
          <a:prstGeom prst="rect">
            <a:avLst/>
          </a:prstGeom>
          <a:noFill/>
          <a:ln>
            <a:solidFill>
              <a:srgbClr val="C00000"/>
            </a:solidFill>
          </a:ln>
        </p:spPr>
        <p:txBody>
          <a:bodyPr wrap="square" rtlCol="0">
            <a:spAutoFit/>
          </a:bodyPr>
          <a:lstStyle/>
          <a:p>
            <a:pPr algn="ctr"/>
            <a:r>
              <a:rPr lang="en-GB">
                <a:latin typeface="Berlin Sans FB" pitchFamily="34" charset="0"/>
              </a:rPr>
              <a:t>In your jotter (heading above):</a:t>
            </a:r>
          </a:p>
          <a:p>
            <a:pPr algn="ctr"/>
            <a:endParaRPr lang="en-GB">
              <a:latin typeface="Berlin Sans FB" pitchFamily="34" charset="0"/>
            </a:endParaRPr>
          </a:p>
          <a:p>
            <a:r>
              <a:rPr lang="en-GB" sz="2200">
                <a:latin typeface="Berlin Sans FB" pitchFamily="34" charset="0"/>
              </a:rPr>
              <a:t>1. Where has Davie been and what is Alec doing when Davie gets home?</a:t>
            </a:r>
          </a:p>
          <a:p>
            <a:r>
              <a:rPr lang="en-GB" sz="2200">
                <a:latin typeface="Berlin Sans FB" pitchFamily="34" charset="0"/>
              </a:rPr>
              <a:t>2. a) How is Alec feeling about Davie when he comes home?</a:t>
            </a:r>
          </a:p>
          <a:p>
            <a:r>
              <a:rPr lang="en-GB" sz="2200">
                <a:latin typeface="Berlin Sans FB" pitchFamily="34" charset="0"/>
              </a:rPr>
              <a:t>    b) Choose a quote which backs up your answer. Explain it.</a:t>
            </a:r>
          </a:p>
          <a:p>
            <a:r>
              <a:rPr lang="en-GB" sz="2200">
                <a:latin typeface="Berlin Sans FB" pitchFamily="34" charset="0"/>
              </a:rPr>
              <a:t>3. How does Alan Spence use stage directions on page 53 to show Alec’s frustration with Davie? Quote to support your answer.</a:t>
            </a:r>
          </a:p>
          <a:p>
            <a:r>
              <a:rPr lang="en-GB" sz="2200">
                <a:latin typeface="Berlin Sans FB" pitchFamily="34" charset="0"/>
              </a:rPr>
              <a:t>4. “Think ah came </a:t>
            </a:r>
            <a:r>
              <a:rPr lang="en-GB" sz="2200" err="1">
                <a:latin typeface="Berlin Sans FB" pitchFamily="34" charset="0"/>
              </a:rPr>
              <a:t>fae</a:t>
            </a:r>
            <a:r>
              <a:rPr lang="en-GB" sz="2200">
                <a:latin typeface="Berlin Sans FB" pitchFamily="34" charset="0"/>
              </a:rPr>
              <a:t> another planet” – what does this quote tell us about Alec and Davie’s relationship?</a:t>
            </a:r>
          </a:p>
          <a:p>
            <a:r>
              <a:rPr lang="en-GB" sz="2200">
                <a:latin typeface="Berlin Sans FB" pitchFamily="34" charset="0"/>
              </a:rPr>
              <a:t>5. What is Davie’s opinion of male/female relationships?</a:t>
            </a:r>
          </a:p>
          <a:p>
            <a:r>
              <a:rPr lang="en-GB" sz="2200">
                <a:latin typeface="Berlin Sans FB" pitchFamily="34" charset="0"/>
              </a:rPr>
              <a:t>6. “Wallop.” – earlier in the play this quote was the </a:t>
            </a:r>
            <a:r>
              <a:rPr lang="en-GB" sz="2200" err="1">
                <a:latin typeface="Berlin Sans FB" pitchFamily="34" charset="0"/>
              </a:rPr>
              <a:t>punchline</a:t>
            </a:r>
            <a:r>
              <a:rPr lang="en-GB" sz="2200">
                <a:latin typeface="Berlin Sans FB" pitchFamily="34" charset="0"/>
              </a:rPr>
              <a:t> to a joke that Davie and Alec shared. What does it mean at the end of this section?</a:t>
            </a:r>
          </a:p>
        </p:txBody>
      </p:sp>
    </p:spTree>
    <p:extLst>
      <p:ext uri="{BB962C8B-B14F-4D97-AF65-F5344CB8AC3E}">
        <p14:creationId xmlns:p14="http://schemas.microsoft.com/office/powerpoint/2010/main" val="32239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p:cTn id="28"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p:cTn id="35"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p:cTn id="4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p:cTn id="49"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268760"/>
            <a:ext cx="8496944" cy="1692771"/>
          </a:xfrm>
          <a:prstGeom prst="rect">
            <a:avLst/>
          </a:prstGeom>
          <a:solidFill>
            <a:schemeClr val="accent1">
              <a:lumMod val="20000"/>
              <a:lumOff val="80000"/>
            </a:schemeClr>
          </a:solidFill>
          <a:ln w="50800">
            <a:solidFill>
              <a:srgbClr val="C00000"/>
            </a:solidFill>
          </a:ln>
        </p:spPr>
        <p:txBody>
          <a:bodyPr wrap="square" rtlCol="0">
            <a:spAutoFit/>
          </a:bodyPr>
          <a:lstStyle/>
          <a:p>
            <a:pPr algn="ctr"/>
            <a:r>
              <a:rPr lang="en-GB" sz="2600">
                <a:latin typeface="Berlin Sans FB" pitchFamily="34" charset="0"/>
              </a:rPr>
              <a:t>Update all your </a:t>
            </a:r>
            <a:r>
              <a:rPr lang="en-GB" sz="2600">
                <a:solidFill>
                  <a:srgbClr val="C00000"/>
                </a:solidFill>
                <a:latin typeface="Berlin Sans FB" pitchFamily="34" charset="0"/>
              </a:rPr>
              <a:t>character mind maps </a:t>
            </a:r>
            <a:r>
              <a:rPr lang="en-GB" sz="2600">
                <a:latin typeface="Berlin Sans FB" pitchFamily="34" charset="0"/>
              </a:rPr>
              <a:t>– think about things you might be able to add about each character from what we’ve learned so far in Act 2. Remember to back up your statements with quotes from the text!</a:t>
            </a:r>
          </a:p>
        </p:txBody>
      </p:sp>
      <p:sp>
        <p:nvSpPr>
          <p:cNvPr id="5" name="Oval 4"/>
          <p:cNvSpPr/>
          <p:nvPr/>
        </p:nvSpPr>
        <p:spPr>
          <a:xfrm>
            <a:off x="1131517" y="3617646"/>
            <a:ext cx="3545531" cy="85725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6" name="Straight Connector 5"/>
          <p:cNvCxnSpPr/>
          <p:nvPr/>
        </p:nvCxnSpPr>
        <p:spPr>
          <a:xfrm flipV="1">
            <a:off x="2981393" y="3252597"/>
            <a:ext cx="382375" cy="3650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491558" y="3331893"/>
            <a:ext cx="365372" cy="344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1073972" y="3692258"/>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Alec</a:t>
            </a:r>
          </a:p>
        </p:txBody>
      </p:sp>
      <p:cxnSp>
        <p:nvCxnSpPr>
          <p:cNvPr id="9" name="Straight Connector 8"/>
          <p:cNvCxnSpPr/>
          <p:nvPr/>
        </p:nvCxnSpPr>
        <p:spPr>
          <a:xfrm>
            <a:off x="382615" y="3900669"/>
            <a:ext cx="748902" cy="1469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563888" y="5231804"/>
            <a:ext cx="3388568" cy="99695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Berlin Sans FB" pitchFamily="34" charset="0"/>
            </a:endParaRPr>
          </a:p>
        </p:txBody>
      </p:sp>
      <p:cxnSp>
        <p:nvCxnSpPr>
          <p:cNvPr id="11" name="Straight Connector 10"/>
          <p:cNvCxnSpPr/>
          <p:nvPr/>
        </p:nvCxnSpPr>
        <p:spPr>
          <a:xfrm rot="5400000" flipH="1" flipV="1">
            <a:off x="5450508" y="4917477"/>
            <a:ext cx="546100" cy="14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275397" y="4917475"/>
            <a:ext cx="352425" cy="344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63557" y="5489091"/>
            <a:ext cx="642938" cy="117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433764" y="5354422"/>
            <a:ext cx="3751262" cy="708025"/>
          </a:xfrm>
          <a:prstGeom prst="rect">
            <a:avLst/>
          </a:prstGeom>
          <a:noFill/>
          <a:ln w="9525">
            <a:noFill/>
            <a:miter lim="800000"/>
            <a:headEnd/>
            <a:tailEnd/>
          </a:ln>
        </p:spPr>
        <p:txBody>
          <a:bodyPr>
            <a:spAutoFit/>
          </a:bodyPr>
          <a:lstStyle/>
          <a:p>
            <a:pPr algn="ctr"/>
            <a:r>
              <a:rPr lang="en-GB" sz="4000">
                <a:latin typeface="Berlin Sans FB" pitchFamily="34" charset="0"/>
                <a:cs typeface="Arial" charset="0"/>
              </a:rPr>
              <a:t>Davie</a:t>
            </a:r>
          </a:p>
        </p:txBody>
      </p:sp>
      <p:cxnSp>
        <p:nvCxnSpPr>
          <p:cNvPr id="15" name="Straight Connector 14"/>
          <p:cNvCxnSpPr/>
          <p:nvPr/>
        </p:nvCxnSpPr>
        <p:spPr>
          <a:xfrm flipV="1">
            <a:off x="3433764" y="6068316"/>
            <a:ext cx="614285" cy="2035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482190" y="147257"/>
            <a:ext cx="8291264" cy="1143000"/>
          </a:xfrm>
        </p:spPr>
        <p:txBody>
          <a:bodyPr/>
          <a:lstStyle/>
          <a:p>
            <a:pPr eaLnBrk="1" hangingPunct="1"/>
            <a:r>
              <a:rPr lang="en-GB" b="1">
                <a:latin typeface="ChocolateBox" pitchFamily="2" charset="0"/>
              </a:rPr>
              <a:t>Starter: Mind Maps</a:t>
            </a:r>
          </a:p>
        </p:txBody>
      </p:sp>
      <p:cxnSp>
        <p:nvCxnSpPr>
          <p:cNvPr id="17" name="Straight Connector 16"/>
          <p:cNvCxnSpPr/>
          <p:nvPr/>
        </p:nvCxnSpPr>
        <p:spPr>
          <a:xfrm rot="5400000" flipH="1" flipV="1">
            <a:off x="1289946" y="4535059"/>
            <a:ext cx="546100" cy="14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512" y="4882380"/>
            <a:ext cx="2391343" cy="954107"/>
          </a:xfrm>
          <a:prstGeom prst="rect">
            <a:avLst/>
          </a:prstGeom>
          <a:noFill/>
        </p:spPr>
        <p:txBody>
          <a:bodyPr wrap="square" rtlCol="0">
            <a:spAutoFit/>
          </a:bodyPr>
          <a:lstStyle/>
          <a:p>
            <a:r>
              <a:rPr lang="en-GB" sz="1400"/>
              <a:t>Changing to become more middle class – e.g. private school, university, better grasp on language, </a:t>
            </a:r>
            <a:r>
              <a:rPr lang="en-GB" sz="1400" err="1"/>
              <a:t>etc</a:t>
            </a:r>
            <a:endParaRPr lang="en-GB" sz="1400"/>
          </a:p>
        </p:txBody>
      </p:sp>
      <p:sp>
        <p:nvSpPr>
          <p:cNvPr id="19" name="TextBox 18"/>
          <p:cNvSpPr txBox="1"/>
          <p:nvPr/>
        </p:nvSpPr>
        <p:spPr>
          <a:xfrm>
            <a:off x="6752657" y="4715864"/>
            <a:ext cx="2391343" cy="784830"/>
          </a:xfrm>
          <a:prstGeom prst="rect">
            <a:avLst/>
          </a:prstGeom>
          <a:noFill/>
        </p:spPr>
        <p:txBody>
          <a:bodyPr wrap="square" rtlCol="0">
            <a:spAutoFit/>
          </a:bodyPr>
          <a:lstStyle/>
          <a:p>
            <a:r>
              <a:rPr lang="en-GB" sz="1500"/>
              <a:t>In Act 2 he is still unable to motivate himself and is drinking more heavily</a:t>
            </a:r>
          </a:p>
        </p:txBody>
      </p:sp>
      <p:sp>
        <p:nvSpPr>
          <p:cNvPr id="21" name="TextBox 20"/>
          <p:cNvSpPr txBox="1"/>
          <p:nvPr/>
        </p:nvSpPr>
        <p:spPr>
          <a:xfrm>
            <a:off x="2208373" y="6271826"/>
            <a:ext cx="2391343" cy="323165"/>
          </a:xfrm>
          <a:prstGeom prst="rect">
            <a:avLst/>
          </a:prstGeom>
          <a:noFill/>
        </p:spPr>
        <p:txBody>
          <a:bodyPr wrap="square" rtlCol="0">
            <a:spAutoFit/>
          </a:bodyPr>
          <a:lstStyle/>
          <a:p>
            <a:r>
              <a:rPr lang="en-GB" sz="1500"/>
              <a:t>Hero is Benny Lynch</a:t>
            </a:r>
          </a:p>
        </p:txBody>
      </p:sp>
      <p:sp>
        <p:nvSpPr>
          <p:cNvPr id="22" name="TextBox 21"/>
          <p:cNvSpPr txBox="1"/>
          <p:nvPr/>
        </p:nvSpPr>
        <p:spPr>
          <a:xfrm>
            <a:off x="5315385" y="2993590"/>
            <a:ext cx="3096344" cy="492443"/>
          </a:xfrm>
          <a:prstGeom prst="rect">
            <a:avLst/>
          </a:prstGeom>
          <a:noFill/>
        </p:spPr>
        <p:txBody>
          <a:bodyPr wrap="square" rtlCol="0">
            <a:spAutoFit/>
          </a:bodyPr>
          <a:lstStyle/>
          <a:p>
            <a:pPr algn="ctr"/>
            <a:r>
              <a:rPr lang="en-GB" sz="2600"/>
              <a:t>Example:</a:t>
            </a:r>
          </a:p>
        </p:txBody>
      </p:sp>
    </p:spTree>
    <p:extLst>
      <p:ext uri="{BB962C8B-B14F-4D97-AF65-F5344CB8AC3E}">
        <p14:creationId xmlns:p14="http://schemas.microsoft.com/office/powerpoint/2010/main" val="163305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par>
                          <p:cTn id="23" fill="hold">
                            <p:stCondLst>
                              <p:cond delay="5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360"/>
                                          </p:val>
                                        </p:tav>
                                        <p:tav tm="100000">
                                          <p:val>
                                            <p:fltVal val="0"/>
                                          </p:val>
                                        </p:tav>
                                      </p:tavLst>
                                    </p:anim>
                                    <p:animEffect transition="in" filter="fade">
                                      <p:cBhvr>
                                        <p:cTn id="42" dur="500"/>
                                        <p:tgtEl>
                                          <p:spTgt spid="10"/>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 calcmode="lin" valueType="num">
                                      <p:cBhvr>
                                        <p:cTn id="53" dur="500" fill="hold"/>
                                        <p:tgtEl>
                                          <p:spTgt spid="11"/>
                                        </p:tgtEl>
                                        <p:attrNameLst>
                                          <p:attrName>style.rotation</p:attrName>
                                        </p:attrNameLst>
                                      </p:cBhvr>
                                      <p:tavLst>
                                        <p:tav tm="0">
                                          <p:val>
                                            <p:fltVal val="360"/>
                                          </p:val>
                                        </p:tav>
                                        <p:tav tm="100000">
                                          <p:val>
                                            <p:fltVal val="0"/>
                                          </p:val>
                                        </p:tav>
                                      </p:tavLst>
                                    </p:anim>
                                    <p:animEffect transition="in" filter="fade">
                                      <p:cBhvr>
                                        <p:cTn id="54" dur="500"/>
                                        <p:tgtEl>
                                          <p:spTgt spid="11"/>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360"/>
                                          </p:val>
                                        </p:tav>
                                        <p:tav tm="100000">
                                          <p:val>
                                            <p:fltVal val="0"/>
                                          </p:val>
                                        </p:tav>
                                      </p:tavLst>
                                    </p:anim>
                                    <p:animEffect transition="in" filter="fade">
                                      <p:cBhvr>
                                        <p:cTn id="60" dur="500"/>
                                        <p:tgtEl>
                                          <p:spTgt spid="13"/>
                                        </p:tgtEl>
                                      </p:cBhvr>
                                    </p:animEffect>
                                  </p:childTnLst>
                                </p:cTn>
                              </p:par>
                            </p:childTnLst>
                          </p:cTn>
                        </p:par>
                        <p:par>
                          <p:cTn id="61" fill="hold">
                            <p:stCondLst>
                              <p:cond delay="1500"/>
                            </p:stCondLst>
                            <p:childTnLst>
                              <p:par>
                                <p:cTn id="62" presetID="49" presetClass="entr" presetSubtype="0" decel="10000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 calcmode="lin" valueType="num">
                                      <p:cBhvr>
                                        <p:cTn id="66" dur="500" fill="hold"/>
                                        <p:tgtEl>
                                          <p:spTgt spid="14"/>
                                        </p:tgtEl>
                                        <p:attrNameLst>
                                          <p:attrName>style.rotation</p:attrName>
                                        </p:attrNameLst>
                                      </p:cBhvr>
                                      <p:tavLst>
                                        <p:tav tm="0">
                                          <p:val>
                                            <p:fltVal val="360"/>
                                          </p:val>
                                        </p:tav>
                                        <p:tav tm="100000">
                                          <p:val>
                                            <p:fltVal val="0"/>
                                          </p:val>
                                        </p:tav>
                                      </p:tavLst>
                                    </p:anim>
                                    <p:animEffect transition="in" filter="fade">
                                      <p:cBhvr>
                                        <p:cTn id="67" dur="500"/>
                                        <p:tgtEl>
                                          <p:spTgt spid="14"/>
                                        </p:tgtEl>
                                      </p:cBhvr>
                                    </p:animEffect>
                                  </p:childTnLst>
                                </p:cTn>
                              </p:par>
                              <p:par>
                                <p:cTn id="68" presetID="49" presetClass="entr" presetSubtype="0" decel="10000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style.rotation</p:attrName>
                                        </p:attrNameLst>
                                      </p:cBhvr>
                                      <p:tavLst>
                                        <p:tav tm="0">
                                          <p:val>
                                            <p:fltVal val="360"/>
                                          </p:val>
                                        </p:tav>
                                        <p:tav tm="100000">
                                          <p:val>
                                            <p:fltVal val="0"/>
                                          </p:val>
                                        </p:tav>
                                      </p:tavLst>
                                    </p:anim>
                                    <p:animEffect transition="in" filter="fade">
                                      <p:cBhvr>
                                        <p:cTn id="73" dur="500"/>
                                        <p:tgtEl>
                                          <p:spTgt spid="15"/>
                                        </p:tgtEl>
                                      </p:cBhvr>
                                    </p:animEffect>
                                  </p:childTnLst>
                                </p:cTn>
                              </p:par>
                              <p:par>
                                <p:cTn id="74" presetID="49" presetClass="entr" presetSubtype="0" decel="10000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 calcmode="lin" valueType="num">
                                      <p:cBhvr>
                                        <p:cTn id="78" dur="500" fill="hold"/>
                                        <p:tgtEl>
                                          <p:spTgt spid="17"/>
                                        </p:tgtEl>
                                        <p:attrNameLst>
                                          <p:attrName>style.rotation</p:attrName>
                                        </p:attrNameLst>
                                      </p:cBhvr>
                                      <p:tavLst>
                                        <p:tav tm="0">
                                          <p:val>
                                            <p:fltVal val="360"/>
                                          </p:val>
                                        </p:tav>
                                        <p:tav tm="100000">
                                          <p:val>
                                            <p:fltVal val="0"/>
                                          </p:val>
                                        </p:tav>
                                      </p:tavLst>
                                    </p:anim>
                                    <p:animEffect transition="in" filter="fade">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6652"/>
            <a:ext cx="952074" cy="12694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79512" y="296652"/>
            <a:ext cx="6933455" cy="1143000"/>
          </a:xfrm>
        </p:spPr>
        <p:txBody>
          <a:bodyPr/>
          <a:lstStyle/>
          <a:p>
            <a:pPr eaLnBrk="1" hangingPunct="1"/>
            <a:r>
              <a:rPr lang="en-GB" b="1" dirty="0">
                <a:latin typeface="ChocolateBox" pitchFamily="2" charset="0"/>
              </a:rPr>
              <a:t>Turning point</a:t>
            </a:r>
          </a:p>
        </p:txBody>
      </p:sp>
      <p:pic>
        <p:nvPicPr>
          <p:cNvPr id="1026" name="Picture 2" descr="http://1.bp.blogspot.com/-CjLJqsf-pRo/UNHqgCd3mVI/AAAAAAAAC58/M_IHx0SrLJU/s1600/turningp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63138"/>
            <a:ext cx="2181886" cy="2181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8960" y="2204864"/>
            <a:ext cx="5704602" cy="3323987"/>
          </a:xfrm>
          <a:prstGeom prst="rect">
            <a:avLst/>
          </a:prstGeom>
          <a:noFill/>
          <a:ln w="47625">
            <a:solidFill>
              <a:srgbClr val="002060"/>
            </a:solidFill>
          </a:ln>
        </p:spPr>
        <p:txBody>
          <a:bodyPr wrap="square" rtlCol="0">
            <a:spAutoFit/>
          </a:bodyPr>
          <a:lstStyle/>
          <a:p>
            <a:pPr algn="ctr"/>
            <a:r>
              <a:rPr lang="en-GB" sz="3500" dirty="0">
                <a:solidFill>
                  <a:schemeClr val="accent3">
                    <a:lumMod val="50000"/>
                  </a:schemeClr>
                </a:solidFill>
                <a:latin typeface="Berlin Sans FB" pitchFamily="34" charset="0"/>
              </a:rPr>
              <a:t>Turning points of a text are points at which things change irreversibly.</a:t>
            </a:r>
          </a:p>
          <a:p>
            <a:pPr algn="ctr"/>
            <a:endParaRPr lang="en-GB" sz="3500" dirty="0">
              <a:latin typeface="Berlin Sans FB" pitchFamily="34" charset="0"/>
            </a:endParaRPr>
          </a:p>
          <a:p>
            <a:pPr algn="ctr"/>
            <a:r>
              <a:rPr lang="en-GB" sz="3500" dirty="0">
                <a:latin typeface="Berlin Sans FB" pitchFamily="34" charset="0"/>
              </a:rPr>
              <a:t>Where are the key turning points in </a:t>
            </a:r>
            <a:r>
              <a:rPr lang="en-GB" sz="3500" i="1" dirty="0">
                <a:latin typeface="Berlin Sans FB" pitchFamily="34" charset="0"/>
              </a:rPr>
              <a:t>Sailmaker</a:t>
            </a:r>
            <a:r>
              <a:rPr lang="en-GB" sz="3500" dirty="0">
                <a:latin typeface="Berlin Sans FB" pitchFamily="34" charset="0"/>
              </a:rPr>
              <a:t>?</a:t>
            </a:r>
          </a:p>
        </p:txBody>
      </p:sp>
    </p:spTree>
    <p:extLst>
      <p:ext uri="{BB962C8B-B14F-4D97-AF65-F5344CB8AC3E}">
        <p14:creationId xmlns:p14="http://schemas.microsoft.com/office/powerpoint/2010/main" val="3089351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Timeline Act 2</a:t>
            </a:r>
          </a:p>
        </p:txBody>
      </p:sp>
      <p:sp>
        <p:nvSpPr>
          <p:cNvPr id="7" name="TextBox 6"/>
          <p:cNvSpPr txBox="1"/>
          <p:nvPr/>
        </p:nvSpPr>
        <p:spPr>
          <a:xfrm>
            <a:off x="359532" y="1340768"/>
            <a:ext cx="8424936" cy="1246495"/>
          </a:xfrm>
          <a:prstGeom prst="rect">
            <a:avLst/>
          </a:prstGeom>
          <a:noFill/>
          <a:ln w="31750">
            <a:solidFill>
              <a:srgbClr val="C00000"/>
            </a:solidFill>
          </a:ln>
        </p:spPr>
        <p:txBody>
          <a:bodyPr wrap="square" rtlCol="0">
            <a:spAutoFit/>
          </a:bodyPr>
          <a:lstStyle/>
          <a:p>
            <a:pPr algn="ctr"/>
            <a:r>
              <a:rPr lang="en-GB" sz="2500">
                <a:latin typeface="Berlin Sans FB" pitchFamily="34" charset="0"/>
              </a:rPr>
              <a:t>Using your copy of the play, create a </a:t>
            </a:r>
            <a:r>
              <a:rPr lang="en-GB" sz="2500">
                <a:solidFill>
                  <a:srgbClr val="7030A0"/>
                </a:solidFill>
                <a:latin typeface="Berlin Sans FB" pitchFamily="34" charset="0"/>
              </a:rPr>
              <a:t>TIMELINE</a:t>
            </a:r>
            <a:r>
              <a:rPr lang="en-GB" sz="2500">
                <a:latin typeface="Berlin Sans FB" pitchFamily="34" charset="0"/>
              </a:rPr>
              <a:t> of all events that happen in Act Two of </a:t>
            </a:r>
            <a:r>
              <a:rPr lang="en-GB" sz="2500" err="1">
                <a:latin typeface="Berlin Sans FB" pitchFamily="34" charset="0"/>
              </a:rPr>
              <a:t>Sailmaker</a:t>
            </a:r>
            <a:r>
              <a:rPr lang="en-GB" sz="2500">
                <a:latin typeface="Berlin Sans FB" pitchFamily="34" charset="0"/>
              </a:rPr>
              <a:t>. </a:t>
            </a:r>
            <a:br>
              <a:rPr lang="en-GB" sz="2500">
                <a:latin typeface="Berlin Sans FB" pitchFamily="34" charset="0"/>
              </a:rPr>
            </a:br>
            <a:r>
              <a:rPr lang="en-GB" sz="2500">
                <a:latin typeface="Berlin Sans FB" pitchFamily="34" charset="0"/>
              </a:rPr>
              <a:t>See the grid below to get started:</a:t>
            </a:r>
          </a:p>
        </p:txBody>
      </p:sp>
      <p:cxnSp>
        <p:nvCxnSpPr>
          <p:cNvPr id="8" name="Straight Connector 7"/>
          <p:cNvCxnSpPr/>
          <p:nvPr/>
        </p:nvCxnSpPr>
        <p:spPr>
          <a:xfrm>
            <a:off x="359532" y="5301208"/>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96" y="3222848"/>
            <a:ext cx="864096" cy="369332"/>
          </a:xfrm>
          <a:prstGeom prst="rect">
            <a:avLst/>
          </a:prstGeom>
          <a:noFill/>
        </p:spPr>
        <p:txBody>
          <a:bodyPr wrap="square" rtlCol="0">
            <a:spAutoFit/>
          </a:bodyPr>
          <a:lstStyle/>
          <a:p>
            <a:r>
              <a:rPr lang="en-GB"/>
              <a:t>Start</a:t>
            </a:r>
          </a:p>
        </p:txBody>
      </p:sp>
      <p:sp>
        <p:nvSpPr>
          <p:cNvPr id="11" name="TextBox 10"/>
          <p:cNvSpPr txBox="1"/>
          <p:nvPr/>
        </p:nvSpPr>
        <p:spPr>
          <a:xfrm>
            <a:off x="8172400" y="3222848"/>
            <a:ext cx="864096" cy="369332"/>
          </a:xfrm>
          <a:prstGeom prst="rect">
            <a:avLst/>
          </a:prstGeom>
          <a:noFill/>
        </p:spPr>
        <p:txBody>
          <a:bodyPr wrap="square" rtlCol="0">
            <a:spAutoFit/>
          </a:bodyPr>
          <a:lstStyle/>
          <a:p>
            <a:pPr algn="r"/>
            <a:r>
              <a:rPr lang="en-GB"/>
              <a:t>End</a:t>
            </a:r>
          </a:p>
        </p:txBody>
      </p:sp>
      <p:cxnSp>
        <p:nvCxnSpPr>
          <p:cNvPr id="12" name="Straight Arrow Connector 11"/>
          <p:cNvCxnSpPr/>
          <p:nvPr/>
        </p:nvCxnSpPr>
        <p:spPr>
          <a:xfrm>
            <a:off x="454389" y="530120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896" y="5745970"/>
            <a:ext cx="1384630" cy="954107"/>
          </a:xfrm>
          <a:prstGeom prst="rect">
            <a:avLst/>
          </a:prstGeom>
          <a:noFill/>
        </p:spPr>
        <p:txBody>
          <a:bodyPr wrap="square" rtlCol="0">
            <a:spAutoFit/>
          </a:bodyPr>
          <a:lstStyle/>
          <a:p>
            <a:r>
              <a:rPr lang="en-GB" sz="1400"/>
              <a:t>Alec appears to have turned to religion and attends church</a:t>
            </a:r>
          </a:p>
        </p:txBody>
      </p:sp>
      <p:cxnSp>
        <p:nvCxnSpPr>
          <p:cNvPr id="18" name="Straight Arrow Connector 17"/>
          <p:cNvCxnSpPr/>
          <p:nvPr/>
        </p:nvCxnSpPr>
        <p:spPr>
          <a:xfrm>
            <a:off x="8764397" y="530120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51866" y="5791956"/>
            <a:ext cx="1384630" cy="923330"/>
          </a:xfrm>
          <a:prstGeom prst="rect">
            <a:avLst/>
          </a:prstGeom>
          <a:noFill/>
        </p:spPr>
        <p:txBody>
          <a:bodyPr wrap="square" rtlCol="0">
            <a:spAutoFit/>
          </a:bodyPr>
          <a:lstStyle/>
          <a:p>
            <a:pPr algn="r"/>
            <a:r>
              <a:rPr lang="en-GB"/>
              <a:t>Alec and Davie burn the yacht</a:t>
            </a:r>
          </a:p>
        </p:txBody>
      </p:sp>
    </p:spTree>
    <p:extLst>
      <p:ext uri="{BB962C8B-B14F-4D97-AF65-F5344CB8AC3E}">
        <p14:creationId xmlns:p14="http://schemas.microsoft.com/office/powerpoint/2010/main" val="24791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p:cNvSpPr>
          <p:nvPr/>
        </p:nvSpPr>
        <p:spPr bwMode="auto">
          <a:xfrm>
            <a:off x="457200"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GB" sz="4400" b="1">
                <a:solidFill>
                  <a:srgbClr val="0070C0"/>
                </a:solidFill>
                <a:latin typeface="Berlin Sans FB" pitchFamily="34" charset="0"/>
              </a:rPr>
              <a:t>Do you speak Scots?</a:t>
            </a:r>
          </a:p>
        </p:txBody>
      </p:sp>
      <p:sp>
        <p:nvSpPr>
          <p:cNvPr id="110595" name="Rectangle 5"/>
          <p:cNvSpPr>
            <a:spLocks noChangeArrowheads="1"/>
          </p:cNvSpPr>
          <p:nvPr/>
        </p:nvSpPr>
        <p:spPr bwMode="auto">
          <a:xfrm>
            <a:off x="539750" y="2852936"/>
            <a:ext cx="8064500" cy="1200329"/>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lnSpc>
                <a:spcPct val="80000"/>
              </a:lnSpc>
              <a:spcBef>
                <a:spcPct val="50000"/>
              </a:spcBef>
              <a:buFont typeface="Arial" charset="0"/>
              <a:buNone/>
            </a:pPr>
            <a:r>
              <a:rPr lang="en-GB" sz="3000" err="1">
                <a:solidFill>
                  <a:schemeClr val="tx2"/>
                </a:solidFill>
                <a:latin typeface="Berlin Sans FB" pitchFamily="34" charset="0"/>
              </a:rPr>
              <a:t>aboot</a:t>
            </a:r>
            <a:r>
              <a:rPr lang="en-GB" sz="3000">
                <a:solidFill>
                  <a:schemeClr val="tx2"/>
                </a:solidFill>
                <a:latin typeface="Berlin Sans FB" pitchFamily="34" charset="0"/>
              </a:rPr>
              <a:t>, baffies, clarty, dreich, flit, glaikit, </a:t>
            </a:r>
            <a:r>
              <a:rPr lang="en-GB" sz="3000" err="1">
                <a:solidFill>
                  <a:schemeClr val="tx2"/>
                </a:solidFill>
                <a:latin typeface="Berlin Sans FB" pitchFamily="34" charset="0"/>
              </a:rPr>
              <a:t>heid</a:t>
            </a:r>
            <a:r>
              <a:rPr lang="en-GB" sz="3000">
                <a:solidFill>
                  <a:schemeClr val="tx2"/>
                </a:solidFill>
                <a:latin typeface="Berlin Sans FB" pitchFamily="34" charset="0"/>
              </a:rPr>
              <a:t>, ken, kirk, </a:t>
            </a:r>
            <a:r>
              <a:rPr lang="en-GB" sz="3000" err="1">
                <a:solidFill>
                  <a:schemeClr val="tx2"/>
                </a:solidFill>
                <a:latin typeface="Berlin Sans FB" pitchFamily="34" charset="0"/>
              </a:rPr>
              <a:t>lang</a:t>
            </a:r>
            <a:r>
              <a:rPr lang="en-GB" sz="3000">
                <a:solidFill>
                  <a:schemeClr val="tx2"/>
                </a:solidFill>
                <a:latin typeface="Berlin Sans FB" pitchFamily="34" charset="0"/>
              </a:rPr>
              <a:t>, lassie, mither, </a:t>
            </a:r>
            <a:r>
              <a:rPr lang="en-GB" sz="3000" err="1">
                <a:solidFill>
                  <a:schemeClr val="tx2"/>
                </a:solidFill>
                <a:latin typeface="Berlin Sans FB" pitchFamily="34" charset="0"/>
              </a:rPr>
              <a:t>nane</a:t>
            </a:r>
            <a:r>
              <a:rPr lang="en-GB" sz="3000">
                <a:solidFill>
                  <a:schemeClr val="tx2"/>
                </a:solidFill>
                <a:latin typeface="Berlin Sans FB" pitchFamily="34" charset="0"/>
              </a:rPr>
              <a:t>, pure, </a:t>
            </a:r>
            <a:r>
              <a:rPr lang="en-GB" sz="3000" err="1">
                <a:solidFill>
                  <a:schemeClr val="tx2"/>
                </a:solidFill>
                <a:latin typeface="Berlin Sans FB" pitchFamily="34" charset="0"/>
              </a:rPr>
              <a:t>puddock</a:t>
            </a:r>
            <a:r>
              <a:rPr lang="en-GB" sz="3000">
                <a:solidFill>
                  <a:schemeClr val="tx2"/>
                </a:solidFill>
                <a:latin typeface="Berlin Sans FB" pitchFamily="34" charset="0"/>
              </a:rPr>
              <a:t>, rare, scunnered, stooshie, stramash, wean</a:t>
            </a:r>
            <a:endParaRPr lang="en-GB" sz="3000">
              <a:latin typeface="Berlin Sans FB" pitchFamily="34" charset="0"/>
            </a:endParaRPr>
          </a:p>
        </p:txBody>
      </p:sp>
      <p:sp>
        <p:nvSpPr>
          <p:cNvPr id="286726" name="Rectangle 6"/>
          <p:cNvSpPr>
            <a:spLocks noChangeArrowheads="1"/>
          </p:cNvSpPr>
          <p:nvPr/>
        </p:nvSpPr>
        <p:spPr bwMode="auto">
          <a:xfrm>
            <a:off x="536575" y="4460696"/>
            <a:ext cx="8064500" cy="1200329"/>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lnSpc>
                <a:spcPct val="80000"/>
              </a:lnSpc>
              <a:spcBef>
                <a:spcPct val="50000"/>
              </a:spcBef>
              <a:buFont typeface="Arial" charset="0"/>
              <a:buNone/>
            </a:pPr>
            <a:r>
              <a:rPr lang="en-GB" sz="3000">
                <a:latin typeface="Berlin Sans FB" pitchFamily="34" charset="0"/>
              </a:rPr>
              <a:t>How many of these words can you explain the meaning of? Write down the word and its explanation beside it in your jotter.</a:t>
            </a:r>
          </a:p>
        </p:txBody>
      </p:sp>
      <p:sp>
        <p:nvSpPr>
          <p:cNvPr id="286727" name="Rectangle 7"/>
          <p:cNvSpPr>
            <a:spLocks noChangeArrowheads="1"/>
          </p:cNvSpPr>
          <p:nvPr/>
        </p:nvSpPr>
        <p:spPr bwMode="auto">
          <a:xfrm>
            <a:off x="539750" y="5661025"/>
            <a:ext cx="8061325" cy="47089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lnSpc>
                <a:spcPct val="80000"/>
              </a:lnSpc>
              <a:spcBef>
                <a:spcPct val="50000"/>
              </a:spcBef>
              <a:buFont typeface="Arial" charset="0"/>
              <a:buNone/>
            </a:pPr>
            <a:endParaRPr lang="en-GB" sz="3000" dirty="0">
              <a:solidFill>
                <a:srgbClr val="FF0000"/>
              </a:solidFill>
              <a:latin typeface="Berlin Sans FB" pitchFamily="34" charset="0"/>
            </a:endParaRPr>
          </a:p>
        </p:txBody>
      </p:sp>
      <p:pic>
        <p:nvPicPr>
          <p:cNvPr id="110598" name="Picture 9" descr="Scotland-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268413"/>
            <a:ext cx="20097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569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anim calcmode="lin" valueType="num">
                                      <p:cBhvr>
                                        <p:cTn id="7" dur="500" fill="hold"/>
                                        <p:tgtEl>
                                          <p:spTgt spid="286726"/>
                                        </p:tgtEl>
                                        <p:attrNameLst>
                                          <p:attrName>ppt_w</p:attrName>
                                        </p:attrNameLst>
                                      </p:cBhvr>
                                      <p:tavLst>
                                        <p:tav tm="0">
                                          <p:val>
                                            <p:fltVal val="0"/>
                                          </p:val>
                                        </p:tav>
                                        <p:tav tm="100000">
                                          <p:val>
                                            <p:strVal val="#ppt_w"/>
                                          </p:val>
                                        </p:tav>
                                      </p:tavLst>
                                    </p:anim>
                                    <p:anim calcmode="lin" valueType="num">
                                      <p:cBhvr>
                                        <p:cTn id="8" dur="500" fill="hold"/>
                                        <p:tgtEl>
                                          <p:spTgt spid="286726"/>
                                        </p:tgtEl>
                                        <p:attrNameLst>
                                          <p:attrName>ppt_h</p:attrName>
                                        </p:attrNameLst>
                                      </p:cBhvr>
                                      <p:tavLst>
                                        <p:tav tm="0">
                                          <p:val>
                                            <p:fltVal val="0"/>
                                          </p:val>
                                        </p:tav>
                                        <p:tav tm="100000">
                                          <p:val>
                                            <p:strVal val="#ppt_h"/>
                                          </p:val>
                                        </p:tav>
                                      </p:tavLst>
                                    </p:anim>
                                    <p:anim calcmode="lin" valueType="num">
                                      <p:cBhvr>
                                        <p:cTn id="9" dur="500" fill="hold"/>
                                        <p:tgtEl>
                                          <p:spTgt spid="286726"/>
                                        </p:tgtEl>
                                        <p:attrNameLst>
                                          <p:attrName>style.rotation</p:attrName>
                                        </p:attrNameLst>
                                      </p:cBhvr>
                                      <p:tavLst>
                                        <p:tav tm="0">
                                          <p:val>
                                            <p:fltVal val="360"/>
                                          </p:val>
                                        </p:tav>
                                        <p:tav tm="100000">
                                          <p:val>
                                            <p:fltVal val="0"/>
                                          </p:val>
                                        </p:tav>
                                      </p:tavLst>
                                    </p:anim>
                                    <p:animEffect transition="in" filter="fade">
                                      <p:cBhvr>
                                        <p:cTn id="10" dur="500"/>
                                        <p:tgtEl>
                                          <p:spTgt spid="2867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86727"/>
                                        </p:tgtEl>
                                        <p:attrNameLst>
                                          <p:attrName>style.visibility</p:attrName>
                                        </p:attrNameLst>
                                      </p:cBhvr>
                                      <p:to>
                                        <p:strVal val="visible"/>
                                      </p:to>
                                    </p:set>
                                    <p:anim calcmode="lin" valueType="num">
                                      <p:cBhvr>
                                        <p:cTn id="15" dur="500" fill="hold"/>
                                        <p:tgtEl>
                                          <p:spTgt spid="286727"/>
                                        </p:tgtEl>
                                        <p:attrNameLst>
                                          <p:attrName>ppt_w</p:attrName>
                                        </p:attrNameLst>
                                      </p:cBhvr>
                                      <p:tavLst>
                                        <p:tav tm="0">
                                          <p:val>
                                            <p:fltVal val="0"/>
                                          </p:val>
                                        </p:tav>
                                        <p:tav tm="100000">
                                          <p:val>
                                            <p:strVal val="#ppt_w"/>
                                          </p:val>
                                        </p:tav>
                                      </p:tavLst>
                                    </p:anim>
                                    <p:anim calcmode="lin" valueType="num">
                                      <p:cBhvr>
                                        <p:cTn id="16" dur="500" fill="hold"/>
                                        <p:tgtEl>
                                          <p:spTgt spid="286727"/>
                                        </p:tgtEl>
                                        <p:attrNameLst>
                                          <p:attrName>ppt_h</p:attrName>
                                        </p:attrNameLst>
                                      </p:cBhvr>
                                      <p:tavLst>
                                        <p:tav tm="0">
                                          <p:val>
                                            <p:fltVal val="0"/>
                                          </p:val>
                                        </p:tav>
                                        <p:tav tm="100000">
                                          <p:val>
                                            <p:strVal val="#ppt_h"/>
                                          </p:val>
                                        </p:tav>
                                      </p:tavLst>
                                    </p:anim>
                                    <p:anim calcmode="lin" valueType="num">
                                      <p:cBhvr>
                                        <p:cTn id="17" dur="500" fill="hold"/>
                                        <p:tgtEl>
                                          <p:spTgt spid="286727"/>
                                        </p:tgtEl>
                                        <p:attrNameLst>
                                          <p:attrName>style.rotation</p:attrName>
                                        </p:attrNameLst>
                                      </p:cBhvr>
                                      <p:tavLst>
                                        <p:tav tm="0">
                                          <p:val>
                                            <p:fltVal val="360"/>
                                          </p:val>
                                        </p:tav>
                                        <p:tav tm="100000">
                                          <p:val>
                                            <p:fltVal val="0"/>
                                          </p:val>
                                        </p:tav>
                                      </p:tavLst>
                                    </p:anim>
                                    <p:animEffect transition="in" filter="fade">
                                      <p:cBhvr>
                                        <p:cTn id="18" dur="500"/>
                                        <p:tgtEl>
                                          <p:spTgt spid="286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animBg="1"/>
      <p:bldP spid="2867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8626" y="0"/>
            <a:ext cx="8229600" cy="1143000"/>
          </a:xfrm>
        </p:spPr>
        <p:txBody>
          <a:bodyPr/>
          <a:lstStyle/>
          <a:p>
            <a:r>
              <a:rPr lang="en-GB" b="1" err="1">
                <a:solidFill>
                  <a:srgbClr val="FF0000"/>
                </a:solidFill>
                <a:latin typeface="Agency FB" pitchFamily="34" charset="0"/>
              </a:rPr>
              <a:t>Sailmaker</a:t>
            </a:r>
            <a:r>
              <a:rPr lang="en-GB" b="1">
                <a:solidFill>
                  <a:srgbClr val="FF0000"/>
                </a:solidFill>
                <a:latin typeface="Agency FB" pitchFamily="34" charset="0"/>
              </a:rPr>
              <a:t> Quick Quiz</a:t>
            </a:r>
          </a:p>
        </p:txBody>
      </p:sp>
      <p:sp>
        <p:nvSpPr>
          <p:cNvPr id="5" name="TextBox 4"/>
          <p:cNvSpPr txBox="1"/>
          <p:nvPr/>
        </p:nvSpPr>
        <p:spPr>
          <a:xfrm>
            <a:off x="395536" y="1052736"/>
            <a:ext cx="8568952" cy="535531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What tragic event do we read about at the start of the play?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What city do Alec and Davie live in?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What football team do they support?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What relation is Ian to Alec?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Give two reasons why Alec and Davie are poor.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Explain how Alec tries to break out of the working class.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What is Davie’s brother called?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What job does Davie’s brother do along with his son Ian?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How does Alec react in the church when a woman asks him about Jesus?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a:ln>
                  <a:noFill/>
                </a:ln>
                <a:solidFill>
                  <a:srgbClr val="002060"/>
                </a:solidFill>
                <a:effectLst/>
                <a:uLnTx/>
                <a:uFillTx/>
                <a:latin typeface="Berlin Sans FB" pitchFamily="34" charset="0"/>
                <a:ea typeface="+mn-ea"/>
                <a:cs typeface="+mn-cs"/>
              </a:rPr>
              <a:t>Give two reasons why Alec is annoyed at Davie when he comes back from the pub.</a:t>
            </a:r>
          </a:p>
        </p:txBody>
      </p:sp>
      <p:pic>
        <p:nvPicPr>
          <p:cNvPr id="7"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96652"/>
            <a:ext cx="808058" cy="107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p:cTn id="2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p:cTn id="3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p:cTn id="42"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5">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 calcmode="lin" valueType="num">
                                      <p:cBhvr>
                                        <p:cTn id="49"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51" dur="500"/>
                                        <p:tgtEl>
                                          <p:spTgt spid="5">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 calcmode="lin" valueType="num">
                                      <p:cBhvr>
                                        <p:cTn id="56"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14" end="14"/>
                                            </p:txEl>
                                          </p:spTgt>
                                        </p:tgtEl>
                                        <p:attrNameLst>
                                          <p:attrName>ppt_h</p:attrName>
                                        </p:attrNameLst>
                                      </p:cBhvr>
                                      <p:tavLst>
                                        <p:tav tm="0">
                                          <p:val>
                                            <p:fltVal val="0"/>
                                          </p:val>
                                        </p:tav>
                                        <p:tav tm="100000">
                                          <p:val>
                                            <p:strVal val="#ppt_h"/>
                                          </p:val>
                                        </p:tav>
                                      </p:tavLst>
                                    </p:anim>
                                    <p:animEffect transition="in" filter="fade">
                                      <p:cBhvr>
                                        <p:cTn id="58" dur="500"/>
                                        <p:tgtEl>
                                          <p:spTgt spid="5">
                                            <p:txEl>
                                              <p:pRg st="14" end="1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16" end="16"/>
                                            </p:txEl>
                                          </p:spTgt>
                                        </p:tgtEl>
                                        <p:attrNameLst>
                                          <p:attrName>style.visibility</p:attrName>
                                        </p:attrNameLst>
                                      </p:cBhvr>
                                      <p:to>
                                        <p:strVal val="visible"/>
                                      </p:to>
                                    </p:set>
                                    <p:anim calcmode="lin" valueType="num">
                                      <p:cBhvr>
                                        <p:cTn id="63" dur="500" fill="hold"/>
                                        <p:tgtEl>
                                          <p:spTgt spid="5">
                                            <p:txEl>
                                              <p:pRg st="16" end="16"/>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16" end="16"/>
                                            </p:txEl>
                                          </p:spTgt>
                                        </p:tgtEl>
                                        <p:attrNameLst>
                                          <p:attrName>ppt_h</p:attrName>
                                        </p:attrNameLst>
                                      </p:cBhvr>
                                      <p:tavLst>
                                        <p:tav tm="0">
                                          <p:val>
                                            <p:fltVal val="0"/>
                                          </p:val>
                                        </p:tav>
                                        <p:tav tm="100000">
                                          <p:val>
                                            <p:strVal val="#ppt_h"/>
                                          </p:val>
                                        </p:tav>
                                      </p:tavLst>
                                    </p:anim>
                                    <p:animEffect transition="in" filter="fade">
                                      <p:cBhvr>
                                        <p:cTn id="65" dur="500"/>
                                        <p:tgtEl>
                                          <p:spTgt spid="5">
                                            <p:txEl>
                                              <p:pRg st="16" end="1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xEl>
                                              <p:pRg st="18" end="18"/>
                                            </p:txEl>
                                          </p:spTgt>
                                        </p:tgtEl>
                                        <p:attrNameLst>
                                          <p:attrName>style.visibility</p:attrName>
                                        </p:attrNameLst>
                                      </p:cBhvr>
                                      <p:to>
                                        <p:strVal val="visible"/>
                                      </p:to>
                                    </p:set>
                                    <p:anim calcmode="lin" valueType="num">
                                      <p:cBhvr>
                                        <p:cTn id="70" dur="500" fill="hold"/>
                                        <p:tgtEl>
                                          <p:spTgt spid="5">
                                            <p:txEl>
                                              <p:pRg st="18" end="18"/>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18" end="18"/>
                                            </p:txEl>
                                          </p:spTgt>
                                        </p:tgtEl>
                                        <p:attrNameLst>
                                          <p:attrName>ppt_h</p:attrName>
                                        </p:attrNameLst>
                                      </p:cBhvr>
                                      <p:tavLst>
                                        <p:tav tm="0">
                                          <p:val>
                                            <p:fltVal val="0"/>
                                          </p:val>
                                        </p:tav>
                                        <p:tav tm="100000">
                                          <p:val>
                                            <p:strVal val="#ppt_h"/>
                                          </p:val>
                                        </p:tav>
                                      </p:tavLst>
                                    </p:anim>
                                    <p:animEffect transition="in" filter="fade">
                                      <p:cBhvr>
                                        <p:cTn id="72"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8626" y="0"/>
            <a:ext cx="8229600" cy="1143000"/>
          </a:xfrm>
        </p:spPr>
        <p:txBody>
          <a:bodyPr/>
          <a:lstStyle/>
          <a:p>
            <a:r>
              <a:rPr lang="en-GB" b="1" err="1">
                <a:solidFill>
                  <a:srgbClr val="FF0000"/>
                </a:solidFill>
                <a:latin typeface="Agency FB" pitchFamily="34" charset="0"/>
              </a:rPr>
              <a:t>Sailmaker</a:t>
            </a:r>
            <a:r>
              <a:rPr lang="en-GB" b="1">
                <a:solidFill>
                  <a:srgbClr val="FF0000"/>
                </a:solidFill>
                <a:latin typeface="Agency FB" pitchFamily="34" charset="0"/>
              </a:rPr>
              <a:t> Quick Quiz</a:t>
            </a:r>
          </a:p>
        </p:txBody>
      </p:sp>
      <p:sp>
        <p:nvSpPr>
          <p:cNvPr id="5" name="TextBox 4"/>
          <p:cNvSpPr txBox="1"/>
          <p:nvPr/>
        </p:nvSpPr>
        <p:spPr>
          <a:xfrm>
            <a:off x="395536" y="1340768"/>
            <a:ext cx="8568952" cy="50167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rPr>
              <a:t>What tragic event do we read about at the start of the play?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rPr>
              <a:t>What city do Alec and Davie live in?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rPr>
              <a:t>What football team do they support?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rPr>
              <a:t>What relation is Ian to Alec?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a:ln>
                  <a:noFill/>
                </a:ln>
                <a:solidFill>
                  <a:srgbClr val="002060"/>
                </a:solidFill>
                <a:effectLst/>
                <a:uLnTx/>
                <a:uFillTx/>
                <a:latin typeface="Berlin Sans FB" pitchFamily="34" charset="0"/>
                <a:ea typeface="+mn-ea"/>
                <a:cs typeface="+mn-cs"/>
              </a:rPr>
              <a:t>Give two reasons why Alec and Davie are poor.</a:t>
            </a:r>
          </a:p>
        </p:txBody>
      </p:sp>
      <p:sp>
        <p:nvSpPr>
          <p:cNvPr id="2" name="TextBox 1"/>
          <p:cNvSpPr txBox="1"/>
          <p:nvPr/>
        </p:nvSpPr>
        <p:spPr>
          <a:xfrm>
            <a:off x="807634" y="2397379"/>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The death of Alec’s mum and Davie’s wife</a:t>
            </a:r>
          </a:p>
        </p:txBody>
      </p:sp>
      <p:sp>
        <p:nvSpPr>
          <p:cNvPr id="6" name="TextBox 5"/>
          <p:cNvSpPr txBox="1"/>
          <p:nvPr/>
        </p:nvSpPr>
        <p:spPr>
          <a:xfrm>
            <a:off x="827584" y="3459684"/>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Glasgow</a:t>
            </a:r>
          </a:p>
        </p:txBody>
      </p:sp>
      <p:sp>
        <p:nvSpPr>
          <p:cNvPr id="7" name="TextBox 6"/>
          <p:cNvSpPr txBox="1"/>
          <p:nvPr/>
        </p:nvSpPr>
        <p:spPr>
          <a:xfrm>
            <a:off x="827584" y="4365104"/>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Glasgow Rangers</a:t>
            </a:r>
          </a:p>
        </p:txBody>
      </p:sp>
      <p:sp>
        <p:nvSpPr>
          <p:cNvPr id="8" name="TextBox 7"/>
          <p:cNvSpPr txBox="1"/>
          <p:nvPr/>
        </p:nvSpPr>
        <p:spPr>
          <a:xfrm>
            <a:off x="807634" y="5445224"/>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Cousins</a:t>
            </a:r>
          </a:p>
        </p:txBody>
      </p:sp>
      <p:sp>
        <p:nvSpPr>
          <p:cNvPr id="9" name="TextBox 8"/>
          <p:cNvSpPr txBox="1"/>
          <p:nvPr/>
        </p:nvSpPr>
        <p:spPr>
          <a:xfrm>
            <a:off x="827584" y="6351385"/>
            <a:ext cx="7920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Davie loses his job; gambling; death of mother; can’t spend his money wisely</a:t>
            </a:r>
          </a:p>
        </p:txBody>
      </p:sp>
      <p:pic>
        <p:nvPicPr>
          <p:cNvPr id="10"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96652"/>
            <a:ext cx="808058" cy="107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8626" y="0"/>
            <a:ext cx="8229600" cy="1143000"/>
          </a:xfrm>
        </p:spPr>
        <p:txBody>
          <a:bodyPr/>
          <a:lstStyle/>
          <a:p>
            <a:r>
              <a:rPr lang="en-GB" b="1" err="1">
                <a:solidFill>
                  <a:srgbClr val="FF0000"/>
                </a:solidFill>
                <a:latin typeface="Agency FB" pitchFamily="34" charset="0"/>
              </a:rPr>
              <a:t>Sailmaker</a:t>
            </a:r>
            <a:r>
              <a:rPr lang="en-GB" b="1">
                <a:solidFill>
                  <a:srgbClr val="FF0000"/>
                </a:solidFill>
                <a:latin typeface="Agency FB" pitchFamily="34" charset="0"/>
              </a:rPr>
              <a:t> Quick Quiz</a:t>
            </a:r>
          </a:p>
        </p:txBody>
      </p:sp>
      <p:sp>
        <p:nvSpPr>
          <p:cNvPr id="5" name="TextBox 4"/>
          <p:cNvSpPr txBox="1"/>
          <p:nvPr/>
        </p:nvSpPr>
        <p:spPr>
          <a:xfrm>
            <a:off x="376403" y="1156101"/>
            <a:ext cx="8568952" cy="4662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rPr>
              <a:t>6. Explain how Alec tries to break out of the working class.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rPr>
              <a:t>7. What is Davie’s brother called?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rPr>
              <a:t>8. What job does Davie’s brother do along with his son Ian?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rPr>
              <a:t>9. How does Alec react in the church when a woman asks him about Jesus?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a:ln>
                  <a:noFill/>
                </a:ln>
                <a:solidFill>
                  <a:srgbClr val="002060"/>
                </a:solidFill>
                <a:effectLst/>
                <a:uLnTx/>
                <a:uFillTx/>
                <a:latin typeface="Berlin Sans FB" pitchFamily="34" charset="0"/>
                <a:ea typeface="+mn-ea"/>
                <a:cs typeface="+mn-cs"/>
              </a:rPr>
              <a:t>10. Give two reasons why Alec is annoyed at Davie when he comes back from the pub.</a:t>
            </a:r>
          </a:p>
        </p:txBody>
      </p:sp>
      <p:sp>
        <p:nvSpPr>
          <p:cNvPr id="2" name="TextBox 1"/>
          <p:cNvSpPr txBox="1"/>
          <p:nvPr/>
        </p:nvSpPr>
        <p:spPr>
          <a:xfrm>
            <a:off x="683568" y="1660157"/>
            <a:ext cx="80648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Studies hard, goes to a private school, goes to university</a:t>
            </a:r>
          </a:p>
        </p:txBody>
      </p:sp>
      <p:sp>
        <p:nvSpPr>
          <p:cNvPr id="6" name="TextBox 5"/>
          <p:cNvSpPr txBox="1"/>
          <p:nvPr/>
        </p:nvSpPr>
        <p:spPr>
          <a:xfrm>
            <a:off x="827584" y="2452245"/>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Billy</a:t>
            </a:r>
          </a:p>
        </p:txBody>
      </p:sp>
      <p:sp>
        <p:nvSpPr>
          <p:cNvPr id="7" name="TextBox 6"/>
          <p:cNvSpPr txBox="1"/>
          <p:nvPr/>
        </p:nvSpPr>
        <p:spPr>
          <a:xfrm>
            <a:off x="827584" y="3302842"/>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Painters</a:t>
            </a:r>
          </a:p>
        </p:txBody>
      </p:sp>
      <p:sp>
        <p:nvSpPr>
          <p:cNvPr id="8" name="TextBox 7"/>
          <p:cNvSpPr txBox="1"/>
          <p:nvPr/>
        </p:nvSpPr>
        <p:spPr>
          <a:xfrm>
            <a:off x="807634" y="4540477"/>
            <a:ext cx="432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He runs away and kicks a bin</a:t>
            </a:r>
          </a:p>
        </p:txBody>
      </p:sp>
      <p:sp>
        <p:nvSpPr>
          <p:cNvPr id="9" name="TextBox 8"/>
          <p:cNvSpPr txBox="1"/>
          <p:nvPr/>
        </p:nvSpPr>
        <p:spPr>
          <a:xfrm>
            <a:off x="700439" y="5814736"/>
            <a:ext cx="7920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Davie is drunk; talking nonsense; Alec is trying to study; thought Davie was missing;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a:ea typeface="+mn-ea"/>
                <a:cs typeface="+mn-cs"/>
              </a:rPr>
              <a:t>Davie talks about another woman; Davie distracts Alec from his work</a:t>
            </a:r>
          </a:p>
        </p:txBody>
      </p:sp>
      <p:pic>
        <p:nvPicPr>
          <p:cNvPr id="10"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8522" y="79469"/>
            <a:ext cx="808058" cy="107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6652"/>
            <a:ext cx="952074" cy="12694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043608" y="238418"/>
            <a:ext cx="6933455" cy="1143000"/>
          </a:xfrm>
        </p:spPr>
        <p:txBody>
          <a:bodyPr/>
          <a:lstStyle/>
          <a:p>
            <a:pPr eaLnBrk="1" hangingPunct="1"/>
            <a:r>
              <a:rPr lang="en-GB" b="1">
                <a:latin typeface="ChocolateBox" pitchFamily="2" charset="0"/>
              </a:rPr>
              <a:t>End of Play Task</a:t>
            </a:r>
          </a:p>
        </p:txBody>
      </p:sp>
      <p:sp>
        <p:nvSpPr>
          <p:cNvPr id="6" name="TextBox 5"/>
          <p:cNvSpPr txBox="1"/>
          <p:nvPr/>
        </p:nvSpPr>
        <p:spPr>
          <a:xfrm>
            <a:off x="467544" y="1566084"/>
            <a:ext cx="6908469" cy="800219"/>
          </a:xfrm>
          <a:prstGeom prst="rect">
            <a:avLst/>
          </a:prstGeom>
          <a:noFill/>
          <a:ln w="34925">
            <a:solidFill>
              <a:schemeClr val="accent1"/>
            </a:solidFill>
          </a:ln>
        </p:spPr>
        <p:txBody>
          <a:bodyPr wrap="square" rtlCol="0">
            <a:spAutoFit/>
          </a:bodyPr>
          <a:lstStyle/>
          <a:p>
            <a:pPr algn="ctr"/>
            <a:r>
              <a:rPr lang="en-GB" sz="2300">
                <a:latin typeface="Berlin Sans FB" pitchFamily="34" charset="0"/>
              </a:rPr>
              <a:t>Put the following events from the play in the order in which they happen. </a:t>
            </a:r>
            <a:r>
              <a:rPr lang="en-GB" sz="2300">
                <a:solidFill>
                  <a:srgbClr val="FF0000"/>
                </a:solidFill>
                <a:latin typeface="Berlin Sans FB" pitchFamily="34" charset="0"/>
              </a:rPr>
              <a:t>Write the full sentences</a:t>
            </a:r>
            <a:r>
              <a:rPr lang="en-GB" sz="2300">
                <a:latin typeface="Berlin Sans FB" pitchFamily="34" charset="0"/>
              </a:rPr>
              <a:t>:</a:t>
            </a:r>
          </a:p>
        </p:txBody>
      </p:sp>
      <p:sp>
        <p:nvSpPr>
          <p:cNvPr id="7" name="TextBox 6"/>
          <p:cNvSpPr txBox="1"/>
          <p:nvPr/>
        </p:nvSpPr>
        <p:spPr>
          <a:xfrm>
            <a:off x="195961" y="2708920"/>
            <a:ext cx="8768527" cy="2923877"/>
          </a:xfrm>
          <a:prstGeom prst="rect">
            <a:avLst/>
          </a:prstGeom>
          <a:noFill/>
          <a:ln w="34925">
            <a:solidFill>
              <a:srgbClr val="002060"/>
            </a:solidFill>
          </a:ln>
        </p:spPr>
        <p:txBody>
          <a:bodyPr wrap="square" rtlCol="0">
            <a:spAutoFit/>
          </a:bodyPr>
          <a:lstStyle/>
          <a:p>
            <a:pPr marL="342900" indent="-342900">
              <a:buAutoNum type="alphaLcParenR"/>
            </a:pPr>
            <a:r>
              <a:rPr lang="en-GB" sz="2300">
                <a:latin typeface="Berlin Sans FB" pitchFamily="34" charset="0"/>
              </a:rPr>
              <a:t>Davie gets beaten up and loses his job</a:t>
            </a:r>
          </a:p>
          <a:p>
            <a:pPr marL="342900" indent="-342900">
              <a:buAutoNum type="alphaLcParenR"/>
            </a:pPr>
            <a:r>
              <a:rPr lang="en-GB" sz="2300">
                <a:latin typeface="Berlin Sans FB" pitchFamily="34" charset="0"/>
              </a:rPr>
              <a:t>Alec burns items he finds in the Glory Hole including the yacht</a:t>
            </a:r>
          </a:p>
          <a:p>
            <a:pPr marL="342900" indent="-342900">
              <a:buAutoNum type="alphaLcParenR"/>
            </a:pPr>
            <a:r>
              <a:rPr lang="en-GB" sz="2300">
                <a:latin typeface="Berlin Sans FB" pitchFamily="34" charset="0"/>
              </a:rPr>
              <a:t>Davie tells Alec his mother is dead</a:t>
            </a:r>
          </a:p>
          <a:p>
            <a:pPr marL="342900" indent="-342900">
              <a:buAutoNum type="alphaLcParenR"/>
            </a:pPr>
            <a:r>
              <a:rPr lang="en-GB" sz="2300">
                <a:latin typeface="Berlin Sans FB" pitchFamily="34" charset="0"/>
              </a:rPr>
              <a:t>Alec runs away from the Mission after having his faith challenged</a:t>
            </a:r>
          </a:p>
          <a:p>
            <a:pPr marL="342900" indent="-342900">
              <a:buAutoNum type="alphaLcParenR"/>
            </a:pPr>
            <a:r>
              <a:rPr lang="en-GB" sz="2300">
                <a:latin typeface="Berlin Sans FB" pitchFamily="34" charset="0"/>
              </a:rPr>
              <a:t>Alec gets into private school and university</a:t>
            </a:r>
          </a:p>
          <a:p>
            <a:pPr marL="342900" indent="-342900">
              <a:buAutoNum type="alphaLcParenR"/>
            </a:pPr>
            <a:r>
              <a:rPr lang="en-GB" sz="2300">
                <a:latin typeface="Berlin Sans FB" pitchFamily="34" charset="0"/>
              </a:rPr>
              <a:t>Alec first asks Davie to fix up his yacht</a:t>
            </a:r>
          </a:p>
          <a:p>
            <a:pPr marL="342900" indent="-342900">
              <a:buAutoNum type="alphaLcParenR"/>
            </a:pPr>
            <a:r>
              <a:rPr lang="en-GB" sz="2300">
                <a:latin typeface="Berlin Sans FB" pitchFamily="34" charset="0"/>
              </a:rPr>
              <a:t>Davie comes in drunk and Alec fights with him</a:t>
            </a:r>
          </a:p>
          <a:p>
            <a:pPr marL="342900" indent="-342900">
              <a:buAutoNum type="alphaLcParenR"/>
            </a:pPr>
            <a:r>
              <a:rPr lang="en-GB" sz="2300">
                <a:latin typeface="Berlin Sans FB" pitchFamily="34" charset="0"/>
              </a:rPr>
              <a:t>We first hear of Davie’s job as a tick man and his drinking/gambling</a:t>
            </a:r>
          </a:p>
        </p:txBody>
      </p:sp>
    </p:spTree>
    <p:extLst>
      <p:ext uri="{BB962C8B-B14F-4D97-AF65-F5344CB8AC3E}">
        <p14:creationId xmlns:p14="http://schemas.microsoft.com/office/powerpoint/2010/main" val="283089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6652"/>
            <a:ext cx="952074" cy="12694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043608" y="238418"/>
            <a:ext cx="6933455" cy="1143000"/>
          </a:xfrm>
        </p:spPr>
        <p:txBody>
          <a:bodyPr/>
          <a:lstStyle/>
          <a:p>
            <a:pPr eaLnBrk="1" hangingPunct="1"/>
            <a:r>
              <a:rPr lang="en-GB" b="1">
                <a:latin typeface="ChocolateBox" pitchFamily="2" charset="0"/>
              </a:rPr>
              <a:t>End of Play Task</a:t>
            </a:r>
          </a:p>
        </p:txBody>
      </p:sp>
      <p:sp>
        <p:nvSpPr>
          <p:cNvPr id="6" name="TextBox 5"/>
          <p:cNvSpPr txBox="1"/>
          <p:nvPr/>
        </p:nvSpPr>
        <p:spPr>
          <a:xfrm>
            <a:off x="467544" y="1566084"/>
            <a:ext cx="6908469" cy="800219"/>
          </a:xfrm>
          <a:prstGeom prst="rect">
            <a:avLst/>
          </a:prstGeom>
          <a:noFill/>
          <a:ln w="34925">
            <a:solidFill>
              <a:schemeClr val="accent1"/>
            </a:solidFill>
          </a:ln>
        </p:spPr>
        <p:txBody>
          <a:bodyPr wrap="square" rtlCol="0">
            <a:spAutoFit/>
          </a:bodyPr>
          <a:lstStyle/>
          <a:p>
            <a:pPr algn="ctr"/>
            <a:r>
              <a:rPr lang="en-GB" sz="2300">
                <a:latin typeface="Berlin Sans FB" pitchFamily="34" charset="0"/>
              </a:rPr>
              <a:t>Put the following events from the play in the order in which they happen. </a:t>
            </a:r>
            <a:r>
              <a:rPr lang="en-GB" sz="2300">
                <a:solidFill>
                  <a:srgbClr val="FF0000"/>
                </a:solidFill>
                <a:latin typeface="Berlin Sans FB" pitchFamily="34" charset="0"/>
              </a:rPr>
              <a:t>Write the full sentences</a:t>
            </a:r>
            <a:r>
              <a:rPr lang="en-GB" sz="2300">
                <a:latin typeface="Berlin Sans FB" pitchFamily="34" charset="0"/>
              </a:rPr>
              <a:t>:</a:t>
            </a:r>
          </a:p>
        </p:txBody>
      </p:sp>
      <p:sp>
        <p:nvSpPr>
          <p:cNvPr id="7" name="TextBox 6"/>
          <p:cNvSpPr txBox="1"/>
          <p:nvPr/>
        </p:nvSpPr>
        <p:spPr>
          <a:xfrm>
            <a:off x="175215" y="3212976"/>
            <a:ext cx="8768527" cy="2923877"/>
          </a:xfrm>
          <a:prstGeom prst="rect">
            <a:avLst/>
          </a:prstGeom>
          <a:noFill/>
          <a:ln w="34925">
            <a:solidFill>
              <a:srgbClr val="002060"/>
            </a:solidFill>
          </a:ln>
        </p:spPr>
        <p:txBody>
          <a:bodyPr wrap="square" rtlCol="0">
            <a:spAutoFit/>
          </a:bodyPr>
          <a:lstStyle/>
          <a:p>
            <a:r>
              <a:rPr lang="en-GB" sz="2300">
                <a:latin typeface="Berlin Sans FB" pitchFamily="34" charset="0"/>
              </a:rPr>
              <a:t>c) Davie tells Alec his mother is dead</a:t>
            </a:r>
          </a:p>
          <a:p>
            <a:r>
              <a:rPr lang="en-GB" sz="2300">
                <a:latin typeface="Berlin Sans FB" pitchFamily="34" charset="0"/>
              </a:rPr>
              <a:t>f) Alec first asks Davie to fix up his yacht</a:t>
            </a:r>
          </a:p>
          <a:p>
            <a:r>
              <a:rPr lang="en-GB" sz="2300">
                <a:latin typeface="Berlin Sans FB" pitchFamily="34" charset="0"/>
              </a:rPr>
              <a:t>h) We first hear of Davie’s job as a tick man and his drinking/gambling</a:t>
            </a:r>
          </a:p>
          <a:p>
            <a:r>
              <a:rPr lang="en-GB" sz="2300">
                <a:latin typeface="Berlin Sans FB" pitchFamily="34" charset="0"/>
              </a:rPr>
              <a:t>a) Davie gets beaten up and loses his job</a:t>
            </a:r>
          </a:p>
          <a:p>
            <a:r>
              <a:rPr lang="en-GB" sz="2300">
                <a:latin typeface="Berlin Sans FB" pitchFamily="34" charset="0"/>
              </a:rPr>
              <a:t>d) Alec runs away from the Mission after having his faith challenged</a:t>
            </a:r>
          </a:p>
          <a:p>
            <a:r>
              <a:rPr lang="en-GB" sz="2300">
                <a:latin typeface="Berlin Sans FB" pitchFamily="34" charset="0"/>
              </a:rPr>
              <a:t>e) Alec gets into private school and university</a:t>
            </a:r>
          </a:p>
          <a:p>
            <a:r>
              <a:rPr lang="en-GB" sz="2300">
                <a:latin typeface="Berlin Sans FB" pitchFamily="34" charset="0"/>
              </a:rPr>
              <a:t>g) Davie comes in drunk and Alec fights with him</a:t>
            </a:r>
          </a:p>
          <a:p>
            <a:r>
              <a:rPr lang="en-GB" sz="2300">
                <a:latin typeface="Berlin Sans FB" pitchFamily="34" charset="0"/>
              </a:rPr>
              <a:t>b) Alec burns items he finds in the Glory Hole including the yacht</a:t>
            </a:r>
          </a:p>
        </p:txBody>
      </p:sp>
      <p:sp>
        <p:nvSpPr>
          <p:cNvPr id="3" name="TextBox 2"/>
          <p:cNvSpPr txBox="1"/>
          <p:nvPr/>
        </p:nvSpPr>
        <p:spPr>
          <a:xfrm>
            <a:off x="2627784" y="2564904"/>
            <a:ext cx="4032448" cy="538609"/>
          </a:xfrm>
          <a:prstGeom prst="rect">
            <a:avLst/>
          </a:prstGeom>
          <a:noFill/>
        </p:spPr>
        <p:txBody>
          <a:bodyPr wrap="square" rtlCol="0">
            <a:spAutoFit/>
          </a:bodyPr>
          <a:lstStyle/>
          <a:p>
            <a:pPr algn="ctr"/>
            <a:r>
              <a:rPr lang="en-GB" sz="2900" b="1">
                <a:solidFill>
                  <a:srgbClr val="FF0000"/>
                </a:solidFill>
              </a:rPr>
              <a:t>ANSWERS:</a:t>
            </a:r>
          </a:p>
        </p:txBody>
      </p:sp>
    </p:spTree>
    <p:extLst>
      <p:ext uri="{BB962C8B-B14F-4D97-AF65-F5344CB8AC3E}">
        <p14:creationId xmlns:p14="http://schemas.microsoft.com/office/powerpoint/2010/main" val="3443503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Act 2 - Themes</a:t>
            </a:r>
          </a:p>
        </p:txBody>
      </p:sp>
      <p:sp>
        <p:nvSpPr>
          <p:cNvPr id="5" name="TextBox 4"/>
          <p:cNvSpPr txBox="1"/>
          <p:nvPr/>
        </p:nvSpPr>
        <p:spPr>
          <a:xfrm>
            <a:off x="3131840" y="1012086"/>
            <a:ext cx="2808312" cy="369332"/>
          </a:xfrm>
          <a:prstGeom prst="rect">
            <a:avLst/>
          </a:prstGeom>
          <a:noFill/>
        </p:spPr>
        <p:txBody>
          <a:bodyPr wrap="square" rtlCol="0">
            <a:spAutoFit/>
          </a:bodyPr>
          <a:lstStyle/>
          <a:p>
            <a:pPr algn="ctr"/>
            <a:r>
              <a:rPr lang="en-GB"/>
              <a:t>Pages 56-64</a:t>
            </a:r>
          </a:p>
        </p:txBody>
      </p:sp>
      <p:pic>
        <p:nvPicPr>
          <p:cNvPr id="6"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355" y="157282"/>
            <a:ext cx="918102" cy="1224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2216" y="1476653"/>
            <a:ext cx="7920880" cy="800219"/>
          </a:xfrm>
          <a:prstGeom prst="rect">
            <a:avLst/>
          </a:prstGeom>
          <a:solidFill>
            <a:srgbClr val="00B0F0"/>
          </a:solidFill>
          <a:ln w="25400">
            <a:solidFill>
              <a:schemeClr val="accent1"/>
            </a:solidFill>
          </a:ln>
        </p:spPr>
        <p:txBody>
          <a:bodyPr wrap="square" rtlCol="0">
            <a:spAutoFit/>
          </a:bodyPr>
          <a:lstStyle/>
          <a:p>
            <a:pPr algn="ctr"/>
            <a:r>
              <a:rPr lang="en-GB" sz="2300">
                <a:latin typeface="Berlin Sans FB" pitchFamily="34" charset="0"/>
              </a:rPr>
              <a:t>A </a:t>
            </a:r>
            <a:r>
              <a:rPr lang="en-GB" sz="2300" b="1">
                <a:solidFill>
                  <a:schemeClr val="bg1"/>
                </a:solidFill>
                <a:latin typeface="Berlin Sans FB" pitchFamily="34" charset="0"/>
              </a:rPr>
              <a:t>theme</a:t>
            </a:r>
            <a:r>
              <a:rPr lang="en-GB" sz="2300">
                <a:latin typeface="Berlin Sans FB" pitchFamily="34" charset="0"/>
              </a:rPr>
              <a:t> of a text is a central topic or message that the writer is trying to discuss throughout the story.</a:t>
            </a:r>
          </a:p>
        </p:txBody>
      </p:sp>
      <p:sp>
        <p:nvSpPr>
          <p:cNvPr id="8" name="TextBox 7"/>
          <p:cNvSpPr txBox="1"/>
          <p:nvPr/>
        </p:nvSpPr>
        <p:spPr>
          <a:xfrm>
            <a:off x="582216" y="2276872"/>
            <a:ext cx="7920880" cy="646331"/>
          </a:xfrm>
          <a:prstGeom prst="rect">
            <a:avLst/>
          </a:prstGeom>
          <a:noFill/>
          <a:ln w="25400">
            <a:solidFill>
              <a:schemeClr val="accent1"/>
            </a:solidFill>
          </a:ln>
        </p:spPr>
        <p:txBody>
          <a:bodyPr wrap="square" rtlCol="0">
            <a:spAutoFit/>
          </a:bodyPr>
          <a:lstStyle/>
          <a:p>
            <a:pPr algn="ctr"/>
            <a:r>
              <a:rPr lang="en-GB">
                <a:latin typeface="Berlin Sans FB" pitchFamily="34" charset="0"/>
              </a:rPr>
              <a:t>Towards the end of the play, we see real evidence of some of the key themes in the text: </a:t>
            </a:r>
            <a:r>
              <a:rPr lang="en-GB">
                <a:solidFill>
                  <a:srgbClr val="FF0000"/>
                </a:solidFill>
                <a:latin typeface="Berlin Sans FB" pitchFamily="34" charset="0"/>
              </a:rPr>
              <a:t>SOCIAL CLASS</a:t>
            </a:r>
            <a:r>
              <a:rPr lang="en-GB">
                <a:latin typeface="Berlin Sans FB" pitchFamily="34" charset="0"/>
              </a:rPr>
              <a:t>, </a:t>
            </a:r>
            <a:r>
              <a:rPr lang="en-GB">
                <a:solidFill>
                  <a:schemeClr val="accent6">
                    <a:lumMod val="50000"/>
                  </a:schemeClr>
                </a:solidFill>
                <a:latin typeface="Berlin Sans FB" pitchFamily="34" charset="0"/>
              </a:rPr>
              <a:t>POVERTY</a:t>
            </a:r>
            <a:r>
              <a:rPr lang="en-GB">
                <a:latin typeface="Berlin Sans FB" pitchFamily="34" charset="0"/>
              </a:rPr>
              <a:t> and </a:t>
            </a:r>
            <a:r>
              <a:rPr lang="en-GB">
                <a:solidFill>
                  <a:srgbClr val="008080"/>
                </a:solidFill>
                <a:latin typeface="Berlin Sans FB" pitchFamily="34" charset="0"/>
              </a:rPr>
              <a:t>HOPE TURNING TO DISAPPOINTMENT</a:t>
            </a:r>
          </a:p>
        </p:txBody>
      </p:sp>
      <p:graphicFrame>
        <p:nvGraphicFramePr>
          <p:cNvPr id="11" name="Table 10"/>
          <p:cNvGraphicFramePr>
            <a:graphicFrameLocks noGrp="1"/>
          </p:cNvGraphicFramePr>
          <p:nvPr>
            <p:extLst>
              <p:ext uri="{D42A27DB-BD31-4B8C-83A1-F6EECF244321}">
                <p14:modId xmlns:p14="http://schemas.microsoft.com/office/powerpoint/2010/main" val="3552704880"/>
              </p:ext>
            </p:extLst>
          </p:nvPr>
        </p:nvGraphicFramePr>
        <p:xfrm>
          <a:off x="571330" y="3717032"/>
          <a:ext cx="7929332" cy="2795984"/>
        </p:xfrm>
        <a:graphic>
          <a:graphicData uri="http://schemas.openxmlformats.org/drawingml/2006/table">
            <a:tbl>
              <a:tblPr firstRow="1" bandRow="1">
                <a:tableStyleId>{5C22544A-7EE6-4342-B048-85BDC9FD1C3A}</a:tableStyleId>
              </a:tblPr>
              <a:tblGrid>
                <a:gridCol w="3964666">
                  <a:extLst>
                    <a:ext uri="{9D8B030D-6E8A-4147-A177-3AD203B41FA5}">
                      <a16:colId xmlns:a16="http://schemas.microsoft.com/office/drawing/2014/main" val="20000"/>
                    </a:ext>
                  </a:extLst>
                </a:gridCol>
                <a:gridCol w="3964666">
                  <a:extLst>
                    <a:ext uri="{9D8B030D-6E8A-4147-A177-3AD203B41FA5}">
                      <a16:colId xmlns:a16="http://schemas.microsoft.com/office/drawing/2014/main" val="20001"/>
                    </a:ext>
                  </a:extLst>
                </a:gridCol>
              </a:tblGrid>
              <a:tr h="370840">
                <a:tc>
                  <a:txBody>
                    <a:bodyPr/>
                    <a:lstStyle/>
                    <a:p>
                      <a:pPr algn="ctr"/>
                      <a:r>
                        <a:rPr lang="en-GB" b="0">
                          <a:latin typeface="Berlin Sans FB" pitchFamily="34" charset="0"/>
                        </a:rPr>
                        <a:t>Theme</a:t>
                      </a:r>
                    </a:p>
                  </a:txBody>
                  <a:tcPr/>
                </a:tc>
                <a:tc>
                  <a:txBody>
                    <a:bodyPr/>
                    <a:lstStyle/>
                    <a:p>
                      <a:pPr algn="ctr"/>
                      <a:r>
                        <a:rPr lang="en-GB" b="0">
                          <a:latin typeface="Berlin Sans FB" pitchFamily="34" charset="0"/>
                        </a:rPr>
                        <a:t>Quotation(s)</a:t>
                      </a:r>
                    </a:p>
                  </a:txBody>
                  <a:tcPr/>
                </a:tc>
                <a:extLst>
                  <a:ext uri="{0D108BD9-81ED-4DB2-BD59-A6C34878D82A}">
                    <a16:rowId xmlns:a16="http://schemas.microsoft.com/office/drawing/2014/main" val="10000"/>
                  </a:ext>
                </a:extLst>
              </a:tr>
              <a:tr h="781288">
                <a:tc>
                  <a:txBody>
                    <a:bodyPr/>
                    <a:lstStyle/>
                    <a:p>
                      <a:pPr algn="ctr"/>
                      <a:r>
                        <a:rPr lang="en-GB" b="1"/>
                        <a:t>Social Class</a:t>
                      </a:r>
                    </a:p>
                  </a:txBody>
                  <a:tcPr/>
                </a:tc>
                <a:tc>
                  <a:txBody>
                    <a:bodyPr/>
                    <a:lstStyle/>
                    <a:p>
                      <a:r>
                        <a:rPr lang="en-GB" sz="1600"/>
                        <a:t>e.g. “We got some stuff about other religions in school. Hinduism and Buddhism and that” This shows that Alec…</a:t>
                      </a:r>
                    </a:p>
                  </a:txBody>
                  <a:tcPr/>
                </a:tc>
                <a:extLst>
                  <a:ext uri="{0D108BD9-81ED-4DB2-BD59-A6C34878D82A}">
                    <a16:rowId xmlns:a16="http://schemas.microsoft.com/office/drawing/2014/main" val="10001"/>
                  </a:ext>
                </a:extLst>
              </a:tr>
              <a:tr h="770488">
                <a:tc>
                  <a:txBody>
                    <a:bodyPr/>
                    <a:lstStyle/>
                    <a:p>
                      <a:pPr algn="ctr"/>
                      <a:r>
                        <a:rPr lang="en-GB" b="1"/>
                        <a:t>Poverty</a:t>
                      </a:r>
                    </a:p>
                  </a:txBody>
                  <a:tcPr/>
                </a:tc>
                <a:tc>
                  <a:txBody>
                    <a:bodyPr/>
                    <a:lstStyle/>
                    <a:p>
                      <a:endParaRPr lang="en-GB"/>
                    </a:p>
                  </a:txBody>
                  <a:tcPr/>
                </a:tc>
                <a:extLst>
                  <a:ext uri="{0D108BD9-81ED-4DB2-BD59-A6C34878D82A}">
                    <a16:rowId xmlns:a16="http://schemas.microsoft.com/office/drawing/2014/main" val="10002"/>
                  </a:ext>
                </a:extLst>
              </a:tr>
              <a:tr h="831696">
                <a:tc>
                  <a:txBody>
                    <a:bodyPr/>
                    <a:lstStyle/>
                    <a:p>
                      <a:pPr algn="ctr"/>
                      <a:r>
                        <a:rPr lang="en-GB" b="1"/>
                        <a:t>Hope turning to disappointment</a:t>
                      </a:r>
                    </a:p>
                  </a:txBody>
                  <a:tcPr/>
                </a:tc>
                <a:tc>
                  <a:txBody>
                    <a:bodyPr/>
                    <a:lstStyle/>
                    <a:p>
                      <a:r>
                        <a:rPr lang="en-GB" sz="1600"/>
                        <a:t>e.g.</a:t>
                      </a:r>
                      <a:r>
                        <a:rPr lang="en-GB" sz="1600" baseline="0"/>
                        <a:t> “”I actually thought you wrote it, ye know – made it up yourself” This shows that over time, Alec has…</a:t>
                      </a:r>
                      <a:endParaRPr lang="en-GB" sz="1600"/>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572886" y="2996952"/>
            <a:ext cx="7992888" cy="646331"/>
          </a:xfrm>
          <a:prstGeom prst="rect">
            <a:avLst/>
          </a:prstGeom>
          <a:noFill/>
        </p:spPr>
        <p:txBody>
          <a:bodyPr wrap="square" rtlCol="0">
            <a:spAutoFit/>
          </a:bodyPr>
          <a:lstStyle/>
          <a:p>
            <a:pPr algn="ctr"/>
            <a:r>
              <a:rPr lang="en-GB">
                <a:solidFill>
                  <a:srgbClr val="7030A0"/>
                </a:solidFill>
                <a:latin typeface="Berlin Sans FB" pitchFamily="34" charset="0"/>
              </a:rPr>
              <a:t>Draw a table similar to the one below and try to find quotations from the text that show these themes </a:t>
            </a:r>
            <a:r>
              <a:rPr lang="en-GB" u="sng">
                <a:solidFill>
                  <a:srgbClr val="7030A0"/>
                </a:solidFill>
                <a:latin typeface="Berlin Sans FB" pitchFamily="34" charset="0"/>
              </a:rPr>
              <a:t>and any others</a:t>
            </a:r>
            <a:r>
              <a:rPr lang="en-GB">
                <a:solidFill>
                  <a:srgbClr val="7030A0"/>
                </a:solidFill>
                <a:latin typeface="Berlin Sans FB" pitchFamily="34" charset="0"/>
              </a:rPr>
              <a:t>:</a:t>
            </a:r>
          </a:p>
        </p:txBody>
      </p:sp>
    </p:spTree>
    <p:extLst>
      <p:ext uri="{BB962C8B-B14F-4D97-AF65-F5344CB8AC3E}">
        <p14:creationId xmlns:p14="http://schemas.microsoft.com/office/powerpoint/2010/main" val="40090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Berlin Sans FB" pitchFamily="34" charset="0"/>
              </a:rPr>
              <a:t>Structure chart</a:t>
            </a:r>
          </a:p>
        </p:txBody>
      </p:sp>
      <p:cxnSp>
        <p:nvCxnSpPr>
          <p:cNvPr id="4" name="Straight Connector 3"/>
          <p:cNvCxnSpPr/>
          <p:nvPr/>
        </p:nvCxnSpPr>
        <p:spPr>
          <a:xfrm>
            <a:off x="184731" y="4838700"/>
            <a:ext cx="337285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3557587" y="2667001"/>
            <a:ext cx="985838" cy="218122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542949" y="2656841"/>
            <a:ext cx="864394" cy="220027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407819" y="4867276"/>
            <a:ext cx="3340646"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0"/>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6"/>
          <p:cNvSpPr>
            <a:spLocks noChangeArrowheads="1"/>
          </p:cNvSpPr>
          <p:nvPr/>
        </p:nvSpPr>
        <p:spPr bwMode="auto">
          <a:xfrm>
            <a:off x="0" y="5549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p:cNvSpPr txBox="1"/>
          <p:nvPr/>
        </p:nvSpPr>
        <p:spPr>
          <a:xfrm>
            <a:off x="0" y="4864873"/>
            <a:ext cx="3417987" cy="369332"/>
          </a:xfrm>
          <a:prstGeom prst="rect">
            <a:avLst/>
          </a:prstGeom>
          <a:noFill/>
        </p:spPr>
        <p:txBody>
          <a:bodyPr wrap="none" rtlCol="0">
            <a:spAutoFit/>
          </a:bodyPr>
          <a:lstStyle/>
          <a:p>
            <a:r>
              <a:rPr lang="en-GB"/>
              <a:t>Davie tell Alec his mother has died</a:t>
            </a:r>
          </a:p>
        </p:txBody>
      </p:sp>
      <p:sp>
        <p:nvSpPr>
          <p:cNvPr id="17" name="TextBox 16"/>
          <p:cNvSpPr txBox="1"/>
          <p:nvPr/>
        </p:nvSpPr>
        <p:spPr>
          <a:xfrm>
            <a:off x="0" y="5260377"/>
            <a:ext cx="1766189" cy="369332"/>
          </a:xfrm>
          <a:prstGeom prst="rect">
            <a:avLst/>
          </a:prstGeom>
          <a:noFill/>
        </p:spPr>
        <p:txBody>
          <a:bodyPr wrap="none" rtlCol="0">
            <a:spAutoFit/>
          </a:bodyPr>
          <a:lstStyle/>
          <a:p>
            <a:r>
              <a:rPr lang="en-GB"/>
              <a:t>Yacht introduced</a:t>
            </a:r>
          </a:p>
        </p:txBody>
      </p:sp>
      <p:sp>
        <p:nvSpPr>
          <p:cNvPr id="18" name="Rectangle 17"/>
          <p:cNvSpPr/>
          <p:nvPr/>
        </p:nvSpPr>
        <p:spPr>
          <a:xfrm>
            <a:off x="28114" y="5643350"/>
            <a:ext cx="3679790" cy="685059"/>
          </a:xfrm>
          <a:prstGeom prst="rect">
            <a:avLst/>
          </a:prstGeom>
        </p:spPr>
        <p:txBody>
          <a:bodyPr wrap="squar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First told of Davie’s job as a </a:t>
            </a:r>
            <a:r>
              <a:rPr lang="en-GB" err="1">
                <a:latin typeface="Calibri" panose="020F0502020204030204" pitchFamily="34" charset="0"/>
                <a:ea typeface="Calibri" panose="020F0502020204030204" pitchFamily="34" charset="0"/>
                <a:cs typeface="Times New Roman" panose="02020603050405020304" pitchFamily="18" charset="0"/>
              </a:rPr>
              <a:t>tickman</a:t>
            </a:r>
            <a:r>
              <a:rPr lang="en-GB">
                <a:latin typeface="Calibri" panose="020F0502020204030204" pitchFamily="34" charset="0"/>
                <a:ea typeface="Calibri" panose="020F0502020204030204" pitchFamily="34" charset="0"/>
                <a:cs typeface="Times New Roman" panose="02020603050405020304" pitchFamily="18" charset="0"/>
              </a:rPr>
              <a:t> and his gambling/ drinking.</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11568" y="3876441"/>
            <a:ext cx="3752566" cy="388696"/>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Davie gets beaten up and loses his job</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20444" y="3456785"/>
            <a:ext cx="3235566" cy="388696"/>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Alex runs away from the Mission</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20444" y="3056224"/>
            <a:ext cx="3026726" cy="388696"/>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Alec gets starts his new school</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569" y="2681198"/>
            <a:ext cx="3753528" cy="388696"/>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Davie bets using Alec’s bursary money</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882780" y="2240204"/>
            <a:ext cx="2047805" cy="388696"/>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Alec and Davie fight</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5220072" y="3502951"/>
            <a:ext cx="3053239" cy="685059"/>
          </a:xfrm>
          <a:prstGeom prst="rect">
            <a:avLst/>
          </a:prstGeom>
        </p:spPr>
        <p:txBody>
          <a:bodyPr wrap="squar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They burn items Alec finds in the Glory Hole.</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6162749" y="4906010"/>
            <a:ext cx="2585716" cy="685059"/>
          </a:xfrm>
          <a:prstGeom prst="rect">
            <a:avLst/>
          </a:prstGeom>
        </p:spPr>
        <p:txBody>
          <a:bodyPr wrap="squar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The symbolic burning of the yacht. </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914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Textual analysis (Page </a:t>
            </a:r>
            <a:r>
              <a:rPr lang="en-GB"/>
              <a:t>51 – 55)</a:t>
            </a:r>
            <a:endParaRPr lang="en-GB" dirty="0"/>
          </a:p>
        </p:txBody>
      </p:sp>
      <p:sp>
        <p:nvSpPr>
          <p:cNvPr id="3" name="Content Placeholder 2"/>
          <p:cNvSpPr>
            <a:spLocks noGrp="1"/>
          </p:cNvSpPr>
          <p:nvPr>
            <p:ph idx="1"/>
          </p:nvPr>
        </p:nvSpPr>
        <p:spPr>
          <a:xfrm>
            <a:off x="457200" y="1600200"/>
            <a:ext cx="8229600" cy="4860235"/>
          </a:xfrm>
        </p:spPr>
        <p:txBody>
          <a:bodyPr>
            <a:normAutofit fontScale="92500" lnSpcReduction="10000"/>
          </a:bodyPr>
          <a:lstStyle/>
          <a:p>
            <a:pPr marL="0" indent="0">
              <a:buNone/>
            </a:pPr>
            <a:r>
              <a:rPr lang="en-GB" sz="2100" dirty="0"/>
              <a:t>1. a) With close reference to the text, explain how the playwright shows Davie to be very drunk at this point.  (4)</a:t>
            </a:r>
          </a:p>
          <a:p>
            <a:pPr marL="514350" indent="-514350">
              <a:buFont typeface="+mj-lt"/>
              <a:buAutoNum type="arabicPeriod"/>
            </a:pPr>
            <a:endParaRPr lang="en-GB" sz="2100" dirty="0"/>
          </a:p>
          <a:p>
            <a:pPr marL="0" indent="0">
              <a:buNone/>
            </a:pPr>
            <a:r>
              <a:rPr lang="en-GB" sz="2100" dirty="0"/>
              <a:t>b) How is Alec feeling when Davie comes home? Provide evidence from the text to support your answer. </a:t>
            </a:r>
            <a:r>
              <a:rPr lang="en-GB" sz="2100" b="1" dirty="0"/>
              <a:t>(2)</a:t>
            </a:r>
          </a:p>
          <a:p>
            <a:pPr marL="0" indent="0">
              <a:buNone/>
            </a:pPr>
            <a:endParaRPr lang="en-GB" sz="2100" b="1" dirty="0"/>
          </a:p>
          <a:p>
            <a:pPr marL="0" indent="0">
              <a:buNone/>
            </a:pPr>
            <a:r>
              <a:rPr lang="en-GB" sz="2100" dirty="0"/>
              <a:t>c) How does the playwright use stage directions to emphasise the tension between both characters?  </a:t>
            </a:r>
            <a:r>
              <a:rPr lang="en-GB" sz="2100" b="1" dirty="0"/>
              <a:t>(3)</a:t>
            </a:r>
          </a:p>
          <a:p>
            <a:pPr marL="0" indent="0">
              <a:buNone/>
            </a:pPr>
            <a:endParaRPr lang="en-GB" sz="2100" b="1" dirty="0"/>
          </a:p>
          <a:p>
            <a:pPr marL="0" indent="0">
              <a:buNone/>
            </a:pPr>
            <a:r>
              <a:rPr lang="en-GB" sz="2100" dirty="0"/>
              <a:t>d) Explain in your own words the things that Davie says that make Alec irritated. </a:t>
            </a:r>
            <a:r>
              <a:rPr lang="en-GB" sz="2100" b="1" dirty="0"/>
              <a:t>(3)</a:t>
            </a:r>
          </a:p>
          <a:p>
            <a:pPr marL="0" indent="0">
              <a:buNone/>
            </a:pPr>
            <a:endParaRPr lang="en-GB" sz="2100" b="1" dirty="0"/>
          </a:p>
          <a:p>
            <a:pPr marL="0" indent="0">
              <a:buNone/>
            </a:pPr>
            <a:r>
              <a:rPr lang="en-GB" sz="2100" dirty="0"/>
              <a:t>e) Sailmaker is a play that explores father and son relationships. With reference to this extract and other points in the play, explain how this theme is explored by the playwright. </a:t>
            </a:r>
            <a:r>
              <a:rPr lang="en-GB" sz="2100" b="1" dirty="0"/>
              <a:t>(8)</a:t>
            </a:r>
          </a:p>
          <a:p>
            <a:pPr marL="0" indent="0">
              <a:buNone/>
            </a:pPr>
            <a:endParaRPr lang="en-GB" sz="2100" b="1" dirty="0"/>
          </a:p>
          <a:p>
            <a:pPr lvl="1"/>
            <a:endParaRPr lang="en-GB" sz="2200" b="1" dirty="0"/>
          </a:p>
          <a:p>
            <a:pPr marL="0" indent="0">
              <a:buNone/>
            </a:pPr>
            <a:endParaRPr lang="en-GB" b="1" dirty="0"/>
          </a:p>
          <a:p>
            <a:pPr marL="514350" indent="-514350">
              <a:buFont typeface="+mj-lt"/>
              <a:buAutoNum type="arabicPeriod"/>
            </a:pPr>
            <a:endParaRPr lang="en-GB" b="1" dirty="0"/>
          </a:p>
          <a:p>
            <a:pPr marL="514350" indent="-514350">
              <a:buFont typeface="+mj-lt"/>
              <a:buAutoNum type="arabicPeriod"/>
            </a:pPr>
            <a:endParaRPr lang="en-GB" dirty="0"/>
          </a:p>
          <a:p>
            <a:endParaRPr lang="en-GB" dirty="0"/>
          </a:p>
        </p:txBody>
      </p:sp>
    </p:spTree>
    <p:extLst>
      <p:ext uri="{BB962C8B-B14F-4D97-AF65-F5344CB8AC3E}">
        <p14:creationId xmlns:p14="http://schemas.microsoft.com/office/powerpoint/2010/main" val="1368066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Textual Analysis Answers</a:t>
            </a:r>
          </a:p>
        </p:txBody>
      </p:sp>
      <p:sp>
        <p:nvSpPr>
          <p:cNvPr id="4" name="Rectangle 3"/>
          <p:cNvSpPr/>
          <p:nvPr/>
        </p:nvSpPr>
        <p:spPr>
          <a:xfrm>
            <a:off x="1010246" y="1412776"/>
            <a:ext cx="7128792" cy="4524315"/>
          </a:xfrm>
          <a:prstGeom prst="rect">
            <a:avLst/>
          </a:prstGeom>
        </p:spPr>
        <p:txBody>
          <a:bodyPr wrap="square">
            <a:spAutoFit/>
          </a:bodyPr>
          <a:lstStyle/>
          <a:p>
            <a:pPr lvl="1"/>
            <a:r>
              <a:rPr lang="en-GB" dirty="0"/>
              <a:t>a) With close reference to the text, explain how the playwright shows Davie to be very drunk at this point.  </a:t>
            </a:r>
            <a:r>
              <a:rPr lang="en-GB" b="1" dirty="0"/>
              <a:t>(4)</a:t>
            </a:r>
          </a:p>
          <a:p>
            <a:pPr lvl="1"/>
            <a:endParaRPr lang="en-GB" b="1" dirty="0"/>
          </a:p>
          <a:p>
            <a:pPr marL="742950" lvl="1" indent="-285750">
              <a:buFont typeface="Arial" pitchFamily="34" charset="0"/>
              <a:buChar char="•"/>
            </a:pPr>
            <a:r>
              <a:rPr lang="en-GB" b="1" dirty="0"/>
              <a:t>“Last orders please” - Davie uses language you would expect to hear in a pub</a:t>
            </a:r>
          </a:p>
          <a:p>
            <a:pPr marL="742950" lvl="1" indent="-285750">
              <a:buFont typeface="Arial" pitchFamily="34" charset="0"/>
              <a:buChar char="•"/>
            </a:pPr>
            <a:r>
              <a:rPr lang="en-GB" b="1" dirty="0"/>
              <a:t>Short sentences shows that Davie is incoherent affected by the alcohol</a:t>
            </a:r>
          </a:p>
          <a:p>
            <a:pPr marL="742950" lvl="1" indent="-285750">
              <a:buFont typeface="Arial" pitchFamily="34" charset="0"/>
              <a:buChar char="•"/>
            </a:pPr>
            <a:r>
              <a:rPr lang="en-GB" b="1" dirty="0"/>
              <a:t>Davie sings to Alec suggesting he is inebriated</a:t>
            </a:r>
            <a:endParaRPr lang="en-GB" dirty="0"/>
          </a:p>
          <a:p>
            <a:pPr marL="742950" lvl="1" indent="-285750">
              <a:buFont typeface="Arial" pitchFamily="34" charset="0"/>
              <a:buChar char="•"/>
            </a:pPr>
            <a:r>
              <a:rPr lang="en-GB" b="1" dirty="0"/>
              <a:t>Davie repeats himself throughout again suggesting he is incoherent and affected by alcohol e.g. “</a:t>
            </a:r>
            <a:r>
              <a:rPr lang="en-GB" b="1" dirty="0" err="1"/>
              <a:t>Nae</a:t>
            </a:r>
            <a:r>
              <a:rPr lang="en-GB" b="1" dirty="0"/>
              <a:t> harm in it.”</a:t>
            </a:r>
          </a:p>
          <a:p>
            <a:pPr marL="742950" lvl="1" indent="-285750">
              <a:buFont typeface="Arial" pitchFamily="34" charset="0"/>
              <a:buChar char="•"/>
            </a:pPr>
            <a:r>
              <a:rPr lang="en-GB" b="1" dirty="0"/>
              <a:t>Davie doesn’t detect Alec’s bad mood straight away – delayed reactions from the drink</a:t>
            </a:r>
          </a:p>
          <a:p>
            <a:pPr marL="742950" lvl="1" indent="-285750">
              <a:buFont typeface="Arial" pitchFamily="34" charset="0"/>
              <a:buChar char="•"/>
            </a:pPr>
            <a:r>
              <a:rPr lang="en-GB" b="1" dirty="0"/>
              <a:t>“Ye’d think ah came in </a:t>
            </a:r>
            <a:r>
              <a:rPr lang="en-GB" b="1" dirty="0" err="1"/>
              <a:t>steamin</a:t>
            </a:r>
            <a:r>
              <a:rPr lang="en-GB" b="1" dirty="0"/>
              <a:t> every night!” Davie admits himself that he is drunk in this line of dialogue</a:t>
            </a:r>
          </a:p>
          <a:p>
            <a:pPr marL="742950" lvl="1" indent="-285750">
              <a:buFont typeface="Arial" pitchFamily="34" charset="0"/>
              <a:buChar char="•"/>
            </a:pPr>
            <a:r>
              <a:rPr lang="en-GB" b="1" dirty="0"/>
              <a:t>Davie has “</a:t>
            </a:r>
            <a:r>
              <a:rPr lang="en-GB" b="1" dirty="0" err="1"/>
              <a:t>dutch</a:t>
            </a:r>
            <a:r>
              <a:rPr lang="en-GB" b="1" dirty="0"/>
              <a:t> courage” from the alcohol to ask about Alec’s girlfriend – this is uncharacteristic of him as he is usually shy</a:t>
            </a:r>
          </a:p>
        </p:txBody>
      </p:sp>
    </p:spTree>
    <p:extLst>
      <p:ext uri="{BB962C8B-B14F-4D97-AF65-F5344CB8AC3E}">
        <p14:creationId xmlns:p14="http://schemas.microsoft.com/office/powerpoint/2010/main" val="3520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4">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4">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p:cTn id="3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4">
                                            <p:txEl>
                                              <p:pRg st="7" end="7"/>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p:cTn id="3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a:t>Textual Analysis Answers</a:t>
            </a:r>
          </a:p>
        </p:txBody>
      </p:sp>
      <p:sp>
        <p:nvSpPr>
          <p:cNvPr id="5" name="Rectangle 4"/>
          <p:cNvSpPr/>
          <p:nvPr/>
        </p:nvSpPr>
        <p:spPr>
          <a:xfrm>
            <a:off x="400695" y="1196752"/>
            <a:ext cx="8136904" cy="5509200"/>
          </a:xfrm>
          <a:prstGeom prst="rect">
            <a:avLst/>
          </a:prstGeom>
        </p:spPr>
        <p:txBody>
          <a:bodyPr wrap="square">
            <a:spAutoFit/>
          </a:bodyPr>
          <a:lstStyle/>
          <a:p>
            <a:pPr lvl="1"/>
            <a:r>
              <a:rPr lang="en-GB" sz="1600" dirty="0"/>
              <a:t>b) How is Alec feeling when Davie comes home? Provide evidence from the text to support your answer. </a:t>
            </a:r>
            <a:r>
              <a:rPr lang="en-GB" sz="1600" b="1" dirty="0"/>
              <a:t>(2)</a:t>
            </a:r>
          </a:p>
          <a:p>
            <a:pPr lvl="1"/>
            <a:endParaRPr lang="en-GB" sz="1600" b="1" dirty="0"/>
          </a:p>
          <a:p>
            <a:pPr marL="742950" lvl="1" indent="-285750">
              <a:buFont typeface="Arial" pitchFamily="34" charset="0"/>
              <a:buChar char="•"/>
            </a:pPr>
            <a:r>
              <a:rPr lang="en-GB" sz="1600" b="1" dirty="0"/>
              <a:t>Alec is feeling angry/irritated/frustrated with his father</a:t>
            </a:r>
          </a:p>
          <a:p>
            <a:pPr marL="742950" lvl="1" indent="-285750">
              <a:buFont typeface="Arial" pitchFamily="34" charset="0"/>
              <a:buChar char="•"/>
            </a:pPr>
            <a:r>
              <a:rPr lang="en-GB" sz="1600" b="1" dirty="0"/>
              <a:t>The stage directions initially say that Alec doesn’t look up – this suggests he is so angry he will not look at Davie</a:t>
            </a:r>
          </a:p>
          <a:p>
            <a:pPr marL="742950" lvl="1" indent="-285750">
              <a:buFont typeface="Arial" pitchFamily="34" charset="0"/>
              <a:buChar char="•"/>
            </a:pPr>
            <a:r>
              <a:rPr lang="en-GB" sz="1600" b="1" dirty="0"/>
              <a:t>He answers Davie with short one-word answers e.g. “Aye”, “</a:t>
            </a:r>
            <a:r>
              <a:rPr lang="en-GB" sz="1600" b="1" dirty="0" err="1"/>
              <a:t>Naw</a:t>
            </a:r>
            <a:r>
              <a:rPr lang="en-GB" sz="1600" b="1" dirty="0"/>
              <a:t>” suggesting he does not wish to converse with him</a:t>
            </a:r>
          </a:p>
          <a:p>
            <a:pPr marL="742950" lvl="1" indent="-285750">
              <a:buFont typeface="Arial" pitchFamily="34" charset="0"/>
              <a:buChar char="•"/>
            </a:pPr>
            <a:r>
              <a:rPr lang="en-GB" sz="1600" b="1" dirty="0"/>
              <a:t>He doesn’t want to discuss any of his business with Davie suggesting he is irritated by him</a:t>
            </a:r>
          </a:p>
          <a:p>
            <a:pPr marL="742950" lvl="1" indent="-285750">
              <a:buFont typeface="Arial" pitchFamily="34" charset="0"/>
              <a:buChar char="•"/>
            </a:pPr>
            <a:endParaRPr lang="en-GB" sz="1600" b="1" dirty="0"/>
          </a:p>
          <a:p>
            <a:pPr lvl="1"/>
            <a:r>
              <a:rPr lang="en-GB" sz="1600" dirty="0"/>
              <a:t>c) How does the playwright use stage directions to emphasise the tension between both characters?  </a:t>
            </a:r>
            <a:r>
              <a:rPr lang="en-GB" sz="1600" b="1" dirty="0"/>
              <a:t>(3)</a:t>
            </a:r>
          </a:p>
          <a:p>
            <a:pPr lvl="1"/>
            <a:endParaRPr lang="en-GB" sz="1600" dirty="0"/>
          </a:p>
          <a:p>
            <a:pPr marL="742950" lvl="1" indent="-285750">
              <a:buFont typeface="Arial" pitchFamily="34" charset="0"/>
              <a:buChar char="•"/>
            </a:pPr>
            <a:r>
              <a:rPr lang="en-GB" sz="1600" b="1" dirty="0"/>
              <a:t>“(Not looking up)” – suggests that Alec has reacted negatively to Davie’s entrance </a:t>
            </a:r>
          </a:p>
          <a:p>
            <a:pPr marL="742950" lvl="1" indent="-285750">
              <a:buFont typeface="Arial" pitchFamily="34" charset="0"/>
              <a:buChar char="•"/>
            </a:pPr>
            <a:r>
              <a:rPr lang="en-GB" sz="1600" b="1" dirty="0"/>
              <a:t>“(Shrugs)” – Davie’s negative body language shows he recognises that Alec isn’t listening to him and creates tension between the two characters</a:t>
            </a:r>
          </a:p>
          <a:p>
            <a:pPr marL="742950" lvl="1" indent="-285750">
              <a:buFont typeface="Arial" pitchFamily="34" charset="0"/>
              <a:buChar char="•"/>
            </a:pPr>
            <a:r>
              <a:rPr lang="en-GB" sz="1600" b="1" dirty="0"/>
              <a:t>“(Grudging)” – This suggests that Alec doesn’t want to talk to Davie and is doing so against his will</a:t>
            </a:r>
          </a:p>
          <a:p>
            <a:pPr marL="742950" lvl="1" indent="-285750">
              <a:buFont typeface="Arial" pitchFamily="34" charset="0"/>
              <a:buChar char="•"/>
            </a:pPr>
            <a:r>
              <a:rPr lang="en-GB" sz="1600" b="1" dirty="0"/>
              <a:t>“(Eats crisps, swigs iron brew from the bottle)” – this creates tension as Davie just helps himself to Alec’s food and drink despite Alec being angry with him</a:t>
            </a:r>
          </a:p>
          <a:p>
            <a:pPr marL="742950" lvl="1" indent="-285750">
              <a:buFont typeface="Arial" pitchFamily="34" charset="0"/>
              <a:buChar char="•"/>
            </a:pPr>
            <a:r>
              <a:rPr lang="en-GB" sz="1600" b="1" dirty="0"/>
              <a:t>“(Bangs down book)” – this clearly shows Alec to be angry with Davie</a:t>
            </a:r>
          </a:p>
        </p:txBody>
      </p:sp>
    </p:spTree>
    <p:extLst>
      <p:ext uri="{BB962C8B-B14F-4D97-AF65-F5344CB8AC3E}">
        <p14:creationId xmlns:p14="http://schemas.microsoft.com/office/powerpoint/2010/main" val="2722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5">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p:cTn id="2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 calcmode="lin" valueType="num">
                                      <p:cBhvr>
                                        <p:cTn id="36"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5">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p:cTn id="43"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45" dur="500"/>
                                        <p:tgtEl>
                                          <p:spTgt spid="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 calcmode="lin" valueType="num">
                                      <p:cBhvr>
                                        <p:cTn id="50"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1"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p:cTn id="57"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59" dur="500"/>
                                        <p:tgtEl>
                                          <p:spTgt spid="5">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 calcmode="lin" valueType="num">
                                      <p:cBhvr>
                                        <p:cTn id="64"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13" end="13"/>
                                            </p:txEl>
                                          </p:spTgt>
                                        </p:tgtEl>
                                        <p:attrNameLst>
                                          <p:attrName>ppt_h</p:attrName>
                                        </p:attrNameLst>
                                      </p:cBhvr>
                                      <p:tavLst>
                                        <p:tav tm="0">
                                          <p:val>
                                            <p:fltVal val="0"/>
                                          </p:val>
                                        </p:tav>
                                        <p:tav tm="100000">
                                          <p:val>
                                            <p:strVal val="#ppt_h"/>
                                          </p:val>
                                        </p:tav>
                                      </p:tavLst>
                                    </p:anim>
                                    <p:animEffect transition="in" filter="fade">
                                      <p:cBhvr>
                                        <p:cTn id="66"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a:stretch>
            <a:fillRect/>
          </a:stretch>
        </p:blipFill>
        <p:spPr>
          <a:xfrm>
            <a:off x="7164288" y="404664"/>
            <a:ext cx="1800835" cy="1800200"/>
          </a:xfrm>
        </p:spPr>
      </p:pic>
      <p:sp>
        <p:nvSpPr>
          <p:cNvPr id="5" name="TextBox 4"/>
          <p:cNvSpPr txBox="1"/>
          <p:nvPr/>
        </p:nvSpPr>
        <p:spPr>
          <a:xfrm>
            <a:off x="454505" y="476672"/>
            <a:ext cx="6311126" cy="630942"/>
          </a:xfrm>
          <a:prstGeom prst="rect">
            <a:avLst/>
          </a:prstGeom>
          <a:noFill/>
          <a:ln w="25400">
            <a:solidFill>
              <a:schemeClr val="tx2">
                <a:lumMod val="50000"/>
              </a:schemeClr>
            </a:solidFill>
          </a:ln>
        </p:spPr>
        <p:txBody>
          <a:bodyPr wrap="square" rtlCol="0">
            <a:spAutoFit/>
          </a:bodyPr>
          <a:lstStyle/>
          <a:p>
            <a:pPr algn="ctr"/>
            <a:r>
              <a:rPr lang="en-GB" sz="3500">
                <a:latin typeface="ChocolateBox" pitchFamily="2" charset="0"/>
              </a:rPr>
              <a:t>The Author: Alan Spence</a:t>
            </a:r>
            <a:endParaRPr lang="en-GB" sz="4500">
              <a:solidFill>
                <a:srgbClr val="C00000"/>
              </a:solidFill>
              <a:latin typeface="ChocolateBox" pitchFamily="2" charset="0"/>
            </a:endParaRPr>
          </a:p>
        </p:txBody>
      </p:sp>
      <p:sp>
        <p:nvSpPr>
          <p:cNvPr id="6" name="Content Placeholder 2"/>
          <p:cNvSpPr txBox="1">
            <a:spLocks/>
          </p:cNvSpPr>
          <p:nvPr/>
        </p:nvSpPr>
        <p:spPr>
          <a:xfrm>
            <a:off x="249139" y="1340768"/>
            <a:ext cx="6871988" cy="4351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300">
                <a:solidFill>
                  <a:srgbClr val="7030A0"/>
                </a:solidFill>
                <a:latin typeface="Berlin Sans FB" pitchFamily="34" charset="0"/>
              </a:rPr>
              <a:t>Alan Spence, an author of poetry, novels, short stories and plays, was born in Glasgow. As a poet, Alan has made zestful use of </a:t>
            </a:r>
            <a:r>
              <a:rPr lang="en-GB" sz="2300">
                <a:latin typeface="Berlin Sans FB" pitchFamily="34" charset="0"/>
              </a:rPr>
              <a:t>haiku</a:t>
            </a:r>
            <a:r>
              <a:rPr lang="en-GB" sz="2300">
                <a:solidFill>
                  <a:srgbClr val="7030A0"/>
                </a:solidFill>
                <a:latin typeface="Berlin Sans FB" pitchFamily="34" charset="0"/>
              </a:rPr>
              <a:t> in 'Glasgow Zen', 'Seasons of the Heart', 'Clear Light' and 'Morning Glory'. </a:t>
            </a:r>
          </a:p>
          <a:p>
            <a:pPr>
              <a:defRPr/>
            </a:pPr>
            <a:r>
              <a:rPr lang="en-GB" sz="2300">
                <a:solidFill>
                  <a:schemeClr val="accent6">
                    <a:lumMod val="75000"/>
                  </a:schemeClr>
                </a:solidFill>
                <a:latin typeface="Berlin Sans FB" pitchFamily="34" charset="0"/>
              </a:rPr>
              <a:t>He has received </a:t>
            </a:r>
            <a:r>
              <a:rPr lang="en-GB" sz="2300">
                <a:latin typeface="Berlin Sans FB" pitchFamily="34" charset="0"/>
              </a:rPr>
              <a:t>many awards </a:t>
            </a:r>
            <a:r>
              <a:rPr lang="en-GB" sz="2300">
                <a:solidFill>
                  <a:schemeClr val="accent6">
                    <a:lumMod val="75000"/>
                  </a:schemeClr>
                </a:solidFill>
                <a:latin typeface="Berlin Sans FB" pitchFamily="34" charset="0"/>
              </a:rPr>
              <a:t>for his writing. Alan Spence is based in Edinburgh where he and his wife run a Meditation Centre. </a:t>
            </a:r>
            <a:r>
              <a:rPr lang="en-GB" sz="2300">
                <a:latin typeface="Berlin Sans FB" pitchFamily="34" charset="0"/>
              </a:rPr>
              <a:t>Contemplative meditation </a:t>
            </a:r>
            <a:r>
              <a:rPr lang="en-GB" sz="2300">
                <a:solidFill>
                  <a:schemeClr val="accent6">
                    <a:lumMod val="75000"/>
                  </a:schemeClr>
                </a:solidFill>
                <a:latin typeface="Berlin Sans FB" pitchFamily="34" charset="0"/>
              </a:rPr>
              <a:t>is at the heart of his life and the perspective derived from this practice informs all of his work.</a:t>
            </a:r>
          </a:p>
          <a:p>
            <a:pPr>
              <a:defRPr/>
            </a:pPr>
            <a:r>
              <a:rPr lang="en-GB" sz="2300">
                <a:solidFill>
                  <a:srgbClr val="C00000"/>
                </a:solidFill>
                <a:latin typeface="Berlin Sans FB" pitchFamily="34" charset="0"/>
              </a:rPr>
              <a:t>Alan is </a:t>
            </a:r>
            <a:r>
              <a:rPr lang="en-GB" sz="2300">
                <a:latin typeface="Berlin Sans FB" pitchFamily="34" charset="0"/>
              </a:rPr>
              <a:t>Professor in Creative Writing </a:t>
            </a:r>
            <a:r>
              <a:rPr lang="en-GB" sz="2300">
                <a:solidFill>
                  <a:srgbClr val="C00000"/>
                </a:solidFill>
                <a:latin typeface="Berlin Sans FB" pitchFamily="34" charset="0"/>
              </a:rPr>
              <a:t>at the University of Aberdeen, where he is also the artistic director of the </a:t>
            </a:r>
            <a:r>
              <a:rPr lang="en-GB" sz="2300">
                <a:latin typeface="Berlin Sans FB" pitchFamily="34" charset="0"/>
              </a:rPr>
              <a:t>annual Word Festival</a:t>
            </a:r>
            <a:r>
              <a:rPr lang="en-GB" sz="2300">
                <a:solidFill>
                  <a:srgbClr val="C00000"/>
                </a:solidFill>
                <a:latin typeface="Berlin Sans FB" pitchFamily="34" charset="0"/>
              </a:rPr>
              <a:t>.</a:t>
            </a:r>
          </a:p>
          <a:p>
            <a:pPr>
              <a:defRPr/>
            </a:pPr>
            <a:endParaRPr lang="en-GB" sz="2300">
              <a:latin typeface="Berlin Sans FB" pitchFamily="34" charset="0"/>
            </a:endParaRPr>
          </a:p>
        </p:txBody>
      </p:sp>
    </p:spTree>
    <p:extLst>
      <p:ext uri="{BB962C8B-B14F-4D97-AF65-F5344CB8AC3E}">
        <p14:creationId xmlns:p14="http://schemas.microsoft.com/office/powerpoint/2010/main" val="25674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Textual Analysis Answers</a:t>
            </a:r>
          </a:p>
        </p:txBody>
      </p:sp>
      <p:sp>
        <p:nvSpPr>
          <p:cNvPr id="4" name="Rectangle 3"/>
          <p:cNvSpPr/>
          <p:nvPr/>
        </p:nvSpPr>
        <p:spPr>
          <a:xfrm>
            <a:off x="1010246" y="1412776"/>
            <a:ext cx="7128792" cy="4493538"/>
          </a:xfrm>
          <a:prstGeom prst="rect">
            <a:avLst/>
          </a:prstGeom>
        </p:spPr>
        <p:txBody>
          <a:bodyPr wrap="square">
            <a:spAutoFit/>
          </a:bodyPr>
          <a:lstStyle/>
          <a:p>
            <a:pPr lvl="1"/>
            <a:r>
              <a:rPr lang="en-GB" sz="2200" dirty="0"/>
              <a:t>d) Explain in your own words the things that Davie says that make Alec irritated. </a:t>
            </a:r>
            <a:r>
              <a:rPr lang="en-GB" sz="2200" b="1" dirty="0"/>
              <a:t>(3)</a:t>
            </a:r>
          </a:p>
          <a:p>
            <a:pPr lvl="1"/>
            <a:endParaRPr lang="en-GB" sz="2200" b="1" dirty="0"/>
          </a:p>
          <a:p>
            <a:pPr marL="742950" lvl="1" indent="-285750">
              <a:buFont typeface="Arial" pitchFamily="34" charset="0"/>
              <a:buChar char="•"/>
            </a:pPr>
            <a:r>
              <a:rPr lang="en-GB" sz="2200" b="1" dirty="0"/>
              <a:t>Davie talks about drinking in the pub with his friends</a:t>
            </a:r>
          </a:p>
          <a:p>
            <a:pPr marL="742950" lvl="1" indent="-285750">
              <a:buFont typeface="Arial" pitchFamily="34" charset="0"/>
              <a:buChar char="•"/>
            </a:pPr>
            <a:r>
              <a:rPr lang="en-GB" sz="2200" b="1" dirty="0"/>
              <a:t>Alec gets irritated by Davie repeating himself e.g. “David Copperfield is it?”</a:t>
            </a:r>
          </a:p>
          <a:p>
            <a:pPr marL="742950" lvl="1" indent="-285750">
              <a:buFont typeface="Arial" pitchFamily="34" charset="0"/>
              <a:buChar char="•"/>
            </a:pPr>
            <a:r>
              <a:rPr lang="en-GB" sz="2200" b="1" dirty="0"/>
              <a:t>Davie’s singing also infuriates Alec as he is trying to concentrate on his studies</a:t>
            </a:r>
          </a:p>
          <a:p>
            <a:pPr marL="742950" lvl="1" indent="-285750">
              <a:buFont typeface="Arial" pitchFamily="34" charset="0"/>
              <a:buChar char="•"/>
            </a:pPr>
            <a:r>
              <a:rPr lang="en-GB" sz="2200" b="1" dirty="0"/>
              <a:t>Davie talks about a girl called Peggy that he met at the pub.</a:t>
            </a:r>
          </a:p>
          <a:p>
            <a:pPr marL="742950" lvl="1" indent="-285750">
              <a:buFont typeface="Arial" pitchFamily="34" charset="0"/>
              <a:buChar char="•"/>
            </a:pPr>
            <a:r>
              <a:rPr lang="en-GB" sz="2200" b="1" dirty="0"/>
              <a:t>Davie asks Alec if he is seeing any girls which seems to irritate him</a:t>
            </a:r>
          </a:p>
          <a:p>
            <a:pPr lvl="1"/>
            <a:endParaRPr lang="en-GB" sz="2200" dirty="0"/>
          </a:p>
        </p:txBody>
      </p:sp>
    </p:spTree>
    <p:extLst>
      <p:ext uri="{BB962C8B-B14F-4D97-AF65-F5344CB8AC3E}">
        <p14:creationId xmlns:p14="http://schemas.microsoft.com/office/powerpoint/2010/main" val="4398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4">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Textual Analysis Answers</a:t>
            </a:r>
          </a:p>
        </p:txBody>
      </p:sp>
      <p:sp>
        <p:nvSpPr>
          <p:cNvPr id="4" name="Rectangle 3"/>
          <p:cNvSpPr/>
          <p:nvPr/>
        </p:nvSpPr>
        <p:spPr>
          <a:xfrm>
            <a:off x="1010246" y="1412776"/>
            <a:ext cx="7128792" cy="5386090"/>
          </a:xfrm>
          <a:prstGeom prst="rect">
            <a:avLst/>
          </a:prstGeom>
        </p:spPr>
        <p:txBody>
          <a:bodyPr wrap="square">
            <a:spAutoFit/>
          </a:bodyPr>
          <a:lstStyle/>
          <a:p>
            <a:pPr lvl="1"/>
            <a:r>
              <a:rPr lang="en-GB" i="1" dirty="0"/>
              <a:t>e) Sailmaker </a:t>
            </a:r>
            <a:r>
              <a:rPr lang="en-GB" dirty="0"/>
              <a:t>is a play that explores father and son relationships. With reference to this extract and other points in the play, explain how this theme is explored by the playwright. </a:t>
            </a:r>
            <a:r>
              <a:rPr lang="en-GB" b="1" dirty="0"/>
              <a:t>(8)</a:t>
            </a:r>
            <a:endParaRPr lang="en-GB" dirty="0"/>
          </a:p>
          <a:p>
            <a:pPr lvl="1"/>
            <a:endParaRPr lang="en-GB" b="1" dirty="0"/>
          </a:p>
          <a:p>
            <a:pPr marL="365760" indent="-256032">
              <a:buFont typeface="Wingdings 3"/>
              <a:buChar char=""/>
              <a:defRPr/>
            </a:pPr>
            <a:r>
              <a:rPr lang="en-GB" sz="1600" b="1" dirty="0"/>
              <a:t>At the start of the play, Davie and Alec have a strong relationship (1), however by the end they have both drifted apart from each other and are very different (1).</a:t>
            </a:r>
          </a:p>
          <a:p>
            <a:pPr marL="365760" indent="-256032">
              <a:buFont typeface="Wingdings 3"/>
              <a:buChar char=""/>
              <a:defRPr/>
            </a:pPr>
            <a:r>
              <a:rPr lang="en-GB" sz="1600" b="1" dirty="0"/>
              <a:t>In this extract, we can see that the relationship between Alec and Davie is becoming increasingly more fragmented as Alec is progressing in life but Davie still cannot move forward (1). “DAVIE: Ah give up! ALEC: Ye always do.” This suggests that Alec realises at this point in the play that Davie has stagnated and does not have the respect for him that he did at the start.</a:t>
            </a:r>
          </a:p>
          <a:p>
            <a:pPr marL="365760" indent="-256032">
              <a:buFont typeface="Wingdings 3"/>
              <a:buChar char=""/>
              <a:defRPr/>
            </a:pPr>
            <a:r>
              <a:rPr lang="en-GB" sz="1600" b="1" dirty="0"/>
              <a:t>This relationship is different in Act 1 where we can see that Alec is very proud of his father’s trade and admires him (1). He says “Ma </a:t>
            </a:r>
            <a:r>
              <a:rPr lang="en-GB" sz="1600" b="1" dirty="0" err="1"/>
              <a:t>da’s</a:t>
            </a:r>
            <a:r>
              <a:rPr lang="en-GB" sz="1600" b="1" dirty="0"/>
              <a:t> a sailmaker”. The fact that he uses the job title shows he holds Davie in high regard (1).</a:t>
            </a:r>
          </a:p>
          <a:p>
            <a:pPr marL="365760" indent="-256032">
              <a:buFont typeface="Wingdings 3"/>
              <a:buChar char=""/>
              <a:defRPr/>
            </a:pPr>
            <a:r>
              <a:rPr lang="en-GB" sz="1600" b="1" dirty="0"/>
              <a:t>However at the end of the play it is clear that Davie and Alec’s relationship has completely broken down (1). “Alec burns the yacht” – the yacht has symbolised their relationship throughout the play and the burning now </a:t>
            </a:r>
            <a:r>
              <a:rPr lang="en-GB" sz="1600" b="1" dirty="0" err="1"/>
              <a:t>symoblises</a:t>
            </a:r>
            <a:r>
              <a:rPr lang="en-GB" sz="1600" b="1" dirty="0"/>
              <a:t> that they are parting in their separate ways. It is a sad ending and indicates that there will no relationship between father and son (1).</a:t>
            </a:r>
            <a:endParaRPr lang="en-US" sz="1600" b="1" dirty="0"/>
          </a:p>
          <a:p>
            <a:pPr lvl="1"/>
            <a:endParaRPr lang="en-GB" sz="1600" b="1" dirty="0"/>
          </a:p>
        </p:txBody>
      </p:sp>
    </p:spTree>
    <p:extLst>
      <p:ext uri="{BB962C8B-B14F-4D97-AF65-F5344CB8AC3E}">
        <p14:creationId xmlns:p14="http://schemas.microsoft.com/office/powerpoint/2010/main" val="9845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b="1">
                <a:latin typeface="ChocolateBox" pitchFamily="2" charset="0"/>
              </a:rPr>
              <a:t>Spence’s Glasgow</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GB">
                <a:latin typeface="Berlin Sans FB" pitchFamily="34" charset="0"/>
              </a:rPr>
              <a:t>Glasgow’s cultural/religious divide; The Orange Order; Glasgow Rangers</a:t>
            </a:r>
          </a:p>
          <a:p>
            <a:pPr marL="0" indent="0" eaLnBrk="1" fontAlgn="auto" hangingPunct="1">
              <a:spcAft>
                <a:spcPts val="0"/>
              </a:spcAft>
              <a:buNone/>
              <a:defRPr/>
            </a:pPr>
            <a:endParaRPr lang="en-GB">
              <a:latin typeface="Berlin Sans FB" pitchFamily="34" charset="0"/>
            </a:endParaRPr>
          </a:p>
          <a:p>
            <a:pPr eaLnBrk="1" fontAlgn="auto" hangingPunct="1">
              <a:spcAft>
                <a:spcPts val="0"/>
              </a:spcAft>
              <a:buFont typeface="Arial" panose="020B0604020202020204" pitchFamily="34" charset="0"/>
              <a:buChar char="•"/>
              <a:defRPr/>
            </a:pPr>
            <a:r>
              <a:rPr lang="en-GB">
                <a:latin typeface="Berlin Sans FB" pitchFamily="34" charset="0"/>
              </a:rPr>
              <a:t>1960’s poverty</a:t>
            </a:r>
          </a:p>
          <a:p>
            <a:pPr eaLnBrk="1" fontAlgn="auto" hangingPunct="1">
              <a:spcAft>
                <a:spcPts val="0"/>
              </a:spcAft>
              <a:buFont typeface="Arial" panose="020B0604020202020204" pitchFamily="34" charset="0"/>
              <a:buChar char="•"/>
              <a:defRPr/>
            </a:pPr>
            <a:endParaRPr lang="en-GB">
              <a:latin typeface="Berlin Sans FB" pitchFamily="34" charset="0"/>
            </a:endParaRPr>
          </a:p>
          <a:p>
            <a:pPr eaLnBrk="1" fontAlgn="auto" hangingPunct="1">
              <a:spcAft>
                <a:spcPts val="0"/>
              </a:spcAft>
              <a:buFont typeface="Arial" panose="020B0604020202020204" pitchFamily="34" charset="0"/>
              <a:buChar char="•"/>
              <a:defRPr/>
            </a:pPr>
            <a:r>
              <a:rPr lang="en-GB">
                <a:latin typeface="Berlin Sans FB" pitchFamily="34" charset="0"/>
              </a:rPr>
              <a:t>A qualified affection</a:t>
            </a:r>
          </a:p>
          <a:p>
            <a:pPr marL="0" indent="0" eaLnBrk="1" fontAlgn="auto" hangingPunct="1">
              <a:spcAft>
                <a:spcPts val="0"/>
              </a:spcAft>
              <a:buFont typeface="Arial" panose="020B0604020202020204" pitchFamily="34" charset="0"/>
              <a:buNone/>
              <a:defRPr/>
            </a:pPr>
            <a:r>
              <a:rPr lang="en-GB">
                <a:latin typeface="Berlin Sans FB" pitchFamily="34" charset="0"/>
              </a:rPr>
              <a:t>   for his Glasgow</a:t>
            </a:r>
          </a:p>
          <a:p>
            <a:pPr marL="0" indent="0" eaLnBrk="1" fontAlgn="auto" hangingPunct="1">
              <a:spcAft>
                <a:spcPts val="0"/>
              </a:spcAft>
              <a:buFont typeface="Arial" panose="020B0604020202020204" pitchFamily="34" charset="0"/>
              <a:buNone/>
              <a:defRPr/>
            </a:pPr>
            <a:r>
              <a:rPr lang="en-GB">
                <a:latin typeface="Berlin Sans FB" pitchFamily="34" charset="0"/>
              </a:rPr>
              <a:t>   childhood</a:t>
            </a:r>
          </a:p>
          <a:p>
            <a:pPr marL="0" indent="0" eaLnBrk="1" fontAlgn="auto" hangingPunct="1">
              <a:spcAft>
                <a:spcPts val="0"/>
              </a:spcAft>
              <a:buFont typeface="Arial" panose="020B0604020202020204" pitchFamily="34" charset="0"/>
              <a:buNone/>
              <a:defRPr/>
            </a:pPr>
            <a:r>
              <a:rPr lang="en-GB">
                <a:latin typeface="Berlin Sans FB" pitchFamily="34" charset="0"/>
              </a:rPr>
              <a:t>         </a:t>
            </a:r>
          </a:p>
        </p:txBody>
      </p:sp>
      <p:pic>
        <p:nvPicPr>
          <p:cNvPr id="18435" name="Picture 3"/>
          <p:cNvPicPr>
            <a:picLocks noChangeAspect="1"/>
          </p:cNvPicPr>
          <p:nvPr/>
        </p:nvPicPr>
        <p:blipFill>
          <a:blip r:embed="rId2" cstate="print"/>
          <a:srcRect/>
          <a:stretch>
            <a:fillRect/>
          </a:stretch>
        </p:blipFill>
        <p:spPr bwMode="auto">
          <a:xfrm>
            <a:off x="4886991" y="2924944"/>
            <a:ext cx="3384947" cy="3078163"/>
          </a:xfrm>
          <a:prstGeom prst="rect">
            <a:avLst/>
          </a:prstGeom>
          <a:noFill/>
          <a:ln w="9525">
            <a:noFill/>
            <a:miter lim="800000"/>
            <a:headEnd/>
            <a:tailEnd/>
          </a:ln>
        </p:spPr>
      </p:pic>
    </p:spTree>
    <p:extLst>
      <p:ext uri="{BB962C8B-B14F-4D97-AF65-F5344CB8AC3E}">
        <p14:creationId xmlns:p14="http://schemas.microsoft.com/office/powerpoint/2010/main" val="277585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Act 1</a:t>
            </a:r>
          </a:p>
        </p:txBody>
      </p:sp>
      <p:sp>
        <p:nvSpPr>
          <p:cNvPr id="5" name="TextBox 4"/>
          <p:cNvSpPr txBox="1"/>
          <p:nvPr/>
        </p:nvSpPr>
        <p:spPr>
          <a:xfrm>
            <a:off x="3131840" y="1196752"/>
            <a:ext cx="2808312" cy="369332"/>
          </a:xfrm>
          <a:prstGeom prst="rect">
            <a:avLst/>
          </a:prstGeom>
          <a:noFill/>
        </p:spPr>
        <p:txBody>
          <a:bodyPr wrap="square" rtlCol="0">
            <a:spAutoFit/>
          </a:bodyPr>
          <a:lstStyle/>
          <a:p>
            <a:pPr algn="ctr"/>
            <a:r>
              <a:rPr lang="en-GB"/>
              <a:t>Pages 6-8</a:t>
            </a:r>
          </a:p>
        </p:txBody>
      </p:sp>
      <p:pic>
        <p:nvPicPr>
          <p:cNvPr id="6"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96652"/>
            <a:ext cx="1350150" cy="18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4687" y="2276872"/>
            <a:ext cx="7686854" cy="3847207"/>
          </a:xfrm>
          <a:prstGeom prst="rect">
            <a:avLst/>
          </a:prstGeom>
          <a:noFill/>
          <a:ln>
            <a:solidFill>
              <a:srgbClr val="C00000"/>
            </a:solidFill>
          </a:ln>
        </p:spPr>
        <p:txBody>
          <a:bodyPr wrap="square" rtlCol="0">
            <a:spAutoFit/>
          </a:bodyPr>
          <a:lstStyle/>
          <a:p>
            <a:pPr algn="ctr"/>
            <a:r>
              <a:rPr lang="en-GB">
                <a:latin typeface="Berlin Sans FB" pitchFamily="34" charset="0"/>
              </a:rPr>
              <a:t>In your jotter (heading above):</a:t>
            </a:r>
          </a:p>
          <a:p>
            <a:pPr algn="ctr"/>
            <a:endParaRPr lang="en-GB">
              <a:latin typeface="Berlin Sans FB" pitchFamily="34" charset="0"/>
            </a:endParaRPr>
          </a:p>
          <a:p>
            <a:pPr marL="342900" indent="-342900">
              <a:buAutoNum type="arabicPeriod"/>
            </a:pPr>
            <a:r>
              <a:rPr lang="en-GB" sz="2600">
                <a:latin typeface="Berlin Sans FB" pitchFamily="34" charset="0"/>
              </a:rPr>
              <a:t>What tragic thing do we learn has happened to Alec and Davie in the opening few pages?</a:t>
            </a:r>
          </a:p>
          <a:p>
            <a:pPr marL="342900" indent="-342900">
              <a:buAutoNum type="arabicPeriod"/>
            </a:pPr>
            <a:r>
              <a:rPr lang="en-GB" sz="2600">
                <a:latin typeface="Berlin Sans FB" pitchFamily="34" charset="0"/>
              </a:rPr>
              <a:t>What is the relationship between Alec and Davie?</a:t>
            </a:r>
          </a:p>
          <a:p>
            <a:pPr marL="342900" indent="-342900">
              <a:buAutoNum type="arabicPeriod"/>
            </a:pPr>
            <a:r>
              <a:rPr lang="en-GB" sz="2600">
                <a:latin typeface="Berlin Sans FB" pitchFamily="34" charset="0"/>
              </a:rPr>
              <a:t>“</a:t>
            </a:r>
            <a:r>
              <a:rPr lang="en-GB" sz="2600" err="1">
                <a:latin typeface="Berlin Sans FB" pitchFamily="34" charset="0"/>
              </a:rPr>
              <a:t>Yer</a:t>
            </a:r>
            <a:r>
              <a:rPr lang="en-GB" sz="2600">
                <a:latin typeface="Berlin Sans FB" pitchFamily="34" charset="0"/>
              </a:rPr>
              <a:t> mammy’s dead” – is Davie really repeating this line to Alec? Why is it repeated three times in the play?</a:t>
            </a:r>
          </a:p>
          <a:p>
            <a:pPr marL="342900" indent="-342900">
              <a:buAutoNum type="arabicPeriod"/>
            </a:pPr>
            <a:r>
              <a:rPr lang="en-GB" sz="2600">
                <a:latin typeface="Berlin Sans FB" pitchFamily="34" charset="0"/>
              </a:rPr>
              <a:t>Why does time seem to pass quickly over these opening few pages?</a:t>
            </a:r>
          </a:p>
        </p:txBody>
      </p:sp>
    </p:spTree>
    <p:extLst>
      <p:ext uri="{BB962C8B-B14F-4D97-AF65-F5344CB8AC3E}">
        <p14:creationId xmlns:p14="http://schemas.microsoft.com/office/powerpoint/2010/main" val="112408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eaLnBrk="1" hangingPunct="1"/>
            <a:r>
              <a:rPr lang="en-GB" b="1">
                <a:latin typeface="ChocolateBox" pitchFamily="2" charset="0"/>
              </a:rPr>
              <a:t>Act 1 - Characterisation</a:t>
            </a:r>
          </a:p>
        </p:txBody>
      </p:sp>
      <p:sp>
        <p:nvSpPr>
          <p:cNvPr id="5" name="TextBox 4"/>
          <p:cNvSpPr txBox="1"/>
          <p:nvPr/>
        </p:nvSpPr>
        <p:spPr>
          <a:xfrm>
            <a:off x="3131840" y="1012086"/>
            <a:ext cx="2808312" cy="369332"/>
          </a:xfrm>
          <a:prstGeom prst="rect">
            <a:avLst/>
          </a:prstGeom>
          <a:noFill/>
        </p:spPr>
        <p:txBody>
          <a:bodyPr wrap="square" rtlCol="0">
            <a:spAutoFit/>
          </a:bodyPr>
          <a:lstStyle/>
          <a:p>
            <a:pPr algn="ctr"/>
            <a:r>
              <a:rPr lang="en-GB"/>
              <a:t>Pages 6-15</a:t>
            </a:r>
          </a:p>
        </p:txBody>
      </p:sp>
      <p:pic>
        <p:nvPicPr>
          <p:cNvPr id="6" name="Picture 2" descr="http://www.scotlitangus.com/communities/6/004/011/814/646/images/4594733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50035"/>
            <a:ext cx="567063" cy="756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129749003"/>
              </p:ext>
            </p:extLst>
          </p:nvPr>
        </p:nvGraphicFramePr>
        <p:xfrm>
          <a:off x="323528" y="1700808"/>
          <a:ext cx="8424936" cy="4790203"/>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524770">
                <a:tc>
                  <a:txBody>
                    <a:bodyPr/>
                    <a:lstStyle/>
                    <a:p>
                      <a:pPr algn="ctr"/>
                      <a:r>
                        <a:rPr lang="en-GB"/>
                        <a:t>Quote</a:t>
                      </a:r>
                    </a:p>
                  </a:txBody>
                  <a:tcPr/>
                </a:tc>
                <a:tc>
                  <a:txBody>
                    <a:bodyPr/>
                    <a:lstStyle/>
                    <a:p>
                      <a:pPr algn="ctr"/>
                      <a:r>
                        <a:rPr lang="en-GB"/>
                        <a:t>What this tells us about the character:</a:t>
                      </a:r>
                    </a:p>
                  </a:txBody>
                  <a:tcPr/>
                </a:tc>
                <a:extLst>
                  <a:ext uri="{0D108BD9-81ED-4DB2-BD59-A6C34878D82A}">
                    <a16:rowId xmlns:a16="http://schemas.microsoft.com/office/drawing/2014/main" val="10000"/>
                  </a:ext>
                </a:extLst>
              </a:tr>
              <a:tr h="1275430">
                <a:tc>
                  <a:txBody>
                    <a:bodyPr/>
                    <a:lstStyle/>
                    <a:p>
                      <a:r>
                        <a:rPr lang="en-GB">
                          <a:latin typeface="Berlin Sans FB" pitchFamily="34" charset="0"/>
                        </a:rPr>
                        <a:t>“</a:t>
                      </a:r>
                      <a:r>
                        <a:rPr lang="en-GB" err="1">
                          <a:latin typeface="Berlin Sans FB" pitchFamily="34" charset="0"/>
                        </a:rPr>
                        <a:t>Ah’ve</a:t>
                      </a:r>
                      <a:r>
                        <a:rPr lang="en-GB">
                          <a:latin typeface="Berlin Sans FB" pitchFamily="34" charset="0"/>
                        </a:rPr>
                        <a:t> got a bit of bad news for ye son. </a:t>
                      </a:r>
                      <a:r>
                        <a:rPr lang="en-GB" err="1">
                          <a:latin typeface="Berlin Sans FB" pitchFamily="34" charset="0"/>
                        </a:rPr>
                        <a:t>Yer</a:t>
                      </a:r>
                      <a:r>
                        <a:rPr lang="en-GB" baseline="0">
                          <a:latin typeface="Berlin Sans FB" pitchFamily="34" charset="0"/>
                        </a:rPr>
                        <a:t> mammy’s dead” (Davie)</a:t>
                      </a:r>
                      <a:endParaRPr lang="en-GB">
                        <a:latin typeface="Berlin Sans FB" pitchFamily="34" charset="0"/>
                      </a:endParaRPr>
                    </a:p>
                  </a:txBody>
                  <a:tcPr/>
                </a:tc>
                <a:tc>
                  <a:txBody>
                    <a:bodyPr/>
                    <a:lstStyle/>
                    <a:p>
                      <a:r>
                        <a:rPr lang="en-GB">
                          <a:latin typeface="Berlin Sans FB" pitchFamily="34" charset="0"/>
                        </a:rPr>
                        <a:t>This blunt delivery shows us that Davie is unsure how to tell his son about the death.</a:t>
                      </a:r>
                      <a:r>
                        <a:rPr lang="en-GB" baseline="0">
                          <a:latin typeface="Berlin Sans FB" pitchFamily="34" charset="0"/>
                        </a:rPr>
                        <a:t> He feels he cannot show his grief in front of Alec.</a:t>
                      </a:r>
                      <a:endParaRPr lang="en-GB">
                        <a:latin typeface="Berlin Sans FB" pitchFamily="34" charset="0"/>
                      </a:endParaRPr>
                    </a:p>
                  </a:txBody>
                  <a:tcPr/>
                </a:tc>
                <a:extLst>
                  <a:ext uri="{0D108BD9-81ED-4DB2-BD59-A6C34878D82A}">
                    <a16:rowId xmlns:a16="http://schemas.microsoft.com/office/drawing/2014/main" val="10001"/>
                  </a:ext>
                </a:extLst>
              </a:tr>
              <a:tr h="795443">
                <a:tc>
                  <a:txBody>
                    <a:bodyPr/>
                    <a:lstStyle/>
                    <a:p>
                      <a:r>
                        <a:rPr lang="en-GB">
                          <a:latin typeface="Berlin Sans FB" pitchFamily="34" charset="0"/>
                        </a:rPr>
                        <a:t>“Part of me already knew, accepted it. Part of me couldn’t. Part</a:t>
                      </a:r>
                      <a:r>
                        <a:rPr lang="en-GB" baseline="0">
                          <a:latin typeface="Berlin Sans FB" pitchFamily="34" charset="0"/>
                        </a:rPr>
                        <a:t> of me cried.” (Alec)</a:t>
                      </a:r>
                      <a:endParaRPr lang="en-GB">
                        <a:latin typeface="Berlin Sans FB" pitchFamily="34" charset="0"/>
                      </a:endParaRPr>
                    </a:p>
                  </a:txBody>
                  <a:tcPr/>
                </a:tc>
                <a:tc>
                  <a:txBody>
                    <a:bodyPr/>
                    <a:lstStyle/>
                    <a:p>
                      <a:endParaRPr lang="en-GB">
                        <a:latin typeface="Berlin Sans FB" pitchFamily="34" charset="0"/>
                      </a:endParaRPr>
                    </a:p>
                  </a:txBody>
                  <a:tcPr/>
                </a:tc>
                <a:extLst>
                  <a:ext uri="{0D108BD9-81ED-4DB2-BD59-A6C34878D82A}">
                    <a16:rowId xmlns:a16="http://schemas.microsoft.com/office/drawing/2014/main" val="10002"/>
                  </a:ext>
                </a:extLst>
              </a:tr>
              <a:tr h="524770">
                <a:tc>
                  <a:txBody>
                    <a:bodyPr/>
                    <a:lstStyle/>
                    <a:p>
                      <a:r>
                        <a:rPr lang="en-GB">
                          <a:latin typeface="Berlin Sans FB" pitchFamily="34" charset="0"/>
                        </a:rPr>
                        <a:t>“There’s just you and me now son. We’ll have tae make the best of it.” (Davie)</a:t>
                      </a:r>
                    </a:p>
                  </a:txBody>
                  <a:tcPr/>
                </a:tc>
                <a:tc>
                  <a:txBody>
                    <a:bodyPr/>
                    <a:lstStyle/>
                    <a:p>
                      <a:endParaRPr lang="en-GB">
                        <a:latin typeface="Berlin Sans FB" pitchFamily="34" charset="0"/>
                      </a:endParaRPr>
                    </a:p>
                  </a:txBody>
                  <a:tcPr/>
                </a:tc>
                <a:extLst>
                  <a:ext uri="{0D108BD9-81ED-4DB2-BD59-A6C34878D82A}">
                    <a16:rowId xmlns:a16="http://schemas.microsoft.com/office/drawing/2014/main" val="10003"/>
                  </a:ext>
                </a:extLst>
              </a:tr>
              <a:tr h="524770">
                <a:tc>
                  <a:txBody>
                    <a:bodyPr/>
                    <a:lstStyle/>
                    <a:p>
                      <a:r>
                        <a:rPr lang="en-GB">
                          <a:latin typeface="Berlin Sans FB" pitchFamily="34" charset="0"/>
                        </a:rPr>
                        <a:t>“My mother</a:t>
                      </a:r>
                      <a:r>
                        <a:rPr lang="en-GB" baseline="0">
                          <a:latin typeface="Berlin Sans FB" pitchFamily="34" charset="0"/>
                        </a:rPr>
                        <a:t> was dead. My mother was dead.” (Alec)</a:t>
                      </a:r>
                      <a:endParaRPr lang="en-GB">
                        <a:latin typeface="Berlin Sans FB" pitchFamily="34" charset="0"/>
                      </a:endParaRPr>
                    </a:p>
                  </a:txBody>
                  <a:tcPr/>
                </a:tc>
                <a:tc>
                  <a:txBody>
                    <a:bodyPr/>
                    <a:lstStyle/>
                    <a:p>
                      <a:endParaRPr lang="en-GB">
                        <a:latin typeface="Berlin Sans FB" pitchFamily="34" charset="0"/>
                      </a:endParaRPr>
                    </a:p>
                  </a:txBody>
                  <a:tcPr/>
                </a:tc>
                <a:extLst>
                  <a:ext uri="{0D108BD9-81ED-4DB2-BD59-A6C34878D82A}">
                    <a16:rowId xmlns:a16="http://schemas.microsoft.com/office/drawing/2014/main" val="10004"/>
                  </a:ext>
                </a:extLst>
              </a:tr>
              <a:tr h="524770">
                <a:tc>
                  <a:txBody>
                    <a:bodyPr/>
                    <a:lstStyle/>
                    <a:p>
                      <a:r>
                        <a:rPr lang="en-GB">
                          <a:latin typeface="Berlin Sans FB" pitchFamily="34" charset="0"/>
                        </a:rPr>
                        <a:t>“After the funeral. Back </a:t>
                      </a:r>
                      <a:r>
                        <a:rPr lang="en-GB" err="1">
                          <a:latin typeface="Berlin Sans FB" pitchFamily="34" charset="0"/>
                        </a:rPr>
                        <a:t>hame</a:t>
                      </a:r>
                      <a:r>
                        <a:rPr lang="en-GB">
                          <a:latin typeface="Berlin Sans FB" pitchFamily="34" charset="0"/>
                        </a:rPr>
                        <a:t>. House full </a:t>
                      </a:r>
                      <a:r>
                        <a:rPr lang="en-GB" err="1">
                          <a:latin typeface="Berlin Sans FB" pitchFamily="34" charset="0"/>
                        </a:rPr>
                        <a:t>ae</a:t>
                      </a:r>
                      <a:r>
                        <a:rPr lang="en-GB">
                          <a:latin typeface="Berlin Sans FB" pitchFamily="34" charset="0"/>
                        </a:rPr>
                        <a:t> people. Aunties an Uncles. Folk we </a:t>
                      </a:r>
                      <a:r>
                        <a:rPr lang="en-GB" err="1">
                          <a:latin typeface="Berlin Sans FB" pitchFamily="34" charset="0"/>
                        </a:rPr>
                        <a:t>hadnae</a:t>
                      </a:r>
                      <a:r>
                        <a:rPr lang="en-GB">
                          <a:latin typeface="Berlin Sans FB" pitchFamily="34" charset="0"/>
                        </a:rPr>
                        <a:t> seen for years. On</a:t>
                      </a:r>
                      <a:r>
                        <a:rPr lang="en-GB" baseline="0">
                          <a:latin typeface="Berlin Sans FB" pitchFamily="34" charset="0"/>
                        </a:rPr>
                        <a:t> and on.” (Alec)</a:t>
                      </a:r>
                      <a:endParaRPr lang="en-GB">
                        <a:latin typeface="Berlin Sans FB" pitchFamily="34" charset="0"/>
                      </a:endParaRPr>
                    </a:p>
                  </a:txBody>
                  <a:tcPr/>
                </a:tc>
                <a:tc>
                  <a:txBody>
                    <a:bodyPr/>
                    <a:lstStyle/>
                    <a:p>
                      <a:endParaRPr lang="en-GB">
                        <a:latin typeface="Berlin Sans FB"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1838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00" y="-21885"/>
            <a:ext cx="8229600" cy="1143000"/>
          </a:xfrm>
        </p:spPr>
        <p:txBody>
          <a:bodyPr/>
          <a:lstStyle/>
          <a:p>
            <a:pPr eaLnBrk="1" hangingPunct="1"/>
            <a:r>
              <a:rPr lang="en-GB" b="1">
                <a:latin typeface="ChocolateBox" pitchFamily="2" charset="0"/>
              </a:rPr>
              <a:t>Act 1</a:t>
            </a:r>
          </a:p>
        </p:txBody>
      </p:sp>
      <p:pic>
        <p:nvPicPr>
          <p:cNvPr id="6" name="Picture 2" descr="http://www.scotlitangus.com/communities/6/004/011/814/646/images/4594733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96652"/>
            <a:ext cx="952074" cy="126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560" y="2132856"/>
            <a:ext cx="7686854" cy="3924151"/>
          </a:xfrm>
          <a:prstGeom prst="rect">
            <a:avLst/>
          </a:prstGeom>
          <a:noFill/>
          <a:ln>
            <a:solidFill>
              <a:srgbClr val="C00000"/>
            </a:solidFill>
          </a:ln>
        </p:spPr>
        <p:txBody>
          <a:bodyPr wrap="square" rtlCol="0">
            <a:spAutoFit/>
          </a:bodyPr>
          <a:lstStyle/>
          <a:p>
            <a:pPr algn="ctr"/>
            <a:endParaRPr lang="en-GB">
              <a:latin typeface="Berlin Sans FB" pitchFamily="34" charset="0"/>
            </a:endParaRPr>
          </a:p>
          <a:p>
            <a:pPr marL="342900" indent="-342900">
              <a:buAutoNum type="arabicPeriod"/>
            </a:pPr>
            <a:r>
              <a:rPr lang="en-GB" sz="2100">
                <a:latin typeface="Berlin Sans FB" pitchFamily="34" charset="0"/>
              </a:rPr>
              <a:t>How can you describe Ian and Alec’s relationship based on these pages?</a:t>
            </a:r>
          </a:p>
          <a:p>
            <a:pPr marL="342900" indent="-342900">
              <a:buAutoNum type="arabicPeriod"/>
            </a:pPr>
            <a:r>
              <a:rPr lang="en-GB" sz="2100">
                <a:latin typeface="Berlin Sans FB" pitchFamily="34" charset="0"/>
              </a:rPr>
              <a:t>How do we know that Alec is proud of and looks up to his dad at this young age?</a:t>
            </a:r>
          </a:p>
          <a:p>
            <a:pPr marL="342900" indent="-342900">
              <a:buAutoNum type="arabicPeriod"/>
            </a:pPr>
            <a:r>
              <a:rPr lang="en-GB" sz="2100">
                <a:latin typeface="Berlin Sans FB" pitchFamily="34" charset="0"/>
              </a:rPr>
              <a:t>The theme of </a:t>
            </a:r>
            <a:r>
              <a:rPr lang="en-GB" sz="2100">
                <a:solidFill>
                  <a:schemeClr val="tx2">
                    <a:lumMod val="75000"/>
                  </a:schemeClr>
                </a:solidFill>
                <a:latin typeface="Berlin Sans FB" pitchFamily="34" charset="0"/>
              </a:rPr>
              <a:t>SECTARIANISM</a:t>
            </a:r>
            <a:r>
              <a:rPr lang="en-GB" sz="2100">
                <a:latin typeface="Berlin Sans FB" pitchFamily="34" charset="0"/>
              </a:rPr>
              <a:t> emerges for the first time in these pages. Find a quote which shows this theme and explain its meaning.</a:t>
            </a:r>
          </a:p>
          <a:p>
            <a:pPr marL="342900" indent="-342900">
              <a:buAutoNum type="arabicPeriod"/>
            </a:pPr>
            <a:r>
              <a:rPr lang="en-GB" sz="2100">
                <a:latin typeface="Berlin Sans FB" pitchFamily="34" charset="0"/>
              </a:rPr>
              <a:t>Find a quote from page 11 that shows that Davie is struggling to cope with the loss of his wife.</a:t>
            </a:r>
          </a:p>
          <a:p>
            <a:pPr marL="342900" indent="-342900">
              <a:buAutoNum type="arabicPeriod"/>
            </a:pPr>
            <a:r>
              <a:rPr lang="en-GB" sz="2100">
                <a:latin typeface="Berlin Sans FB" pitchFamily="34" charset="0"/>
              </a:rPr>
              <a:t>Choose 3 words to describe Ian. Find a quote to back up your choices of words.</a:t>
            </a:r>
          </a:p>
        </p:txBody>
      </p:sp>
      <p:sp>
        <p:nvSpPr>
          <p:cNvPr id="2" name="Rectangle 1"/>
          <p:cNvSpPr/>
          <p:nvPr/>
        </p:nvSpPr>
        <p:spPr>
          <a:xfrm>
            <a:off x="3566444" y="854653"/>
            <a:ext cx="1195712" cy="369332"/>
          </a:xfrm>
          <a:prstGeom prst="rect">
            <a:avLst/>
          </a:prstGeom>
        </p:spPr>
        <p:txBody>
          <a:bodyPr wrap="none">
            <a:spAutoFit/>
          </a:bodyPr>
          <a:lstStyle/>
          <a:p>
            <a:pPr algn="ctr"/>
            <a:r>
              <a:rPr lang="en-GB" b="1"/>
              <a:t>Pages 8-15</a:t>
            </a:r>
          </a:p>
        </p:txBody>
      </p:sp>
    </p:spTree>
    <p:extLst>
      <p:ext uri="{BB962C8B-B14F-4D97-AF65-F5344CB8AC3E}">
        <p14:creationId xmlns:p14="http://schemas.microsoft.com/office/powerpoint/2010/main" val="10418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8">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p:cTn id="1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8">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calcmode="lin" valueType="num">
                                      <p:cBhvr>
                                        <p:cTn id="2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p:cTn id="29"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1.gstatic.com/images?q=tbn:ANd9GcRa_xUMD5eJvK2EO8XqitzTg7IbIY8CUTkfCgT3fZiLuXZJU8uF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333707"/>
            <a:ext cx="2981325" cy="15335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323529" y="61411"/>
            <a:ext cx="8229600" cy="1143000"/>
          </a:xfrm>
        </p:spPr>
        <p:txBody>
          <a:bodyPr/>
          <a:lstStyle/>
          <a:p>
            <a:pPr eaLnBrk="1" hangingPunct="1"/>
            <a:r>
              <a:rPr lang="en-GB" b="1" dirty="0">
                <a:latin typeface="ChocolateBox" pitchFamily="2" charset="0"/>
              </a:rPr>
              <a:t>Gambling</a:t>
            </a:r>
          </a:p>
        </p:txBody>
      </p:sp>
      <p:pic>
        <p:nvPicPr>
          <p:cNvPr id="2050" name="Picture 2" descr="http://2.bp.blogspot.com/-lzTHIfJQfLM/UPCHKwnhWXI/AAAAAAAAAOk/2E68cl3Qc4A/s1600/coup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211049"/>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ettingracehorse.com/wp-content/uploads/2014/07/horse-betting-t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588202"/>
            <a:ext cx="1983085" cy="1512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4686" y="4365104"/>
            <a:ext cx="7825745" cy="2031325"/>
          </a:xfrm>
          <a:prstGeom prst="rect">
            <a:avLst/>
          </a:prstGeom>
          <a:noFill/>
          <a:ln>
            <a:solidFill>
              <a:srgbClr val="C00000"/>
            </a:solidFill>
          </a:ln>
        </p:spPr>
        <p:txBody>
          <a:bodyPr wrap="square" rtlCol="0">
            <a:spAutoFit/>
          </a:bodyPr>
          <a:lstStyle/>
          <a:p>
            <a:pPr algn="ctr"/>
            <a:endParaRPr lang="en-GB" dirty="0">
              <a:latin typeface="Berlin Sans FB" pitchFamily="34" charset="0"/>
            </a:endParaRPr>
          </a:p>
          <a:p>
            <a:pPr algn="ctr"/>
            <a:r>
              <a:rPr lang="en-GB" dirty="0">
                <a:latin typeface="Berlin Sans FB" pitchFamily="34" charset="0"/>
              </a:rPr>
              <a:t>In Act 1 we learn about Davie’s tendency to gamble which was illegal at the time. In your groups discuss the following:</a:t>
            </a:r>
          </a:p>
          <a:p>
            <a:pPr algn="ctr"/>
            <a:endParaRPr lang="en-GB" dirty="0">
              <a:latin typeface="Berlin Sans FB" pitchFamily="34" charset="0"/>
            </a:endParaRPr>
          </a:p>
          <a:p>
            <a:pPr marL="342900" indent="-342900" algn="ctr">
              <a:buAutoNum type="arabicPeriod"/>
            </a:pPr>
            <a:r>
              <a:rPr lang="en-GB" dirty="0">
                <a:latin typeface="Berlin Sans FB" pitchFamily="34" charset="0"/>
              </a:rPr>
              <a:t>Do you think betting on sports and other things should still be illegal?</a:t>
            </a:r>
          </a:p>
          <a:p>
            <a:pPr marL="342900" indent="-342900" algn="ctr">
              <a:buAutoNum type="arabicPeriod"/>
            </a:pPr>
            <a:r>
              <a:rPr lang="en-GB" dirty="0">
                <a:latin typeface="Berlin Sans FB" pitchFamily="34" charset="0"/>
              </a:rPr>
              <a:t>What is your experience of betting/gambling? Do you believe you have ever gambled before?</a:t>
            </a:r>
          </a:p>
        </p:txBody>
      </p:sp>
      <p:pic>
        <p:nvPicPr>
          <p:cNvPr id="9" name="Picture 2" descr="http://www.scotlitangus.com/communities/6/004/011/814/646/images/45947335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5790" y="404664"/>
            <a:ext cx="870761" cy="116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p:cTn id="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 calcmode="lin" valueType="num">
                                      <p:cBhvr>
                                        <p:cTn id="1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E84B9DA95A124AB3811E0B0ED65EE5" ma:contentTypeVersion="12" ma:contentTypeDescription="Create a new document." ma:contentTypeScope="" ma:versionID="f51e6e307d4c361143f387dcc9b21fe6">
  <xsd:schema xmlns:xsd="http://www.w3.org/2001/XMLSchema" xmlns:xs="http://www.w3.org/2001/XMLSchema" xmlns:p="http://schemas.microsoft.com/office/2006/metadata/properties" xmlns:ns2="4e8ecc10-5ebf-468b-8f35-2a46ae30d9b4" xmlns:ns3="3de4ae95-a01a-49f0-809a-d190b23c32b4" targetNamespace="http://schemas.microsoft.com/office/2006/metadata/properties" ma:root="true" ma:fieldsID="91980dd5192d99813329b6addcbe1955" ns2:_="" ns3:_="">
    <xsd:import namespace="4e8ecc10-5ebf-468b-8f35-2a46ae30d9b4"/>
    <xsd:import namespace="3de4ae95-a01a-49f0-809a-d190b23c32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8ecc10-5ebf-468b-8f35-2a46ae30d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e4ae95-a01a-49f0-809a-d190b23c32b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e4ae95-a01a-49f0-809a-d190b23c32b4">
      <UserInfo>
        <DisplayName>Miss Gillick</DisplayName>
        <AccountId>497</AccountId>
        <AccountType/>
      </UserInfo>
    </SharedWithUsers>
  </documentManagement>
</p:properties>
</file>

<file path=customXml/itemProps1.xml><?xml version="1.0" encoding="utf-8"?>
<ds:datastoreItem xmlns:ds="http://schemas.openxmlformats.org/officeDocument/2006/customXml" ds:itemID="{3DD365AB-B7FF-4E5A-93E9-7BE00A9F9C4F}">
  <ds:schemaRefs>
    <ds:schemaRef ds:uri="3de4ae95-a01a-49f0-809a-d190b23c32b4"/>
    <ds:schemaRef ds:uri="4e8ecc10-5ebf-468b-8f35-2a46ae30d9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03C302-9323-40C0-A6B3-9DDAFEF74C49}">
  <ds:schemaRefs>
    <ds:schemaRef ds:uri="http://schemas.microsoft.com/sharepoint/v3/contenttype/forms"/>
  </ds:schemaRefs>
</ds:datastoreItem>
</file>

<file path=customXml/itemProps3.xml><?xml version="1.0" encoding="utf-8"?>
<ds:datastoreItem xmlns:ds="http://schemas.openxmlformats.org/officeDocument/2006/customXml" ds:itemID="{00E33484-9F1B-44FD-95D9-A6856FF6487A}">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3de4ae95-a01a-49f0-809a-d190b23c32b4"/>
    <ds:schemaRef ds:uri="4e8ecc10-5ebf-468b-8f35-2a46ae30d9b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TotalTime>
  <Words>4014</Words>
  <Application>Microsoft Office PowerPoint</Application>
  <PresentationFormat>On-screen Show (4:3)</PresentationFormat>
  <Paragraphs>344</Paragraphs>
  <Slides>41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Agency FB</vt:lpstr>
      <vt:lpstr>Arial</vt:lpstr>
      <vt:lpstr>Berlin Sans FB</vt:lpstr>
      <vt:lpstr>Calibri</vt:lpstr>
      <vt:lpstr>ChocolateBox</vt:lpstr>
      <vt:lpstr>Times New Roman</vt:lpstr>
      <vt:lpstr>Wingdings 3</vt:lpstr>
      <vt:lpstr>Office Theme</vt:lpstr>
      <vt:lpstr>PowerPoint Presentation</vt:lpstr>
      <vt:lpstr>PowerPoint Presentation</vt:lpstr>
      <vt:lpstr>PowerPoint Presentation</vt:lpstr>
      <vt:lpstr>PowerPoint Presentation</vt:lpstr>
      <vt:lpstr>Spence’s Glasgow</vt:lpstr>
      <vt:lpstr>Act 1</vt:lpstr>
      <vt:lpstr>Act 1 - Characterisation</vt:lpstr>
      <vt:lpstr>Act 1</vt:lpstr>
      <vt:lpstr>Gambling</vt:lpstr>
      <vt:lpstr>Taking notes: Characterisation</vt:lpstr>
      <vt:lpstr>Characterisation</vt:lpstr>
      <vt:lpstr>Act 1 - Characterisation</vt:lpstr>
      <vt:lpstr>Act 1 - Characterisation</vt:lpstr>
      <vt:lpstr>Act 1 - Themes</vt:lpstr>
      <vt:lpstr>Music in Sailmaker</vt:lpstr>
      <vt:lpstr>Act 1 – Theme: Sectarianism</vt:lpstr>
      <vt:lpstr>Act 1 – Davie and Alec</vt:lpstr>
      <vt:lpstr>Act One</vt:lpstr>
      <vt:lpstr>Agree or Disagree?</vt:lpstr>
      <vt:lpstr>Act 2 – Davie and Alec</vt:lpstr>
      <vt:lpstr> Act 2 – Symbolism</vt:lpstr>
      <vt:lpstr>Benny Lynch</vt:lpstr>
      <vt:lpstr>Act 2</vt:lpstr>
      <vt:lpstr>Act 2 </vt:lpstr>
      <vt:lpstr>Alec’s Exam</vt:lpstr>
      <vt:lpstr>Act 2</vt:lpstr>
      <vt:lpstr>Starter: Mind Maps</vt:lpstr>
      <vt:lpstr>Turning point</vt:lpstr>
      <vt:lpstr>Timeline Act 2</vt:lpstr>
      <vt:lpstr>Sailmaker Quick Quiz</vt:lpstr>
      <vt:lpstr>Sailmaker Quick Quiz</vt:lpstr>
      <vt:lpstr>Sailmaker Quick Quiz</vt:lpstr>
      <vt:lpstr>End of Play Task</vt:lpstr>
      <vt:lpstr>End of Play Task</vt:lpstr>
      <vt:lpstr>Act 2 - Themes</vt:lpstr>
      <vt:lpstr>Structure chart</vt:lpstr>
      <vt:lpstr>Textual analysis (Page 51 – 55)</vt:lpstr>
      <vt:lpstr>Textual Analysis Answers</vt:lpstr>
      <vt:lpstr>Textual Analysis Answers</vt:lpstr>
      <vt:lpstr>Textual Analysis Answers</vt:lpstr>
      <vt:lpstr>Textual Analysis Answers</vt:lpstr>
    </vt:vector>
  </TitlesOfParts>
  <Company>Falkirk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Kelly</dc:creator>
  <cp:lastModifiedBy>Clair McCrossan</cp:lastModifiedBy>
  <cp:revision>20</cp:revision>
  <dcterms:created xsi:type="dcterms:W3CDTF">2014-08-20T08:53:53Z</dcterms:created>
  <dcterms:modified xsi:type="dcterms:W3CDTF">2020-09-22T11:23:43Z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0x010100A5E84B9DA95A124AB3811E0B0ED65EE5</vt:lpwstr>
  </property>
</Properties>
</file>