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9" r:id="rId4"/>
    <p:sldId id="278" r:id="rId5"/>
    <p:sldId id="260" r:id="rId6"/>
    <p:sldId id="261" r:id="rId7"/>
    <p:sldId id="284" r:id="rId8"/>
    <p:sldId id="288" r:id="rId9"/>
    <p:sldId id="287" r:id="rId10"/>
    <p:sldId id="281" r:id="rId11"/>
    <p:sldId id="285" r:id="rId12"/>
    <p:sldId id="274" r:id="rId13"/>
    <p:sldId id="286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300" r:id="rId23"/>
    <p:sldId id="298" r:id="rId24"/>
    <p:sldId id="302" r:id="rId25"/>
    <p:sldId id="299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66CB-206A-4721-B14E-B63AA8421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60155-D8EF-4D72-BD8C-124187054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60DFE-34D1-4573-8165-031BE83F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70C45-E680-47FC-A1C5-F918C156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A97F8-CD24-4768-8CA3-07E8C6F0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42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C9E2-CEE6-401B-A5EC-82D622DF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5CD6C-EFAC-4C2B-A7CC-03B5E4AA9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48CF3-0D52-4A1A-8132-5904B8A9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2E480-3D5B-4D40-87EF-73AF0599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F9A28-FADE-4BBF-A7C6-067F4BCA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1095B-40D1-45A6-A33F-3A1676D18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902AC-15B8-41B6-B794-7BDB5361F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26415-A102-4DE5-B0EC-EDE97BF0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CC3EB-0362-451C-B9DA-C3A928F5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2AB4B-4D48-438C-8CE7-C8827884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755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0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90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56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600203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600203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37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6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198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732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40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B814-4E92-4DF6-B181-3B57E107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9DB8C-77F2-43A9-9AAC-688F27BA1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5AA62-4820-46B5-A34B-48BF098F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AEB56-2EE7-4DA4-89AD-549AF0EA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9E7B5-E8C0-4F9B-8F96-4DCFE5A8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660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34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45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74641"/>
            <a:ext cx="2971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1" y="274641"/>
            <a:ext cx="8712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6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21CEA-5DAB-409E-9A34-9EA7755E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E2A51-4D1B-42B1-B146-F61F466FC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DFA78-4267-4566-B755-A42C39FC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C2D7C-919E-49D4-94AF-C6B1CB56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4E38-3617-4A62-BF48-BC6BAD1C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4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8DD6-0839-42E7-929C-A82286D9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3DB27-BC07-4788-AFCE-2E0FE0900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F6665-23E0-4BD9-96E7-C527B8354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8E6E1-9D86-45D8-B5B0-867CB5967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A16C6-7425-4972-8A38-C71FCEAE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54C79-1611-449D-862E-166E1AE3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3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2276-BB45-4EB5-A92C-8E09E209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61558-D8E7-4E66-8107-3F1155D5E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3B977-F309-4D7D-93B7-08060EEE1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97447-5638-4A59-AD6D-2F18F6BFB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8C543-EBB1-4AA8-8AFE-F85D99424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4ADDC-F98F-48DE-A7EF-501AB4DE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D5E64A-7665-41AF-9B14-CAD30BAF5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BB5C4E-2F5E-44D6-BE25-5972F1B1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0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1B41-D3D1-4642-87E8-514A3EFC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4C7E4-9AF4-4D98-9A01-34A958D6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E7300-9311-48D1-BAE1-21BC4599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A13DB-FD41-4DAC-B58C-D342FD2E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7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4E2A9-C172-4D08-88A2-2D36C6E0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4C119-C269-4E17-8C08-7837DA33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84D25-60C1-42DF-AF41-3382DA2C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23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4153F-B2F5-4AB1-B700-80376A32C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788E2-4E8E-4626-9BB9-D8CCBA7F6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B9A5F-C505-47F9-B76B-CECCD293C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18A58-DCC2-4B23-9D11-B40E8799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7CACE-0ACF-44E8-97D2-40B4DDE0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66271-D324-45B7-9A72-BD799E11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24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7E0D-7AF3-4155-85E1-D77C90F6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6F7BE-B9F1-4ADD-A059-5C8A5D081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C78F7-2975-4501-A97D-CCB9CB403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364B6-2DAC-41D3-AFD3-7505ED83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C16D0-F725-4AEC-BF71-3E7644742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CFF00-B664-45E3-9FC2-5C437A92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7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F18AED-1DA8-4503-84D7-92C4738C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36C95-AB97-41B8-A249-CA2D896F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6EA68-0B70-47EF-AB71-CDB9C3A36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A32E-77A8-45F7-A1B3-1D0DD641495E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66AA5-47ED-4CBD-991F-8F094D2B6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98A9B-1E3A-4C59-BE8A-E423D871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31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F4E5E-632D-4961-BA57-16996AD40C44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3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google.co.uk/url?sa=i&amp;rct=j&amp;q=i%20heart%20books&amp;source=images&amp;cd=&amp;cad=rja&amp;uact=8&amp;docid=Aas5HRh2EA8xzM&amp;tbnid=s2Cyr5FKxq9XKM:&amp;ved=0CAUQjRw&amp;url=http://coachbechler.blogspot.com/&amp;ei=9aXGU4HkOOaW0QXiloCwDg&amp;bvm=bv.71126742,d.d2k&amp;psig=AFQjCNE90I-DH06EfrbWXnXIrSyrMGOJhA&amp;ust=1405613928853741" TargetMode="External"/><Relationship Id="rId7" Type="http://schemas.openxmlformats.org/officeDocument/2006/relationships/hyperlink" Target="http://www.google.co.uk/url?sa=i&amp;rct=j&amp;q=reading%20quotes&amp;source=images&amp;cd=&amp;cad=rja&amp;uact=8&amp;docid=fOjSdKYN1EDd0M&amp;tbnid=N7ztL9D_qgWhaM:&amp;ved=0CAUQjRw&amp;url=http://www.brucesallan.com/2014/04/14/reading-dadchat-professor/&amp;ei=36fGU6ePIqKo0QWW64HQBw&amp;bvm=bv.71126742,d.d2k&amp;psig=AFQjCNHX3JhsOWVv_PWYK-Dm8IkwsAhblQ&amp;ust=140561442963652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.uk/url?sa=i&amp;rct=j&amp;q=quotes%20about%20reading&amp;source=images&amp;cd=&amp;cad=rja&amp;uact=8&amp;docid=GNjHCCPuFw3qMM&amp;tbnid=DMtIDi3HhcDtwM:&amp;ved=0CAUQjRw&amp;url=http://www.konnectafrica.net/26-super-quotes-on-why-you-should-read-books/&amp;ei=lqXGU7WiK66Z0QXyv4HACw&amp;bvm=bv.71126742,d.d2k&amp;psig=AFQjCNEHL2ckid3LJMHrjSUy8lUvf5KG_Q&amp;ust=1405613820184890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reading&amp;source=images&amp;cd=&amp;cad=rja&amp;uact=8&amp;docid=_w4Sd4j8xCugrM&amp;tbnid=FrRhiaIeImL2QM:&amp;ved=0CAUQjRw&amp;url=http://www.creativeeducation.co.uk/blog/index.php/2010/12/books-that-boys-like-to-read/&amp;ei=04LHU4WqN6qX1AWnpIBo&amp;bvm=bv.71198958,d.d2k&amp;psig=AFQjCNE74Mhj-BRk_Cp5asABp77JOxKssg&amp;ust=1405670464208135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reading&amp;source=images&amp;cd=&amp;cad=rja&amp;uact=8&amp;docid=_w4Sd4j8xCugrM&amp;tbnid=FrRhiaIeImL2QM:&amp;ved=0CAUQjRw&amp;url=http://www.creativeeducation.co.uk/blog/index.php/2010/12/books-that-boys-like-to-read/&amp;ei=04LHU4WqN6qX1AWnpIBo&amp;bvm=bv.71198958,d.d2k&amp;psig=AFQjCNE74Mhj-BRk_Cp5asABp77JOxKssg&amp;ust=1405670464208135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53EBB-8FCD-42E4-BE41-F423B33D62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609" b="112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B55C14-19A2-4F95-897A-51573F82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BGE Reading Log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72D64-0FDE-4875-84CE-9705445DF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24016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dirty="0">
                <a:solidFill>
                  <a:srgbClr val="FFFFFF"/>
                </a:solidFill>
              </a:rPr>
              <a:t>Why we read:</a:t>
            </a:r>
          </a:p>
          <a:p>
            <a:pPr algn="l"/>
            <a:r>
              <a:rPr lang="en-GB" dirty="0">
                <a:solidFill>
                  <a:srgbClr val="FFFFFF"/>
                </a:solidFill>
              </a:rPr>
              <a:t>•	For fun and because we enjoy it</a:t>
            </a:r>
          </a:p>
          <a:p>
            <a:pPr algn="l"/>
            <a:r>
              <a:rPr lang="en-GB" dirty="0">
                <a:solidFill>
                  <a:srgbClr val="FFFFFF"/>
                </a:solidFill>
              </a:rPr>
              <a:t>•	To explore the world we live in</a:t>
            </a:r>
          </a:p>
          <a:p>
            <a:pPr algn="l"/>
            <a:r>
              <a:rPr lang="en-GB" dirty="0">
                <a:solidFill>
                  <a:srgbClr val="FFFFFF"/>
                </a:solidFill>
              </a:rPr>
              <a:t>•	To escape in a book and relax</a:t>
            </a:r>
          </a:p>
          <a:p>
            <a:pPr algn="l"/>
            <a:r>
              <a:rPr lang="en-GB" dirty="0">
                <a:solidFill>
                  <a:srgbClr val="FFFFFF"/>
                </a:solidFill>
              </a:rPr>
              <a:t>•	To acquire knowledge</a:t>
            </a:r>
          </a:p>
          <a:p>
            <a:pPr algn="l"/>
            <a:r>
              <a:rPr lang="en-GB" dirty="0">
                <a:solidFill>
                  <a:srgbClr val="FFFFFF"/>
                </a:solidFill>
              </a:rPr>
              <a:t>•	To develop our reading skills</a:t>
            </a:r>
          </a:p>
          <a:p>
            <a:pPr algn="l"/>
            <a:r>
              <a:rPr lang="en-GB" dirty="0">
                <a:solidFill>
                  <a:srgbClr val="FFFFFF"/>
                </a:solidFill>
              </a:rPr>
              <a:t>•	To follow instructions</a:t>
            </a:r>
          </a:p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41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GB" sz="3800">
                <a:solidFill>
                  <a:srgbClr val="FFFFFF"/>
                </a:solidFill>
              </a:rPr>
              <a:t>Questions on character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1. Choose a character you find interesting and explain why this is the case.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2. If a character makes an important decision, explain whether you agree with a character’s choice.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3. If a character makes an important decision, explain what might have happened if they had chosen differently.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4. Choose a character that could be described as a villain or a ‘baddie’ and explain how the writer has made him or her convincing.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5. Choose a character that could be described as a hero or a ‘goodie’ and explain how the writer has made him or her convincing in this role.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6. What do you like/dislike about the main character in the book?  Explain your ideas by referring to the character’s: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•	actions and behaviour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•	relationships with others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7. Using clues from what you have read so far, predict what will happen to your chosen character in the remainder of the story.</a:t>
            </a:r>
          </a:p>
          <a:p>
            <a:pPr>
              <a:lnSpc>
                <a:spcPct val="9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84196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287" y="224644"/>
            <a:ext cx="8707429" cy="6408712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http://ts4.mm.bing.net/th?id=HN.608001583600764401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89" y="332656"/>
            <a:ext cx="997034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961" y="476674"/>
            <a:ext cx="7245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Draw and label a character from a book that you have read. </a:t>
            </a:r>
          </a:p>
          <a:p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Make sure you write which book it is from. </a:t>
            </a:r>
          </a:p>
        </p:txBody>
      </p:sp>
    </p:spTree>
    <p:extLst>
      <p:ext uri="{BB962C8B-B14F-4D97-AF65-F5344CB8AC3E}">
        <p14:creationId xmlns:p14="http://schemas.microsoft.com/office/powerpoint/2010/main" val="7330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GB" sz="3800">
                <a:solidFill>
                  <a:srgbClr val="FFFFFF"/>
                </a:solidFill>
              </a:rPr>
              <a:t>Questions on setting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400" dirty="0"/>
              <a:t>Describe the story’s setting.  Think about when and where the story took place.  You can consider the following to help:</a:t>
            </a:r>
          </a:p>
          <a:p>
            <a:pPr marL="0" indent="0">
              <a:lnSpc>
                <a:spcPct val="90000"/>
              </a:lnSpc>
              <a:buNone/>
            </a:pPr>
            <a:endParaRPr lang="en-GB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/>
              <a:t>•	Era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/>
              <a:t>•	Time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/>
              <a:t>•	Dialect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/>
              <a:t>•	Cultural aspects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/>
              <a:t>•	Season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/>
              <a:t>•	Public/Private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/>
              <a:t>•	Mood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/>
              <a:t>•	Rural/Urban</a:t>
            </a:r>
          </a:p>
          <a:p>
            <a:pPr marL="0" indent="0">
              <a:lnSpc>
                <a:spcPct val="90000"/>
              </a:lnSpc>
              <a:buNone/>
            </a:pPr>
            <a:endParaRPr lang="en-GB" sz="1400" dirty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r>
              <a:rPr lang="en-GB" sz="1400" dirty="0"/>
              <a:t>Write down five or six quotations which describe the setting.  Comment on how the setting has added to your enjoyment of the novel.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endParaRPr lang="en-GB" sz="1400" dirty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r>
              <a:rPr lang="en-GB" sz="1400" dirty="0"/>
              <a:t>What impact does the setting have on the events of the novel, and on the reader?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endParaRPr lang="en-GB" sz="1400" dirty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r>
              <a:rPr lang="en-GB" sz="1400" dirty="0"/>
              <a:t>Did the setting make the story more tense? More exciting? 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endParaRPr lang="en-GB" sz="1400" dirty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r>
              <a:rPr lang="en-GB" sz="1400" dirty="0"/>
              <a:t>Was it a very familiar setting, which you could relate to, or was the story set in a different world, which might be exciting / intriguing?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endParaRPr lang="en-GB" sz="1400" dirty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endParaRPr lang="en-GB" sz="1400" dirty="0"/>
          </a:p>
          <a:p>
            <a:pPr>
              <a:lnSpc>
                <a:spcPct val="90000"/>
              </a:lnSpc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6357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287" y="224644"/>
            <a:ext cx="8707429" cy="6408712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http://ts4.mm.bing.net/th?id=HN.608001583600764401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89" y="332656"/>
            <a:ext cx="997034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961" y="476674"/>
            <a:ext cx="7245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Draw and label a setting from a book that you have read. </a:t>
            </a:r>
          </a:p>
          <a:p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Make sure you write which book it is from. </a:t>
            </a:r>
          </a:p>
        </p:txBody>
      </p:sp>
    </p:spTree>
    <p:extLst>
      <p:ext uri="{BB962C8B-B14F-4D97-AF65-F5344CB8AC3E}">
        <p14:creationId xmlns:p14="http://schemas.microsoft.com/office/powerpoint/2010/main" val="160425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GB" sz="3800">
                <a:solidFill>
                  <a:srgbClr val="FFFFFF"/>
                </a:solidFill>
              </a:rPr>
              <a:t>Questions on language and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Who narrates the story?  Does that make any difference?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Is there lots of description in the narration?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How are the characters developed?  Is there much dialogue?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Is the language very chatty and informal, or more formal?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Choose a descriptive passage from the book and write a list of examples of imagery – similes, metaphors, alliteration etc. Explain what these images help you imagine.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Use a dictionary to help you give the definition of six challenging words from your text. 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Pick out six words from your text and use a thesaurus to give a synonym (alternative words with similar meanings) 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Pick out six challenging words from your text and use the surrounding words (context) to help you give a definition. 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Give 4 examples of good adjectives used in your text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Give 4 examples of good adverbs used in your text. 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8642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37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Diary Entry</a:t>
            </a:r>
          </a:p>
        </p:txBody>
      </p:sp>
      <p:cxnSp>
        <p:nvCxnSpPr>
          <p:cNvPr id="69" name="Straight Connector 39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7238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23" r="-3" b="12432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000"/>
              <a:t>Recount an event from another character’s point of view.</a:t>
            </a:r>
          </a:p>
        </p:txBody>
      </p:sp>
    </p:spTree>
    <p:extLst>
      <p:ext uri="{BB962C8B-B14F-4D97-AF65-F5344CB8AC3E}">
        <p14:creationId xmlns:p14="http://schemas.microsoft.com/office/powerpoint/2010/main" val="2603761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GB" sz="3800">
                <a:solidFill>
                  <a:srgbClr val="FFFFFF"/>
                </a:solidFill>
              </a:rPr>
              <a:t>Questions on theme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600" dirty="0"/>
              <a:t>Theme is a key issue such as: Race, gender, poverty, war, love…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What is the author saying about life and living in this book?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Did the book raise your awareness of an issue?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Is the book just for entertainment, or does it have another purpose?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What ideas has the novel left you questioning?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Have you learned anything important about the world, or about people, even yourself? Explain.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50380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17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9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21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664" r="1" b="1"/>
          <a:stretch/>
        </p:blipFill>
        <p:spPr>
          <a:xfrm>
            <a:off x="7082810" y="841663"/>
            <a:ext cx="4166151" cy="518592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2353362"/>
          </a:xfrm>
        </p:spPr>
        <p:txBody>
          <a:bodyPr anchor="b">
            <a:normAutofit/>
          </a:bodyPr>
          <a:lstStyle/>
          <a:p>
            <a:pPr algn="l"/>
            <a:r>
              <a:rPr lang="en-GB" sz="4800">
                <a:solidFill>
                  <a:schemeClr val="bg1"/>
                </a:solidFill>
              </a:rPr>
              <a:t>The end…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4984" y="3442089"/>
            <a:ext cx="5821537" cy="2596896"/>
          </a:xfrm>
        </p:spPr>
        <p:txBody>
          <a:bodyPr anchor="t">
            <a:norm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Did you like the ending of the book?  Why or why not?  Do you think there was more to tell?  What do you think might happen next? 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Write your own ending or continue the story.</a:t>
            </a:r>
          </a:p>
          <a:p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18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GB" sz="3800" dirty="0">
                <a:solidFill>
                  <a:srgbClr val="FFFFFF"/>
                </a:solidFill>
              </a:rPr>
              <a:t>Reflection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GB" sz="2600"/>
              <a:t>What emotions did this book make you feel?  Did you laugh aloud?  Did you get choked up?  Angry?  Did you feel anxious, fearful, or triumphant?  Explain your reactions.</a:t>
            </a:r>
          </a:p>
          <a:p>
            <a:r>
              <a:rPr lang="en-GB" sz="2600"/>
              <a:t>What connections are there between the book and your own life?  Explain.</a:t>
            </a:r>
          </a:p>
          <a:p>
            <a:r>
              <a:rPr lang="en-GB" sz="2600"/>
              <a:t>In what ways are you like any of the characters?  Do any of the characters remind you of friends, family members, or classmates?  Explain.</a:t>
            </a:r>
          </a:p>
          <a:p>
            <a:r>
              <a:rPr lang="en-GB" sz="2600"/>
              <a:t>What are the best parts of the book? Why? What are the worst parts of this book? Why?</a:t>
            </a:r>
          </a:p>
          <a:p>
            <a:endParaRPr lang="en-GB" sz="2600"/>
          </a:p>
          <a:p>
            <a:endParaRPr lang="en-GB" sz="2600"/>
          </a:p>
        </p:txBody>
      </p:sp>
    </p:spTree>
    <p:extLst>
      <p:ext uri="{BB962C8B-B14F-4D97-AF65-F5344CB8AC3E}">
        <p14:creationId xmlns:p14="http://schemas.microsoft.com/office/powerpoint/2010/main" val="3866225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55E6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Write a book Review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836" r="1" b="4526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Things to consider:</a:t>
            </a:r>
          </a:p>
          <a:p>
            <a:r>
              <a:rPr lang="en-GB" sz="2000" dirty="0">
                <a:solidFill>
                  <a:srgbClr val="FFFFFF"/>
                </a:solidFill>
              </a:rPr>
              <a:t>Who would you recommend this book to and why?</a:t>
            </a:r>
          </a:p>
          <a:p>
            <a:r>
              <a:rPr lang="en-GB" sz="2000" dirty="0">
                <a:solidFill>
                  <a:srgbClr val="FFFFFF"/>
                </a:solidFill>
              </a:rPr>
              <a:t>Why should people read this book?</a:t>
            </a:r>
          </a:p>
          <a:p>
            <a:r>
              <a:rPr lang="en-GB" sz="2000" dirty="0">
                <a:solidFill>
                  <a:srgbClr val="FFFFFF"/>
                </a:solidFill>
              </a:rPr>
              <a:t>What will you remember about this book?</a:t>
            </a:r>
          </a:p>
        </p:txBody>
      </p:sp>
    </p:spTree>
    <p:extLst>
      <p:ext uri="{BB962C8B-B14F-4D97-AF65-F5344CB8AC3E}">
        <p14:creationId xmlns:p14="http://schemas.microsoft.com/office/powerpoint/2010/main" val="261466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3143" y="1052736"/>
            <a:ext cx="8925714" cy="5616624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6114" y="188642"/>
            <a:ext cx="7343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Reading Journal.   Name:……………………………………………………Form:……………</a:t>
            </a:r>
          </a:p>
          <a:p>
            <a:endParaRPr lang="en-GB" sz="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1400" dirty="0">
                <a:solidFill>
                  <a:prstClr val="black"/>
                </a:solidFill>
                <a:latin typeface="Comic Sans MS" pitchFamily="66" charset="0"/>
              </a:rPr>
              <a:t>The front has been left blank so you can personalise it yourself. 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0569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0669" y="1031353"/>
            <a:ext cx="7736255" cy="318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Non fiction tasks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280AB2-77A5-4CB7-AF7D-1795CA8DC7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808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Autobiography/Biography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56" y="2798384"/>
            <a:ext cx="10597729" cy="3479867"/>
          </a:xfrm>
        </p:spPr>
        <p:txBody>
          <a:bodyPr anchor="ctr">
            <a:normAutofit fontScale="92500"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500" dirty="0"/>
              <a:t>Share five key facts that you have learned about the person so far.  Explain why you find these facts particularly interesting.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500" dirty="0"/>
              <a:t>Why did this person appeal to you? What did you know about them before you read the book?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500" dirty="0"/>
              <a:t>What did you learn about this person’s achievements?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500" dirty="0"/>
              <a:t>What is your favourite anecdote (little story)?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500" dirty="0"/>
              <a:t>Did you find out anything surprising or shocking? Summarise what you learned.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500" dirty="0"/>
              <a:t>Did the writer include quotes from a variety of people in the text? If so how did this make the text more interesting. </a:t>
            </a:r>
            <a:endParaRPr lang="en-GB" sz="2500" dirty="0"/>
          </a:p>
          <a:p>
            <a:pPr>
              <a:lnSpc>
                <a:spcPct val="90000"/>
              </a:lnSpc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516613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Quiz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328" r="-2" b="15378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GB" sz="2200"/>
              <a:t>Write a quiz to go with a non-fiction text.</a:t>
            </a:r>
          </a:p>
        </p:txBody>
      </p:sp>
    </p:spTree>
    <p:extLst>
      <p:ext uri="{BB962C8B-B14F-4D97-AF65-F5344CB8AC3E}">
        <p14:creationId xmlns:p14="http://schemas.microsoft.com/office/powerpoint/2010/main" val="2500746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Information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56" y="2609332"/>
            <a:ext cx="10597729" cy="3628908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900" dirty="0"/>
              <a:t>Why were you interested in reading this particular non-fiction text? Have you read other books on the same subject or in the same series?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900" dirty="0"/>
              <a:t>Share five key facts that you have learned about the topic so far.  Explain why you find these facts particularly interesting.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900" dirty="0"/>
              <a:t>What did you know about the topic before reading the book?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900" dirty="0"/>
              <a:t>Does the book explore different opinion? What are these opinions and which do you agree with?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900" dirty="0"/>
              <a:t>Did the writer include quotes from a variety of people in the text? If so how did this make the text more interesting.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900" dirty="0"/>
              <a:t>Did the writer use features such as graphs, tables, illustrations, appendix </a:t>
            </a:r>
            <a:r>
              <a:rPr lang="en-GB" sz="1900" dirty="0" err="1"/>
              <a:t>etc</a:t>
            </a:r>
            <a:r>
              <a:rPr lang="en-GB" sz="1900" dirty="0"/>
              <a:t> that made the subject matter more accessible or enjoyable? Give examples.</a:t>
            </a:r>
          </a:p>
          <a:p>
            <a:pPr>
              <a:lnSpc>
                <a:spcPct val="90000"/>
              </a:lnSpc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540229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Write a biography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587" b="-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GB" sz="2200" dirty="0"/>
              <a:t>Find information about the author and write a short biography.</a:t>
            </a:r>
          </a:p>
        </p:txBody>
      </p:sp>
    </p:spTree>
    <p:extLst>
      <p:ext uri="{BB962C8B-B14F-4D97-AF65-F5344CB8AC3E}">
        <p14:creationId xmlns:p14="http://schemas.microsoft.com/office/powerpoint/2010/main" val="2318940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99084" y="1948410"/>
            <a:ext cx="4289418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Reflection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Write down some thoughts on what you have read so far.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Answer in full sentences.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110602"/>
              </p:ext>
            </p:extLst>
          </p:nvPr>
        </p:nvGraphicFramePr>
        <p:xfrm>
          <a:off x="1350923" y="666728"/>
          <a:ext cx="4301169" cy="5465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1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349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What have you enjoyed reading and why? </a:t>
                      </a:r>
                    </a:p>
                  </a:txBody>
                  <a:tcPr marL="76573" marR="76573" marT="41477" marB="414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05">
                <a:tc>
                  <a:txBody>
                    <a:bodyPr/>
                    <a:lstStyle/>
                    <a:p>
                      <a:endParaRPr lang="en-GB" sz="1500">
                        <a:latin typeface="Comic Sans MS" pitchFamily="66" charset="0"/>
                      </a:endParaRPr>
                    </a:p>
                  </a:txBody>
                  <a:tcPr marL="76573" marR="76573" marT="41477" marB="4147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05">
                <a:tc>
                  <a:txBody>
                    <a:bodyPr/>
                    <a:lstStyle/>
                    <a:p>
                      <a:endParaRPr lang="en-GB" sz="1500">
                        <a:latin typeface="Comic Sans MS" pitchFamily="66" charset="0"/>
                      </a:endParaRPr>
                    </a:p>
                  </a:txBody>
                  <a:tcPr marL="76573" marR="76573" marT="41477" marB="4147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>
                          <a:latin typeface="Comic Sans MS" pitchFamily="66" charset="0"/>
                        </a:rPr>
                        <a:t>What’s your favourite genre and why? </a:t>
                      </a:r>
                    </a:p>
                  </a:txBody>
                  <a:tcPr marL="76573" marR="76573" marT="41477" marB="4147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905">
                <a:tc>
                  <a:txBody>
                    <a:bodyPr/>
                    <a:lstStyle/>
                    <a:p>
                      <a:endParaRPr lang="en-GB" sz="1500">
                        <a:latin typeface="Comic Sans MS" pitchFamily="66" charset="0"/>
                      </a:endParaRPr>
                    </a:p>
                  </a:txBody>
                  <a:tcPr marL="76573" marR="76573" marT="41477" marB="4147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905">
                <a:tc>
                  <a:txBody>
                    <a:bodyPr/>
                    <a:lstStyle/>
                    <a:p>
                      <a:endParaRPr lang="en-GB" sz="1500">
                        <a:latin typeface="Comic Sans MS" pitchFamily="66" charset="0"/>
                      </a:endParaRPr>
                    </a:p>
                  </a:txBody>
                  <a:tcPr marL="76573" marR="76573" marT="41477" marB="4147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349">
                <a:tc>
                  <a:txBody>
                    <a:bodyPr/>
                    <a:lstStyle/>
                    <a:p>
                      <a:r>
                        <a:rPr lang="en-GB" sz="1500">
                          <a:latin typeface="Comic Sans MS" pitchFamily="66" charset="0"/>
                        </a:rPr>
                        <a:t>Who is your favourite character and why? </a:t>
                      </a:r>
                    </a:p>
                  </a:txBody>
                  <a:tcPr marL="76573" marR="76573" marT="41477" marB="4147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905">
                <a:tc>
                  <a:txBody>
                    <a:bodyPr/>
                    <a:lstStyle/>
                    <a:p>
                      <a:endParaRPr lang="en-GB" sz="1500">
                        <a:latin typeface="Comic Sans MS" pitchFamily="66" charset="0"/>
                      </a:endParaRPr>
                    </a:p>
                  </a:txBody>
                  <a:tcPr marL="76573" marR="76573" marT="41477" marB="4147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905">
                <a:tc>
                  <a:txBody>
                    <a:bodyPr/>
                    <a:lstStyle/>
                    <a:p>
                      <a:endParaRPr lang="en-GB" sz="1500">
                        <a:latin typeface="Comic Sans MS" pitchFamily="66" charset="0"/>
                      </a:endParaRPr>
                    </a:p>
                  </a:txBody>
                  <a:tcPr marL="76573" marR="76573" marT="41477" marB="4147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349">
                <a:tc>
                  <a:txBody>
                    <a:bodyPr/>
                    <a:lstStyle/>
                    <a:p>
                      <a:r>
                        <a:rPr lang="en-GB" sz="1500">
                          <a:latin typeface="Comic Sans MS" pitchFamily="66" charset="0"/>
                        </a:rPr>
                        <a:t>Has anything you’ve read surprised</a:t>
                      </a:r>
                      <a:r>
                        <a:rPr lang="en-GB" sz="1500" baseline="0">
                          <a:latin typeface="Comic Sans MS" pitchFamily="66" charset="0"/>
                        </a:rPr>
                        <a:t> you? Why? </a:t>
                      </a:r>
                      <a:endParaRPr lang="en-GB" sz="1500">
                        <a:latin typeface="Comic Sans MS" pitchFamily="66" charset="0"/>
                      </a:endParaRPr>
                    </a:p>
                  </a:txBody>
                  <a:tcPr marL="76573" marR="76573" marT="41477" marB="4147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905">
                <a:tc>
                  <a:txBody>
                    <a:bodyPr/>
                    <a:lstStyle/>
                    <a:p>
                      <a:endParaRPr lang="en-GB" sz="1500">
                        <a:latin typeface="Comic Sans MS" pitchFamily="66" charset="0"/>
                      </a:endParaRPr>
                    </a:p>
                  </a:txBody>
                  <a:tcPr marL="76573" marR="76573" marT="41477" marB="4147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905">
                <a:tc>
                  <a:txBody>
                    <a:bodyPr/>
                    <a:lstStyle/>
                    <a:p>
                      <a:endParaRPr lang="en-GB" sz="1500">
                        <a:latin typeface="Comic Sans MS" pitchFamily="66" charset="0"/>
                      </a:endParaRPr>
                    </a:p>
                  </a:txBody>
                  <a:tcPr marL="76573" marR="76573" marT="41477" marB="4147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349">
                <a:tc>
                  <a:txBody>
                    <a:bodyPr/>
                    <a:lstStyle/>
                    <a:p>
                      <a:r>
                        <a:rPr lang="en-GB" sz="1500">
                          <a:latin typeface="Comic Sans MS" pitchFamily="66" charset="0"/>
                        </a:rPr>
                        <a:t>What is your favourite</a:t>
                      </a:r>
                      <a:r>
                        <a:rPr lang="en-GB" sz="1500" baseline="0">
                          <a:latin typeface="Comic Sans MS" pitchFamily="66" charset="0"/>
                        </a:rPr>
                        <a:t> book and why? </a:t>
                      </a:r>
                      <a:endParaRPr lang="en-GB" sz="1500">
                        <a:latin typeface="Comic Sans MS" pitchFamily="66" charset="0"/>
                      </a:endParaRPr>
                    </a:p>
                  </a:txBody>
                  <a:tcPr marL="76573" marR="76573" marT="41477" marB="4147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7905">
                <a:tc>
                  <a:txBody>
                    <a:bodyPr/>
                    <a:lstStyle/>
                    <a:p>
                      <a:endParaRPr lang="en-GB" sz="1500">
                        <a:latin typeface="Comic Sans MS" pitchFamily="66" charset="0"/>
                      </a:endParaRPr>
                    </a:p>
                  </a:txBody>
                  <a:tcPr marL="76573" marR="76573" marT="41477" marB="4147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7905">
                <a:tc>
                  <a:txBody>
                    <a:bodyPr/>
                    <a:lstStyle/>
                    <a:p>
                      <a:endParaRPr lang="en-GB" sz="1500">
                        <a:latin typeface="Comic Sans MS" pitchFamily="66" charset="0"/>
                      </a:endParaRPr>
                    </a:p>
                  </a:txBody>
                  <a:tcPr marL="76573" marR="76573" marT="41477" marB="4147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810" y="4883128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4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88" y="178676"/>
            <a:ext cx="6318649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“There is more treasure in books than in all the pirate’s loot on Treasure Island.” – Walt Disney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3807" y="2421682"/>
            <a:ext cx="4650524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“I encourage everyone to read as much as possible because knowledge is power!” – Clint Dempsey 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http://t0.gstatic.com/images?q=tbn:ANd9GcT2QlU_ElPwcsGUZ31TpUG6BwLfjAxNk_PIwRBKdigb0qG9kN4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7972" y="210817"/>
            <a:ext cx="2429582" cy="24295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0.gstatic.com/images?q=tbn:ANd9GcTSJtcOuft0EnfDUbuiDH1lj_U2nDj4UYGsrpbsJpct4K-rR-HW:www.konnectafrica.net/wp-content/uploads/2013/11/Bibliophile-400x400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2" b="16994"/>
          <a:stretch/>
        </p:blipFill>
        <p:spPr bwMode="auto">
          <a:xfrm>
            <a:off x="6513813" y="3644983"/>
            <a:ext cx="1807158" cy="1274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4" name="Picture 6" descr="http://t1.gstatic.com/images?q=tbn:ANd9GcTT1b6vlmAD3V4K8j1xhdXsileO25PpMZSAE6iWbjnZblBigd2b:www.brucesallan.com/wp-content/uploads/2014/04/Reading-quote-by-Dr.-Seuss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6" b="23513"/>
          <a:stretch/>
        </p:blipFill>
        <p:spPr bwMode="auto">
          <a:xfrm rot="21600000">
            <a:off x="9533568" y="5060031"/>
            <a:ext cx="2432116" cy="15619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rot="21067603">
            <a:off x="5830078" y="107562"/>
            <a:ext cx="2339341" cy="2146543"/>
          </a:xfrm>
          <a:prstGeom prst="wedgeEllipseCallout">
            <a:avLst>
              <a:gd name="adj1" fmla="val -37667"/>
              <a:gd name="adj2" fmla="val 6636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dirty="0">
                <a:solidFill>
                  <a:sysClr val="windowText" lastClr="000000"/>
                </a:solidFill>
                <a:latin typeface="Comic Sans MS" pitchFamily="66" charset="0"/>
              </a:rPr>
              <a:t>“Reading is to the mind what exercise is to the body.” </a:t>
            </a:r>
          </a:p>
        </p:txBody>
      </p:sp>
      <p:sp>
        <p:nvSpPr>
          <p:cNvPr id="7" name="Cloud Callout 6"/>
          <p:cNvSpPr/>
          <p:nvPr/>
        </p:nvSpPr>
        <p:spPr>
          <a:xfrm rot="21067603">
            <a:off x="333687" y="4745708"/>
            <a:ext cx="2030004" cy="1980220"/>
          </a:xfrm>
          <a:prstGeom prst="cloudCallout">
            <a:avLst>
              <a:gd name="adj1" fmla="val 84589"/>
              <a:gd name="adj2" fmla="val -54907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i="1" dirty="0">
                <a:solidFill>
                  <a:prstClr val="white"/>
                </a:solidFill>
                <a:latin typeface="Comic Sans MS" pitchFamily="66" charset="0"/>
              </a:rPr>
              <a:t>“Never judge a book by it’s movie”</a:t>
            </a:r>
            <a:endParaRPr lang="en-GB" i="1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7498" y="5539394"/>
            <a:ext cx="465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prstClr val="black"/>
                </a:solidFill>
                <a:latin typeface="Cooper Black" pitchFamily="18" charset="0"/>
              </a:rPr>
              <a:t>“Reading gives us some place to go when we have to stay where we are.”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0555" y="1862511"/>
            <a:ext cx="285805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What will inspire you this year? </a:t>
            </a:r>
          </a:p>
          <a:p>
            <a:pPr>
              <a:spcAft>
                <a:spcPts val="600"/>
              </a:spcAft>
            </a:pPr>
            <a:endParaRPr lang="en-GB" sz="2400" dirty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Let’s get reading! </a:t>
            </a:r>
          </a:p>
        </p:txBody>
      </p:sp>
    </p:spTree>
    <p:extLst>
      <p:ext uri="{BB962C8B-B14F-4D97-AF65-F5344CB8AC3E}">
        <p14:creationId xmlns:p14="http://schemas.microsoft.com/office/powerpoint/2010/main" val="386279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0689" y="97226"/>
            <a:ext cx="85132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  <a:p>
            <a:pPr marL="3516313" indent="-285750">
              <a:buFont typeface="Wingdings" pitchFamily="2" charset="2"/>
              <a:buChar char="ü"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You need to fill in your reading log every time you read for 20 minutes or more – this counts at school and at home. </a:t>
            </a:r>
          </a:p>
          <a:p>
            <a:pPr marL="3230563"/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  <a:p>
            <a:pPr marL="3516313" indent="-285750">
              <a:buFont typeface="Wingdings" pitchFamily="2" charset="2"/>
              <a:buChar char="ü"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When you have read for 20 minutes or more you must get your reading log signed by an adult. </a:t>
            </a:r>
          </a:p>
          <a:p>
            <a:pPr marL="3516313" indent="-285750">
              <a:buFont typeface="Wingdings" pitchFamily="2" charset="2"/>
              <a:buChar char="ü"/>
            </a:pP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  <a:p>
            <a:pPr marL="3516313" indent="-285750">
              <a:buFont typeface="Wingdings" pitchFamily="2" charset="2"/>
              <a:buChar char="ü"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Complete a personal reading task of your choice.</a:t>
            </a:r>
          </a:p>
        </p:txBody>
      </p:sp>
      <p:pic>
        <p:nvPicPr>
          <p:cNvPr id="4098" name="Picture 2" descr="F:\Images\black_speach_bub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11" y="310463"/>
            <a:ext cx="338911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7872" y="483486"/>
            <a:ext cx="2796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white"/>
                </a:solidFill>
                <a:latin typeface="Comic Sans MS" pitchFamily="66" charset="0"/>
              </a:rPr>
              <a:t>What am I supposed to do?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63306" y="3973955"/>
            <a:ext cx="3318175" cy="1767164"/>
            <a:chOff x="499915" y="2830698"/>
            <a:chExt cx="3594690" cy="1767164"/>
          </a:xfrm>
        </p:grpSpPr>
        <p:pic>
          <p:nvPicPr>
            <p:cNvPr id="4099" name="Picture 3" descr="F:\Images\purple arrow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15" y="2830698"/>
              <a:ext cx="2940917" cy="1767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32520" y="3460938"/>
              <a:ext cx="3462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prstClr val="white"/>
                  </a:solidFill>
                  <a:latin typeface="Comic Sans MS" pitchFamily="66" charset="0"/>
                </a:rPr>
                <a:t>What is the aim?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81481" y="4741878"/>
            <a:ext cx="612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Reading regularly will help you in all your subjects and will help you improve your grades! </a:t>
            </a:r>
          </a:p>
        </p:txBody>
      </p:sp>
    </p:spTree>
    <p:extLst>
      <p:ext uri="{BB962C8B-B14F-4D97-AF65-F5344CB8AC3E}">
        <p14:creationId xmlns:p14="http://schemas.microsoft.com/office/powerpoint/2010/main" val="315023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lowchart: Document 7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Reading log – What are you reading? </a:t>
            </a:r>
          </a:p>
        </p:txBody>
      </p:sp>
      <p:pic>
        <p:nvPicPr>
          <p:cNvPr id="1026" name="Picture 2" descr="http://t1.gstatic.com/images?q=tbn:ANd9GcQ70w_o0v3sUHX5gxocaaf3WTQmC_8i2b49Uy08Nbs62P8IDBIl:www.creativeeducation.co.uk/blog/wp-content/uploads/2010/12/boy-reading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730" y="162834"/>
            <a:ext cx="664689" cy="817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9805"/>
              </p:ext>
            </p:extLst>
          </p:nvPr>
        </p:nvGraphicFramePr>
        <p:xfrm>
          <a:off x="4207933" y="1204507"/>
          <a:ext cx="7347538" cy="4449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0007">
                <a:tc>
                  <a:txBody>
                    <a:bodyPr/>
                    <a:lstStyle/>
                    <a:p>
                      <a:r>
                        <a:rPr lang="en-GB" sz="1700" b="0">
                          <a:latin typeface="Comic Sans MS" pitchFamily="66" charset="0"/>
                        </a:rPr>
                        <a:t>Title and Author </a:t>
                      </a:r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0">
                          <a:latin typeface="Comic Sans MS" pitchFamily="66" charset="0"/>
                        </a:rPr>
                        <a:t>How</a:t>
                      </a:r>
                      <a:r>
                        <a:rPr lang="en-GB" sz="1700" b="0" baseline="0">
                          <a:latin typeface="Comic Sans MS" pitchFamily="66" charset="0"/>
                        </a:rPr>
                        <a:t> many pages did you read? </a:t>
                      </a:r>
                      <a:endParaRPr lang="en-GB" sz="1700" b="0">
                        <a:latin typeface="Comic Sans MS" pitchFamily="66" charset="0"/>
                      </a:endParaRPr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0">
                          <a:latin typeface="Comic Sans MS" pitchFamily="66" charset="0"/>
                        </a:rPr>
                        <a:t>How long did</a:t>
                      </a:r>
                      <a:r>
                        <a:rPr lang="en-GB" sz="1700" b="0" baseline="0">
                          <a:latin typeface="Comic Sans MS" pitchFamily="66" charset="0"/>
                        </a:rPr>
                        <a:t> you read for? </a:t>
                      </a:r>
                      <a:endParaRPr lang="en-GB" sz="1700" b="0">
                        <a:latin typeface="Comic Sans MS" pitchFamily="66" charset="0"/>
                      </a:endParaRPr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0" baseline="0">
                          <a:latin typeface="Comic Sans MS" pitchFamily="66" charset="0"/>
                        </a:rPr>
                        <a:t>Adult’s signature</a:t>
                      </a:r>
                      <a:endParaRPr lang="en-GB" sz="1700" b="0">
                        <a:latin typeface="Comic Sans MS" pitchFamily="66" charset="0"/>
                      </a:endParaRPr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764">
                <a:tc>
                  <a:txBody>
                    <a:bodyPr/>
                    <a:lstStyle/>
                    <a:p>
                      <a:r>
                        <a:rPr lang="en-GB" sz="1500" b="0" i="1"/>
                        <a:t>E.g. Harry Potter and the</a:t>
                      </a:r>
                      <a:r>
                        <a:rPr lang="en-GB" sz="1500" b="0" i="1" baseline="0"/>
                        <a:t> Philosopher’s Stone by </a:t>
                      </a:r>
                      <a:r>
                        <a:rPr lang="en-GB" sz="1500" b="0" i="0" baseline="0"/>
                        <a:t>J.K Rowling </a:t>
                      </a:r>
                      <a:endParaRPr lang="en-GB" sz="1500" b="0" i="1"/>
                    </a:p>
                  </a:txBody>
                  <a:tcPr marL="90344" marR="90344" marT="48937" marB="489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i="1"/>
                        <a:t>10</a:t>
                      </a:r>
                    </a:p>
                  </a:txBody>
                  <a:tcPr marL="90344" marR="90344" marT="48937" marB="489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i="1"/>
                        <a:t>20 mins </a:t>
                      </a:r>
                    </a:p>
                  </a:txBody>
                  <a:tcPr marL="90344" marR="90344" marT="48937" marB="489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i="1"/>
                        <a:t>R.Killick</a:t>
                      </a:r>
                    </a:p>
                  </a:txBody>
                  <a:tcPr marL="90344" marR="90344" marT="48937" marB="489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66"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366"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66"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66"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366"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366"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24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t1.gstatic.com/images?q=tbn:ANd9GcQ70w_o0v3sUHX5gxocaaf3WTQmC_8i2b49Uy08Nbs62P8IDBIl:www.creativeeducation.co.uk/blog/wp-content/uploads/2010/12/boy-reading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730" y="162834"/>
            <a:ext cx="664689" cy="817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689665"/>
              </p:ext>
            </p:extLst>
          </p:nvPr>
        </p:nvGraphicFramePr>
        <p:xfrm>
          <a:off x="643467" y="886569"/>
          <a:ext cx="10905067" cy="5084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1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1270">
                <a:tc>
                  <a:txBody>
                    <a:bodyPr/>
                    <a:lstStyle/>
                    <a:p>
                      <a:r>
                        <a:rPr lang="en-GB" sz="2000" b="0">
                          <a:latin typeface="Comic Sans MS" pitchFamily="66" charset="0"/>
                        </a:rPr>
                        <a:t>Title and Author </a:t>
                      </a:r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latin typeface="Comic Sans MS" pitchFamily="66" charset="0"/>
                        </a:rPr>
                        <a:t>How</a:t>
                      </a:r>
                      <a:r>
                        <a:rPr lang="en-GB" sz="2000" b="0" baseline="0">
                          <a:latin typeface="Comic Sans MS" pitchFamily="66" charset="0"/>
                        </a:rPr>
                        <a:t> many pages did you read? </a:t>
                      </a:r>
                      <a:endParaRPr lang="en-GB" sz="2000" b="0">
                        <a:latin typeface="Comic Sans MS" pitchFamily="66" charset="0"/>
                      </a:endParaRPr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latin typeface="Comic Sans MS" pitchFamily="66" charset="0"/>
                        </a:rPr>
                        <a:t>How long did</a:t>
                      </a:r>
                      <a:r>
                        <a:rPr lang="en-GB" sz="2000" b="0" baseline="0">
                          <a:latin typeface="Comic Sans MS" pitchFamily="66" charset="0"/>
                        </a:rPr>
                        <a:t> you read for? </a:t>
                      </a:r>
                      <a:endParaRPr lang="en-GB" sz="2000" b="0">
                        <a:latin typeface="Comic Sans MS" pitchFamily="66" charset="0"/>
                      </a:endParaRPr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baseline="0">
                          <a:latin typeface="Comic Sans MS" pitchFamily="66" charset="0"/>
                        </a:rPr>
                        <a:t>Adult’s signature</a:t>
                      </a:r>
                      <a:endParaRPr lang="en-GB" sz="2000" b="0">
                        <a:latin typeface="Comic Sans MS" pitchFamily="66" charset="0"/>
                      </a:endParaRPr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479">
                <a:tc>
                  <a:txBody>
                    <a:bodyPr/>
                    <a:lstStyle/>
                    <a:p>
                      <a:r>
                        <a:rPr lang="en-GB" sz="1700" b="0" i="1"/>
                        <a:t>E.g. Harry Potter and the</a:t>
                      </a:r>
                      <a:r>
                        <a:rPr lang="en-GB" sz="1700" b="0" i="1" baseline="0"/>
                        <a:t> Philosopher’s Stone by </a:t>
                      </a:r>
                      <a:r>
                        <a:rPr lang="en-GB" sz="1700" b="0" i="0" baseline="0"/>
                        <a:t>J.K Rowling </a:t>
                      </a:r>
                      <a:endParaRPr lang="en-GB" sz="1700" b="0" i="1"/>
                    </a:p>
                  </a:txBody>
                  <a:tcPr marL="103234" marR="103234" marT="55919" marB="55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i="1"/>
                        <a:t>10</a:t>
                      </a:r>
                    </a:p>
                  </a:txBody>
                  <a:tcPr marL="103234" marR="103234" marT="55919" marB="55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i="1"/>
                        <a:t>20 mins </a:t>
                      </a:r>
                    </a:p>
                  </a:txBody>
                  <a:tcPr marL="103234" marR="103234" marT="55919" marB="55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i="1"/>
                        <a:t>R.Killick</a:t>
                      </a:r>
                    </a:p>
                  </a:txBody>
                  <a:tcPr marL="103234" marR="103234" marT="55919" marB="55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186"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186"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186"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186"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186"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186"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87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0669" y="1031353"/>
            <a:ext cx="7736255" cy="318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Fiction tasks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280AB2-77A5-4CB7-AF7D-1795CA8DC7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1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GB" sz="3800">
                <a:solidFill>
                  <a:srgbClr val="FFFFFF"/>
                </a:solidFill>
              </a:rPr>
              <a:t>Questions on plot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400" dirty="0"/>
              <a:t>How did the writer hook your attention?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400" dirty="0"/>
              <a:t>Summarise the main events in the order in which they happened. (No more than four sentences!)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400" dirty="0"/>
              <a:t>What is the most exciting, important or memorable event in the story?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400" dirty="0"/>
              <a:t>What makes you wonder in this book?  What confuses you?  What came as a surprise?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400" dirty="0"/>
              <a:t>How does the book end? Do you want to give that away?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/>
              <a:t>Think about: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Use present tense when you talk about what happens in a story.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Talk about what you felt about what was happening.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5222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s4.mm.bing.net/th?id=HN.608023591010307294&amp;pid=1.7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52" y="188640"/>
            <a:ext cx="1318846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7541" y="188642"/>
            <a:ext cx="551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Write an alternative (different) ending to a book you have read.  </a:t>
            </a:r>
          </a:p>
        </p:txBody>
      </p:sp>
      <p:pic>
        <p:nvPicPr>
          <p:cNvPr id="6" name="Picture 2" descr="http://ts4.mm.bing.net/th?id=HN.608023591010307294&amp;pid=1.7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102" y="188640"/>
            <a:ext cx="1318846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49465" y="1178768"/>
          <a:ext cx="8693072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84406" marR="8440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41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1386</Words>
  <Application>Microsoft Office PowerPoint</Application>
  <PresentationFormat>Widescreen</PresentationFormat>
  <Paragraphs>158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Cooper Black</vt:lpstr>
      <vt:lpstr>MV Boli</vt:lpstr>
      <vt:lpstr>Wingdings</vt:lpstr>
      <vt:lpstr>Office Theme</vt:lpstr>
      <vt:lpstr>1_Office Theme</vt:lpstr>
      <vt:lpstr>BGE Reading Log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Fiction tasks</vt:lpstr>
      <vt:lpstr>Questions on plot</vt:lpstr>
      <vt:lpstr>PowerPoint Presentation</vt:lpstr>
      <vt:lpstr>Questions on character</vt:lpstr>
      <vt:lpstr>PowerPoint Presentation</vt:lpstr>
      <vt:lpstr>Questions on setting</vt:lpstr>
      <vt:lpstr>PowerPoint Presentation</vt:lpstr>
      <vt:lpstr>Questions on language and style</vt:lpstr>
      <vt:lpstr>Diary Entry</vt:lpstr>
      <vt:lpstr>Questions on theme</vt:lpstr>
      <vt:lpstr>The end…</vt:lpstr>
      <vt:lpstr>Reflection</vt:lpstr>
      <vt:lpstr>Write a book Review</vt:lpstr>
      <vt:lpstr>Non fiction tasks</vt:lpstr>
      <vt:lpstr>Autobiography/Biography</vt:lpstr>
      <vt:lpstr>Quiz time</vt:lpstr>
      <vt:lpstr>Information text</vt:lpstr>
      <vt:lpstr>Write a biography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 Reading Log</dc:title>
  <dc:creator>c mccrossan</dc:creator>
  <cp:lastModifiedBy>Clair McCrossan</cp:lastModifiedBy>
  <cp:revision>10</cp:revision>
  <dcterms:created xsi:type="dcterms:W3CDTF">2020-09-18T08:37:42Z</dcterms:created>
  <dcterms:modified xsi:type="dcterms:W3CDTF">2020-09-22T10:53:38Z</dcterms:modified>
</cp:coreProperties>
</file>