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6" r:id="rId2"/>
    <p:sldId id="257" r:id="rId3"/>
    <p:sldId id="266" r:id="rId4"/>
    <p:sldId id="259" r:id="rId5"/>
    <p:sldId id="260" r:id="rId6"/>
    <p:sldId id="261" r:id="rId7"/>
    <p:sldId id="258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FCBBA-905A-4FD1-BFBA-F3EE6DA26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81098"/>
            <a:ext cx="8986580" cy="283240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8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D287E-F1C8-463F-8429-D1B5B158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63522"/>
            <a:ext cx="8986580" cy="65031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F44ED-7973-4A99-B2CA-A8962BCE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F96F2-D6BE-49AC-A605-5AE87C3F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FC50-B13C-4B63-AE64-F71A6EDE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75A547-BCD1-42BE-966E-53CA0AB93165}"/>
              </a:ext>
            </a:extLst>
          </p:cNvPr>
          <p:cNvCxnSpPr>
            <a:cxnSpLocks/>
          </p:cNvCxnSpPr>
          <p:nvPr/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073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3BF2-BCE9-47D7-B1C0-1F0E4936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722E9-C3E4-48AF-996A-495AE659F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9E516-382B-4845-93BF-20C16EE0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96E16-F168-442A-843C-5D490D54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61BEA-A969-437A-BD8B-CB1B709A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73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28449-3E11-45FF-BF3A-651867603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72500" y="870625"/>
            <a:ext cx="2476499" cy="50292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0EAB0-2DFA-4CBA-86B1-1826EF52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43000" y="870625"/>
            <a:ext cx="7324928" cy="50292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22F89-E1F5-45D7-945A-8A2886C4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7E82-5FB8-4289-AD0C-0BA788E1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A4046-1A2C-41F5-A177-1C3919C2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D6F3-88F1-4195-8395-57AA096B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D06C-EB08-40B3-AFB3-A62F4411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3962F-B413-4C4C-A490-724DDB9E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71813-4E87-4C04-835D-76246010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22BA3-033C-491E-A045-F0052AC1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6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19AD-2EDD-4B4F-9F9E-46A44418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09738"/>
            <a:ext cx="8520952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E5927-21D5-4EBA-A112-CAD1BD38B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589466"/>
            <a:ext cx="8520952" cy="8132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F0D16-9D87-4D76-A5A5-534E24B7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5F387-5AAC-45D0-ABCE-B1CF4BC7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AF6FE-0006-4F40-A7FB-E0FDBADF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2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AADE-587E-4574-B21B-7ABDE5A2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F9DA5-4DFB-4211-A58A-FFD842C27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339501"/>
            <a:ext cx="4798979" cy="3550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99F26-66AF-4614-91CE-C93A24BAC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0020" y="2339501"/>
            <a:ext cx="4798980" cy="35505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F678E-59B5-4DF9-ABCB-506B9CB7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50A53-317B-444A-9BA2-F69CDBF5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269A1-B0FB-4C8F-B6AA-0718C92D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63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BBBF-42B2-4A5D-B145-46983A53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33272"/>
            <a:ext cx="9905999" cy="846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4BE44-5271-4B5D-B649-35E3AF20B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9" y="2067127"/>
            <a:ext cx="4798980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7891E-0C0A-4688-97DD-C0715E322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1" y="2864795"/>
            <a:ext cx="4798978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EAF30-3412-49B0-93D1-596CC2695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018" y="2067127"/>
            <a:ext cx="4798981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7B9B7-F41C-4314-9F0C-BB84547FB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019" y="2864795"/>
            <a:ext cx="4798982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1587F-6AFC-4906-86EB-6B0A86EE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4BE2C5-583B-49BC-9864-B01EEF79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9B236-45F5-4CC6-8D53-A6903A1C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9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6B206-0678-4577-B79F-760526A5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22615"/>
            <a:ext cx="8175171" cy="421277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5FCB8-AFD3-4801-BBD6-9548F4CF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DACF8-CBC0-416B-B28E-EE18C423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C7421-FF49-4CE9-87D0-2B4FFE0E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85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9CBFE-15AA-4447-9F9C-D8B0BEB2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48227-EC1E-4063-9682-891A2DB1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C6A63-C3F4-4563-A542-9A41AC94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0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00C1-FE18-461C-801C-8626C775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0"/>
            <a:ext cx="3932237" cy="1964986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4CFF3-3406-49E3-9D5A-1BE90FFA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451" y="987425"/>
            <a:ext cx="542154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D14FF-9082-4BBA-BC7A-F4C5B7859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62464"/>
            <a:ext cx="3932237" cy="2206523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A2726-EB8E-4DF7-9A1B-F03BD8C7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929BE-611C-4FE6-B0A5-E0FF9DF9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0B32-1D0E-4BCD-8850-59EA235F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76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1460E-1069-4FCA-B04E-28F77C861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3614" y="987425"/>
            <a:ext cx="55353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38C1E-867B-4FE9-8783-9B1246AEB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57601"/>
            <a:ext cx="3932236" cy="2211388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21568-4870-46F2-9F7E-F4107020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3CC65-0E73-45A1-9D4F-3F4559B3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C58CD-9BC3-431E-A7B4-D596A7F0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8F756-D171-474C-8B1A-C818032F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1"/>
            <a:ext cx="3932236" cy="1959428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630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C2F78B-DEE8-4195-A196-DFC51BDADFF9}"/>
              </a:ext>
            </a:extLst>
          </p:cNvPr>
          <p:cNvSpPr/>
          <p:nvPr/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1D79D08-4BE8-4799-BE09-5078DFEE2256}"/>
              </a:ext>
            </a:extLst>
          </p:cNvPr>
          <p:cNvSpPr/>
          <p:nvPr/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5D65A1-16CB-407F-993F-2A6D59BCC0C8}"/>
              </a:ext>
            </a:extLst>
          </p:cNvPr>
          <p:cNvCxnSpPr>
            <a:cxnSpLocks/>
          </p:cNvCxnSpPr>
          <p:nvPr/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018A2-815D-41B0-A189-FDF7A5E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FAE63-1276-4C7C-BFF5-F5DF1CDB2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332026"/>
            <a:ext cx="9905999" cy="356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80268-2D73-487C-843B-51648AE18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3/26/2025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61E6D-D51F-4BD7-B59D-19AF17917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01B1-1C93-41C2-AEE1-815DEA51B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0538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15" r:id="rId6"/>
    <p:sldLayoutId id="2147483711" r:id="rId7"/>
    <p:sldLayoutId id="2147483712" r:id="rId8"/>
    <p:sldLayoutId id="2147483713" r:id="rId9"/>
    <p:sldLayoutId id="2147483714" r:id="rId10"/>
    <p:sldLayoutId id="214748371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29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700F4F83-B49A-4799-8DC1-B8DF10E91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455AB14-9D65-4687-B9B1-105A36D9A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875034" cy="6703331"/>
          </a:xfrm>
          <a:custGeom>
            <a:avLst/>
            <a:gdLst>
              <a:gd name="connsiteX0" fmla="*/ 0 w 5875034"/>
              <a:gd name="connsiteY0" fmla="*/ 0 h 6703331"/>
              <a:gd name="connsiteX1" fmla="*/ 5875034 w 5875034"/>
              <a:gd name="connsiteY1" fmla="*/ 0 h 6703331"/>
              <a:gd name="connsiteX2" fmla="*/ 0 w 5875034"/>
              <a:gd name="connsiteY2" fmla="*/ 6703331 h 670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75034" h="6703331">
                <a:moveTo>
                  <a:pt x="0" y="0"/>
                </a:moveTo>
                <a:lnTo>
                  <a:pt x="5875034" y="0"/>
                </a:lnTo>
                <a:lnTo>
                  <a:pt x="0" y="6703331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ABC45AB-3DA3-4A74-952B-6A1924F9B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9190" y="171037"/>
            <a:ext cx="5862810" cy="6689384"/>
          </a:xfrm>
          <a:custGeom>
            <a:avLst/>
            <a:gdLst>
              <a:gd name="connsiteX0" fmla="*/ 5648976 w 5648976"/>
              <a:gd name="connsiteY0" fmla="*/ 0 h 6445402"/>
              <a:gd name="connsiteX1" fmla="*/ 5648976 w 5648976"/>
              <a:gd name="connsiteY1" fmla="*/ 6445402 h 6445402"/>
              <a:gd name="connsiteX2" fmla="*/ 0 w 5648976"/>
              <a:gd name="connsiteY2" fmla="*/ 6445402 h 644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48976" h="6445402">
                <a:moveTo>
                  <a:pt x="5648976" y="0"/>
                </a:moveTo>
                <a:lnTo>
                  <a:pt x="5648976" y="6445402"/>
                </a:lnTo>
                <a:lnTo>
                  <a:pt x="0" y="6445402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C0BD2F8B-CBEF-4648-8DE9-93FBA188A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7902" cy="6857998"/>
          </a:xfrm>
          <a:custGeom>
            <a:avLst/>
            <a:gdLst>
              <a:gd name="connsiteX0" fmla="*/ 5862811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150837 h 6857998"/>
              <a:gd name="connsiteX3" fmla="*/ 6316036 w 12192000"/>
              <a:gd name="connsiteY3" fmla="*/ 6857998 h 6857998"/>
              <a:gd name="connsiteX4" fmla="*/ 0 w 12192000"/>
              <a:gd name="connsiteY4" fmla="*/ 6857998 h 6857998"/>
              <a:gd name="connsiteX5" fmla="*/ 0 w 12192000"/>
              <a:gd name="connsiteY5" fmla="*/ 6689384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7998">
                <a:moveTo>
                  <a:pt x="5862811" y="0"/>
                </a:moveTo>
                <a:lnTo>
                  <a:pt x="12192000" y="0"/>
                </a:lnTo>
                <a:lnTo>
                  <a:pt x="12192000" y="150837"/>
                </a:lnTo>
                <a:lnTo>
                  <a:pt x="6316036" y="6857998"/>
                </a:lnTo>
                <a:lnTo>
                  <a:pt x="0" y="6857998"/>
                </a:lnTo>
                <a:lnTo>
                  <a:pt x="0" y="6689384"/>
                </a:ln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 descr="A football ball on the field line">
            <a:extLst>
              <a:ext uri="{FF2B5EF4-FFF2-40B4-BE49-F238E27FC236}">
                <a16:creationId xmlns:a16="http://schemas.microsoft.com/office/drawing/2014/main" id="{6E583615-F9E9-F8F9-7A1F-B800EEF4A0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12192000" y="171037"/>
                </a:lnTo>
                <a:lnTo>
                  <a:pt x="6331312" y="6858000"/>
                </a:lnTo>
                <a:lnTo>
                  <a:pt x="0" y="6858000"/>
                </a:lnTo>
                <a:lnTo>
                  <a:pt x="0" y="6703332"/>
                </a:lnTo>
                <a:lnTo>
                  <a:pt x="5875035" y="1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AF9AF7-FE38-63F6-8390-B6CFA8AC48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6059" r="6069" b="-1"/>
          <a:stretch/>
        </p:blipFill>
        <p:spPr>
          <a:xfrm>
            <a:off x="7257" y="-2421"/>
            <a:ext cx="5875034" cy="6703331"/>
          </a:xfrm>
          <a:custGeom>
            <a:avLst/>
            <a:gdLst/>
            <a:ahLst/>
            <a:cxnLst/>
            <a:rect l="l" t="t" r="r" b="b"/>
            <a:pathLst>
              <a:path w="5875034" h="6703331">
                <a:moveTo>
                  <a:pt x="0" y="0"/>
                </a:moveTo>
                <a:lnTo>
                  <a:pt x="5875034" y="0"/>
                </a:lnTo>
                <a:lnTo>
                  <a:pt x="0" y="6703331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431228-1F25-D2B4-9E6E-D0C949ADE1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</a:blip>
          <a:srcRect t="8609" r="-1" b="10624"/>
          <a:stretch/>
        </p:blipFill>
        <p:spPr>
          <a:xfrm>
            <a:off x="6336447" y="168616"/>
            <a:ext cx="5862810" cy="6689384"/>
          </a:xfrm>
          <a:custGeom>
            <a:avLst/>
            <a:gdLst/>
            <a:ahLst/>
            <a:cxnLst/>
            <a:rect l="l" t="t" r="r" b="b"/>
            <a:pathLst>
              <a:path w="5862810" h="6689384">
                <a:moveTo>
                  <a:pt x="5862810" y="0"/>
                </a:moveTo>
                <a:lnTo>
                  <a:pt x="5862810" y="6689384"/>
                </a:lnTo>
                <a:lnTo>
                  <a:pt x="0" y="668938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F626FE-D469-B5D0-2D65-75D77EEA6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890" y="1061686"/>
            <a:ext cx="9850010" cy="3793336"/>
          </a:xfrm>
        </p:spPr>
        <p:txBody>
          <a:bodyPr anchor="t">
            <a:normAutofit/>
          </a:bodyPr>
          <a:lstStyle/>
          <a:p>
            <a:r>
              <a:rPr lang="en-GB" sz="6600" dirty="0">
                <a:solidFill>
                  <a:srgbClr val="FFFFFF"/>
                </a:solidFill>
              </a:rPr>
              <a:t>Goals for growth</a:t>
            </a:r>
            <a:br>
              <a:rPr lang="en-GB" sz="6600" dirty="0">
                <a:solidFill>
                  <a:srgbClr val="FFFFFF"/>
                </a:solidFill>
              </a:rPr>
            </a:br>
            <a:br>
              <a:rPr lang="en-GB" sz="6600" dirty="0">
                <a:solidFill>
                  <a:srgbClr val="FFFFFF"/>
                </a:solidFill>
              </a:rPr>
            </a:br>
            <a:r>
              <a:rPr lang="en-GB" sz="3200" dirty="0">
                <a:solidFill>
                  <a:srgbClr val="FFFFFF"/>
                </a:solidFill>
              </a:rPr>
              <a:t>parents and carers information evening</a:t>
            </a:r>
            <a:endParaRPr lang="en-GB" sz="66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DDA52F-9631-1C5F-E3CC-C61B89A8C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50288"/>
            <a:ext cx="4496783" cy="732996"/>
          </a:xfrm>
        </p:spPr>
        <p:txBody>
          <a:bodyPr anchor="t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Park Mains High School in partnership with St Mirren FC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36FDCA7-0AF2-4082-9481-EF2C115F2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81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308" y="0"/>
            <a:ext cx="6873692" cy="6858000"/>
          </a:xfrm>
          <a:custGeom>
            <a:avLst/>
            <a:gdLst/>
            <a:ahLst/>
            <a:cxnLst/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C75A547-BCD1-42BE-966E-53CA0AB93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700F4F83-B49A-4799-8DC1-B8DF10E91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F455AB14-9D65-4687-B9B1-105A36D9A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875034" cy="6703331"/>
          </a:xfrm>
          <a:custGeom>
            <a:avLst/>
            <a:gdLst>
              <a:gd name="connsiteX0" fmla="*/ 0 w 5875034"/>
              <a:gd name="connsiteY0" fmla="*/ 0 h 6703331"/>
              <a:gd name="connsiteX1" fmla="*/ 5875034 w 5875034"/>
              <a:gd name="connsiteY1" fmla="*/ 0 h 6703331"/>
              <a:gd name="connsiteX2" fmla="*/ 0 w 5875034"/>
              <a:gd name="connsiteY2" fmla="*/ 6703331 h 670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75034" h="6703331">
                <a:moveTo>
                  <a:pt x="0" y="0"/>
                </a:moveTo>
                <a:lnTo>
                  <a:pt x="5875034" y="0"/>
                </a:lnTo>
                <a:lnTo>
                  <a:pt x="0" y="6703331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ABC45AB-3DA3-4A74-952B-6A1924F9B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9190" y="171037"/>
            <a:ext cx="5862810" cy="6689384"/>
          </a:xfrm>
          <a:custGeom>
            <a:avLst/>
            <a:gdLst>
              <a:gd name="connsiteX0" fmla="*/ 5648976 w 5648976"/>
              <a:gd name="connsiteY0" fmla="*/ 0 h 6445402"/>
              <a:gd name="connsiteX1" fmla="*/ 5648976 w 5648976"/>
              <a:gd name="connsiteY1" fmla="*/ 6445402 h 6445402"/>
              <a:gd name="connsiteX2" fmla="*/ 0 w 5648976"/>
              <a:gd name="connsiteY2" fmla="*/ 6445402 h 644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48976" h="6445402">
                <a:moveTo>
                  <a:pt x="5648976" y="0"/>
                </a:moveTo>
                <a:lnTo>
                  <a:pt x="5648976" y="6445402"/>
                </a:lnTo>
                <a:lnTo>
                  <a:pt x="0" y="6445402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0BD2F8B-CBEF-4648-8DE9-93FBA188A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7902" cy="6857998"/>
          </a:xfrm>
          <a:custGeom>
            <a:avLst/>
            <a:gdLst>
              <a:gd name="connsiteX0" fmla="*/ 5862811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150837 h 6857998"/>
              <a:gd name="connsiteX3" fmla="*/ 6316036 w 12192000"/>
              <a:gd name="connsiteY3" fmla="*/ 6857998 h 6857998"/>
              <a:gd name="connsiteX4" fmla="*/ 0 w 12192000"/>
              <a:gd name="connsiteY4" fmla="*/ 6857998 h 6857998"/>
              <a:gd name="connsiteX5" fmla="*/ 0 w 12192000"/>
              <a:gd name="connsiteY5" fmla="*/ 6689384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7998">
                <a:moveTo>
                  <a:pt x="5862811" y="0"/>
                </a:moveTo>
                <a:lnTo>
                  <a:pt x="12192000" y="0"/>
                </a:lnTo>
                <a:lnTo>
                  <a:pt x="12192000" y="150837"/>
                </a:lnTo>
                <a:lnTo>
                  <a:pt x="6316036" y="6857998"/>
                </a:lnTo>
                <a:lnTo>
                  <a:pt x="0" y="6857998"/>
                </a:lnTo>
                <a:lnTo>
                  <a:pt x="0" y="6689384"/>
                </a:ln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ootball ball in the field">
            <a:extLst>
              <a:ext uri="{FF2B5EF4-FFF2-40B4-BE49-F238E27FC236}">
                <a16:creationId xmlns:a16="http://schemas.microsoft.com/office/drawing/2014/main" id="{D909AD2A-E1AB-2373-4D2A-5918EE6C97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5730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12192000" y="171037"/>
                </a:lnTo>
                <a:lnTo>
                  <a:pt x="6331312" y="6858000"/>
                </a:lnTo>
                <a:lnTo>
                  <a:pt x="0" y="6858000"/>
                </a:lnTo>
                <a:lnTo>
                  <a:pt x="0" y="6703332"/>
                </a:lnTo>
                <a:lnTo>
                  <a:pt x="5875035" y="1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82B7A5-ABB5-E6C5-28A9-4468553C802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rcRect l="6059" r="6069" b="-1"/>
          <a:stretch/>
        </p:blipFill>
        <p:spPr>
          <a:xfrm>
            <a:off x="7257" y="-2421"/>
            <a:ext cx="5875034" cy="6703331"/>
          </a:xfrm>
          <a:custGeom>
            <a:avLst/>
            <a:gdLst/>
            <a:ahLst/>
            <a:cxnLst/>
            <a:rect l="l" t="t" r="r" b="b"/>
            <a:pathLst>
              <a:path w="5875034" h="6703331">
                <a:moveTo>
                  <a:pt x="0" y="0"/>
                </a:moveTo>
                <a:lnTo>
                  <a:pt x="5875034" y="0"/>
                </a:lnTo>
                <a:lnTo>
                  <a:pt x="0" y="6703331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D8AE51-D9BE-B01A-B940-240B03968D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</a:blip>
          <a:srcRect t="8609" r="-1" b="10624"/>
          <a:stretch/>
        </p:blipFill>
        <p:spPr>
          <a:xfrm>
            <a:off x="6336447" y="168616"/>
            <a:ext cx="5862810" cy="6689384"/>
          </a:xfrm>
          <a:custGeom>
            <a:avLst/>
            <a:gdLst/>
            <a:ahLst/>
            <a:cxnLst/>
            <a:rect l="l" t="t" r="r" b="b"/>
            <a:pathLst>
              <a:path w="5862810" h="6689384">
                <a:moveTo>
                  <a:pt x="5862810" y="0"/>
                </a:moveTo>
                <a:lnTo>
                  <a:pt x="5862810" y="6689384"/>
                </a:lnTo>
                <a:lnTo>
                  <a:pt x="0" y="668938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101588-CDD8-BA3D-9FF7-E0A0245D3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890" y="1061686"/>
            <a:ext cx="9850010" cy="37933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 cap="all" spc="300">
                <a:solidFill>
                  <a:srgbClr val="FFFFFF"/>
                </a:solidFill>
              </a:rPr>
              <a:t>Questions?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36FDCA7-0AF2-4082-9481-EF2C115F2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72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101588-CDD8-BA3D-9FF7-E0A0245D3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7"/>
            <a:ext cx="7452882" cy="1360898"/>
          </a:xfrm>
        </p:spPr>
        <p:txBody>
          <a:bodyPr>
            <a:normAutofit/>
          </a:bodyPr>
          <a:lstStyle/>
          <a:p>
            <a:r>
              <a:rPr lang="en-GB" dirty="0"/>
              <a:t>What is the purpose of the Goals for Growth Programme?</a:t>
            </a:r>
          </a:p>
        </p:txBody>
      </p:sp>
      <p:pic>
        <p:nvPicPr>
          <p:cNvPr id="4" name="Picture 3" descr="A logo of a football club&#10;&#10;Description automatically generated">
            <a:extLst>
              <a:ext uri="{FF2B5EF4-FFF2-40B4-BE49-F238E27FC236}">
                <a16:creationId xmlns:a16="http://schemas.microsoft.com/office/drawing/2014/main" id="{7E2D05BC-1F5A-43C5-3D5E-E46942E53E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79" r="-1" b="2248"/>
          <a:stretch/>
        </p:blipFill>
        <p:spPr>
          <a:xfrm>
            <a:off x="8313071" y="10"/>
            <a:ext cx="3878931" cy="3428990"/>
          </a:xfrm>
          <a:custGeom>
            <a:avLst/>
            <a:gdLst/>
            <a:ahLst/>
            <a:cxnLst/>
            <a:rect l="l" t="t" r="r" b="b"/>
            <a:pathLst>
              <a:path w="3878931" h="3429000">
                <a:moveTo>
                  <a:pt x="3005297" y="0"/>
                </a:moveTo>
                <a:lnTo>
                  <a:pt x="3878931" y="0"/>
                </a:lnTo>
                <a:lnTo>
                  <a:pt x="3878931" y="3429000"/>
                </a:lnTo>
                <a:lnTo>
                  <a:pt x="2229335" y="3429000"/>
                </a:lnTo>
                <a:lnTo>
                  <a:pt x="2218251" y="3429000"/>
                </a:lnTo>
                <a:lnTo>
                  <a:pt x="0" y="3429000"/>
                </a:lnTo>
                <a:close/>
              </a:path>
            </a:pathLst>
          </a:custGeom>
        </p:spPr>
      </p:pic>
      <p:pic>
        <p:nvPicPr>
          <p:cNvPr id="5" name="Picture 4" descr="Football ball in the field">
            <a:extLst>
              <a:ext uri="{FF2B5EF4-FFF2-40B4-BE49-F238E27FC236}">
                <a16:creationId xmlns:a16="http://schemas.microsoft.com/office/drawing/2014/main" id="{D909AD2A-E1AB-2373-4D2A-5918EE6C9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3" r="-2" b="22597"/>
          <a:stretch/>
        </p:blipFill>
        <p:spPr>
          <a:xfrm>
            <a:off x="5303860" y="3429000"/>
            <a:ext cx="6888138" cy="3429000"/>
          </a:xfrm>
          <a:custGeom>
            <a:avLst/>
            <a:gdLst/>
            <a:ahLst/>
            <a:cxnLst/>
            <a:rect l="l" t="t" r="r" b="b"/>
            <a:pathLst>
              <a:path w="6888138" h="3429000">
                <a:moveTo>
                  <a:pt x="3005297" y="0"/>
                </a:moveTo>
                <a:lnTo>
                  <a:pt x="6888138" y="0"/>
                </a:lnTo>
                <a:lnTo>
                  <a:pt x="6888138" y="644365"/>
                </a:lnTo>
                <a:lnTo>
                  <a:pt x="4447586" y="3429000"/>
                </a:lnTo>
                <a:lnTo>
                  <a:pt x="2229335" y="3429000"/>
                </a:lnTo>
                <a:lnTo>
                  <a:pt x="2218251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CE6F3-69CA-A4AD-FC39-7CA715C9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2332028"/>
            <a:ext cx="5520019" cy="3840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900" dirty="0"/>
              <a:t>Develop young people's social and academic skills during their first of high school.</a:t>
            </a:r>
          </a:p>
          <a:p>
            <a:pPr marL="0" indent="0">
              <a:buNone/>
            </a:pPr>
            <a:r>
              <a:rPr lang="en-GB" sz="1900" dirty="0"/>
              <a:t>Develop transferable skills from a football environment into schoolwork and social situations. </a:t>
            </a:r>
          </a:p>
          <a:p>
            <a:pPr marL="0" indent="0">
              <a:buNone/>
            </a:pPr>
            <a:r>
              <a:rPr lang="en-GB" sz="1900" dirty="0"/>
              <a:t>Capture the imagination of Young People through football to enhance engagement in school and healthy life choices.</a:t>
            </a:r>
          </a:p>
          <a:p>
            <a:pPr marL="0" indent="0">
              <a:buNone/>
            </a:pPr>
            <a:r>
              <a:rPr lang="en-GB" sz="1900" dirty="0"/>
              <a:t>Foster meaningful and sustainable community partnerships.</a:t>
            </a:r>
          </a:p>
        </p:txBody>
      </p:sp>
    </p:spTree>
    <p:extLst>
      <p:ext uri="{BB962C8B-B14F-4D97-AF65-F5344CB8AC3E}">
        <p14:creationId xmlns:p14="http://schemas.microsoft.com/office/powerpoint/2010/main" val="254546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101588-CDD8-BA3D-9FF7-E0A0245D3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45" y="353602"/>
            <a:ext cx="7452882" cy="1360898"/>
          </a:xfrm>
        </p:spPr>
        <p:txBody>
          <a:bodyPr>
            <a:normAutofit/>
          </a:bodyPr>
          <a:lstStyle/>
          <a:p>
            <a:r>
              <a:rPr lang="en-GB" dirty="0"/>
              <a:t>Key Areas of Focus – 5 C’s</a:t>
            </a:r>
          </a:p>
        </p:txBody>
      </p:sp>
      <p:pic>
        <p:nvPicPr>
          <p:cNvPr id="4" name="Picture 3" descr="A logo of a football club&#10;&#10;Description automatically generated">
            <a:extLst>
              <a:ext uri="{FF2B5EF4-FFF2-40B4-BE49-F238E27FC236}">
                <a16:creationId xmlns:a16="http://schemas.microsoft.com/office/drawing/2014/main" id="{7E2D05BC-1F5A-43C5-3D5E-E46942E53E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79" r="-1" b="2248"/>
          <a:stretch/>
        </p:blipFill>
        <p:spPr>
          <a:xfrm>
            <a:off x="8313071" y="10"/>
            <a:ext cx="3878931" cy="3428990"/>
          </a:xfrm>
          <a:custGeom>
            <a:avLst/>
            <a:gdLst/>
            <a:ahLst/>
            <a:cxnLst/>
            <a:rect l="l" t="t" r="r" b="b"/>
            <a:pathLst>
              <a:path w="3878931" h="3429000">
                <a:moveTo>
                  <a:pt x="3005297" y="0"/>
                </a:moveTo>
                <a:lnTo>
                  <a:pt x="3878931" y="0"/>
                </a:lnTo>
                <a:lnTo>
                  <a:pt x="3878931" y="3429000"/>
                </a:lnTo>
                <a:lnTo>
                  <a:pt x="2229335" y="3429000"/>
                </a:lnTo>
                <a:lnTo>
                  <a:pt x="2218251" y="3429000"/>
                </a:lnTo>
                <a:lnTo>
                  <a:pt x="0" y="3429000"/>
                </a:lnTo>
                <a:close/>
              </a:path>
            </a:pathLst>
          </a:custGeom>
        </p:spPr>
      </p:pic>
      <p:pic>
        <p:nvPicPr>
          <p:cNvPr id="5" name="Picture 4" descr="Football ball in the field">
            <a:extLst>
              <a:ext uri="{FF2B5EF4-FFF2-40B4-BE49-F238E27FC236}">
                <a16:creationId xmlns:a16="http://schemas.microsoft.com/office/drawing/2014/main" id="{D909AD2A-E1AB-2373-4D2A-5918EE6C9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3" r="-2" b="22597"/>
          <a:stretch/>
        </p:blipFill>
        <p:spPr>
          <a:xfrm>
            <a:off x="5303860" y="3429000"/>
            <a:ext cx="6888138" cy="3429000"/>
          </a:xfrm>
          <a:custGeom>
            <a:avLst/>
            <a:gdLst/>
            <a:ahLst/>
            <a:cxnLst/>
            <a:rect l="l" t="t" r="r" b="b"/>
            <a:pathLst>
              <a:path w="6888138" h="3429000">
                <a:moveTo>
                  <a:pt x="3005297" y="0"/>
                </a:moveTo>
                <a:lnTo>
                  <a:pt x="6888138" y="0"/>
                </a:lnTo>
                <a:lnTo>
                  <a:pt x="6888138" y="644365"/>
                </a:lnTo>
                <a:lnTo>
                  <a:pt x="4447586" y="3429000"/>
                </a:lnTo>
                <a:lnTo>
                  <a:pt x="2229335" y="3429000"/>
                </a:lnTo>
                <a:lnTo>
                  <a:pt x="2218251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CE6F3-69CA-A4AD-FC39-7CA715C9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245" y="1880558"/>
            <a:ext cx="6107502" cy="42916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900" b="1" dirty="0"/>
              <a:t>Commitment</a:t>
            </a:r>
            <a:r>
              <a:rPr lang="en-GB" sz="1900" dirty="0"/>
              <a:t> – to the programme, to the development of the whole person, to each other, </a:t>
            </a:r>
          </a:p>
          <a:p>
            <a:pPr marL="0" indent="0">
              <a:buNone/>
            </a:pPr>
            <a:r>
              <a:rPr lang="en-GB" sz="1900" b="1" dirty="0"/>
              <a:t>Confidence</a:t>
            </a:r>
            <a:r>
              <a:rPr lang="en-GB" sz="1900" dirty="0"/>
              <a:t> – Self-esteem, confidence in own ability to lead and be part of a team</a:t>
            </a:r>
          </a:p>
          <a:p>
            <a:pPr marL="0" indent="0">
              <a:buNone/>
            </a:pPr>
            <a:r>
              <a:rPr lang="en-GB" sz="1900" b="1" dirty="0"/>
              <a:t>Concentration</a:t>
            </a:r>
            <a:r>
              <a:rPr lang="en-GB" sz="1900" dirty="0"/>
              <a:t> – focus on task at hand,  carry role effectively, ‘staying in the moment’ (in play and in school)</a:t>
            </a:r>
          </a:p>
          <a:p>
            <a:pPr marL="0" indent="0">
              <a:buNone/>
            </a:pPr>
            <a:r>
              <a:rPr lang="en-GB" sz="1900" b="1" dirty="0"/>
              <a:t>Control (of emotions) </a:t>
            </a:r>
            <a:r>
              <a:rPr lang="en-GB" sz="1900" dirty="0"/>
              <a:t>– self-regulation, making the right choices, remaining calm</a:t>
            </a:r>
          </a:p>
          <a:p>
            <a:pPr marL="0" indent="0">
              <a:buNone/>
            </a:pPr>
            <a:r>
              <a:rPr lang="en-GB" sz="1900" b="1" dirty="0"/>
              <a:t>Communication</a:t>
            </a:r>
            <a:r>
              <a:rPr lang="en-GB" sz="1900" dirty="0"/>
              <a:t> – verbal and non-verbal, ability to listen and learn, talking on front of others</a:t>
            </a:r>
          </a:p>
        </p:txBody>
      </p:sp>
    </p:spTree>
    <p:extLst>
      <p:ext uri="{BB962C8B-B14F-4D97-AF65-F5344CB8AC3E}">
        <p14:creationId xmlns:p14="http://schemas.microsoft.com/office/powerpoint/2010/main" val="252048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101588-CDD8-BA3D-9FF7-E0A0245D3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81" y="-551"/>
            <a:ext cx="7778930" cy="1360898"/>
          </a:xfrm>
        </p:spPr>
        <p:txBody>
          <a:bodyPr>
            <a:normAutofit/>
          </a:bodyPr>
          <a:lstStyle/>
          <a:p>
            <a:r>
              <a:rPr lang="en-GB" dirty="0"/>
              <a:t>How will it work?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1CFDA8-156C-6B8B-CABC-684504B458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014" r="2" b="23031"/>
          <a:stretch/>
        </p:blipFill>
        <p:spPr>
          <a:xfrm>
            <a:off x="9305047" y="1"/>
            <a:ext cx="2894097" cy="2287759"/>
          </a:xfrm>
          <a:custGeom>
            <a:avLst/>
            <a:gdLst/>
            <a:ahLst/>
            <a:cxnLst/>
            <a:rect l="l" t="t" r="r" b="b"/>
            <a:pathLst>
              <a:path w="2894097" h="2287759">
                <a:moveTo>
                  <a:pt x="2005072" y="0"/>
                </a:moveTo>
                <a:lnTo>
                  <a:pt x="2030997" y="0"/>
                </a:lnTo>
                <a:lnTo>
                  <a:pt x="2894097" y="0"/>
                </a:lnTo>
                <a:lnTo>
                  <a:pt x="2894097" y="1529274"/>
                </a:lnTo>
                <a:lnTo>
                  <a:pt x="2894097" y="2287759"/>
                </a:lnTo>
                <a:lnTo>
                  <a:pt x="0" y="2287759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4E5801-AB7C-A7D3-F8A3-F278793150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781" r="4" b="23499"/>
          <a:stretch/>
        </p:blipFill>
        <p:spPr>
          <a:xfrm>
            <a:off x="7302531" y="2284845"/>
            <a:ext cx="4896615" cy="2287759"/>
          </a:xfrm>
          <a:custGeom>
            <a:avLst/>
            <a:gdLst/>
            <a:ahLst/>
            <a:cxnLst/>
            <a:rect l="l" t="t" r="r" b="b"/>
            <a:pathLst>
              <a:path w="4896615" h="2287759">
                <a:moveTo>
                  <a:pt x="2005072" y="0"/>
                </a:moveTo>
                <a:lnTo>
                  <a:pt x="4896615" y="0"/>
                </a:lnTo>
                <a:lnTo>
                  <a:pt x="4896615" y="2287759"/>
                </a:lnTo>
                <a:lnTo>
                  <a:pt x="0" y="2287759"/>
                </a:lnTo>
                <a:close/>
              </a:path>
            </a:pathLst>
          </a:custGeom>
        </p:spPr>
      </p:pic>
      <p:pic>
        <p:nvPicPr>
          <p:cNvPr id="5" name="Picture 4" descr="Football ball in the field">
            <a:extLst>
              <a:ext uri="{FF2B5EF4-FFF2-40B4-BE49-F238E27FC236}">
                <a16:creationId xmlns:a16="http://schemas.microsoft.com/office/drawing/2014/main" id="{D909AD2A-E1AB-2373-4D2A-5918EE6C97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275" b="35051"/>
          <a:stretch/>
        </p:blipFill>
        <p:spPr>
          <a:xfrm>
            <a:off x="5299528" y="4570241"/>
            <a:ext cx="6899617" cy="2287759"/>
          </a:xfrm>
          <a:custGeom>
            <a:avLst/>
            <a:gdLst/>
            <a:ahLst/>
            <a:cxnLst/>
            <a:rect l="l" t="t" r="r" b="b"/>
            <a:pathLst>
              <a:path w="6899617" h="2287759">
                <a:moveTo>
                  <a:pt x="2005073" y="0"/>
                </a:moveTo>
                <a:lnTo>
                  <a:pt x="6899617" y="0"/>
                </a:lnTo>
                <a:lnTo>
                  <a:pt x="6899617" y="2287759"/>
                </a:lnTo>
                <a:lnTo>
                  <a:pt x="2229334" y="2287759"/>
                </a:lnTo>
                <a:lnTo>
                  <a:pt x="25925" y="2287759"/>
                </a:lnTo>
                <a:lnTo>
                  <a:pt x="0" y="228775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CE6F3-69CA-A4AD-FC39-7CA715C9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34" y="1045209"/>
            <a:ext cx="6473985" cy="545719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Student athletes take part in a high-quality programme of training spread across a school week/year.</a:t>
            </a:r>
          </a:p>
          <a:p>
            <a:pPr>
              <a:lnSpc>
                <a:spcPct val="110000"/>
              </a:lnSpc>
            </a:pPr>
            <a:r>
              <a:rPr lang="en-GB" dirty="0"/>
              <a:t>A combination of extra-curricular and timetabled sessions </a:t>
            </a:r>
          </a:p>
          <a:p>
            <a:pPr>
              <a:lnSpc>
                <a:spcPct val="110000"/>
              </a:lnSpc>
            </a:pPr>
            <a:r>
              <a:rPr lang="en-GB" dirty="0"/>
              <a:t>Pupils apply for a place (and may need to ‘trial’) before entering into a ‘contract of expectations’</a:t>
            </a:r>
          </a:p>
          <a:p>
            <a:pPr>
              <a:lnSpc>
                <a:spcPct val="110000"/>
              </a:lnSpc>
            </a:pPr>
            <a:r>
              <a:rPr lang="en-GB" dirty="0"/>
              <a:t>Sessions delivered through a partnership with St Mirren Academy coaches, school staff, Senior Pupils and Active Schools. </a:t>
            </a:r>
          </a:p>
          <a:p>
            <a:pPr>
              <a:lnSpc>
                <a:spcPct val="110000"/>
              </a:lnSpc>
            </a:pPr>
            <a:r>
              <a:rPr lang="en-GB" dirty="0"/>
              <a:t>Parents made aware of progress through key tracking data and pupil progress evenings in line with the rest of S1</a:t>
            </a:r>
          </a:p>
        </p:txBody>
      </p:sp>
    </p:spTree>
    <p:extLst>
      <p:ext uri="{BB962C8B-B14F-4D97-AF65-F5344CB8AC3E}">
        <p14:creationId xmlns:p14="http://schemas.microsoft.com/office/powerpoint/2010/main" val="178156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5D3B97D3-3894-4963-90C5-4EAA66131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101588-CDD8-BA3D-9FF7-E0A0245D3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0873" y="872935"/>
            <a:ext cx="5798126" cy="1360898"/>
          </a:xfrm>
        </p:spPr>
        <p:txBody>
          <a:bodyPr>
            <a:normAutofit/>
          </a:bodyPr>
          <a:lstStyle/>
          <a:p>
            <a:r>
              <a:rPr lang="en-GB" dirty="0"/>
              <a:t>Selection process</a:t>
            </a:r>
          </a:p>
        </p:txBody>
      </p:sp>
      <p:pic>
        <p:nvPicPr>
          <p:cNvPr id="1026" name="Picture 2" descr="Extra Curricular Brochure">
            <a:extLst>
              <a:ext uri="{FF2B5EF4-FFF2-40B4-BE49-F238E27FC236}">
                <a16:creationId xmlns:a16="http://schemas.microsoft.com/office/drawing/2014/main" id="{331A633F-D804-31E4-7C70-DD529864E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7045" y="899311"/>
            <a:ext cx="1122139" cy="158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0D2A4F-E5D6-700D-0511-D4D467B85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377" y="2651632"/>
            <a:ext cx="1581136" cy="1585244"/>
          </a:xfrm>
          <a:prstGeom prst="rect">
            <a:avLst/>
          </a:prstGeom>
        </p:spPr>
      </p:pic>
      <p:pic>
        <p:nvPicPr>
          <p:cNvPr id="5" name="Picture 4" descr="Football ball in the field">
            <a:extLst>
              <a:ext uri="{FF2B5EF4-FFF2-40B4-BE49-F238E27FC236}">
                <a16:creationId xmlns:a16="http://schemas.microsoft.com/office/drawing/2014/main" id="{D909AD2A-E1AB-2373-4D2A-5918EE6C97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1" r="31654" b="-1"/>
          <a:stretch/>
        </p:blipFill>
        <p:spPr>
          <a:xfrm>
            <a:off x="2107941" y="4403954"/>
            <a:ext cx="1597696" cy="15852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CE6F3-69CA-A4AD-FC39-7CA715C9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873" y="2332026"/>
            <a:ext cx="5798126" cy="3840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- Group discussions with staff – what do the young people want to get out of the programme?</a:t>
            </a:r>
          </a:p>
          <a:p>
            <a:pPr marL="0" indent="0">
              <a:buNone/>
            </a:pPr>
            <a:r>
              <a:rPr lang="en-GB" dirty="0"/>
              <a:t>- Technical selection days (playing ability) – participants must have a competency in football but this is not the key focus of the programme</a:t>
            </a:r>
          </a:p>
          <a:p>
            <a:pPr marL="0" indent="0">
              <a:buNone/>
            </a:pPr>
            <a:r>
              <a:rPr lang="en-GB" dirty="0"/>
              <a:t>- Teacher Recommendations – which pupils would benefit most with regards the 5 C’s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368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101588-CDD8-BA3D-9FF7-E0A0245D3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21" y="5352"/>
            <a:ext cx="7778930" cy="1360898"/>
          </a:xfrm>
        </p:spPr>
        <p:txBody>
          <a:bodyPr>
            <a:normAutofit/>
          </a:bodyPr>
          <a:lstStyle/>
          <a:p>
            <a:r>
              <a:rPr lang="en-GB" dirty="0"/>
              <a:t>Content of sessions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58C27A-E680-4A22-AC01-49BBC976F8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014" r="2" b="23031"/>
          <a:stretch/>
        </p:blipFill>
        <p:spPr>
          <a:xfrm>
            <a:off x="9305047" y="1"/>
            <a:ext cx="2894097" cy="2287759"/>
          </a:xfrm>
          <a:custGeom>
            <a:avLst/>
            <a:gdLst/>
            <a:ahLst/>
            <a:cxnLst/>
            <a:rect l="l" t="t" r="r" b="b"/>
            <a:pathLst>
              <a:path w="2894097" h="2287759">
                <a:moveTo>
                  <a:pt x="2005072" y="0"/>
                </a:moveTo>
                <a:lnTo>
                  <a:pt x="2030997" y="0"/>
                </a:lnTo>
                <a:lnTo>
                  <a:pt x="2894097" y="0"/>
                </a:lnTo>
                <a:lnTo>
                  <a:pt x="2894097" y="1529274"/>
                </a:lnTo>
                <a:lnTo>
                  <a:pt x="2894097" y="2287759"/>
                </a:lnTo>
                <a:lnTo>
                  <a:pt x="0" y="2287759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7AF878-08F0-55B0-1989-19DBAF0990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781" r="4" b="23499"/>
          <a:stretch/>
        </p:blipFill>
        <p:spPr>
          <a:xfrm>
            <a:off x="7302531" y="2284845"/>
            <a:ext cx="4896615" cy="2287759"/>
          </a:xfrm>
          <a:custGeom>
            <a:avLst/>
            <a:gdLst/>
            <a:ahLst/>
            <a:cxnLst/>
            <a:rect l="l" t="t" r="r" b="b"/>
            <a:pathLst>
              <a:path w="4896615" h="2287759">
                <a:moveTo>
                  <a:pt x="2005072" y="0"/>
                </a:moveTo>
                <a:lnTo>
                  <a:pt x="4896615" y="0"/>
                </a:lnTo>
                <a:lnTo>
                  <a:pt x="4896615" y="2287759"/>
                </a:lnTo>
                <a:lnTo>
                  <a:pt x="0" y="2287759"/>
                </a:lnTo>
                <a:close/>
              </a:path>
            </a:pathLst>
          </a:custGeom>
        </p:spPr>
      </p:pic>
      <p:pic>
        <p:nvPicPr>
          <p:cNvPr id="5" name="Picture 4" descr="Football ball in the field">
            <a:extLst>
              <a:ext uri="{FF2B5EF4-FFF2-40B4-BE49-F238E27FC236}">
                <a16:creationId xmlns:a16="http://schemas.microsoft.com/office/drawing/2014/main" id="{D909AD2A-E1AB-2373-4D2A-5918EE6C97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275" b="35051"/>
          <a:stretch/>
        </p:blipFill>
        <p:spPr>
          <a:xfrm>
            <a:off x="5299528" y="4570241"/>
            <a:ext cx="6899617" cy="2287759"/>
          </a:xfrm>
          <a:custGeom>
            <a:avLst/>
            <a:gdLst/>
            <a:ahLst/>
            <a:cxnLst/>
            <a:rect l="l" t="t" r="r" b="b"/>
            <a:pathLst>
              <a:path w="6899617" h="2287759">
                <a:moveTo>
                  <a:pt x="2005073" y="0"/>
                </a:moveTo>
                <a:lnTo>
                  <a:pt x="6899617" y="0"/>
                </a:lnTo>
                <a:lnTo>
                  <a:pt x="6899617" y="2287759"/>
                </a:lnTo>
                <a:lnTo>
                  <a:pt x="2229334" y="2287759"/>
                </a:lnTo>
                <a:lnTo>
                  <a:pt x="25925" y="2287759"/>
                </a:lnTo>
                <a:lnTo>
                  <a:pt x="0" y="228775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CE6F3-69CA-A4AD-FC39-7CA715C9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82" y="1143880"/>
            <a:ext cx="6366218" cy="536868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400" dirty="0"/>
              <a:t>All content will align with Curriculum for Excellence experiences and outcomes and will follow with PE Dept’s ‘Head, Heart and Hands’  BGE curricular model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400" b="1" dirty="0"/>
              <a:t>Head</a:t>
            </a:r>
            <a:r>
              <a:rPr lang="en-GB" sz="2400" dirty="0"/>
              <a:t> - Tactical knowledge (Concentration, decision making when defending, attacking, 4v4 etc)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400" b="1" dirty="0"/>
              <a:t>Heart</a:t>
            </a:r>
            <a:r>
              <a:rPr lang="en-GB" sz="2400" dirty="0"/>
              <a:t> – Social Skills (Commitment, Communication, Control of Emotions leading to high resilience, better  teamwork, etc)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400" b="1" dirty="0"/>
              <a:t>Hands</a:t>
            </a:r>
            <a:r>
              <a:rPr lang="en-GB" sz="2400" dirty="0"/>
              <a:t> - Technical skills (passing, shooting, control, finishing etc)</a:t>
            </a:r>
          </a:p>
        </p:txBody>
      </p:sp>
    </p:spTree>
    <p:extLst>
      <p:ext uri="{BB962C8B-B14F-4D97-AF65-F5344CB8AC3E}">
        <p14:creationId xmlns:p14="http://schemas.microsoft.com/office/powerpoint/2010/main" val="99974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E9A23-2582-4154-194F-15B5640C6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Possible S1 Goals for Growth Timetable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C673551-8240-D0DA-BFFE-2A81E96EFB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969139"/>
              </p:ext>
            </p:extLst>
          </p:nvPr>
        </p:nvGraphicFramePr>
        <p:xfrm>
          <a:off x="1143000" y="2362518"/>
          <a:ext cx="9905995" cy="237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545">
                  <a:extLst>
                    <a:ext uri="{9D8B030D-6E8A-4147-A177-3AD203B41FA5}">
                      <a16:colId xmlns:a16="http://schemas.microsoft.com/office/drawing/2014/main" val="1377249708"/>
                    </a:ext>
                  </a:extLst>
                </a:gridCol>
                <a:gridCol w="900545">
                  <a:extLst>
                    <a:ext uri="{9D8B030D-6E8A-4147-A177-3AD203B41FA5}">
                      <a16:colId xmlns:a16="http://schemas.microsoft.com/office/drawing/2014/main" val="2030196425"/>
                    </a:ext>
                  </a:extLst>
                </a:gridCol>
                <a:gridCol w="900545">
                  <a:extLst>
                    <a:ext uri="{9D8B030D-6E8A-4147-A177-3AD203B41FA5}">
                      <a16:colId xmlns:a16="http://schemas.microsoft.com/office/drawing/2014/main" val="4029521486"/>
                    </a:ext>
                  </a:extLst>
                </a:gridCol>
                <a:gridCol w="900545">
                  <a:extLst>
                    <a:ext uri="{9D8B030D-6E8A-4147-A177-3AD203B41FA5}">
                      <a16:colId xmlns:a16="http://schemas.microsoft.com/office/drawing/2014/main" val="463806939"/>
                    </a:ext>
                  </a:extLst>
                </a:gridCol>
                <a:gridCol w="900545">
                  <a:extLst>
                    <a:ext uri="{9D8B030D-6E8A-4147-A177-3AD203B41FA5}">
                      <a16:colId xmlns:a16="http://schemas.microsoft.com/office/drawing/2014/main" val="594049274"/>
                    </a:ext>
                  </a:extLst>
                </a:gridCol>
                <a:gridCol w="900545">
                  <a:extLst>
                    <a:ext uri="{9D8B030D-6E8A-4147-A177-3AD203B41FA5}">
                      <a16:colId xmlns:a16="http://schemas.microsoft.com/office/drawing/2014/main" val="4049921480"/>
                    </a:ext>
                  </a:extLst>
                </a:gridCol>
                <a:gridCol w="900545">
                  <a:extLst>
                    <a:ext uri="{9D8B030D-6E8A-4147-A177-3AD203B41FA5}">
                      <a16:colId xmlns:a16="http://schemas.microsoft.com/office/drawing/2014/main" val="4204134892"/>
                    </a:ext>
                  </a:extLst>
                </a:gridCol>
                <a:gridCol w="900545">
                  <a:extLst>
                    <a:ext uri="{9D8B030D-6E8A-4147-A177-3AD203B41FA5}">
                      <a16:colId xmlns:a16="http://schemas.microsoft.com/office/drawing/2014/main" val="4204330618"/>
                    </a:ext>
                  </a:extLst>
                </a:gridCol>
                <a:gridCol w="900545">
                  <a:extLst>
                    <a:ext uri="{9D8B030D-6E8A-4147-A177-3AD203B41FA5}">
                      <a16:colId xmlns:a16="http://schemas.microsoft.com/office/drawing/2014/main" val="2345855423"/>
                    </a:ext>
                  </a:extLst>
                </a:gridCol>
                <a:gridCol w="900545">
                  <a:extLst>
                    <a:ext uri="{9D8B030D-6E8A-4147-A177-3AD203B41FA5}">
                      <a16:colId xmlns:a16="http://schemas.microsoft.com/office/drawing/2014/main" val="3638889531"/>
                    </a:ext>
                  </a:extLst>
                </a:gridCol>
                <a:gridCol w="900545">
                  <a:extLst>
                    <a:ext uri="{9D8B030D-6E8A-4147-A177-3AD203B41FA5}">
                      <a16:colId xmlns:a16="http://schemas.microsoft.com/office/drawing/2014/main" val="2302717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8.00-8.40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After 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141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Session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630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Walbaum Display"/>
                          <a:ea typeface="+mn-ea"/>
                          <a:cs typeface="+mn-cs"/>
                        </a:rPr>
                        <a:t>Session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Walbaum Display"/>
                          <a:ea typeface="+mn-ea"/>
                          <a:cs typeface="+mn-cs"/>
                        </a:rPr>
                        <a:t>Session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325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65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Walbaum Display"/>
                          <a:ea typeface="+mn-ea"/>
                          <a:cs typeface="+mn-cs"/>
                        </a:rPr>
                        <a:t>Session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Walbaum Display"/>
                          <a:ea typeface="+mn-ea"/>
                          <a:cs typeface="+mn-cs"/>
                        </a:rPr>
                        <a:t>Session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44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821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74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5">
            <a:extLst>
              <a:ext uri="{FF2B5EF4-FFF2-40B4-BE49-F238E27FC236}">
                <a16:creationId xmlns:a16="http://schemas.microsoft.com/office/drawing/2014/main" id="{20CC10FC-6518-423B-A972-3E4F7A4A8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17">
            <a:extLst>
              <a:ext uri="{FF2B5EF4-FFF2-40B4-BE49-F238E27FC236}">
                <a16:creationId xmlns:a16="http://schemas.microsoft.com/office/drawing/2014/main" id="{A8FC12C0-26A5-495A-9358-36220BD53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255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Football ball in the field">
            <a:extLst>
              <a:ext uri="{FF2B5EF4-FFF2-40B4-BE49-F238E27FC236}">
                <a16:creationId xmlns:a16="http://schemas.microsoft.com/office/drawing/2014/main" id="{D909AD2A-E1AB-2373-4D2A-5918EE6C97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r="32983" b="-1"/>
          <a:stretch/>
        </p:blipFill>
        <p:spPr>
          <a:xfrm>
            <a:off x="1" y="10"/>
            <a:ext cx="6885325" cy="6857990"/>
          </a:xfrm>
          <a:custGeom>
            <a:avLst/>
            <a:gdLst/>
            <a:ahLst/>
            <a:cxnLst/>
            <a:rect l="l" t="t" r="r" b="b"/>
            <a:pathLst>
              <a:path w="6885325" h="6858000">
                <a:moveTo>
                  <a:pt x="6885325" y="0"/>
                </a:moveTo>
                <a:lnTo>
                  <a:pt x="874733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101588-CDD8-BA3D-9FF7-E0A0245D3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207629"/>
            <a:ext cx="3497580" cy="1958340"/>
          </a:xfrm>
        </p:spPr>
        <p:txBody>
          <a:bodyPr anchor="t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Monitoring and Evaluating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CE6F3-69CA-A4AD-FC39-7CA715C9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0166" y="1513908"/>
            <a:ext cx="6308833" cy="4201093"/>
          </a:xfrm>
        </p:spPr>
        <p:txBody>
          <a:bodyPr anchor="b">
            <a:normAutofit fontScale="92500" lnSpcReduction="10000"/>
          </a:bodyPr>
          <a:lstStyle/>
          <a:p>
            <a:pPr marL="0" indent="0" algn="r">
              <a:lnSpc>
                <a:spcPct val="110000"/>
              </a:lnSpc>
              <a:buNone/>
            </a:pPr>
            <a:r>
              <a:rPr lang="en-GB" dirty="0"/>
              <a:t>In order to monitor the effectiveness of the programme we will use the following: </a:t>
            </a:r>
          </a:p>
          <a:p>
            <a:pPr algn="r">
              <a:lnSpc>
                <a:spcPct val="110000"/>
              </a:lnSpc>
              <a:buFontTx/>
              <a:buChar char="-"/>
            </a:pPr>
            <a:r>
              <a:rPr lang="en-GB" dirty="0"/>
              <a:t>Skill tests</a:t>
            </a:r>
          </a:p>
          <a:p>
            <a:pPr algn="r">
              <a:lnSpc>
                <a:spcPct val="110000"/>
              </a:lnSpc>
              <a:buFontTx/>
              <a:buChar char="-"/>
            </a:pPr>
            <a:r>
              <a:rPr lang="en-GB" dirty="0"/>
              <a:t>Player surveys and focus groups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GB" dirty="0"/>
              <a:t>- Parent and Carer evenings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GB" dirty="0"/>
              <a:t>- Report cards which reflect progress  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GB" dirty="0"/>
              <a:t>- Late-coming, merits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GB" dirty="0"/>
              <a:t>-Attendance figures (both at the class and school)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GB" dirty="0"/>
              <a:t>The results are monitored regularly to provide support to the pupils’ development from both a playing, academic and social point of view.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5F94957-FA6A-49F1-B474-9B199C91C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FD8AE51-D9BE-B01A-B940-240B03968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2" y="4314815"/>
            <a:ext cx="1800225" cy="2543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F3AD6C-0ADA-6858-F4DA-8BFAA1A4D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595" y="4314815"/>
            <a:ext cx="2352040" cy="235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7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8C63406-9171-4282-BAAB-2DDC6831F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3870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101588-CDD8-BA3D-9FF7-E0A0245D3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85329"/>
            <a:ext cx="7659460" cy="1360898"/>
          </a:xfrm>
        </p:spPr>
        <p:txBody>
          <a:bodyPr>
            <a:normAutofit/>
          </a:bodyPr>
          <a:lstStyle/>
          <a:p>
            <a:r>
              <a:rPr lang="en-GB" dirty="0"/>
              <a:t>How will we measure success?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CE6F3-69CA-A4AD-FC39-7CA715C9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915" y="1508912"/>
            <a:ext cx="7153909" cy="384017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800" dirty="0"/>
              <a:t>By creating a two year programme that pupil’s find exciting and enjoyable, but physically and mentally demanding.</a:t>
            </a:r>
          </a:p>
          <a:p>
            <a:pPr>
              <a:lnSpc>
                <a:spcPct val="110000"/>
              </a:lnSpc>
            </a:pPr>
            <a:r>
              <a:rPr lang="en-GB" sz="1800" dirty="0"/>
              <a:t>Developing pupils who are engaged and passionate about football and their education.</a:t>
            </a:r>
          </a:p>
          <a:p>
            <a:pPr>
              <a:lnSpc>
                <a:spcPct val="110000"/>
              </a:lnSpc>
            </a:pPr>
            <a:r>
              <a:rPr lang="en-GB" sz="1800" dirty="0"/>
              <a:t>Pupils who develop have a high skill level across 3 key areas (Head, Heart &amp; Hands) </a:t>
            </a:r>
          </a:p>
          <a:p>
            <a:pPr>
              <a:lnSpc>
                <a:spcPct val="110000"/>
              </a:lnSpc>
            </a:pPr>
            <a:r>
              <a:rPr lang="en-GB" sz="1800" dirty="0"/>
              <a:t>Pupils who not only behave appropriately during coaching, meetings and across the wider school, but take on leadership roles and become role models for others.</a:t>
            </a:r>
          </a:p>
          <a:p>
            <a:pPr>
              <a:lnSpc>
                <a:spcPct val="110000"/>
              </a:lnSpc>
            </a:pPr>
            <a:r>
              <a:rPr lang="en-GB" sz="1800" dirty="0"/>
              <a:t>Showcase players for the St Mirren Academy programme </a:t>
            </a:r>
          </a:p>
        </p:txBody>
      </p:sp>
      <p:pic>
        <p:nvPicPr>
          <p:cNvPr id="5" name="Picture 4" descr="Football ball in the field">
            <a:extLst>
              <a:ext uri="{FF2B5EF4-FFF2-40B4-BE49-F238E27FC236}">
                <a16:creationId xmlns:a16="http://schemas.microsoft.com/office/drawing/2014/main" id="{D909AD2A-E1AB-2373-4D2A-5918EE6C97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32725" b="-1"/>
          <a:stretch/>
        </p:blipFill>
        <p:spPr>
          <a:xfrm>
            <a:off x="5280193" y="10"/>
            <a:ext cx="6911808" cy="6857990"/>
          </a:xfrm>
          <a:custGeom>
            <a:avLst/>
            <a:gdLst/>
            <a:ahLst/>
            <a:cxnLst/>
            <a:rect l="l" t="t" r="r" b="b"/>
            <a:pathLst>
              <a:path w="6911808" h="6858000">
                <a:moveTo>
                  <a:pt x="6001291" y="0"/>
                </a:moveTo>
                <a:lnTo>
                  <a:pt x="6010593" y="0"/>
                </a:lnTo>
                <a:lnTo>
                  <a:pt x="6911808" y="0"/>
                </a:lnTo>
                <a:lnTo>
                  <a:pt x="6911808" y="6858000"/>
                </a:lnTo>
                <a:lnTo>
                  <a:pt x="6094479" y="6858000"/>
                </a:lnTo>
                <a:lnTo>
                  <a:pt x="6001291" y="6858000"/>
                </a:lnTo>
                <a:lnTo>
                  <a:pt x="2229335" y="6858000"/>
                </a:lnTo>
                <a:lnTo>
                  <a:pt x="1633138" y="6858000"/>
                </a:lnTo>
                <a:lnTo>
                  <a:pt x="0" y="6858000"/>
                </a:lnTo>
                <a:lnTo>
                  <a:pt x="6001291" y="10614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147B44-C772-B5EA-A5A5-DC6D49927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650" y="4442638"/>
            <a:ext cx="2352040" cy="235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5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gattaVTI">
  <a:themeElements>
    <a:clrScheme name="Regatta Yellow">
      <a:dk1>
        <a:sysClr val="windowText" lastClr="000000"/>
      </a:dk1>
      <a:lt1>
        <a:sysClr val="window" lastClr="FFFFFF"/>
      </a:lt1>
      <a:dk2>
        <a:srgbClr val="181C30"/>
      </a:dk2>
      <a:lt2>
        <a:srgbClr val="C8E1F4"/>
      </a:lt2>
      <a:accent1>
        <a:srgbClr val="217ED3"/>
      </a:accent1>
      <a:accent2>
        <a:srgbClr val="B92525"/>
      </a:accent2>
      <a:accent3>
        <a:srgbClr val="18558C"/>
      </a:accent3>
      <a:accent4>
        <a:srgbClr val="1D8B35"/>
      </a:accent4>
      <a:accent5>
        <a:srgbClr val="EA75AA"/>
      </a:accent5>
      <a:accent6>
        <a:srgbClr val="F5A700"/>
      </a:accent6>
      <a:hlink>
        <a:srgbClr val="DB0000"/>
      </a:hlink>
      <a:folHlink>
        <a:srgbClr val="066BB6"/>
      </a:folHlink>
    </a:clrScheme>
    <a:fontScheme name="Walbaum Display">
      <a:majorFont>
        <a:latin typeface="Walbaum Display"/>
        <a:ea typeface=""/>
        <a:cs typeface=""/>
      </a:majorFont>
      <a:minorFont>
        <a:latin typeface="Walbaum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attaVTI" id="{FFC3BCE5-6357-41D1-8E67-3F85B69D7E86}" vid="{893A6374-FE17-48E5-8B62-678C1B11AA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363</TotalTime>
  <Words>616</Words>
  <Application>Microsoft Office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Walbaum Display</vt:lpstr>
      <vt:lpstr>RegattaVTI</vt:lpstr>
      <vt:lpstr>Goals for growth  parents and carers information evening</vt:lpstr>
      <vt:lpstr>What is the purpose of the Goals for Growth Programme?</vt:lpstr>
      <vt:lpstr>Key Areas of Focus – 5 C’s</vt:lpstr>
      <vt:lpstr>How will it work?</vt:lpstr>
      <vt:lpstr>Selection process</vt:lpstr>
      <vt:lpstr>Content of sessions</vt:lpstr>
      <vt:lpstr>Possible S1 Goals for Growth Timetable</vt:lpstr>
      <vt:lpstr>Monitoring and Evaluating</vt:lpstr>
      <vt:lpstr>How will we measure success?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of Football</dc:title>
  <dc:creator>c chambers</dc:creator>
  <cp:lastModifiedBy>Margo Charker</cp:lastModifiedBy>
  <cp:revision>8</cp:revision>
  <dcterms:created xsi:type="dcterms:W3CDTF">2024-03-01T08:33:23Z</dcterms:created>
  <dcterms:modified xsi:type="dcterms:W3CDTF">2025-03-26T10:06:51Z</dcterms:modified>
</cp:coreProperties>
</file>