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4" r:id="rId3"/>
    <p:sldId id="325" r:id="rId4"/>
    <p:sldId id="274" r:id="rId5"/>
    <p:sldId id="326" r:id="rId6"/>
    <p:sldId id="327" r:id="rId7"/>
    <p:sldId id="328" r:id="rId8"/>
    <p:sldId id="329" r:id="rId9"/>
    <p:sldId id="330" r:id="rId10"/>
    <p:sldId id="331" r:id="rId11"/>
    <p:sldId id="332" r:id="rId12"/>
    <p:sldId id="283" r:id="rId13"/>
    <p:sldId id="3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0503-218C-4776-8ED7-F48205970B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DFFF3-EB64-43B6-9E8C-A66B90268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A6F634-0596-454D-AB88-0CDA41F22425}"/>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E9D0A05D-C82E-4833-99CD-E2144844F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76D8D-2097-4FE6-8B42-11A78A51D2CF}"/>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40354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0B82-2AB0-4BBA-9352-DAF29B93F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C743C7-B1B0-47AE-AD77-9420B8F63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0225A0-4735-45A6-9DEA-69F857000EA7}"/>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2FB16601-3A2C-460E-AAD2-B7120DEDB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227E6-A835-4B8A-A129-2AC48AD27E3C}"/>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209923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2173A-D7F5-4A2D-B18C-14AD0C0A49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405668-0CE8-4C24-9723-D744877805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C3553-4956-4335-BEA9-D35C41C2EB21}"/>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856AFB07-223D-4995-8095-BE665BC4C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F5DA7-F78A-474D-BEBC-55A7749E196A}"/>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331589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709C-C6BB-429C-A234-5EC1FE3E1F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20E23-F3AC-4D21-B3C5-51E96D282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D44E2-B33D-4369-8685-146CD7A3E059}"/>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E5DE9029-C12C-49F3-9059-6BD44DFD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CEAF2-1EFC-48CC-A2C5-4633B98E1D98}"/>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157519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7597-8008-43E6-AD1D-16691ABFF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B9ADD3-8F0B-4655-9C35-0ED722FB3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26E4D-2247-4A25-8043-8BD55C3C1E77}"/>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FE5CEA05-3F2A-41DB-A7B5-D2CBAB73E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2D3E25-44CA-4BDA-902D-CA88EB0DA122}"/>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285501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7DFD-2A84-42E2-B40D-DCD2F034F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C31D5-71F8-4147-AD77-468708BB3C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21086B-1230-4643-A256-F91C8A66B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A07E60-2801-40E5-AFAA-6E126D4E1B34}"/>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6" name="Footer Placeholder 5">
            <a:extLst>
              <a:ext uri="{FF2B5EF4-FFF2-40B4-BE49-F238E27FC236}">
                <a16:creationId xmlns:a16="http://schemas.microsoft.com/office/drawing/2014/main" id="{A3C94C3E-B1D7-43CB-956A-F5FA51A8A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815FB1-7A75-4F2E-82FC-D41370FBCAB9}"/>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372239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FD4E-8FAF-45F5-AB46-0A516D9667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7B2F13-CCCC-4DD5-BC2B-AC40B7319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3E1A9-B46C-41A8-B7E0-480AF7F88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535637-C473-4335-9F40-67A5C196B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4F844-A4C7-4399-BD64-2E9F65582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E91145-F9A5-4FF4-9592-37AF4BC0AAB1}"/>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8" name="Footer Placeholder 7">
            <a:extLst>
              <a:ext uri="{FF2B5EF4-FFF2-40B4-BE49-F238E27FC236}">
                <a16:creationId xmlns:a16="http://schemas.microsoft.com/office/drawing/2014/main" id="{189B13C0-F19D-4234-8BDD-CD7559EF84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13D00D-8E5D-4BFF-971A-9C595CC0C333}"/>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283410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2F1C-93E3-4106-A599-136AFA3A13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6743FF-28EF-4310-9AE6-5B9ACBF43E92}"/>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4" name="Footer Placeholder 3">
            <a:extLst>
              <a:ext uri="{FF2B5EF4-FFF2-40B4-BE49-F238E27FC236}">
                <a16:creationId xmlns:a16="http://schemas.microsoft.com/office/drawing/2014/main" id="{25995E7A-654C-41F5-849C-496ACEB7F9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3621F2-A698-41DE-8C2D-9ED9195A5547}"/>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321022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5559D-22D3-4921-91E9-9970EBDDFFD6}"/>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3" name="Footer Placeholder 2">
            <a:extLst>
              <a:ext uri="{FF2B5EF4-FFF2-40B4-BE49-F238E27FC236}">
                <a16:creationId xmlns:a16="http://schemas.microsoft.com/office/drawing/2014/main" id="{19B42DD3-2FE1-48ED-8AE5-E304C41BC5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C3B15D-95C5-46E6-84B9-BF8AAB10BE9B}"/>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268371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DACE-455E-40B9-B3E2-4C4F17743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F1651B-0738-4AED-847B-9CA8AEB7C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67DD6A-BF69-4366-AD8B-28397C918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F5C22-28B0-4267-AB00-67B0BD45BF43}"/>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6" name="Footer Placeholder 5">
            <a:extLst>
              <a:ext uri="{FF2B5EF4-FFF2-40B4-BE49-F238E27FC236}">
                <a16:creationId xmlns:a16="http://schemas.microsoft.com/office/drawing/2014/main" id="{4881B24C-1DBC-4234-B8ED-0EF40ED4A2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C9A45-2B97-479E-9B2C-D76F3FB130B3}"/>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240732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844A-3787-4946-B75A-A717BED7E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344AB5-C936-4BE5-95F5-1A7D89B6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A7CEE1-4E3F-459D-8BDE-1471EA8CF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B6140-115A-4AEB-AE3B-D2B607D53135}"/>
              </a:ext>
            </a:extLst>
          </p:cNvPr>
          <p:cNvSpPr>
            <a:spLocks noGrp="1"/>
          </p:cNvSpPr>
          <p:nvPr>
            <p:ph type="dt" sz="half" idx="10"/>
          </p:nvPr>
        </p:nvSpPr>
        <p:spPr/>
        <p:txBody>
          <a:bodyPr/>
          <a:lstStyle/>
          <a:p>
            <a:fld id="{C9226FED-E104-4B61-A301-B135C31B0CFD}" type="datetimeFigureOut">
              <a:rPr lang="en-GB" smtClean="0"/>
              <a:t>10/06/2020</a:t>
            </a:fld>
            <a:endParaRPr lang="en-GB"/>
          </a:p>
        </p:txBody>
      </p:sp>
      <p:sp>
        <p:nvSpPr>
          <p:cNvPr id="6" name="Footer Placeholder 5">
            <a:extLst>
              <a:ext uri="{FF2B5EF4-FFF2-40B4-BE49-F238E27FC236}">
                <a16:creationId xmlns:a16="http://schemas.microsoft.com/office/drawing/2014/main" id="{5E73A474-81DC-4347-9A13-230A5D986A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67339-703F-4AE0-B40B-52CE8CCB0C18}"/>
              </a:ext>
            </a:extLst>
          </p:cNvPr>
          <p:cNvSpPr>
            <a:spLocks noGrp="1"/>
          </p:cNvSpPr>
          <p:nvPr>
            <p:ph type="sldNum" sz="quarter" idx="12"/>
          </p:nvPr>
        </p:nvSpPr>
        <p:spPr/>
        <p:txBody>
          <a:bodyPr/>
          <a:lstStyle/>
          <a:p>
            <a:fld id="{62460523-1452-4020-AF78-29CFB3466383}" type="slidenum">
              <a:rPr lang="en-GB" smtClean="0"/>
              <a:t>‹#›</a:t>
            </a:fld>
            <a:endParaRPr lang="en-GB"/>
          </a:p>
        </p:txBody>
      </p:sp>
    </p:spTree>
    <p:extLst>
      <p:ext uri="{BB962C8B-B14F-4D97-AF65-F5344CB8AC3E}">
        <p14:creationId xmlns:p14="http://schemas.microsoft.com/office/powerpoint/2010/main" val="348553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71C06-AFEB-4C8A-9694-D34304549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775F1D-C09F-4ED3-BC90-1C27233F2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98A41-6F58-4013-8140-5BFFC11C9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26FED-E104-4B61-A301-B135C31B0CFD}" type="datetimeFigureOut">
              <a:rPr lang="en-GB" smtClean="0"/>
              <a:t>10/06/2020</a:t>
            </a:fld>
            <a:endParaRPr lang="en-GB"/>
          </a:p>
        </p:txBody>
      </p:sp>
      <p:sp>
        <p:nvSpPr>
          <p:cNvPr id="5" name="Footer Placeholder 4">
            <a:extLst>
              <a:ext uri="{FF2B5EF4-FFF2-40B4-BE49-F238E27FC236}">
                <a16:creationId xmlns:a16="http://schemas.microsoft.com/office/drawing/2014/main" id="{91472924-20AA-4008-8EBE-FE4902442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F690D6-7B59-4245-BB15-53CF9C0D0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60523-1452-4020-AF78-29CFB3466383}" type="slidenum">
              <a:rPr lang="en-GB" smtClean="0"/>
              <a:t>‹#›</a:t>
            </a:fld>
            <a:endParaRPr lang="en-GB"/>
          </a:p>
        </p:txBody>
      </p:sp>
    </p:spTree>
    <p:extLst>
      <p:ext uri="{BB962C8B-B14F-4D97-AF65-F5344CB8AC3E}">
        <p14:creationId xmlns:p14="http://schemas.microsoft.com/office/powerpoint/2010/main" val="141964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raisingdragons.com/" TargetMode="External"/><Relationship Id="rId7" Type="http://schemas.openxmlformats.org/officeDocument/2006/relationships/image" Target="../media/image17.gif"/><Relationship Id="rId2" Type="http://schemas.openxmlformats.org/officeDocument/2006/relationships/hyperlink" Target="https://www.nhsggc.org.uk/kids/supporting-children-and-young-people-during-covid-19/" TargetMode="External"/><Relationship Id="rId1" Type="http://schemas.openxmlformats.org/officeDocument/2006/relationships/slideLayout" Target="../slideLayouts/slideLayout2.xml"/><Relationship Id="rId6" Type="http://schemas.openxmlformats.org/officeDocument/2006/relationships/hyperlink" Target="https://www.bbc.co.uk/bitesize/articles/zks4kmn" TargetMode="External"/><Relationship Id="rId5" Type="http://schemas.openxmlformats.org/officeDocument/2006/relationships/hyperlink" Target="http://www.bbc.co.uk/cbeebies/grownups/understanding-the-world" TargetMode="External"/><Relationship Id="rId4" Type="http://schemas.openxmlformats.org/officeDocument/2006/relationships/hyperlink" Target="https://www.stem.org.uk/home-learning/family-activit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E2D8-C29F-4061-9289-8BC1185B1823}"/>
              </a:ext>
            </a:extLst>
          </p:cNvPr>
          <p:cNvSpPr>
            <a:spLocks noGrp="1"/>
          </p:cNvSpPr>
          <p:nvPr>
            <p:ph type="ctrTitle"/>
          </p:nvPr>
        </p:nvSpPr>
        <p:spPr>
          <a:xfrm>
            <a:off x="870204" y="606564"/>
            <a:ext cx="10451592"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Preparing for Primary 1</a:t>
            </a:r>
            <a:br>
              <a:rPr lang="en-US" sz="4400" kern="1200" dirty="0">
                <a:solidFill>
                  <a:schemeClr val="tx1"/>
                </a:solidFill>
                <a:latin typeface="+mj-lt"/>
                <a:ea typeface="+mj-ea"/>
                <a:cs typeface="+mj-cs"/>
              </a:rPr>
            </a:br>
            <a:r>
              <a:rPr lang="en-US" sz="4400" dirty="0"/>
              <a:t>Guide for parents – The world around us </a:t>
            </a:r>
            <a:endParaRPr lang="en-US" sz="4400" kern="1200" dirty="0">
              <a:solidFill>
                <a:schemeClr val="tx1"/>
              </a:solidFill>
              <a:latin typeface="+mj-lt"/>
              <a:ea typeface="+mj-ea"/>
              <a:cs typeface="+mj-cs"/>
            </a:endParaRPr>
          </a:p>
        </p:txBody>
      </p:sp>
      <p:pic>
        <p:nvPicPr>
          <p:cNvPr id="9" name="Picture 8" descr="A picture containing toy, doll, clock, drawing&#10;&#10;Description automatically generated">
            <a:extLst>
              <a:ext uri="{FF2B5EF4-FFF2-40B4-BE49-F238E27FC236}">
                <a16:creationId xmlns:a16="http://schemas.microsoft.com/office/drawing/2014/main" id="{BBCB40E7-A000-4CB5-84E0-52DCA3909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427288"/>
            <a:ext cx="5045075" cy="3535363"/>
          </a:xfrm>
          <a:prstGeom prst="rect">
            <a:avLst/>
          </a:prstGeom>
        </p:spPr>
      </p:pic>
      <p:pic>
        <p:nvPicPr>
          <p:cNvPr id="10" name="Picture 9">
            <a:extLst>
              <a:ext uri="{FF2B5EF4-FFF2-40B4-BE49-F238E27FC236}">
                <a16:creationId xmlns:a16="http://schemas.microsoft.com/office/drawing/2014/main" id="{8E81646E-1FAA-4854-B08F-8BEC251A87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913" y="2427288"/>
            <a:ext cx="4656138" cy="3535363"/>
          </a:xfrm>
          <a:prstGeom prst="rect">
            <a:avLst/>
          </a:prstGeom>
        </p:spPr>
      </p:pic>
    </p:spTree>
    <p:extLst>
      <p:ext uri="{BB962C8B-B14F-4D97-AF65-F5344CB8AC3E}">
        <p14:creationId xmlns:p14="http://schemas.microsoft.com/office/powerpoint/2010/main" val="391670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4576-D425-48CA-87F4-68FA76BF0834}"/>
              </a:ext>
            </a:extLst>
          </p:cNvPr>
          <p:cNvSpPr>
            <a:spLocks noGrp="1"/>
          </p:cNvSpPr>
          <p:nvPr>
            <p:ph type="title"/>
          </p:nvPr>
        </p:nvSpPr>
        <p:spPr>
          <a:xfrm>
            <a:off x="745435" y="-82527"/>
            <a:ext cx="10515600" cy="1325563"/>
          </a:xfrm>
        </p:spPr>
        <p:txBody>
          <a:bodyPr>
            <a:normAutofit/>
          </a:bodyPr>
          <a:lstStyle/>
          <a:p>
            <a:pPr algn="ctr"/>
            <a:r>
              <a:rPr lang="en-GB" sz="4000" u="sng" dirty="0"/>
              <a:t>Ideas and activities </a:t>
            </a:r>
            <a:br>
              <a:rPr lang="en-GB" sz="4000" u="sng" dirty="0"/>
            </a:br>
            <a:r>
              <a:rPr lang="en-GB" sz="4000" u="sng" dirty="0"/>
              <a:t>about the world around us </a:t>
            </a:r>
          </a:p>
        </p:txBody>
      </p:sp>
      <p:sp>
        <p:nvSpPr>
          <p:cNvPr id="3" name="Content Placeholder 2">
            <a:extLst>
              <a:ext uri="{FF2B5EF4-FFF2-40B4-BE49-F238E27FC236}">
                <a16:creationId xmlns:a16="http://schemas.microsoft.com/office/drawing/2014/main" id="{CF59DF80-614B-4D78-AB12-DBA20478F24A}"/>
              </a:ext>
            </a:extLst>
          </p:cNvPr>
          <p:cNvSpPr>
            <a:spLocks noGrp="1"/>
          </p:cNvSpPr>
          <p:nvPr>
            <p:ph idx="1"/>
          </p:nvPr>
        </p:nvSpPr>
        <p:spPr>
          <a:xfrm>
            <a:off x="999330" y="1493878"/>
            <a:ext cx="8994913" cy="4351338"/>
          </a:xfrm>
        </p:spPr>
        <p:txBody>
          <a:bodyPr>
            <a:noAutofit/>
          </a:bodyPr>
          <a:lstStyle/>
          <a:p>
            <a:pPr marL="0" lvl="0" indent="0" algn="ctr">
              <a:buNone/>
            </a:pPr>
            <a:r>
              <a:rPr lang="en-GB" sz="2000" dirty="0">
                <a:latin typeface="+mj-lt"/>
              </a:rPr>
              <a:t>What buildings are around your home? Schools? Shops? Who uses them? Do people work in them? Use lots of questions to promote children’s understanding of the world.</a:t>
            </a:r>
          </a:p>
          <a:p>
            <a:pPr marL="0" lvl="0" indent="0" algn="ctr">
              <a:buNone/>
            </a:pPr>
            <a:endParaRPr lang="en-GB" sz="2000" dirty="0">
              <a:latin typeface="+mj-lt"/>
            </a:endParaRPr>
          </a:p>
          <a:p>
            <a:pPr marL="0" lvl="0" indent="0" algn="ctr">
              <a:buNone/>
            </a:pPr>
            <a:r>
              <a:rPr lang="en-GB" sz="2000" dirty="0">
                <a:latin typeface="+mj-lt"/>
              </a:rPr>
              <a:t>Lots of leaning takes place outdoors. How does the grass grow? What lives in the soil? How many legs does an insect have? How does a worm move? These questions and more will promote children’s thinking skills and encourage them to ask more questions to help their understanding of the world around them.</a:t>
            </a:r>
          </a:p>
          <a:p>
            <a:pPr marL="0" lvl="0" indent="0" algn="ctr">
              <a:buNone/>
            </a:pPr>
            <a:endParaRPr lang="en-GB" sz="2000" dirty="0">
              <a:latin typeface="+mj-lt"/>
            </a:endParaRPr>
          </a:p>
          <a:p>
            <a:pPr marL="0" lvl="0" indent="0" algn="ctr">
              <a:buNone/>
            </a:pPr>
            <a:r>
              <a:rPr lang="en-GB" sz="2000" dirty="0">
                <a:latin typeface="+mj-lt"/>
              </a:rPr>
              <a:t> Talk about the seasons and how the weather changes throughout the year and wearing different clothes for different seasons. </a:t>
            </a:r>
          </a:p>
          <a:p>
            <a:pPr marL="0" lvl="0" indent="0" algn="ctr">
              <a:buNone/>
            </a:pPr>
            <a:endParaRPr lang="en-GB" sz="2000" dirty="0">
              <a:latin typeface="+mj-lt"/>
            </a:endParaRPr>
          </a:p>
          <a:p>
            <a:pPr marL="0" lvl="0" indent="0" algn="ctr">
              <a:buNone/>
            </a:pPr>
            <a:r>
              <a:rPr lang="en-GB" sz="2000" dirty="0">
                <a:latin typeface="+mj-lt"/>
              </a:rPr>
              <a:t>Be safe in the environment. When you are out talk about the best place to cross the road, using the road crossings, waiting for the green man. Is it safe to pat dogs? Should we fear bees? Wasps? How high can we climb a tree?</a:t>
            </a:r>
          </a:p>
        </p:txBody>
      </p:sp>
      <p:pic>
        <p:nvPicPr>
          <p:cNvPr id="4" name="Content Placeholder 5" descr="A close up of a toy&#10;&#10;Description automatically generated">
            <a:extLst>
              <a:ext uri="{FF2B5EF4-FFF2-40B4-BE49-F238E27FC236}">
                <a16:creationId xmlns:a16="http://schemas.microsoft.com/office/drawing/2014/main" id="{3A51CF65-DC77-44ED-BCA4-51633C0A1A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847" y="1444151"/>
            <a:ext cx="974483" cy="796428"/>
          </a:xfrm>
          <a:prstGeom prst="rect">
            <a:avLst/>
          </a:prstGeom>
        </p:spPr>
      </p:pic>
      <p:pic>
        <p:nvPicPr>
          <p:cNvPr id="5" name="Content Placeholder 5" descr="A close up of a toy&#10;&#10;Description automatically generated">
            <a:extLst>
              <a:ext uri="{FF2B5EF4-FFF2-40B4-BE49-F238E27FC236}">
                <a16:creationId xmlns:a16="http://schemas.microsoft.com/office/drawing/2014/main" id="{08E694D4-7163-4BFE-9E2B-ADE132646E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847" y="2392026"/>
            <a:ext cx="974483" cy="796428"/>
          </a:xfrm>
          <a:prstGeom prst="rect">
            <a:avLst/>
          </a:prstGeom>
        </p:spPr>
      </p:pic>
      <p:pic>
        <p:nvPicPr>
          <p:cNvPr id="6" name="Content Placeholder 5" descr="A close up of a toy&#10;&#10;Description automatically generated">
            <a:extLst>
              <a:ext uri="{FF2B5EF4-FFF2-40B4-BE49-F238E27FC236}">
                <a16:creationId xmlns:a16="http://schemas.microsoft.com/office/drawing/2014/main" id="{29333CBA-EA8C-435F-874A-EEAE71B244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848" y="3255922"/>
            <a:ext cx="974483" cy="796428"/>
          </a:xfrm>
          <a:prstGeom prst="rect">
            <a:avLst/>
          </a:prstGeom>
        </p:spPr>
      </p:pic>
      <p:pic>
        <p:nvPicPr>
          <p:cNvPr id="7" name="Content Placeholder 5" descr="A close up of a toy&#10;&#10;Description automatically generated">
            <a:extLst>
              <a:ext uri="{FF2B5EF4-FFF2-40B4-BE49-F238E27FC236}">
                <a16:creationId xmlns:a16="http://schemas.microsoft.com/office/drawing/2014/main" id="{F4FA0E4D-735B-47D9-88E1-98975B1B0E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9" y="4218485"/>
            <a:ext cx="974483" cy="796428"/>
          </a:xfrm>
          <a:prstGeom prst="rect">
            <a:avLst/>
          </a:prstGeom>
        </p:spPr>
      </p:pic>
      <p:pic>
        <p:nvPicPr>
          <p:cNvPr id="8" name="Content Placeholder 5" descr="A close up of a toy&#10;&#10;Description automatically generated">
            <a:extLst>
              <a:ext uri="{FF2B5EF4-FFF2-40B4-BE49-F238E27FC236}">
                <a16:creationId xmlns:a16="http://schemas.microsoft.com/office/drawing/2014/main" id="{ABFB7377-2749-48C8-97BB-23D981B226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216028"/>
            <a:ext cx="974483" cy="79642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72F0CEA0-47E7-451D-ADEE-0C8EEE5B5DA9}"/>
              </a:ext>
            </a:extLst>
          </p:cNvPr>
          <p:cNvPicPr>
            <a:picLocks noChangeAspect="1"/>
          </p:cNvPicPr>
          <p:nvPr/>
        </p:nvPicPr>
        <p:blipFill rotWithShape="1">
          <a:blip r:embed="rId3">
            <a:extLst>
              <a:ext uri="{28A0092B-C50C-407E-A947-70E740481C1C}">
                <a14:useLocalDpi xmlns:a14="http://schemas.microsoft.com/office/drawing/2010/main" val="0"/>
              </a:ext>
            </a:extLst>
          </a:blip>
          <a:srcRect t="6065" b="21154"/>
          <a:stretch/>
        </p:blipFill>
        <p:spPr>
          <a:xfrm rot="5400000">
            <a:off x="7618633" y="2375610"/>
            <a:ext cx="6857998" cy="2106781"/>
          </a:xfrm>
          <a:prstGeom prst="rect">
            <a:avLst/>
          </a:prstGeom>
        </p:spPr>
      </p:pic>
    </p:spTree>
    <p:extLst>
      <p:ext uri="{BB962C8B-B14F-4D97-AF65-F5344CB8AC3E}">
        <p14:creationId xmlns:p14="http://schemas.microsoft.com/office/powerpoint/2010/main" val="135170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1AB1BA-960A-418D-8BE0-4523E907EB8E}"/>
              </a:ext>
            </a:extLst>
          </p:cNvPr>
          <p:cNvSpPr txBox="1"/>
          <p:nvPr/>
        </p:nvSpPr>
        <p:spPr>
          <a:xfrm>
            <a:off x="3617595" y="0"/>
            <a:ext cx="4956810" cy="707886"/>
          </a:xfrm>
          <a:prstGeom prst="rect">
            <a:avLst/>
          </a:prstGeom>
          <a:noFill/>
        </p:spPr>
        <p:txBody>
          <a:bodyPr wrap="square" rtlCol="0">
            <a:spAutoFit/>
          </a:bodyPr>
          <a:lstStyle/>
          <a:p>
            <a:pPr algn="ctr"/>
            <a:r>
              <a:rPr lang="en-GB" sz="4000" u="sng" dirty="0">
                <a:latin typeface="+mj-lt"/>
              </a:rPr>
              <a:t>Technology</a:t>
            </a:r>
            <a:r>
              <a:rPr lang="en-GB" sz="3600" u="sng" dirty="0">
                <a:latin typeface="+mj-lt"/>
              </a:rPr>
              <a:t> </a:t>
            </a:r>
          </a:p>
        </p:txBody>
      </p:sp>
      <p:sp>
        <p:nvSpPr>
          <p:cNvPr id="5" name="Rectangle 4">
            <a:extLst>
              <a:ext uri="{FF2B5EF4-FFF2-40B4-BE49-F238E27FC236}">
                <a16:creationId xmlns:a16="http://schemas.microsoft.com/office/drawing/2014/main" id="{E08D1EE2-6173-47F6-B48F-C703764A05C1}"/>
              </a:ext>
            </a:extLst>
          </p:cNvPr>
          <p:cNvSpPr/>
          <p:nvPr/>
        </p:nvSpPr>
        <p:spPr>
          <a:xfrm>
            <a:off x="3759517" y="3020173"/>
            <a:ext cx="4672965" cy="3046988"/>
          </a:xfrm>
          <a:prstGeom prst="rect">
            <a:avLst/>
          </a:prstGeom>
        </p:spPr>
        <p:txBody>
          <a:bodyPr wrap="square">
            <a:spAutoFit/>
          </a:bodyPr>
          <a:lstStyle/>
          <a:p>
            <a:pPr lvl="0" algn="ctr"/>
            <a:r>
              <a:rPr lang="en-GB" sz="2400" dirty="0">
                <a:latin typeface="+mj-lt"/>
              </a:rPr>
              <a:t>Technology has become familiar within the home for many families and children.</a:t>
            </a:r>
          </a:p>
          <a:p>
            <a:pPr algn="ctr"/>
            <a:r>
              <a:rPr lang="en-GB" sz="2400" dirty="0">
                <a:latin typeface="+mj-lt"/>
              </a:rPr>
              <a:t>Children can use it quite naturally when they play a game on a smart phone or a tablet. Understanding technology will help in Primary 1 as children use different tools each day.</a:t>
            </a:r>
          </a:p>
        </p:txBody>
      </p:sp>
      <p:pic>
        <p:nvPicPr>
          <p:cNvPr id="3" name="Picture 2" descr="A close up of text on a white background&#10;&#10;Description automatically generated">
            <a:extLst>
              <a:ext uri="{FF2B5EF4-FFF2-40B4-BE49-F238E27FC236}">
                <a16:creationId xmlns:a16="http://schemas.microsoft.com/office/drawing/2014/main" id="{D841A870-2E61-47C6-8D81-930F88076BE7}"/>
              </a:ext>
            </a:extLst>
          </p:cNvPr>
          <p:cNvPicPr>
            <a:picLocks noChangeAspect="1"/>
          </p:cNvPicPr>
          <p:nvPr/>
        </p:nvPicPr>
        <p:blipFill rotWithShape="1">
          <a:blip r:embed="rId2">
            <a:extLst>
              <a:ext uri="{28A0092B-C50C-407E-A947-70E740481C1C}">
                <a14:useLocalDpi xmlns:a14="http://schemas.microsoft.com/office/drawing/2010/main" val="0"/>
              </a:ext>
            </a:extLst>
          </a:blip>
          <a:srcRect t="35657" b="11399"/>
          <a:stretch/>
        </p:blipFill>
        <p:spPr>
          <a:xfrm>
            <a:off x="3573422" y="831421"/>
            <a:ext cx="5000983" cy="2065217"/>
          </a:xfrm>
          <a:prstGeom prst="rect">
            <a:avLst/>
          </a:prstGeom>
        </p:spPr>
      </p:pic>
    </p:spTree>
    <p:extLst>
      <p:ext uri="{BB962C8B-B14F-4D97-AF65-F5344CB8AC3E}">
        <p14:creationId xmlns:p14="http://schemas.microsoft.com/office/powerpoint/2010/main" val="175635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4576-D425-48CA-87F4-68FA76BF0834}"/>
              </a:ext>
            </a:extLst>
          </p:cNvPr>
          <p:cNvSpPr>
            <a:spLocks noGrp="1"/>
          </p:cNvSpPr>
          <p:nvPr>
            <p:ph type="title"/>
          </p:nvPr>
        </p:nvSpPr>
        <p:spPr>
          <a:xfrm>
            <a:off x="3328182" y="-199357"/>
            <a:ext cx="10515600" cy="1325563"/>
          </a:xfrm>
        </p:spPr>
        <p:txBody>
          <a:bodyPr/>
          <a:lstStyle/>
          <a:p>
            <a:r>
              <a:rPr lang="en-GB" u="sng" dirty="0"/>
              <a:t>Activities and games </a:t>
            </a:r>
          </a:p>
        </p:txBody>
      </p:sp>
      <p:sp>
        <p:nvSpPr>
          <p:cNvPr id="3" name="Content Placeholder 2">
            <a:extLst>
              <a:ext uri="{FF2B5EF4-FFF2-40B4-BE49-F238E27FC236}">
                <a16:creationId xmlns:a16="http://schemas.microsoft.com/office/drawing/2014/main" id="{CF59DF80-614B-4D78-AB12-DBA20478F24A}"/>
              </a:ext>
            </a:extLst>
          </p:cNvPr>
          <p:cNvSpPr>
            <a:spLocks noGrp="1"/>
          </p:cNvSpPr>
          <p:nvPr>
            <p:ph idx="1"/>
          </p:nvPr>
        </p:nvSpPr>
        <p:spPr>
          <a:xfrm>
            <a:off x="1006709" y="1271890"/>
            <a:ext cx="8246331" cy="4351338"/>
          </a:xfrm>
        </p:spPr>
        <p:txBody>
          <a:bodyPr>
            <a:noAutofit/>
          </a:bodyPr>
          <a:lstStyle/>
          <a:p>
            <a:pPr marL="0" lvl="0" indent="0" algn="ctr">
              <a:buNone/>
            </a:pPr>
            <a:r>
              <a:rPr lang="en-GB" sz="2000" dirty="0">
                <a:latin typeface="+mj-lt"/>
              </a:rPr>
              <a:t>Switching lights on and off, using scissors and using a mouse with a computer are all types of technology. Experimenting with these helps with understanding.</a:t>
            </a:r>
          </a:p>
          <a:p>
            <a:pPr marL="0" lvl="0" indent="0" algn="ctr">
              <a:buNone/>
            </a:pPr>
            <a:endParaRPr lang="en-GB" sz="2000" dirty="0">
              <a:latin typeface="+mj-lt"/>
            </a:endParaRPr>
          </a:p>
          <a:p>
            <a:pPr marL="0" lvl="0" indent="0" algn="ctr">
              <a:buNone/>
            </a:pPr>
            <a:r>
              <a:rPr lang="en-GB" sz="2000" dirty="0">
                <a:latin typeface="+mj-lt"/>
              </a:rPr>
              <a:t>Smart phones, tablets and televisions are all widely available, children learn very quickly how to use them. Using words like delete, pause, save and screenshot will help them understand what they mean and how to use them. </a:t>
            </a:r>
          </a:p>
          <a:p>
            <a:pPr marL="0" lvl="0" indent="0" algn="ctr">
              <a:buNone/>
            </a:pPr>
            <a:endParaRPr lang="en-GB" sz="2000" dirty="0">
              <a:latin typeface="+mj-lt"/>
            </a:endParaRPr>
          </a:p>
          <a:p>
            <a:pPr marL="0" lvl="0" indent="0" algn="ctr">
              <a:buNone/>
            </a:pPr>
            <a:r>
              <a:rPr lang="en-GB" sz="2000" dirty="0">
                <a:latin typeface="+mj-lt"/>
              </a:rPr>
              <a:t>Let children take digital photographs, print them if possible, its like magic to them!</a:t>
            </a:r>
          </a:p>
          <a:p>
            <a:pPr marL="0" lvl="0" indent="0" algn="ctr">
              <a:buNone/>
            </a:pPr>
            <a:endParaRPr lang="en-GB" sz="2000" dirty="0">
              <a:latin typeface="+mj-lt"/>
            </a:endParaRPr>
          </a:p>
          <a:p>
            <a:pPr marL="0" lvl="0" indent="0" algn="ctr">
              <a:buNone/>
            </a:pPr>
            <a:r>
              <a:rPr lang="en-GB" sz="2000" dirty="0">
                <a:latin typeface="+mj-lt"/>
              </a:rPr>
              <a:t>Use cars and balls to roll down self-made ramps, magnets stick to metal, do they stick to wood? These activities help with understanding movement and forces within the world.</a:t>
            </a:r>
          </a:p>
          <a:p>
            <a:pPr marL="0" lvl="0" indent="0" algn="ctr">
              <a:buNone/>
            </a:pPr>
            <a:endParaRPr lang="en-GB" sz="2000" dirty="0">
              <a:latin typeface="+mj-lt"/>
            </a:endParaRPr>
          </a:p>
        </p:txBody>
      </p:sp>
      <p:pic>
        <p:nvPicPr>
          <p:cNvPr id="4" name="Content Placeholder 5" descr="A close up of a toy&#10;&#10;Description automatically generated">
            <a:extLst>
              <a:ext uri="{FF2B5EF4-FFF2-40B4-BE49-F238E27FC236}">
                <a16:creationId xmlns:a16="http://schemas.microsoft.com/office/drawing/2014/main" id="{3F9CE27A-2CBA-431C-9D0F-D413A569F7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594" y="1008914"/>
            <a:ext cx="974483" cy="796428"/>
          </a:xfrm>
          <a:prstGeom prst="rect">
            <a:avLst/>
          </a:prstGeom>
        </p:spPr>
      </p:pic>
      <p:pic>
        <p:nvPicPr>
          <p:cNvPr id="5" name="Content Placeholder 5" descr="A close up of a toy&#10;&#10;Description automatically generated">
            <a:extLst>
              <a:ext uri="{FF2B5EF4-FFF2-40B4-BE49-F238E27FC236}">
                <a16:creationId xmlns:a16="http://schemas.microsoft.com/office/drawing/2014/main" id="{91D1EC18-29AB-4A7D-ABE3-CDD03F80DC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226" y="2526562"/>
            <a:ext cx="974483" cy="796428"/>
          </a:xfrm>
          <a:prstGeom prst="rect">
            <a:avLst/>
          </a:prstGeom>
        </p:spPr>
      </p:pic>
      <p:pic>
        <p:nvPicPr>
          <p:cNvPr id="6" name="Content Placeholder 5" descr="A close up of a toy&#10;&#10;Description automatically generated">
            <a:extLst>
              <a:ext uri="{FF2B5EF4-FFF2-40B4-BE49-F238E27FC236}">
                <a16:creationId xmlns:a16="http://schemas.microsoft.com/office/drawing/2014/main" id="{351024B7-28B8-467B-B138-A18E6D1062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470" y="3870104"/>
            <a:ext cx="974483" cy="796428"/>
          </a:xfrm>
          <a:prstGeom prst="rect">
            <a:avLst/>
          </a:prstGeom>
        </p:spPr>
      </p:pic>
      <p:pic>
        <p:nvPicPr>
          <p:cNvPr id="7" name="Content Placeholder 5" descr="A close up of a toy&#10;&#10;Description automatically generated">
            <a:extLst>
              <a:ext uri="{FF2B5EF4-FFF2-40B4-BE49-F238E27FC236}">
                <a16:creationId xmlns:a16="http://schemas.microsoft.com/office/drawing/2014/main" id="{EB9DD192-DAB9-40A7-8F36-74C923DBE0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226" y="5038073"/>
            <a:ext cx="974483" cy="796428"/>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E7A7553B-16A8-448E-8E84-0218ACE4E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151" y="366439"/>
            <a:ext cx="2532737" cy="3137777"/>
          </a:xfrm>
          <a:prstGeom prst="rect">
            <a:avLst/>
          </a:prstGeom>
        </p:spPr>
      </p:pic>
      <p:pic>
        <p:nvPicPr>
          <p:cNvPr id="11" name="Picture 10" descr="A picture containing toy, drawing&#10;&#10;Description automatically generated">
            <a:extLst>
              <a:ext uri="{FF2B5EF4-FFF2-40B4-BE49-F238E27FC236}">
                <a16:creationId xmlns:a16="http://schemas.microsoft.com/office/drawing/2014/main" id="{78A9744D-2751-460B-83DC-318E57115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431" y="3876023"/>
            <a:ext cx="2764099" cy="2324099"/>
          </a:xfrm>
          <a:prstGeom prst="rect">
            <a:avLst/>
          </a:prstGeom>
        </p:spPr>
      </p:pic>
    </p:spTree>
    <p:extLst>
      <p:ext uri="{BB962C8B-B14F-4D97-AF65-F5344CB8AC3E}">
        <p14:creationId xmlns:p14="http://schemas.microsoft.com/office/powerpoint/2010/main" val="69388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E3C2-251D-45D8-B57E-D6479134C505}"/>
              </a:ext>
            </a:extLst>
          </p:cNvPr>
          <p:cNvSpPr>
            <a:spLocks noGrp="1"/>
          </p:cNvSpPr>
          <p:nvPr>
            <p:ph type="title"/>
          </p:nvPr>
        </p:nvSpPr>
        <p:spPr>
          <a:xfrm>
            <a:off x="388033" y="1823775"/>
            <a:ext cx="10515600" cy="1325563"/>
          </a:xfrm>
        </p:spPr>
        <p:txBody>
          <a:bodyPr>
            <a:normAutofit fontScale="90000"/>
          </a:bodyPr>
          <a:lstStyle/>
          <a:p>
            <a:r>
              <a:rPr lang="en-GB" sz="2700" dirty="0"/>
              <a:t>More information on Coronavirus is available here</a:t>
            </a:r>
            <a:br>
              <a:rPr lang="en-GB" sz="2700" dirty="0"/>
            </a:br>
            <a:br>
              <a:rPr lang="en-GB" dirty="0"/>
            </a:br>
            <a:endParaRPr lang="en-GB" dirty="0"/>
          </a:p>
        </p:txBody>
      </p:sp>
      <p:sp>
        <p:nvSpPr>
          <p:cNvPr id="3" name="Content Placeholder 2">
            <a:extLst>
              <a:ext uri="{FF2B5EF4-FFF2-40B4-BE49-F238E27FC236}">
                <a16:creationId xmlns:a16="http://schemas.microsoft.com/office/drawing/2014/main" id="{176716C5-8E72-46B3-98F0-AB7BEE9A102B}"/>
              </a:ext>
            </a:extLst>
          </p:cNvPr>
          <p:cNvSpPr>
            <a:spLocks noGrp="1"/>
          </p:cNvSpPr>
          <p:nvPr>
            <p:ph idx="1"/>
          </p:nvPr>
        </p:nvSpPr>
        <p:spPr>
          <a:xfrm>
            <a:off x="388033" y="2393357"/>
            <a:ext cx="10515600" cy="4351338"/>
          </a:xfrm>
        </p:spPr>
        <p:txBody>
          <a:bodyPr>
            <a:normAutofit/>
          </a:bodyPr>
          <a:lstStyle/>
          <a:p>
            <a:pPr marL="0" indent="0">
              <a:buNone/>
            </a:pPr>
            <a:r>
              <a:rPr lang="en-GB" sz="2000" dirty="0">
                <a:latin typeface="+mj-lt"/>
                <a:hlinkClick r:id="rId2"/>
              </a:rPr>
              <a:t>https://www.nhsggc.org.uk/kids/supporting-children-and-young-people-during-covid-19/</a:t>
            </a:r>
            <a:r>
              <a:rPr lang="en-GB" sz="2000" dirty="0">
                <a:latin typeface="+mj-lt"/>
              </a:rPr>
              <a:t> </a:t>
            </a:r>
          </a:p>
          <a:p>
            <a:pPr marL="0" indent="0">
              <a:buNone/>
            </a:pPr>
            <a:endParaRPr lang="en-GB" sz="2000" dirty="0">
              <a:latin typeface="+mj-lt"/>
            </a:endParaRPr>
          </a:p>
          <a:p>
            <a:pPr marL="0" indent="0">
              <a:buNone/>
            </a:pPr>
            <a:r>
              <a:rPr lang="en-GB" sz="2000" dirty="0">
                <a:latin typeface="+mj-lt"/>
              </a:rPr>
              <a:t>These links offer more ideas when talking to your child about the world around us </a:t>
            </a:r>
          </a:p>
          <a:p>
            <a:pPr marL="0" indent="0">
              <a:buNone/>
            </a:pPr>
            <a:r>
              <a:rPr lang="en-GB" sz="2000" u="sng" dirty="0">
                <a:latin typeface="+mj-lt"/>
                <a:hlinkClick r:id="rId3"/>
              </a:rPr>
              <a:t>http://raisingdragons.com</a:t>
            </a:r>
            <a:r>
              <a:rPr lang="en-GB" sz="2000" dirty="0">
                <a:latin typeface="+mj-lt"/>
              </a:rPr>
              <a:t>  </a:t>
            </a:r>
          </a:p>
          <a:p>
            <a:pPr marL="0" indent="0">
              <a:buNone/>
            </a:pPr>
            <a:r>
              <a:rPr lang="en-GB" sz="2000" dirty="0">
                <a:latin typeface="+mj-lt"/>
              </a:rPr>
              <a:t>   </a:t>
            </a:r>
          </a:p>
          <a:p>
            <a:pPr marL="0" indent="0">
              <a:buNone/>
            </a:pPr>
            <a:r>
              <a:rPr lang="en-GB" sz="2000" u="sng" dirty="0">
                <a:latin typeface="+mj-lt"/>
                <a:hlinkClick r:id="rId4"/>
              </a:rPr>
              <a:t>https://www.stem.org.uk/home-learning/family-activities</a:t>
            </a:r>
            <a:endParaRPr lang="en-GB" sz="2000" dirty="0">
              <a:latin typeface="+mj-lt"/>
            </a:endParaRPr>
          </a:p>
          <a:p>
            <a:pPr marL="0" indent="0">
              <a:buNone/>
            </a:pPr>
            <a:r>
              <a:rPr lang="en-GB" sz="2000" dirty="0">
                <a:latin typeface="+mj-lt"/>
              </a:rPr>
              <a:t> </a:t>
            </a:r>
          </a:p>
          <a:p>
            <a:pPr marL="0" indent="0">
              <a:buNone/>
            </a:pPr>
            <a:r>
              <a:rPr lang="en-GB" sz="2000" u="sng" dirty="0">
                <a:latin typeface="+mj-lt"/>
                <a:hlinkClick r:id="rId5"/>
              </a:rPr>
              <a:t>http://www.bbc.co.uk/cbeebies/grownups/understanding-the-world</a:t>
            </a:r>
            <a:r>
              <a:rPr lang="en-GB" sz="2000" dirty="0">
                <a:latin typeface="+mj-lt"/>
              </a:rPr>
              <a:t> </a:t>
            </a:r>
          </a:p>
          <a:p>
            <a:pPr marL="0" indent="0">
              <a:buNone/>
            </a:pPr>
            <a:r>
              <a:rPr lang="en-GB" sz="2000" dirty="0">
                <a:latin typeface="+mj-lt"/>
              </a:rPr>
              <a:t> </a:t>
            </a:r>
          </a:p>
          <a:p>
            <a:pPr marL="0" indent="0">
              <a:buNone/>
            </a:pPr>
            <a:r>
              <a:rPr lang="en-GB" sz="2000" u="sng" dirty="0">
                <a:latin typeface="+mj-lt"/>
                <a:hlinkClick r:id="rId6"/>
              </a:rPr>
              <a:t>https://www.bbc.co.uk/bitesize/articles/zks4kmn</a:t>
            </a:r>
            <a:r>
              <a:rPr lang="en-GB" sz="2000" dirty="0">
                <a:latin typeface="+mj-lt"/>
              </a:rPr>
              <a:t>   </a:t>
            </a:r>
          </a:p>
          <a:p>
            <a:pPr marL="0" indent="0">
              <a:buNone/>
            </a:pPr>
            <a:endParaRPr lang="en-GB" sz="2000" dirty="0">
              <a:latin typeface="+mj-lt"/>
            </a:endParaRPr>
          </a:p>
        </p:txBody>
      </p:sp>
      <p:sp>
        <p:nvSpPr>
          <p:cNvPr id="4" name="TextBox 3">
            <a:extLst>
              <a:ext uri="{FF2B5EF4-FFF2-40B4-BE49-F238E27FC236}">
                <a16:creationId xmlns:a16="http://schemas.microsoft.com/office/drawing/2014/main" id="{4E23EC4C-495E-4E1B-B55B-1C11A60D44C5}"/>
              </a:ext>
            </a:extLst>
          </p:cNvPr>
          <p:cNvSpPr txBox="1"/>
          <p:nvPr/>
        </p:nvSpPr>
        <p:spPr>
          <a:xfrm>
            <a:off x="576775" y="436098"/>
            <a:ext cx="3924887" cy="830997"/>
          </a:xfrm>
          <a:prstGeom prst="rect">
            <a:avLst/>
          </a:prstGeom>
          <a:noFill/>
        </p:spPr>
        <p:txBody>
          <a:bodyPr wrap="square" rtlCol="0">
            <a:spAutoFit/>
          </a:bodyPr>
          <a:lstStyle/>
          <a:p>
            <a:r>
              <a:rPr lang="en-GB" sz="4800" u="sng" dirty="0">
                <a:latin typeface="+mj-lt"/>
              </a:rPr>
              <a:t>Website links </a:t>
            </a:r>
          </a:p>
        </p:txBody>
      </p:sp>
      <p:pic>
        <p:nvPicPr>
          <p:cNvPr id="6" name="Picture 5" descr="A close up of a logo&#10;&#10;Description automatically generated">
            <a:extLst>
              <a:ext uri="{FF2B5EF4-FFF2-40B4-BE49-F238E27FC236}">
                <a16:creationId xmlns:a16="http://schemas.microsoft.com/office/drawing/2014/main" id="{165951FA-1CCE-4688-A57C-14D2D69CD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0903" y="4226773"/>
            <a:ext cx="3098129" cy="2261443"/>
          </a:xfrm>
          <a:prstGeom prst="rect">
            <a:avLst/>
          </a:prstGeom>
        </p:spPr>
      </p:pic>
    </p:spTree>
    <p:extLst>
      <p:ext uri="{BB962C8B-B14F-4D97-AF65-F5344CB8AC3E}">
        <p14:creationId xmlns:p14="http://schemas.microsoft.com/office/powerpoint/2010/main" val="239769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5B09-569A-46D3-B502-8C621A6A8C98}"/>
              </a:ext>
            </a:extLst>
          </p:cNvPr>
          <p:cNvSpPr>
            <a:spLocks noGrp="1"/>
          </p:cNvSpPr>
          <p:nvPr>
            <p:ph type="title"/>
          </p:nvPr>
        </p:nvSpPr>
        <p:spPr>
          <a:xfrm>
            <a:off x="2453837" y="4673900"/>
            <a:ext cx="7284325" cy="1424410"/>
          </a:xfrm>
        </p:spPr>
        <p:txBody>
          <a:bodyPr vert="horz" lIns="91440" tIns="45720" rIns="91440" bIns="45720" rtlCol="0" anchor="b">
            <a:normAutofit fontScale="90000"/>
          </a:bodyPr>
          <a:lstStyle/>
          <a:p>
            <a:pPr algn="ctr"/>
            <a:r>
              <a:rPr lang="en-US" sz="2700" dirty="0"/>
              <a:t>Learning is a progression. Your child will already have many of the skills that they need to be safe, happy and to achieve well in Primary 1. </a:t>
            </a:r>
            <a:br>
              <a:rPr lang="en-US" sz="2700" dirty="0"/>
            </a:br>
            <a:br>
              <a:rPr lang="en-US" sz="2700" dirty="0"/>
            </a:br>
            <a:r>
              <a:rPr lang="en-US" sz="2700" dirty="0"/>
              <a:t>The following activities will support you to continue to build your child’s confidence in their development and learning before the move to primary. </a:t>
            </a:r>
            <a:br>
              <a:rPr lang="en-US" sz="1600" dirty="0"/>
            </a:br>
            <a:endParaRPr lang="en-US" sz="1500" dirty="0"/>
          </a:p>
        </p:txBody>
      </p:sp>
      <p:pic>
        <p:nvPicPr>
          <p:cNvPr id="4" name="Picture 3">
            <a:extLst>
              <a:ext uri="{FF2B5EF4-FFF2-40B4-BE49-F238E27FC236}">
                <a16:creationId xmlns:a16="http://schemas.microsoft.com/office/drawing/2014/main" id="{B5EAB93A-54CB-48B7-83B7-A24E53B0FB4C}"/>
              </a:ext>
            </a:extLst>
          </p:cNvPr>
          <p:cNvPicPr/>
          <p:nvPr/>
        </p:nvPicPr>
        <p:blipFill rotWithShape="1">
          <a:blip r:embed="rId2" cstate="print">
            <a:extLst>
              <a:ext uri="{28A0092B-C50C-407E-A947-70E740481C1C}">
                <a14:useLocalDpi xmlns:a14="http://schemas.microsoft.com/office/drawing/2010/main" val="0"/>
              </a:ext>
            </a:extLst>
          </a:blip>
          <a:srcRect t="1439" r="2" b="2"/>
          <a:stretch/>
        </p:blipFill>
        <p:spPr bwMode="auto">
          <a:xfrm>
            <a:off x="4861560" y="1237798"/>
            <a:ext cx="2468880" cy="1828800"/>
          </a:xfrm>
          <a:prstGeom prst="rect">
            <a:avLst/>
          </a:prstGeom>
          <a:noFill/>
        </p:spPr>
      </p:pic>
    </p:spTree>
    <p:extLst>
      <p:ext uri="{BB962C8B-B14F-4D97-AF65-F5344CB8AC3E}">
        <p14:creationId xmlns:p14="http://schemas.microsoft.com/office/powerpoint/2010/main" val="84529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209CB1B-0F44-4466-9322-2FBDBF3ED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20" y="746822"/>
            <a:ext cx="2880360" cy="2887561"/>
          </a:xfrm>
          <a:prstGeom prst="rect">
            <a:avLst/>
          </a:prstGeom>
        </p:spPr>
      </p:pic>
      <p:sp>
        <p:nvSpPr>
          <p:cNvPr id="3" name="Content Placeholder 2">
            <a:extLst>
              <a:ext uri="{FF2B5EF4-FFF2-40B4-BE49-F238E27FC236}">
                <a16:creationId xmlns:a16="http://schemas.microsoft.com/office/drawing/2014/main" id="{A3BF4972-1052-4DDE-B9E9-B0CF45E6D3B0}"/>
              </a:ext>
            </a:extLst>
          </p:cNvPr>
          <p:cNvSpPr>
            <a:spLocks noGrp="1"/>
          </p:cNvSpPr>
          <p:nvPr>
            <p:ph idx="1"/>
          </p:nvPr>
        </p:nvSpPr>
        <p:spPr>
          <a:xfrm>
            <a:off x="3559127" y="3634383"/>
            <a:ext cx="5280286" cy="4351338"/>
          </a:xfrm>
        </p:spPr>
        <p:txBody>
          <a:bodyPr>
            <a:normAutofit/>
          </a:bodyPr>
          <a:lstStyle/>
          <a:p>
            <a:pPr marL="0" indent="0" algn="ctr">
              <a:buNone/>
            </a:pPr>
            <a:endParaRPr lang="en-GB" sz="2000" dirty="0">
              <a:latin typeface="+mj-lt"/>
            </a:endParaRPr>
          </a:p>
          <a:p>
            <a:pPr marL="0" indent="0" algn="ctr">
              <a:buNone/>
            </a:pPr>
            <a:r>
              <a:rPr lang="en-GB" sz="2000" dirty="0">
                <a:latin typeface="+mj-lt"/>
              </a:rPr>
              <a:t>Children find out about the world around them naturally when using their senses. Older children investigate </a:t>
            </a:r>
            <a:r>
              <a:rPr lang="en-GB" sz="2000" b="1" dirty="0">
                <a:latin typeface="+mj-lt"/>
              </a:rPr>
              <a:t>how</a:t>
            </a:r>
            <a:r>
              <a:rPr lang="en-GB" sz="2000" dirty="0">
                <a:latin typeface="+mj-lt"/>
              </a:rPr>
              <a:t> and </a:t>
            </a:r>
            <a:r>
              <a:rPr lang="en-GB" sz="2000" b="1" dirty="0">
                <a:latin typeface="+mj-lt"/>
              </a:rPr>
              <a:t>why </a:t>
            </a:r>
            <a:r>
              <a:rPr lang="en-GB" sz="2000" dirty="0">
                <a:latin typeface="+mj-lt"/>
              </a:rPr>
              <a:t>things work. They test their ideas and explore cause and effect, i.e. pouring more and more water into a container, watching as it spills over. Having an understanding of the world will help children as they learn. This will be a great skill as they move into the new environment of Primary 1.</a:t>
            </a:r>
            <a:endParaRPr lang="en-GB" sz="2000" dirty="0"/>
          </a:p>
        </p:txBody>
      </p:sp>
      <p:sp>
        <p:nvSpPr>
          <p:cNvPr id="8" name="TextBox 7">
            <a:extLst>
              <a:ext uri="{FF2B5EF4-FFF2-40B4-BE49-F238E27FC236}">
                <a16:creationId xmlns:a16="http://schemas.microsoft.com/office/drawing/2014/main" id="{DAF831D0-813F-4281-B7DD-4B4122C031C4}"/>
              </a:ext>
            </a:extLst>
          </p:cNvPr>
          <p:cNvSpPr txBox="1"/>
          <p:nvPr/>
        </p:nvSpPr>
        <p:spPr>
          <a:xfrm>
            <a:off x="3796665" y="162047"/>
            <a:ext cx="4598670" cy="584775"/>
          </a:xfrm>
          <a:prstGeom prst="rect">
            <a:avLst/>
          </a:prstGeom>
          <a:noFill/>
        </p:spPr>
        <p:txBody>
          <a:bodyPr wrap="square" rtlCol="0">
            <a:spAutoFit/>
          </a:bodyPr>
          <a:lstStyle/>
          <a:p>
            <a:pPr algn="ctr"/>
            <a:r>
              <a:rPr lang="en-GB" sz="3200" u="sng" dirty="0">
                <a:latin typeface="+mj-lt"/>
              </a:rPr>
              <a:t>The world around us </a:t>
            </a:r>
          </a:p>
        </p:txBody>
      </p:sp>
    </p:spTree>
    <p:extLst>
      <p:ext uri="{BB962C8B-B14F-4D97-AF65-F5344CB8AC3E}">
        <p14:creationId xmlns:p14="http://schemas.microsoft.com/office/powerpoint/2010/main" val="11432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C3B63-9420-449E-A144-712176AC2513}"/>
              </a:ext>
            </a:extLst>
          </p:cNvPr>
          <p:cNvSpPr>
            <a:spLocks noGrp="1"/>
          </p:cNvSpPr>
          <p:nvPr>
            <p:ph idx="1"/>
          </p:nvPr>
        </p:nvSpPr>
        <p:spPr>
          <a:xfrm>
            <a:off x="655321" y="2575034"/>
            <a:ext cx="5120113" cy="3462228"/>
          </a:xfrm>
        </p:spPr>
        <p:txBody>
          <a:bodyPr>
            <a:normAutofit/>
          </a:bodyPr>
          <a:lstStyle/>
          <a:p>
            <a:pPr marL="0" indent="0">
              <a:buNone/>
            </a:pPr>
            <a:r>
              <a:rPr lang="en-GB" sz="2400" dirty="0">
                <a:latin typeface="+mj-lt"/>
              </a:rPr>
              <a:t>We will look at –</a:t>
            </a:r>
          </a:p>
          <a:p>
            <a:pPr marL="0" indent="0">
              <a:buNone/>
            </a:pPr>
            <a:endParaRPr lang="en-GB" sz="2400" dirty="0">
              <a:latin typeface="+mj-lt"/>
            </a:endParaRPr>
          </a:p>
          <a:p>
            <a:r>
              <a:rPr lang="en-GB" sz="2400" dirty="0">
                <a:latin typeface="+mj-lt"/>
              </a:rPr>
              <a:t>People and communities </a:t>
            </a:r>
          </a:p>
          <a:p>
            <a:r>
              <a:rPr lang="en-GB" sz="2400" dirty="0">
                <a:latin typeface="+mj-lt"/>
              </a:rPr>
              <a:t>The world </a:t>
            </a:r>
          </a:p>
          <a:p>
            <a:r>
              <a:rPr lang="en-GB" sz="2400" dirty="0">
                <a:latin typeface="+mj-lt"/>
              </a:rPr>
              <a:t>Information on Coronavirus </a:t>
            </a:r>
          </a:p>
          <a:p>
            <a:r>
              <a:rPr lang="en-GB" sz="2400" dirty="0">
                <a:latin typeface="+mj-lt"/>
              </a:rPr>
              <a:t>Technology </a:t>
            </a:r>
          </a:p>
        </p:txBody>
      </p:sp>
      <p:pic>
        <p:nvPicPr>
          <p:cNvPr id="5" name="Picture 4" descr="A picture containing drawing&#10;&#10;Description automatically generated">
            <a:extLst>
              <a:ext uri="{FF2B5EF4-FFF2-40B4-BE49-F238E27FC236}">
                <a16:creationId xmlns:a16="http://schemas.microsoft.com/office/drawing/2014/main" id="{E819837B-F280-494A-8CD0-FF6B27120AC8}"/>
              </a:ext>
            </a:extLst>
          </p:cNvPr>
          <p:cNvPicPr>
            <a:picLocks noChangeAspect="1"/>
          </p:cNvPicPr>
          <p:nvPr/>
        </p:nvPicPr>
        <p:blipFill rotWithShape="1">
          <a:blip r:embed="rId2">
            <a:extLst>
              <a:ext uri="{28A0092B-C50C-407E-A947-70E740481C1C}">
                <a14:useLocalDpi xmlns:a14="http://schemas.microsoft.com/office/drawing/2010/main" val="0"/>
              </a:ext>
            </a:extLst>
          </a:blip>
          <a:srcRect l="8115" r="8117" b="2"/>
          <a:stretch/>
        </p:blipFill>
        <p:spPr>
          <a:xfrm>
            <a:off x="5878850" y="14515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A91A3DB-C06A-4D06-80F9-3EAEBDC51E5C}"/>
              </a:ext>
            </a:extLst>
          </p:cNvPr>
          <p:cNvSpPr txBox="1"/>
          <p:nvPr/>
        </p:nvSpPr>
        <p:spPr>
          <a:xfrm>
            <a:off x="495037" y="1362373"/>
            <a:ext cx="5440680" cy="523220"/>
          </a:xfrm>
          <a:prstGeom prst="rect">
            <a:avLst/>
          </a:prstGeom>
          <a:noFill/>
        </p:spPr>
        <p:txBody>
          <a:bodyPr wrap="square" rtlCol="0">
            <a:spAutoFit/>
          </a:bodyPr>
          <a:lstStyle/>
          <a:p>
            <a:r>
              <a:rPr lang="en-GB" sz="2800" u="sng" dirty="0">
                <a:latin typeface="+mj-lt"/>
              </a:rPr>
              <a:t>The world around us</a:t>
            </a:r>
          </a:p>
        </p:txBody>
      </p:sp>
      <p:sp>
        <p:nvSpPr>
          <p:cNvPr id="7" name="TextBox 6">
            <a:extLst>
              <a:ext uri="{FF2B5EF4-FFF2-40B4-BE49-F238E27FC236}">
                <a16:creationId xmlns:a16="http://schemas.microsoft.com/office/drawing/2014/main" id="{1E054F4C-AB30-4B1C-B334-43A222CF56E4}"/>
              </a:ext>
            </a:extLst>
          </p:cNvPr>
          <p:cNvSpPr txBox="1"/>
          <p:nvPr/>
        </p:nvSpPr>
        <p:spPr>
          <a:xfrm>
            <a:off x="0" y="6488668"/>
            <a:ext cx="2190106" cy="369332"/>
          </a:xfrm>
          <a:prstGeom prst="rect">
            <a:avLst/>
          </a:prstGeom>
          <a:noFill/>
        </p:spPr>
        <p:txBody>
          <a:bodyPr wrap="square" rtlCol="0">
            <a:spAutoFit/>
          </a:bodyPr>
          <a:lstStyle/>
          <a:p>
            <a:r>
              <a:rPr lang="en-GB" u="sng" dirty="0"/>
              <a:t> </a:t>
            </a:r>
          </a:p>
        </p:txBody>
      </p:sp>
    </p:spTree>
    <p:extLst>
      <p:ext uri="{BB962C8B-B14F-4D97-AF65-F5344CB8AC3E}">
        <p14:creationId xmlns:p14="http://schemas.microsoft.com/office/powerpoint/2010/main" val="93788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1AB1BA-960A-418D-8BE0-4523E907EB8E}"/>
              </a:ext>
            </a:extLst>
          </p:cNvPr>
          <p:cNvSpPr txBox="1"/>
          <p:nvPr/>
        </p:nvSpPr>
        <p:spPr>
          <a:xfrm>
            <a:off x="3821430" y="320040"/>
            <a:ext cx="4956810" cy="646331"/>
          </a:xfrm>
          <a:prstGeom prst="rect">
            <a:avLst/>
          </a:prstGeom>
          <a:noFill/>
        </p:spPr>
        <p:txBody>
          <a:bodyPr wrap="square" rtlCol="0">
            <a:spAutoFit/>
          </a:bodyPr>
          <a:lstStyle/>
          <a:p>
            <a:pPr algn="ctr"/>
            <a:r>
              <a:rPr lang="en-GB" sz="3600" u="sng" dirty="0">
                <a:latin typeface="+mj-lt"/>
              </a:rPr>
              <a:t>People and communities </a:t>
            </a:r>
          </a:p>
        </p:txBody>
      </p:sp>
      <p:sp>
        <p:nvSpPr>
          <p:cNvPr id="5" name="Rectangle 4">
            <a:extLst>
              <a:ext uri="{FF2B5EF4-FFF2-40B4-BE49-F238E27FC236}">
                <a16:creationId xmlns:a16="http://schemas.microsoft.com/office/drawing/2014/main" id="{E08D1EE2-6173-47F6-B48F-C703764A05C1}"/>
              </a:ext>
            </a:extLst>
          </p:cNvPr>
          <p:cNvSpPr/>
          <p:nvPr/>
        </p:nvSpPr>
        <p:spPr>
          <a:xfrm>
            <a:off x="3471571" y="3464342"/>
            <a:ext cx="5637475" cy="3336811"/>
          </a:xfrm>
          <a:prstGeom prst="rect">
            <a:avLst/>
          </a:prstGeom>
        </p:spPr>
        <p:txBody>
          <a:bodyPr wrap="square">
            <a:spAutoFit/>
          </a:bodyPr>
          <a:lstStyle/>
          <a:p>
            <a:pPr lvl="0" algn="ctr">
              <a:lnSpc>
                <a:spcPct val="107000"/>
              </a:lnSpc>
              <a:spcAft>
                <a:spcPts val="800"/>
              </a:spcAft>
            </a:pPr>
            <a:r>
              <a:rPr lang="en-GB" sz="2200" dirty="0">
                <a:latin typeface="+mj-lt"/>
                <a:ea typeface="Times New Roman" panose="02020603050405020304" pitchFamily="18" charset="0"/>
                <a:cs typeface="Calibri" panose="020F0502020204030204" pitchFamily="34" charset="0"/>
              </a:rPr>
              <a:t>Children learn about people around them by watching, listening and asking questions. Through talking to parents, grandparents and friends they develop an interest in their own story.  This helps them to learn about how other people are different from them, yet share some of the same features and ideas. Think about how your child loves hearing stories about themselves as a baby.</a:t>
            </a:r>
            <a:endParaRPr lang="en-GB" sz="2200" dirty="0">
              <a:latin typeface="+mj-lt"/>
              <a:ea typeface="Calibri" panose="020F0502020204030204" pitchFamily="34" charset="0"/>
              <a:cs typeface="Times New Roman" panose="02020603050405020304" pitchFamily="18" charset="0"/>
            </a:endParaRPr>
          </a:p>
        </p:txBody>
      </p:sp>
      <p:pic>
        <p:nvPicPr>
          <p:cNvPr id="7" name="Picture 6" descr="A picture containing child, little, young, skiing&#10;&#10;Description automatically generated">
            <a:extLst>
              <a:ext uri="{FF2B5EF4-FFF2-40B4-BE49-F238E27FC236}">
                <a16:creationId xmlns:a16="http://schemas.microsoft.com/office/drawing/2014/main" id="{2F7FFC49-C0EF-4931-88D4-99CA80704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572" y="1001713"/>
            <a:ext cx="5637475" cy="2427287"/>
          </a:xfrm>
          <a:prstGeom prst="rect">
            <a:avLst/>
          </a:prstGeom>
        </p:spPr>
      </p:pic>
    </p:spTree>
    <p:extLst>
      <p:ext uri="{BB962C8B-B14F-4D97-AF65-F5344CB8AC3E}">
        <p14:creationId xmlns:p14="http://schemas.microsoft.com/office/powerpoint/2010/main" val="108927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4576-D425-48CA-87F4-68FA76BF0834}"/>
              </a:ext>
            </a:extLst>
          </p:cNvPr>
          <p:cNvSpPr>
            <a:spLocks noGrp="1"/>
          </p:cNvSpPr>
          <p:nvPr>
            <p:ph type="title"/>
          </p:nvPr>
        </p:nvSpPr>
        <p:spPr/>
        <p:txBody>
          <a:bodyPr>
            <a:normAutofit/>
          </a:bodyPr>
          <a:lstStyle/>
          <a:p>
            <a:pPr algn="ctr"/>
            <a:r>
              <a:rPr lang="en-GB" sz="4000" u="sng" dirty="0"/>
              <a:t>Activities and games </a:t>
            </a:r>
          </a:p>
        </p:txBody>
      </p:sp>
      <p:sp>
        <p:nvSpPr>
          <p:cNvPr id="3" name="Content Placeholder 2">
            <a:extLst>
              <a:ext uri="{FF2B5EF4-FFF2-40B4-BE49-F238E27FC236}">
                <a16:creationId xmlns:a16="http://schemas.microsoft.com/office/drawing/2014/main" id="{CF59DF80-614B-4D78-AB12-DBA20478F24A}"/>
              </a:ext>
            </a:extLst>
          </p:cNvPr>
          <p:cNvSpPr>
            <a:spLocks noGrp="1"/>
          </p:cNvSpPr>
          <p:nvPr>
            <p:ph idx="1"/>
          </p:nvPr>
        </p:nvSpPr>
        <p:spPr>
          <a:xfrm>
            <a:off x="1116496" y="1507573"/>
            <a:ext cx="7750380" cy="4985302"/>
          </a:xfrm>
        </p:spPr>
        <p:txBody>
          <a:bodyPr>
            <a:normAutofit/>
          </a:bodyPr>
          <a:lstStyle/>
          <a:p>
            <a:pPr marL="0" lvl="0" indent="0" algn="ctr">
              <a:buNone/>
            </a:pPr>
            <a:r>
              <a:rPr lang="en-GB" sz="2000" dirty="0">
                <a:latin typeface="+mj-lt"/>
              </a:rPr>
              <a:t>Make up photo albums, include grandparents if you can, talk about granny being mum’s mum! Include old baby photographs of different family members. This helps children to understand their place in the family and how important they are in it.</a:t>
            </a:r>
          </a:p>
          <a:p>
            <a:pPr marL="0" lvl="0" indent="0" algn="ctr">
              <a:buNone/>
            </a:pPr>
            <a:endParaRPr lang="en-GB" sz="2000" dirty="0">
              <a:latin typeface="+mj-lt"/>
            </a:endParaRPr>
          </a:p>
          <a:p>
            <a:pPr marL="0" lvl="0" indent="0" algn="ctr">
              <a:buNone/>
            </a:pPr>
            <a:r>
              <a:rPr lang="en-GB" sz="2000" dirty="0">
                <a:latin typeface="+mj-lt"/>
              </a:rPr>
              <a:t>Encourage children to talk about what they like to do, dance, football, gymnastics, and what others like. Does everyone like to do the same? Why? What’s their favourite colour? Is it the same as everyone else? This will help your child understand that everyone has their own ideas and favourite things to do. It is important to respect other people’s ideas too. </a:t>
            </a:r>
          </a:p>
          <a:p>
            <a:pPr marL="0" lvl="0" indent="0" algn="ctr">
              <a:buNone/>
            </a:pPr>
            <a:endParaRPr lang="en-GB" sz="2000" dirty="0">
              <a:latin typeface="+mj-lt"/>
            </a:endParaRPr>
          </a:p>
          <a:p>
            <a:pPr marL="0" lvl="0" indent="0" algn="ctr">
              <a:buNone/>
            </a:pPr>
            <a:r>
              <a:rPr lang="en-GB" sz="2000" dirty="0">
                <a:latin typeface="+mj-lt"/>
              </a:rPr>
              <a:t>Talk about Christmas, Diwali, Eid… festivals around the world, not every family celebrates these times. Talk about how some families celebrate these times and others may not. </a:t>
            </a:r>
            <a:endParaRPr lang="en-GB" dirty="0"/>
          </a:p>
        </p:txBody>
      </p:sp>
      <p:pic>
        <p:nvPicPr>
          <p:cNvPr id="4" name="Content Placeholder 5" descr="A close up of a toy&#10;&#10;Description automatically generated">
            <a:extLst>
              <a:ext uri="{FF2B5EF4-FFF2-40B4-BE49-F238E27FC236}">
                <a16:creationId xmlns:a16="http://schemas.microsoft.com/office/drawing/2014/main" id="{3E7B61F2-3665-4D91-ABA2-D85DB61C10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0296" y="1560407"/>
            <a:ext cx="974483" cy="796428"/>
          </a:xfrm>
          <a:prstGeom prst="rect">
            <a:avLst/>
          </a:prstGeom>
        </p:spPr>
      </p:pic>
      <p:pic>
        <p:nvPicPr>
          <p:cNvPr id="5" name="Content Placeholder 5" descr="A close up of a toy&#10;&#10;Description automatically generated">
            <a:extLst>
              <a:ext uri="{FF2B5EF4-FFF2-40B4-BE49-F238E27FC236}">
                <a16:creationId xmlns:a16="http://schemas.microsoft.com/office/drawing/2014/main" id="{CA52E36A-4061-47EE-B3BA-C3363338C98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8475" y="3414465"/>
            <a:ext cx="974483" cy="796428"/>
          </a:xfrm>
          <a:prstGeom prst="rect">
            <a:avLst/>
          </a:prstGeom>
        </p:spPr>
      </p:pic>
      <p:pic>
        <p:nvPicPr>
          <p:cNvPr id="6" name="Content Placeholder 5" descr="A close up of a toy&#10;&#10;Description automatically generated">
            <a:extLst>
              <a:ext uri="{FF2B5EF4-FFF2-40B4-BE49-F238E27FC236}">
                <a16:creationId xmlns:a16="http://schemas.microsoft.com/office/drawing/2014/main" id="{8F4CB521-0908-45A2-9D7C-8FD52DB80A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578" y="5350427"/>
            <a:ext cx="974483" cy="796428"/>
          </a:xfrm>
          <a:prstGeom prst="rect">
            <a:avLst/>
          </a:prstGeom>
        </p:spPr>
      </p:pic>
      <p:pic>
        <p:nvPicPr>
          <p:cNvPr id="8" name="Picture 7" descr="A picture containing window&#10;&#10;Description automatically generated">
            <a:extLst>
              <a:ext uri="{FF2B5EF4-FFF2-40B4-BE49-F238E27FC236}">
                <a16:creationId xmlns:a16="http://schemas.microsoft.com/office/drawing/2014/main" id="{C786ED32-BBAA-4D88-B395-D17D9DE949CF}"/>
              </a:ext>
            </a:extLst>
          </p:cNvPr>
          <p:cNvPicPr>
            <a:picLocks noChangeAspect="1"/>
          </p:cNvPicPr>
          <p:nvPr/>
        </p:nvPicPr>
        <p:blipFill rotWithShape="1">
          <a:blip r:embed="rId3">
            <a:extLst>
              <a:ext uri="{28A0092B-C50C-407E-A947-70E740481C1C}">
                <a14:useLocalDpi xmlns:a14="http://schemas.microsoft.com/office/drawing/2010/main" val="0"/>
              </a:ext>
            </a:extLst>
          </a:blip>
          <a:srcRect t="-13794" b="13794"/>
          <a:stretch/>
        </p:blipFill>
        <p:spPr>
          <a:xfrm>
            <a:off x="8858594" y="248944"/>
            <a:ext cx="2773502" cy="288348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E9A014C-E738-496C-ADE3-A6AEBBB619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66876" y="4235924"/>
            <a:ext cx="3242280" cy="1913634"/>
          </a:xfrm>
          <a:prstGeom prst="rect">
            <a:avLst/>
          </a:prstGeom>
        </p:spPr>
      </p:pic>
    </p:spTree>
    <p:extLst>
      <p:ext uri="{BB962C8B-B14F-4D97-AF65-F5344CB8AC3E}">
        <p14:creationId xmlns:p14="http://schemas.microsoft.com/office/powerpoint/2010/main" val="279353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76259-0CB8-4D4A-8D69-3656F3B5E7BB}"/>
              </a:ext>
            </a:extLst>
          </p:cNvPr>
          <p:cNvSpPr>
            <a:spLocks noGrp="1"/>
          </p:cNvSpPr>
          <p:nvPr>
            <p:ph idx="1"/>
          </p:nvPr>
        </p:nvSpPr>
        <p:spPr>
          <a:xfrm>
            <a:off x="1071828" y="1190330"/>
            <a:ext cx="8626941" cy="5431880"/>
          </a:xfrm>
        </p:spPr>
        <p:txBody>
          <a:bodyPr>
            <a:normAutofit fontScale="85000" lnSpcReduction="20000"/>
          </a:bodyPr>
          <a:lstStyle/>
          <a:p>
            <a:pPr marL="0" lvl="0" indent="0" algn="ctr">
              <a:buNone/>
            </a:pPr>
            <a:r>
              <a:rPr lang="en-GB" sz="2200" dirty="0">
                <a:latin typeface="+mj-lt"/>
              </a:rPr>
              <a:t>Draw their attention to what food they like, Is it sweet? Savoury? </a:t>
            </a:r>
          </a:p>
          <a:p>
            <a:pPr marL="0" lvl="0" indent="0" algn="ctr">
              <a:buNone/>
            </a:pPr>
            <a:r>
              <a:rPr lang="en-GB" sz="2200" dirty="0">
                <a:latin typeface="+mj-lt"/>
              </a:rPr>
              <a:t>That is </a:t>
            </a:r>
            <a:r>
              <a:rPr lang="en-GB" sz="2200" b="1" dirty="0">
                <a:latin typeface="+mj-lt"/>
              </a:rPr>
              <a:t>taste</a:t>
            </a:r>
            <a:r>
              <a:rPr lang="en-GB" sz="2200" dirty="0">
                <a:latin typeface="+mj-lt"/>
              </a:rPr>
              <a:t>, we need our tongue for that! </a:t>
            </a:r>
          </a:p>
          <a:p>
            <a:pPr marL="0" lvl="0" indent="0" algn="ctr">
              <a:buNone/>
            </a:pPr>
            <a:endParaRPr lang="en-GB" sz="2200" dirty="0">
              <a:latin typeface="+mj-lt"/>
            </a:endParaRPr>
          </a:p>
          <a:p>
            <a:pPr marL="0" lvl="0" indent="0" algn="ctr">
              <a:buNone/>
            </a:pPr>
            <a:r>
              <a:rPr lang="en-GB" sz="2200" dirty="0">
                <a:latin typeface="+mj-lt"/>
              </a:rPr>
              <a:t>Make a feely box or bag with various textures in it, ask them to feel the items and describe them, Are they soft?, Hard?, Jaggy? </a:t>
            </a:r>
          </a:p>
          <a:p>
            <a:pPr marL="0" lvl="0" indent="0" algn="ctr">
              <a:buNone/>
            </a:pPr>
            <a:r>
              <a:rPr lang="en-GB" sz="2200" dirty="0">
                <a:latin typeface="+mj-lt"/>
              </a:rPr>
              <a:t>We need our sense of </a:t>
            </a:r>
            <a:r>
              <a:rPr lang="en-GB" sz="2200" b="1" dirty="0">
                <a:latin typeface="+mj-lt"/>
              </a:rPr>
              <a:t>touch</a:t>
            </a:r>
            <a:r>
              <a:rPr lang="en-GB" sz="2200" dirty="0">
                <a:latin typeface="+mj-lt"/>
              </a:rPr>
              <a:t> for that! </a:t>
            </a:r>
          </a:p>
          <a:p>
            <a:pPr marL="0" lvl="0" indent="0" algn="ctr">
              <a:buNone/>
            </a:pPr>
            <a:endParaRPr lang="en-GB" sz="2200" dirty="0">
              <a:latin typeface="+mj-lt"/>
            </a:endParaRPr>
          </a:p>
          <a:p>
            <a:pPr marL="0" lvl="0" indent="0" algn="ctr">
              <a:buNone/>
            </a:pPr>
            <a:r>
              <a:rPr lang="en-GB" sz="2200" dirty="0">
                <a:latin typeface="+mj-lt"/>
              </a:rPr>
              <a:t>Listen to sounds in the house. When it’s quiet play, “what’s that noise? Is it the washing machine? Radiator? Toilet?”</a:t>
            </a:r>
          </a:p>
          <a:p>
            <a:pPr marL="0" lvl="0" indent="0" algn="ctr">
              <a:buNone/>
            </a:pPr>
            <a:r>
              <a:rPr lang="en-GB" sz="2200" dirty="0">
                <a:latin typeface="+mj-lt"/>
              </a:rPr>
              <a:t>We need our sense of </a:t>
            </a:r>
            <a:r>
              <a:rPr lang="en-GB" sz="2200" b="1" dirty="0">
                <a:latin typeface="+mj-lt"/>
              </a:rPr>
              <a:t>hearing</a:t>
            </a:r>
            <a:r>
              <a:rPr lang="en-GB" sz="2200" dirty="0">
                <a:latin typeface="+mj-lt"/>
              </a:rPr>
              <a:t> for that!</a:t>
            </a:r>
          </a:p>
          <a:p>
            <a:pPr marL="0" lvl="0" indent="0" algn="ctr">
              <a:buNone/>
            </a:pPr>
            <a:endParaRPr lang="en-GB" sz="2200" dirty="0">
              <a:latin typeface="+mj-lt"/>
            </a:endParaRPr>
          </a:p>
          <a:p>
            <a:pPr marL="0" lvl="0" indent="0" algn="ctr">
              <a:buNone/>
            </a:pPr>
            <a:r>
              <a:rPr lang="en-GB" sz="2200" dirty="0">
                <a:latin typeface="+mj-lt"/>
              </a:rPr>
              <a:t>Look at colours, grass, flowers and the sky… show lots of different colours especially if there is a rainbow in the sky. </a:t>
            </a:r>
          </a:p>
          <a:p>
            <a:pPr marL="0" lvl="0" indent="0" algn="ctr">
              <a:buNone/>
            </a:pPr>
            <a:r>
              <a:rPr lang="en-GB" sz="2200" dirty="0">
                <a:latin typeface="+mj-lt"/>
              </a:rPr>
              <a:t>We need our sense of </a:t>
            </a:r>
            <a:r>
              <a:rPr lang="en-GB" sz="2200" b="1" dirty="0">
                <a:latin typeface="+mj-lt"/>
              </a:rPr>
              <a:t>sight</a:t>
            </a:r>
            <a:r>
              <a:rPr lang="en-GB" sz="2200" dirty="0">
                <a:latin typeface="+mj-lt"/>
              </a:rPr>
              <a:t> for that!</a:t>
            </a:r>
          </a:p>
          <a:p>
            <a:pPr marL="0" lvl="0" indent="0" algn="ctr">
              <a:buNone/>
            </a:pPr>
            <a:endParaRPr lang="en-GB" sz="2200" dirty="0">
              <a:latin typeface="+mj-lt"/>
            </a:endParaRPr>
          </a:p>
          <a:p>
            <a:pPr marL="0" lvl="0" indent="0" algn="ctr">
              <a:buNone/>
            </a:pPr>
            <a:r>
              <a:rPr lang="en-GB" sz="2200" dirty="0">
                <a:latin typeface="+mj-lt"/>
              </a:rPr>
              <a:t>When cooking dinner, ask them to guess what is cooking without looking at it. How do they know? What is their favourite smell? What smells do they not like? </a:t>
            </a:r>
          </a:p>
          <a:p>
            <a:pPr marL="0" lvl="0" indent="0" algn="ctr">
              <a:buNone/>
            </a:pPr>
            <a:r>
              <a:rPr lang="en-GB" sz="2200" dirty="0">
                <a:latin typeface="+mj-lt"/>
              </a:rPr>
              <a:t>We need our sense of </a:t>
            </a:r>
            <a:r>
              <a:rPr lang="en-GB" sz="2200" b="1" dirty="0">
                <a:latin typeface="+mj-lt"/>
              </a:rPr>
              <a:t>smell</a:t>
            </a:r>
            <a:r>
              <a:rPr lang="en-GB" sz="2200" dirty="0">
                <a:latin typeface="+mj-lt"/>
              </a:rPr>
              <a:t> for that!</a:t>
            </a:r>
          </a:p>
          <a:p>
            <a:endParaRPr lang="en-GB" dirty="0"/>
          </a:p>
        </p:txBody>
      </p:sp>
      <p:pic>
        <p:nvPicPr>
          <p:cNvPr id="4" name="Content Placeholder 5" descr="A close up of a toy&#10;&#10;Description automatically generated">
            <a:extLst>
              <a:ext uri="{FF2B5EF4-FFF2-40B4-BE49-F238E27FC236}">
                <a16:creationId xmlns:a16="http://schemas.microsoft.com/office/drawing/2014/main" id="{1AB39824-924B-4AE4-BE1E-C1CCB2FD18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9479" y="1190330"/>
            <a:ext cx="974483" cy="796428"/>
          </a:xfrm>
          <a:prstGeom prst="rect">
            <a:avLst/>
          </a:prstGeom>
        </p:spPr>
      </p:pic>
      <p:pic>
        <p:nvPicPr>
          <p:cNvPr id="5" name="Content Placeholder 5" descr="A close up of a toy&#10;&#10;Description automatically generated">
            <a:extLst>
              <a:ext uri="{FF2B5EF4-FFF2-40B4-BE49-F238E27FC236}">
                <a16:creationId xmlns:a16="http://schemas.microsoft.com/office/drawing/2014/main" id="{ABA69573-F572-4FDF-92BD-DB4F7D83BD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539" y="2239922"/>
            <a:ext cx="974483" cy="796428"/>
          </a:xfrm>
          <a:prstGeom prst="rect">
            <a:avLst/>
          </a:prstGeom>
        </p:spPr>
      </p:pic>
      <p:pic>
        <p:nvPicPr>
          <p:cNvPr id="6" name="Content Placeholder 5" descr="A close up of a toy&#10;&#10;Description automatically generated">
            <a:extLst>
              <a:ext uri="{FF2B5EF4-FFF2-40B4-BE49-F238E27FC236}">
                <a16:creationId xmlns:a16="http://schemas.microsoft.com/office/drawing/2014/main" id="{D881A998-6F39-4086-B6EB-DA004912F36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538" y="3289514"/>
            <a:ext cx="974483" cy="796428"/>
          </a:xfrm>
          <a:prstGeom prst="rect">
            <a:avLst/>
          </a:prstGeom>
        </p:spPr>
      </p:pic>
      <p:sp>
        <p:nvSpPr>
          <p:cNvPr id="7" name="Title 1">
            <a:extLst>
              <a:ext uri="{FF2B5EF4-FFF2-40B4-BE49-F238E27FC236}">
                <a16:creationId xmlns:a16="http://schemas.microsoft.com/office/drawing/2014/main" id="{D5A090D1-1834-481B-9538-D09E40904EBA}"/>
              </a:ext>
            </a:extLst>
          </p:cNvPr>
          <p:cNvSpPr>
            <a:spLocks noGrp="1"/>
          </p:cNvSpPr>
          <p:nvPr>
            <p:ph type="title"/>
          </p:nvPr>
        </p:nvSpPr>
        <p:spPr>
          <a:xfrm>
            <a:off x="838200" y="100557"/>
            <a:ext cx="10515600" cy="1325563"/>
          </a:xfrm>
        </p:spPr>
        <p:txBody>
          <a:bodyPr>
            <a:normAutofit/>
          </a:bodyPr>
          <a:lstStyle/>
          <a:p>
            <a:pPr algn="ctr"/>
            <a:r>
              <a:rPr lang="en-GB" sz="4000" u="sng" dirty="0"/>
              <a:t>Activities and games to develop senses </a:t>
            </a:r>
          </a:p>
        </p:txBody>
      </p:sp>
      <p:pic>
        <p:nvPicPr>
          <p:cNvPr id="8" name="Content Placeholder 5" descr="A close up of a toy&#10;&#10;Description automatically generated">
            <a:extLst>
              <a:ext uri="{FF2B5EF4-FFF2-40B4-BE49-F238E27FC236}">
                <a16:creationId xmlns:a16="http://schemas.microsoft.com/office/drawing/2014/main" id="{6F0CCD32-9A51-4626-9042-D3801FEE52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538" y="5435347"/>
            <a:ext cx="974483" cy="796428"/>
          </a:xfrm>
          <a:prstGeom prst="rect">
            <a:avLst/>
          </a:prstGeom>
        </p:spPr>
      </p:pic>
      <p:pic>
        <p:nvPicPr>
          <p:cNvPr id="9" name="Content Placeholder 5" descr="A close up of a toy&#10;&#10;Description automatically generated">
            <a:extLst>
              <a:ext uri="{FF2B5EF4-FFF2-40B4-BE49-F238E27FC236}">
                <a16:creationId xmlns:a16="http://schemas.microsoft.com/office/drawing/2014/main" id="{3231D968-1ABD-42E4-BCCE-5E9C29D205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9478" y="4385755"/>
            <a:ext cx="974483" cy="7964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1CF5B24B-1934-4A5A-8230-E9CC89368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037" y="1190330"/>
            <a:ext cx="2589424" cy="21208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846FCC91-B7E8-4DB8-99F7-1F65AC848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011" y="4085942"/>
            <a:ext cx="2451989" cy="2120812"/>
          </a:xfrm>
          <a:prstGeom prst="rect">
            <a:avLst/>
          </a:prstGeom>
        </p:spPr>
      </p:pic>
    </p:spTree>
    <p:extLst>
      <p:ext uri="{BB962C8B-B14F-4D97-AF65-F5344CB8AC3E}">
        <p14:creationId xmlns:p14="http://schemas.microsoft.com/office/powerpoint/2010/main" val="267783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1AB1BA-960A-418D-8BE0-4523E907EB8E}"/>
              </a:ext>
            </a:extLst>
          </p:cNvPr>
          <p:cNvSpPr txBox="1"/>
          <p:nvPr/>
        </p:nvSpPr>
        <p:spPr>
          <a:xfrm>
            <a:off x="3617595" y="66137"/>
            <a:ext cx="4956810" cy="707886"/>
          </a:xfrm>
          <a:prstGeom prst="rect">
            <a:avLst/>
          </a:prstGeom>
          <a:noFill/>
        </p:spPr>
        <p:txBody>
          <a:bodyPr wrap="square" rtlCol="0">
            <a:spAutoFit/>
          </a:bodyPr>
          <a:lstStyle/>
          <a:p>
            <a:pPr algn="ctr"/>
            <a:r>
              <a:rPr lang="en-GB" sz="4000" u="sng" dirty="0">
                <a:latin typeface="+mj-lt"/>
              </a:rPr>
              <a:t>The world </a:t>
            </a:r>
          </a:p>
        </p:txBody>
      </p:sp>
      <p:sp>
        <p:nvSpPr>
          <p:cNvPr id="5" name="Rectangle 4">
            <a:extLst>
              <a:ext uri="{FF2B5EF4-FFF2-40B4-BE49-F238E27FC236}">
                <a16:creationId xmlns:a16="http://schemas.microsoft.com/office/drawing/2014/main" id="{E08D1EE2-6173-47F6-B48F-C703764A05C1}"/>
              </a:ext>
            </a:extLst>
          </p:cNvPr>
          <p:cNvSpPr/>
          <p:nvPr/>
        </p:nvSpPr>
        <p:spPr>
          <a:xfrm>
            <a:off x="3617595" y="3313988"/>
            <a:ext cx="4823098" cy="3170099"/>
          </a:xfrm>
          <a:prstGeom prst="rect">
            <a:avLst/>
          </a:prstGeom>
        </p:spPr>
        <p:txBody>
          <a:bodyPr wrap="square">
            <a:spAutoFit/>
          </a:bodyPr>
          <a:lstStyle/>
          <a:p>
            <a:pPr lvl="0" algn="ctr"/>
            <a:r>
              <a:rPr lang="en-GB" sz="2000">
                <a:latin typeface="+mj-lt"/>
              </a:rPr>
              <a:t>Children’s </a:t>
            </a:r>
            <a:r>
              <a:rPr lang="en-GB" sz="2000" dirty="0">
                <a:latin typeface="+mj-lt"/>
              </a:rPr>
              <a:t>understanding of the world develops by noticing things around them. Finding out about places starts within their own home. </a:t>
            </a:r>
          </a:p>
          <a:p>
            <a:pPr lvl="0" algn="ctr"/>
            <a:r>
              <a:rPr lang="en-GB" sz="2000" dirty="0">
                <a:latin typeface="+mj-lt"/>
              </a:rPr>
              <a:t>On journeys to and from home children spot signs for McDonalds, ASDA, or names on street signs, helping them recognise places around them. This understanding is helped by adults sharing their own knowledge and insights of the world.</a:t>
            </a:r>
          </a:p>
        </p:txBody>
      </p:sp>
      <p:pic>
        <p:nvPicPr>
          <p:cNvPr id="7" name="Picture 6" descr="A picture containing drawing&#10;&#10;Description automatically generated">
            <a:extLst>
              <a:ext uri="{FF2B5EF4-FFF2-40B4-BE49-F238E27FC236}">
                <a16:creationId xmlns:a16="http://schemas.microsoft.com/office/drawing/2014/main" id="{E2A83147-F63F-4B7A-B9D9-EDDBFDB3D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29" y="779749"/>
            <a:ext cx="2237341" cy="2534239"/>
          </a:xfrm>
          <a:prstGeom prst="rect">
            <a:avLst/>
          </a:prstGeom>
        </p:spPr>
      </p:pic>
    </p:spTree>
    <p:extLst>
      <p:ext uri="{BB962C8B-B14F-4D97-AF65-F5344CB8AC3E}">
        <p14:creationId xmlns:p14="http://schemas.microsoft.com/office/powerpoint/2010/main" val="403810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close up of a toy&#10;&#10;Description automatically generated">
            <a:extLst>
              <a:ext uri="{FF2B5EF4-FFF2-40B4-BE49-F238E27FC236}">
                <a16:creationId xmlns:a16="http://schemas.microsoft.com/office/drawing/2014/main" id="{48D2C7A9-19E1-49F1-BF3C-D41FE59BC5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847" y="1533315"/>
            <a:ext cx="974483" cy="796428"/>
          </a:xfrm>
          <a:prstGeom prst="rect">
            <a:avLst/>
          </a:prstGeom>
        </p:spPr>
      </p:pic>
      <p:pic>
        <p:nvPicPr>
          <p:cNvPr id="5" name="Content Placeholder 5" descr="A close up of a toy&#10;&#10;Description automatically generated">
            <a:extLst>
              <a:ext uri="{FF2B5EF4-FFF2-40B4-BE49-F238E27FC236}">
                <a16:creationId xmlns:a16="http://schemas.microsoft.com/office/drawing/2014/main" id="{064AB4FB-5E37-4E8D-B408-07D05EA92B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847" y="3005483"/>
            <a:ext cx="974483" cy="796428"/>
          </a:xfrm>
          <a:prstGeom prst="rect">
            <a:avLst/>
          </a:prstGeom>
        </p:spPr>
      </p:pic>
      <p:sp>
        <p:nvSpPr>
          <p:cNvPr id="6" name="TextBox 5">
            <a:extLst>
              <a:ext uri="{FF2B5EF4-FFF2-40B4-BE49-F238E27FC236}">
                <a16:creationId xmlns:a16="http://schemas.microsoft.com/office/drawing/2014/main" id="{D5A5B624-2867-4DF9-A134-E155CE803BB7}"/>
              </a:ext>
            </a:extLst>
          </p:cNvPr>
          <p:cNvSpPr txBox="1"/>
          <p:nvPr/>
        </p:nvSpPr>
        <p:spPr>
          <a:xfrm>
            <a:off x="393895" y="121742"/>
            <a:ext cx="8412480" cy="707886"/>
          </a:xfrm>
          <a:prstGeom prst="rect">
            <a:avLst/>
          </a:prstGeom>
          <a:noFill/>
        </p:spPr>
        <p:txBody>
          <a:bodyPr wrap="square" rtlCol="0">
            <a:spAutoFit/>
          </a:bodyPr>
          <a:lstStyle/>
          <a:p>
            <a:pPr algn="ctr"/>
            <a:r>
              <a:rPr lang="en-GB" sz="4000" u="sng" dirty="0">
                <a:latin typeface="+mj-lt"/>
              </a:rPr>
              <a:t>Ideas when talking about Coronavirus</a:t>
            </a:r>
            <a:endParaRPr lang="en-GB" dirty="0"/>
          </a:p>
        </p:txBody>
      </p:sp>
      <p:sp>
        <p:nvSpPr>
          <p:cNvPr id="8" name="TextBox 7">
            <a:extLst>
              <a:ext uri="{FF2B5EF4-FFF2-40B4-BE49-F238E27FC236}">
                <a16:creationId xmlns:a16="http://schemas.microsoft.com/office/drawing/2014/main" id="{E85C971F-77D3-4057-8ABC-011DCBA223D8}"/>
              </a:ext>
            </a:extLst>
          </p:cNvPr>
          <p:cNvSpPr txBox="1"/>
          <p:nvPr/>
        </p:nvSpPr>
        <p:spPr>
          <a:xfrm>
            <a:off x="1519477" y="1533315"/>
            <a:ext cx="6808597" cy="1015663"/>
          </a:xfrm>
          <a:prstGeom prst="rect">
            <a:avLst/>
          </a:prstGeom>
          <a:noFill/>
        </p:spPr>
        <p:txBody>
          <a:bodyPr wrap="square" rtlCol="0">
            <a:spAutoFit/>
          </a:bodyPr>
          <a:lstStyle/>
          <a:p>
            <a:pPr algn="ctr"/>
            <a:r>
              <a:rPr lang="en-GB" sz="2000" dirty="0">
                <a:latin typeface="+mj-lt"/>
              </a:rPr>
              <a:t>Talk to your child about social distancing and why we do this. Practice with teddies and toys and spread them out pretending it’s like school for “Storytime”. </a:t>
            </a:r>
          </a:p>
        </p:txBody>
      </p:sp>
      <p:sp>
        <p:nvSpPr>
          <p:cNvPr id="10" name="TextBox 9">
            <a:extLst>
              <a:ext uri="{FF2B5EF4-FFF2-40B4-BE49-F238E27FC236}">
                <a16:creationId xmlns:a16="http://schemas.microsoft.com/office/drawing/2014/main" id="{7317A1E1-0598-4527-8749-8EF63883577F}"/>
              </a:ext>
            </a:extLst>
          </p:cNvPr>
          <p:cNvSpPr txBox="1"/>
          <p:nvPr/>
        </p:nvSpPr>
        <p:spPr>
          <a:xfrm>
            <a:off x="1053383" y="2931281"/>
            <a:ext cx="7513983" cy="707886"/>
          </a:xfrm>
          <a:prstGeom prst="rect">
            <a:avLst/>
          </a:prstGeom>
          <a:noFill/>
        </p:spPr>
        <p:txBody>
          <a:bodyPr wrap="square" rtlCol="0">
            <a:spAutoFit/>
          </a:bodyPr>
          <a:lstStyle/>
          <a:p>
            <a:pPr algn="ctr"/>
            <a:r>
              <a:rPr lang="en-GB" sz="2000" dirty="0">
                <a:latin typeface="+mj-lt"/>
              </a:rPr>
              <a:t>When talking about germs and keeping safe encourage frequent hand washing and drying and explain why we do this. </a:t>
            </a:r>
          </a:p>
        </p:txBody>
      </p:sp>
      <p:pic>
        <p:nvPicPr>
          <p:cNvPr id="11" name="Content Placeholder 5" descr="A close up of a toy&#10;&#10;Description automatically generated">
            <a:extLst>
              <a:ext uri="{FF2B5EF4-FFF2-40B4-BE49-F238E27FC236}">
                <a16:creationId xmlns:a16="http://schemas.microsoft.com/office/drawing/2014/main" id="{71346F15-66F1-4848-A97D-6E43376672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445003"/>
            <a:ext cx="974483" cy="796428"/>
          </a:xfrm>
          <a:prstGeom prst="rect">
            <a:avLst/>
          </a:prstGeom>
        </p:spPr>
      </p:pic>
      <p:sp>
        <p:nvSpPr>
          <p:cNvPr id="12" name="TextBox 11">
            <a:extLst>
              <a:ext uri="{FF2B5EF4-FFF2-40B4-BE49-F238E27FC236}">
                <a16:creationId xmlns:a16="http://schemas.microsoft.com/office/drawing/2014/main" id="{05A63A79-C942-400D-A63A-BCAAF28CCBCB}"/>
              </a:ext>
            </a:extLst>
          </p:cNvPr>
          <p:cNvSpPr txBox="1"/>
          <p:nvPr/>
        </p:nvSpPr>
        <p:spPr>
          <a:xfrm>
            <a:off x="1077799" y="4142799"/>
            <a:ext cx="7740784" cy="1015663"/>
          </a:xfrm>
          <a:prstGeom prst="rect">
            <a:avLst/>
          </a:prstGeom>
          <a:noFill/>
        </p:spPr>
        <p:txBody>
          <a:bodyPr wrap="square" rtlCol="0">
            <a:spAutoFit/>
          </a:bodyPr>
          <a:lstStyle/>
          <a:p>
            <a:pPr algn="ctr"/>
            <a:r>
              <a:rPr lang="en-GB" sz="2000" dirty="0">
                <a:latin typeface="+mj-lt"/>
              </a:rPr>
              <a:t>When out at the shops or on your daily walk if your child sees someone with a mask you can explain to them that there are germs in the world and people are keeping safe. </a:t>
            </a:r>
          </a:p>
        </p:txBody>
      </p:sp>
      <p:pic>
        <p:nvPicPr>
          <p:cNvPr id="13" name="Content Placeholder 5" descr="A close up of a toy&#10;&#10;Description automatically generated">
            <a:extLst>
              <a:ext uri="{FF2B5EF4-FFF2-40B4-BE49-F238E27FC236}">
                <a16:creationId xmlns:a16="http://schemas.microsoft.com/office/drawing/2014/main" id="{3C09D0F4-C75C-4EC0-8B76-2295DE2960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5631073"/>
            <a:ext cx="974483" cy="796428"/>
          </a:xfrm>
          <a:prstGeom prst="rect">
            <a:avLst/>
          </a:prstGeom>
        </p:spPr>
      </p:pic>
      <p:sp>
        <p:nvSpPr>
          <p:cNvPr id="14" name="TextBox 13">
            <a:extLst>
              <a:ext uri="{FF2B5EF4-FFF2-40B4-BE49-F238E27FC236}">
                <a16:creationId xmlns:a16="http://schemas.microsoft.com/office/drawing/2014/main" id="{B47EB6E8-A68F-457F-91E1-714D2018A12E}"/>
              </a:ext>
            </a:extLst>
          </p:cNvPr>
          <p:cNvSpPr txBox="1"/>
          <p:nvPr/>
        </p:nvSpPr>
        <p:spPr>
          <a:xfrm>
            <a:off x="999330" y="5656476"/>
            <a:ext cx="7649817" cy="1015663"/>
          </a:xfrm>
          <a:prstGeom prst="rect">
            <a:avLst/>
          </a:prstGeom>
          <a:noFill/>
        </p:spPr>
        <p:txBody>
          <a:bodyPr wrap="square" rtlCol="0">
            <a:spAutoFit/>
          </a:bodyPr>
          <a:lstStyle/>
          <a:p>
            <a:pPr algn="ctr"/>
            <a:r>
              <a:rPr lang="en-GB" sz="2000" dirty="0">
                <a:latin typeface="+mj-lt"/>
              </a:rPr>
              <a:t>You can talk about keyworkers and the jobs they do: shop keepers, lorry drivers, bin men, nurses, doctors, teachers, nursery staff. Chat about their jobs and how they help us.</a:t>
            </a:r>
          </a:p>
        </p:txBody>
      </p:sp>
      <p:pic>
        <p:nvPicPr>
          <p:cNvPr id="16" name="Picture 15" descr="A close up of a logo&#10;&#10;Description automatically generated">
            <a:extLst>
              <a:ext uri="{FF2B5EF4-FFF2-40B4-BE49-F238E27FC236}">
                <a16:creationId xmlns:a16="http://schemas.microsoft.com/office/drawing/2014/main" id="{262B7543-2861-4B79-A0FD-401E83F06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682" y="370559"/>
            <a:ext cx="3273882" cy="5793748"/>
          </a:xfrm>
          <a:prstGeom prst="rect">
            <a:avLst/>
          </a:prstGeom>
        </p:spPr>
      </p:pic>
    </p:spTree>
    <p:extLst>
      <p:ext uri="{BB962C8B-B14F-4D97-AF65-F5344CB8AC3E}">
        <p14:creationId xmlns:p14="http://schemas.microsoft.com/office/powerpoint/2010/main" val="1859156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Preparing for Primary 1 Guide for parents – The world around us </vt:lpstr>
      <vt:lpstr>Learning is a progression. Your child will already have many of the skills that they need to be safe, happy and to achieve well in Primary 1.   The following activities will support you to continue to build your child’s confidence in their development and learning before the move to primary.  </vt:lpstr>
      <vt:lpstr>PowerPoint Presentation</vt:lpstr>
      <vt:lpstr>PowerPoint Presentation</vt:lpstr>
      <vt:lpstr>PowerPoint Presentation</vt:lpstr>
      <vt:lpstr>Activities and games </vt:lpstr>
      <vt:lpstr>Activities and games to develop senses </vt:lpstr>
      <vt:lpstr>PowerPoint Presentation</vt:lpstr>
      <vt:lpstr>PowerPoint Presentation</vt:lpstr>
      <vt:lpstr>Ideas and activities  about the world around us </vt:lpstr>
      <vt:lpstr>PowerPoint Presentation</vt:lpstr>
      <vt:lpstr>Activities and games </vt:lpstr>
      <vt:lpstr>More information on Coronavirus is available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hunter</dc:creator>
  <cp:lastModifiedBy>julie hunter</cp:lastModifiedBy>
  <cp:revision>2</cp:revision>
  <dcterms:created xsi:type="dcterms:W3CDTF">2020-06-10T18:40:31Z</dcterms:created>
  <dcterms:modified xsi:type="dcterms:W3CDTF">2020-06-10T18:50:10Z</dcterms:modified>
</cp:coreProperties>
</file>